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71" r:id="rId5"/>
    <p:sldId id="259" r:id="rId6"/>
    <p:sldId id="283" r:id="rId7"/>
    <p:sldId id="265" r:id="rId8"/>
    <p:sldId id="262" r:id="rId9"/>
    <p:sldId id="266" r:id="rId10"/>
    <p:sldId id="267" r:id="rId11"/>
    <p:sldId id="268" r:id="rId12"/>
    <p:sldId id="269" r:id="rId13"/>
    <p:sldId id="270" r:id="rId14"/>
    <p:sldId id="280" r:id="rId15"/>
    <p:sldId id="285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200"/>
    <a:srgbClr val="FFD100"/>
    <a:srgbClr val="F48F2D"/>
    <a:srgbClr val="E4AECF"/>
    <a:srgbClr val="00E300"/>
    <a:srgbClr val="F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1" autoAdjust="0"/>
    <p:restoredTop sz="95622" autoAdjust="0"/>
  </p:normalViewPr>
  <p:slideViewPr>
    <p:cSldViewPr snapToGrid="0">
      <p:cViewPr varScale="1">
        <p:scale>
          <a:sx n="86" d="100"/>
          <a:sy n="86" d="100"/>
        </p:scale>
        <p:origin x="7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8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3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700" y="2179639"/>
            <a:ext cx="6667500" cy="965199"/>
          </a:xfrm>
          <a:solidFill>
            <a:srgbClr val="00E200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150" y="3360738"/>
            <a:ext cx="5473700" cy="474662"/>
          </a:xfrm>
          <a:solidFill>
            <a:srgbClr val="FFD100"/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74EBF-4559-497B-8353-EED5A167B8A9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274C9-909F-4CE5-AEFC-D85D7A317B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9318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5814C-34F0-493F-A63E-D425BB277D4D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7538-5788-44BD-AA87-E7BCDB85A4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946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6827-431D-4090-9AB4-7820F8F010DA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8310D-BB73-4BCD-AA64-EC14FDC1AB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9166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E2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3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F0E2E-9D64-412F-A03A-514F51BF73B8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1AF77-82A8-42CE-A660-B392CB12BB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8038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6E3C0-8145-4509-9428-C7FB5C5FB17E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C41BB-87E7-4E70-8C2A-A64B97D6C0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1281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74BF2-A9DB-418E-AAE3-41F864B37A9A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70EECB-07F6-4F1B-B85A-89D60538CC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9189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6908-436B-47E3-B1BB-6AAF2855F20D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21FA77-3FF0-4884-BF28-4DCB235762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5829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E9B93-8F71-429C-9A81-34A516A5E67C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452E6-C9A5-442D-ACF0-592B1DF874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75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1B68D-0ED2-4072-9A6D-49A136851782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6D14D-2643-4843-B24F-911784CF02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1999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996E5-A129-4948-BA3A-461DD65E6789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FEE32-0C2B-4E6C-A930-07511D15F6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794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218E8-C979-4BE2-9BA4-6FCC75A410DC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6BFFB-0D49-4650-8127-AE267C5F51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0330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6482B5-E6BB-4A7B-8B9C-DE4364782FD9}" type="datetimeFigureOut">
              <a:rPr lang="ru-RU"/>
              <a:pPr>
                <a:defRPr/>
              </a:pPr>
              <a:t>6.12.20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B14A07A-CBD1-4CB3-81A5-11A3AE3EDF2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3613" y="242888"/>
            <a:ext cx="6435725" cy="23622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defRPr/>
            </a:pPr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Краткосрочный творческий проект по театрализованной деятельности 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« Сказки рядом с нами »</a:t>
            </a:r>
            <a:r>
              <a:rPr lang="ru-RU" sz="3100" dirty="0" smtClean="0">
                <a:solidFill>
                  <a:srgbClr val="FFFFFF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FFFF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для детей второй младшей группы «Полянка»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  <a:ea typeface="Calibri" pitchFamily="34" charset="0"/>
                <a:cs typeface="Calibri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  <a:ea typeface="Calibri" pitchFamily="34" charset="0"/>
                <a:cs typeface="Calibri" pitchFamily="34" charset="0"/>
              </a:rPr>
            </a:br>
            <a:endParaRPr lang="ru-RU" sz="2000" b="0" dirty="0" smtClean="0">
              <a:latin typeface="Georgia" pitchFamily="18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8388" y="2800350"/>
            <a:ext cx="6342062" cy="1774825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FF0000"/>
                </a:solidFill>
                <a:latin typeface="Georgia" panose="02040502050405020303" pitchFamily="18" charset="0"/>
              </a:rPr>
              <a:t>ТЕАТР - ЭТО ВОЛШЕБНЫЙ КРАЙ,</a:t>
            </a:r>
          </a:p>
          <a:p>
            <a:pPr eaLnBrk="1" hangingPunct="1"/>
            <a:r>
              <a:rPr lang="ru-RU" altLang="ru-RU" sz="2000" b="1" smtClean="0">
                <a:solidFill>
                  <a:srgbClr val="FF0000"/>
                </a:solidFill>
                <a:latin typeface="Georgia" panose="02040502050405020303" pitchFamily="18" charset="0"/>
              </a:rPr>
              <a:t>В КОТОРОМ РЕБЕНОК РАДУЕТСЯ,</a:t>
            </a:r>
          </a:p>
          <a:p>
            <a:pPr eaLnBrk="1" hangingPunct="1"/>
            <a:r>
              <a:rPr lang="ru-RU" altLang="ru-RU" sz="2000" b="1" smtClean="0">
                <a:solidFill>
                  <a:srgbClr val="FF0000"/>
                </a:solidFill>
                <a:latin typeface="Georgia" panose="02040502050405020303" pitchFamily="18" charset="0"/>
              </a:rPr>
              <a:t>ИГРАЯ, А В ИГРЕ ОН ПОЗНАЕТ МИР</a:t>
            </a:r>
          </a:p>
        </p:txBody>
      </p:sp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3298825" y="2905125"/>
            <a:ext cx="538162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</a:pPr>
            <a:r>
              <a:rPr lang="ru-RU" altLang="ru-RU" sz="2400" i="1">
                <a:solidFill>
                  <a:srgbClr val="00000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2053" name="Прямоугольник 4"/>
          <p:cNvSpPr>
            <a:spLocks noChangeArrowheads="1"/>
          </p:cNvSpPr>
          <p:nvPr/>
        </p:nvSpPr>
        <p:spPr bwMode="auto">
          <a:xfrm>
            <a:off x="4368800" y="4795838"/>
            <a:ext cx="45720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</a:pPr>
            <a:r>
              <a:rPr lang="ru-RU" altLang="ru-RU" sz="2000" i="1">
                <a:solidFill>
                  <a:srgbClr val="000000"/>
                </a:solidFill>
                <a:latin typeface="Georgia" panose="02040502050405020303" pitchFamily="18" charset="0"/>
              </a:rPr>
              <a:t>Савиных Л.А., Алманиязова А.Т.,</a:t>
            </a: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</a:pPr>
            <a:r>
              <a:rPr lang="ru-RU" altLang="ru-RU" sz="2000" i="1">
                <a:solidFill>
                  <a:srgbClr val="000000"/>
                </a:solidFill>
                <a:latin typeface="Georgia" panose="02040502050405020303" pitchFamily="18" charset="0"/>
              </a:rPr>
              <a:t>воспитатели МБДОУ детский сад №7 «Крылышки»  </a:t>
            </a: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</a:pPr>
            <a:r>
              <a:rPr lang="ru-RU" altLang="ru-RU" sz="2000" i="1">
                <a:solidFill>
                  <a:srgbClr val="000000"/>
                </a:solidFill>
                <a:latin typeface="Georgia" panose="02040502050405020303" pitchFamily="18" charset="0"/>
              </a:rPr>
              <a:t>г. Салехард  2019 г 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813" y="0"/>
            <a:ext cx="7681912" cy="601663"/>
          </a:xfrm>
        </p:spPr>
        <p:txBody>
          <a:bodyPr/>
          <a:lstStyle/>
          <a:p>
            <a:pPr>
              <a:lnSpc>
                <a:spcPct val="115000"/>
              </a:lnSpc>
              <a:defRPr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Основной этап</a:t>
            </a:r>
            <a:r>
              <a:rPr lang="ru-RU" sz="1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2400" smtClean="0"/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0" y="706438"/>
            <a:ext cx="8855075" cy="4629150"/>
          </a:xfrm>
          <a:solidFill>
            <a:schemeClr val="bg1">
              <a:alpha val="30980"/>
            </a:schemeClr>
          </a:solidFill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1) Объявить конкурс « Театр своими руками» между родителями и детьми группы. </a:t>
            </a:r>
            <a:endParaRPr lang="ru-RU" altLang="ru-RU" sz="1600" smtClean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2) Знакомимся со сказками:</a:t>
            </a:r>
          </a:p>
          <a:p>
            <a:pPr algn="just">
              <a:lnSpc>
                <a:spcPct val="100000"/>
              </a:lnSpc>
            </a:pPr>
            <a:r>
              <a:rPr lang="ru-RU" altLang="ru-RU" sz="1600" b="1" smtClean="0">
                <a:latin typeface="Georgia" panose="02040502050405020303" pitchFamily="18" charset="0"/>
                <a:cs typeface="Times New Roman" panose="02020603050405020304" pitchFamily="18" charset="0"/>
              </a:rPr>
              <a:t>Сказка «Теремок»</a:t>
            </a:r>
            <a:endParaRPr lang="ru-RU" altLang="ru-RU" sz="1600" b="1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- Рассказывание сказки «Теремок» с показом настольного театра;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- рассказывание сказки вместе с детьми с использованием настольного театра;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- игры с пазлами «Собери сказку</a:t>
            </a:r>
            <a:r>
              <a:rPr lang="ru-RU" altLang="ru-RU" sz="1600" i="1" smtClean="0">
                <a:latin typeface="Georgia" panose="02040502050405020303" pitchFamily="18" charset="0"/>
                <a:cs typeface="Times New Roman" panose="02020603050405020304" pitchFamily="18" charset="0"/>
              </a:rPr>
              <a:t>»</a:t>
            </a: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;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- дидактические игры: «Загадаю - Отгадаю»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- подвижные игры: «Зайка серенький сидит», «У медведя во бору», « Лиса и зайцы».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- использование картинок - раскрасок к сказкам «Теремок», « Три медведя», « Маша и медведь», « Курочка ряба», и другие. 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b="1" smtClean="0">
                <a:latin typeface="Georgia" panose="02040502050405020303" pitchFamily="18" charset="0"/>
                <a:cs typeface="Times New Roman" panose="02020603050405020304" pitchFamily="18" charset="0"/>
              </a:rPr>
              <a:t>Сказка «Колобок»</a:t>
            </a:r>
            <a:endParaRPr lang="ru-RU" altLang="ru-RU" sz="1600" b="1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- Рассказывание сказки «Колобок» с показом театра на фланелеграфе;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- лепка «Колобок»;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- имитационные упражнения;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- дидактическая игра «Мои любимые сказки»;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buFont typeface="Arial" panose="020B0604020202020204" pitchFamily="34" charset="0"/>
              <a:buNone/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 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</a:pPr>
            <a:endParaRPr lang="ru-RU" altLang="ru-RU" sz="1600" smtClean="0"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2"/>
          <p:cNvSpPr>
            <a:spLocks noGrp="1"/>
          </p:cNvSpPr>
          <p:nvPr>
            <p:ph idx="1"/>
          </p:nvPr>
        </p:nvSpPr>
        <p:spPr>
          <a:xfrm>
            <a:off x="196850" y="115888"/>
            <a:ext cx="8947150" cy="6573837"/>
          </a:xfrm>
          <a:solidFill>
            <a:schemeClr val="bg1">
              <a:alpha val="30980"/>
            </a:schemeClr>
          </a:solidFill>
        </p:spPr>
        <p:txBody>
          <a:bodyPr/>
          <a:lstStyle/>
          <a:p>
            <a:pPr marL="0" indent="0" algn="just">
              <a:lnSpc>
                <a:spcPct val="115000"/>
              </a:lnSpc>
              <a:buFont typeface="Arial" panose="020B0604020202020204" pitchFamily="34" charset="0"/>
              <a:buNone/>
            </a:pPr>
            <a:endParaRPr lang="ru-RU" altLang="ru-RU" sz="180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</a:pPr>
            <a:r>
              <a:rPr lang="ru-RU" altLang="ru-RU" sz="1600" b="1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 «Заюшкина избушка»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рассказывание русской народной сказки «Заюшкина избушка» с показом настольного театра;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постройка из строительного материала, лего «Избушка»;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рассказывание сказки детьми с имитацией действий;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упражнение «Изобрази героя»;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подвижные игра: «Лисонька – лиса», « Лиса и зайцы», « Волк и овечки».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использование картинки -раскраски к сказке «Заюшкина избушка».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b="1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 «Курочка Ряба»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рассказывание русской народной сказки «Курочка Ряба» с показом кукольного театра;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пение детских песенок 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дидактическая игра: Театр на магнитах «Курочка Ряба»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подвижные игра «Курочка и цыплята»;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использование  картинки -раскраски к сказке «Курочка Ряба».</a:t>
            </a:r>
          </a:p>
          <a:p>
            <a:pPr marL="0" indent="0"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показ сказки «Курочка Ряба»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2060575" y="0"/>
            <a:ext cx="4572000" cy="393700"/>
          </a:xfrm>
          <a:ln>
            <a:headEnd/>
            <a:tailEnd/>
          </a:ln>
        </p:spPr>
        <p:txBody>
          <a:bodyPr/>
          <a:lstStyle/>
          <a:p>
            <a:pPr algn="just">
              <a:lnSpc>
                <a:spcPct val="115000"/>
              </a:lnSpc>
            </a:pPr>
            <a:r>
              <a:rPr lang="ru-RU" altLang="ru-RU" sz="14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14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800" smtClean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180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Заключительный этап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1782763" y="579438"/>
            <a:ext cx="444500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5000"/>
              </a:lnSpc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1. Выставка  работ детей и родителей и подведение итогов конкурса.</a:t>
            </a:r>
            <a:endParaRPr lang="ru-RU" altLang="ru-RU" sz="14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2. Инсценировка сказки «Колобок» .</a:t>
            </a:r>
            <a:endParaRPr lang="ru-RU" altLang="ru-RU" sz="1400"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3.Представление воспитателями изготовленного пальчикового театра из фетра «Теремок»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театр  «Сказка о глупом мышонке»,« Где обедал воробей», «Снегурушка и лиса»,  волшебный сундучок.</a:t>
            </a:r>
            <a:endParaRPr lang="ru-RU" altLang="ru-RU" sz="1400">
              <a:cs typeface="Calibri" panose="020F0502020204030204" pitchFamily="34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0470" y="1235176"/>
            <a:ext cx="2707083" cy="2030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8136" y="3381916"/>
            <a:ext cx="3264060" cy="2279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199" y="3538006"/>
            <a:ext cx="3595421" cy="27048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2"/>
          <p:cNvSpPr>
            <a:spLocks noGrp="1"/>
          </p:cNvSpPr>
          <p:nvPr>
            <p:ph sz="half" idx="2"/>
          </p:nvPr>
        </p:nvSpPr>
        <p:spPr>
          <a:xfrm>
            <a:off x="2419350" y="1065213"/>
            <a:ext cx="3252788" cy="4606925"/>
          </a:xfrm>
          <a:solidFill>
            <a:schemeClr val="bg1">
              <a:alpha val="30980"/>
            </a:schemeClr>
          </a:solidFill>
        </p:spPr>
        <p:txBody>
          <a:bodyPr/>
          <a:lstStyle/>
          <a:p>
            <a:pPr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1. У родителей и детей появился интерес к театру и совместной театрализованной деятельности.</a:t>
            </a:r>
            <a:endParaRPr lang="ru-RU" altLang="ru-RU" sz="1600" smtClean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2. Пополнение театрального уголка.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3. В самостоятельной деятельности дети импровизируют с персонажами пальчикового, настольного театра и театра на магнитах.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altLang="ru-RU" sz="1600" smtClean="0">
                <a:latin typeface="Georgia" panose="02040502050405020303" pitchFamily="18" charset="0"/>
                <a:cs typeface="Times New Roman" panose="02020603050405020304" pitchFamily="18" charset="0"/>
              </a:rPr>
              <a:t>4. У детей сформировано представление о различных видах театра.</a:t>
            </a:r>
            <a:endParaRPr lang="ru-RU" altLang="ru-RU" sz="16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None/>
            </a:pPr>
            <a:endParaRPr lang="ru-RU" altLang="ru-RU" sz="2000" smtClean="0"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000" smtClean="0">
              <a:cs typeface="Calibri" panose="020F0502020204030204" pitchFamily="34" charset="0"/>
            </a:endParaRPr>
          </a:p>
        </p:txBody>
      </p:sp>
      <p:sp>
        <p:nvSpPr>
          <p:cNvPr id="15363" name="Заголовок 2"/>
          <p:cNvSpPr>
            <a:spLocks noGrp="1"/>
          </p:cNvSpPr>
          <p:nvPr>
            <p:ph type="title"/>
          </p:nvPr>
        </p:nvSpPr>
        <p:spPr>
          <a:xfrm>
            <a:off x="2360613" y="625475"/>
            <a:ext cx="4687887" cy="265113"/>
          </a:xfrm>
        </p:spPr>
        <p:txBody>
          <a:bodyPr/>
          <a:lstStyle/>
          <a:p>
            <a:pPr algn="just">
              <a:lnSpc>
                <a:spcPct val="115000"/>
              </a:lnSpc>
            </a:pPr>
            <a:r>
              <a:rPr lang="ru-RU" altLang="ru-RU" sz="2800" smtClean="0">
                <a:latin typeface="Georgia" panose="02040502050405020303" pitchFamily="18" charset="0"/>
                <a:cs typeface="Times New Roman" panose="02020603050405020304" pitchFamily="18" charset="0"/>
              </a:rPr>
              <a:t>Итоги нашего проекта:</a:t>
            </a:r>
            <a:r>
              <a:rPr lang="ru-RU" altLang="ru-RU" sz="28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2800" smtClean="0">
              <a:latin typeface="Georgia" panose="02040502050405020303" pitchFamily="18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36" y="2149845"/>
            <a:ext cx="2453834" cy="2152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5385" y="3691072"/>
            <a:ext cx="2914026" cy="2185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54375"/>
            <a:ext cx="2511707" cy="2124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750" y="1229095"/>
            <a:ext cx="3270250" cy="1841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463" y="2043113"/>
            <a:ext cx="7886700" cy="1325562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         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6463" y="277792"/>
            <a:ext cx="3582552" cy="26869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1358" y="219918"/>
            <a:ext cx="2796634" cy="2802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199" y="3194411"/>
            <a:ext cx="2347142" cy="28278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07" y="3731161"/>
            <a:ext cx="3057787" cy="2437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997558" y="3557846"/>
            <a:ext cx="3051457" cy="27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8" y="115888"/>
            <a:ext cx="2384425" cy="316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463" y="2078038"/>
            <a:ext cx="7886700" cy="1325562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        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 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0" y="369888"/>
            <a:ext cx="8855075" cy="5707062"/>
          </a:xfrm>
          <a:solidFill>
            <a:schemeClr val="bg1">
              <a:alpha val="30980"/>
            </a:schemeClr>
          </a:solidFill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Самым  популярным и увлекательным направлением в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дошкольном воспитании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является театрализованная  деятельность. Это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хорошая возможность раскрытия творческого потенциала ребенка, воспитания творческой направленности личности. Дети учатся замечать в окружающем мире интересные идеи, воплощать их, создавать свой художественный образ персонажа, у них развивается творческое воображение,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мышление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, речь, умение видеть необычные моменты в обыденном.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Театрализованная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деятельность помогает ребенку преодолеть робость, неуверенность в себе, застенчивость.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Таким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образом, театр помогает ребенку развиваться всесторонне.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593725" y="1836738"/>
            <a:ext cx="7886700" cy="4351337"/>
          </a:xfrm>
          <a:solidFill>
            <a:schemeClr val="bg1">
              <a:alpha val="30980"/>
            </a:schemeClr>
          </a:solidFill>
        </p:spPr>
        <p:txBody>
          <a:bodyPr/>
          <a:lstStyle/>
          <a:p>
            <a:pPr marL="0" indent="0">
              <a:spcBef>
                <a:spcPct val="0"/>
              </a:spcBef>
              <a:buFont typeface="Arial" charset="0"/>
              <a:buNone/>
              <a:defRPr/>
            </a:pPr>
            <a:r>
              <a:rPr lang="ru-RU" alt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Проблема образования и воспитания дошкольников средствами театрального искусства актуальна не только как самостоятельный раздел художественно-эстетического воспитания детей, но и как мощное средство социализации детей.  </a:t>
            </a:r>
            <a:br>
              <a:rPr lang="ru-RU" alt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наше время - время стрессов - все обрастает массой проблем.  Именно поэтому необходимо через театр помочь  ребёнку легче воспринимать окружающий мир и действительность и конечно, прививать любовь к театру, к русскому слову… Важно постоянно стимулировать ребёнка проявлять сочувствие к окружающим его людям, терпеливо относиться даже к странным идеям несвойственным в реальной жизни. </a:t>
            </a:r>
            <a:br>
              <a:rPr lang="ru-RU" alt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rgbClr val="C55A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93725" y="365125"/>
            <a:ext cx="7886700" cy="132556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Цель, задачи:</a:t>
            </a:r>
            <a:endParaRPr lang="ru-RU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520700" y="330200"/>
            <a:ext cx="8086725" cy="1325563"/>
          </a:xfrm>
          <a:prstGeom prst="rect">
            <a:avLst/>
          </a:prstGeom>
          <a:solidFill>
            <a:srgbClr val="00E200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>
              <a:defRPr/>
            </a:pPr>
            <a:r>
              <a:rPr lang="ru-RU" sz="2400" dirty="0" smtClean="0"/>
              <a:t>Актуальность: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913" y="260350"/>
            <a:ext cx="7886700" cy="711200"/>
          </a:xfrm>
          <a:solidFill>
            <a:srgbClr val="00E2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/>
          <a:lstStyle/>
          <a:p>
            <a:pPr eaLnBrk="1" hangingPunct="1">
              <a:lnSpc>
                <a:spcPct val="100000"/>
              </a:lnSpc>
              <a:defRPr/>
            </a:pP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Цель:                                        Задачи:</a:t>
            </a:r>
            <a:endParaRPr lang="ru-RU" sz="2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54138"/>
            <a:ext cx="3886200" cy="4822825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1800" dirty="0" smtClean="0">
                <a:latin typeface="Georgia" pitchFamily="18" charset="0"/>
              </a:rPr>
              <a:t>Основная цель- это формирование думающего, чувствующего, любящего и активного человека, готового к творчеству в любой области деятельности.</a:t>
            </a:r>
          </a:p>
          <a:p>
            <a:pPr marL="0" indent="0">
              <a:buFont typeface="Arial" charset="0"/>
              <a:buNone/>
              <a:defRPr/>
            </a:pP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48" name="Объект 3"/>
          <p:cNvSpPr>
            <a:spLocks noGrp="1"/>
          </p:cNvSpPr>
          <p:nvPr>
            <p:ph sz="half" idx="2"/>
          </p:nvPr>
        </p:nvSpPr>
        <p:spPr>
          <a:xfrm>
            <a:off x="4386263" y="960438"/>
            <a:ext cx="4129087" cy="5216525"/>
          </a:xfrm>
        </p:spPr>
        <p:txBody>
          <a:bodyPr/>
          <a:lstStyle/>
          <a:p>
            <a:r>
              <a:rPr lang="ru-RU" altLang="ru-RU" sz="1800" smtClean="0">
                <a:latin typeface="Georgia" panose="02040502050405020303" pitchFamily="18" charset="0"/>
                <a:cs typeface="Times New Roman" panose="02020603050405020304" pitchFamily="18" charset="0"/>
              </a:rPr>
              <a:t>Приобщение детей дошкольного возраста  к искусству.</a:t>
            </a:r>
            <a:br>
              <a:rPr lang="ru-RU" altLang="ru-RU" sz="1800" smtClean="0">
                <a:latin typeface="Georgia" panose="02040502050405020303" pitchFamily="18" charset="0"/>
                <a:cs typeface="Times New Roman" panose="02020603050405020304" pitchFamily="18" charset="0"/>
              </a:rPr>
            </a:br>
            <a:endParaRPr lang="ru-RU" altLang="ru-RU" sz="180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smtClean="0">
                <a:latin typeface="Georgia" panose="02040502050405020303" pitchFamily="18" charset="0"/>
                <a:cs typeface="Times New Roman" panose="02020603050405020304" pitchFamily="18" charset="0"/>
              </a:rPr>
              <a:t>Развитие:  коммуникативных качеств личности, памяти, внимания, мышления, восприятия, творческого воображения.</a:t>
            </a:r>
            <a:br>
              <a:rPr lang="ru-RU" altLang="ru-RU" sz="1800" smtClean="0">
                <a:latin typeface="Georgia" panose="02040502050405020303" pitchFamily="18" charset="0"/>
                <a:cs typeface="Times New Roman" panose="02020603050405020304" pitchFamily="18" charset="0"/>
              </a:rPr>
            </a:br>
            <a:endParaRPr lang="ru-RU" altLang="ru-RU" sz="180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smtClean="0">
                <a:latin typeface="Georgia" panose="02040502050405020303" pitchFamily="18" charset="0"/>
                <a:cs typeface="Times New Roman" panose="02020603050405020304" pitchFamily="18" charset="0"/>
              </a:rPr>
              <a:t>Воспитание культуры речевого общения.</a:t>
            </a:r>
          </a:p>
          <a:p>
            <a:pPr algn="just">
              <a:lnSpc>
                <a:spcPct val="115000"/>
              </a:lnSpc>
            </a:pPr>
            <a:r>
              <a:rPr lang="ru-RU" altLang="ru-RU" sz="1800" smtClean="0">
                <a:latin typeface="Georgia" panose="02040502050405020303" pitchFamily="18" charset="0"/>
                <a:cs typeface="Times New Roman" panose="02020603050405020304" pitchFamily="18" charset="0"/>
              </a:rPr>
              <a:t>привлекать детей к совместной театрализованной деятельности;</a:t>
            </a:r>
          </a:p>
          <a:p>
            <a:pPr algn="just">
              <a:lnSpc>
                <a:spcPct val="115000"/>
              </a:lnSpc>
            </a:pPr>
            <a:r>
              <a:rPr lang="ru-RU" altLang="ru-RU" sz="1800" smtClean="0">
                <a:latin typeface="Georgia" panose="02040502050405020303" pitchFamily="18" charset="0"/>
                <a:cs typeface="Times New Roman" panose="02020603050405020304" pitchFamily="18" charset="0"/>
              </a:rPr>
              <a:t>помогать робким и застенчивым детям включаться в театрализованную игру.</a:t>
            </a:r>
            <a:endParaRPr lang="ru-RU" altLang="ru-RU" sz="1800" smtClean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endParaRPr lang="ru-RU" altLang="ru-RU" sz="160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altLang="ru-RU" sz="2000" smtClean="0">
              <a:solidFill>
                <a:srgbClr val="843C0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531" y="2986640"/>
            <a:ext cx="3825653" cy="2873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49263"/>
            <a:ext cx="7900988" cy="925512"/>
          </a:xfrm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Ожидаемый  результат:</a:t>
            </a:r>
            <a:r>
              <a:rPr lang="ru-RU" sz="1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2400" smtClean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319838" y="1608138"/>
            <a:ext cx="0" cy="730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338388" y="1608138"/>
            <a:ext cx="22225" cy="936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" idx="2"/>
          </p:cNvCxnSpPr>
          <p:nvPr/>
        </p:nvCxnSpPr>
        <p:spPr>
          <a:xfrm flipH="1">
            <a:off x="2222500" y="1374775"/>
            <a:ext cx="2241550" cy="514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</p:cNvCxnSpPr>
          <p:nvPr/>
        </p:nvCxnSpPr>
        <p:spPr>
          <a:xfrm>
            <a:off x="4464050" y="1374775"/>
            <a:ext cx="1306513" cy="257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4733925" y="3956050"/>
            <a:ext cx="17463" cy="155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642938" y="1423988"/>
            <a:ext cx="7772400" cy="2279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5000"/>
              </a:lnSpc>
            </a:pPr>
            <a:r>
              <a:rPr lang="ru-RU" altLang="ru-RU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дети должны научиться пользоваться разными видами театра;</a:t>
            </a:r>
            <a:endParaRPr lang="ru-RU" altLang="ru-RU" sz="140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сформировать умение передавать характер персонажа интонационной выразительностью речи, мимикой, жестами;</a:t>
            </a:r>
            <a:endParaRPr lang="ru-RU" altLang="ru-RU" sz="1400">
              <a:solidFill>
                <a:srgbClr val="FFFFFF"/>
              </a:solidFill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пополнение театрального уголка.</a:t>
            </a:r>
          </a:p>
          <a:p>
            <a:pPr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altLang="ru-RU">
                <a:solidFill>
                  <a:srgbClr val="FFFFFF"/>
                </a:solidFill>
                <a:latin typeface="Georgia" panose="02040502050405020303" pitchFamily="18" charset="0"/>
                <a:cs typeface="Calibri" panose="020F0502020204030204" pitchFamily="34" charset="0"/>
              </a:rPr>
              <a:t>Совместное творчество детей и родителей при изготовлении кукольных театров для конкурса.</a:t>
            </a:r>
          </a:p>
        </p:txBody>
      </p:sp>
      <p:cxnSp>
        <p:nvCxnSpPr>
          <p:cNvPr id="19" name="Прямая со стрелкой 18"/>
          <p:cNvCxnSpPr>
            <a:stCxn id="2" idx="2"/>
          </p:cNvCxnSpPr>
          <p:nvPr/>
        </p:nvCxnSpPr>
        <p:spPr>
          <a:xfrm>
            <a:off x="4464050" y="1374775"/>
            <a:ext cx="141288" cy="2736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0401" y="3703638"/>
            <a:ext cx="2494937" cy="3154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67" y="3693374"/>
            <a:ext cx="2450924" cy="3154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8358" y="3683110"/>
            <a:ext cx="2642205" cy="3164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365125"/>
            <a:ext cx="7900987" cy="925513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Формы организации театральной деятельности: </a:t>
            </a:r>
            <a:endParaRPr lang="ru-RU" sz="2400" dirty="0"/>
          </a:p>
        </p:txBody>
      </p:sp>
      <p:sp>
        <p:nvSpPr>
          <p:cNvPr id="8195" name="Объект 23"/>
          <p:cNvSpPr>
            <a:spLocks noGrp="1"/>
          </p:cNvSpPr>
          <p:nvPr>
            <p:ph idx="1"/>
          </p:nvPr>
        </p:nvSpPr>
        <p:spPr>
          <a:xfrm>
            <a:off x="628650" y="1423988"/>
            <a:ext cx="7902575" cy="4752975"/>
          </a:xfrm>
          <a:solidFill>
            <a:schemeClr val="bg1">
              <a:alpha val="30980"/>
            </a:schemeClr>
          </a:solidFill>
        </p:spPr>
        <p:txBody>
          <a:bodyPr/>
          <a:lstStyle/>
          <a:p>
            <a:endParaRPr lang="ru-RU" altLang="ru-RU" smtClean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319838" y="1608138"/>
            <a:ext cx="0" cy="730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338388" y="1608138"/>
            <a:ext cx="22225" cy="936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" idx="2"/>
          </p:cNvCxnSpPr>
          <p:nvPr/>
        </p:nvCxnSpPr>
        <p:spPr>
          <a:xfrm flipH="1">
            <a:off x="2351088" y="1290638"/>
            <a:ext cx="2241550" cy="514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</p:cNvCxnSpPr>
          <p:nvPr/>
        </p:nvCxnSpPr>
        <p:spPr>
          <a:xfrm>
            <a:off x="4592638" y="1290638"/>
            <a:ext cx="1306512" cy="257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4733925" y="3956050"/>
            <a:ext cx="17463" cy="155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642938" y="1423988"/>
            <a:ext cx="3668712" cy="2176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Совместная театрализованная деятельность взрослых и детей, театральное занятие, театрализованная игра на праздниках и развлечениях.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057775" y="1423988"/>
            <a:ext cx="3473450" cy="2176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Самостоятельная театрально-художественная деятельность, театрализованные игры в повседневной жизни.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cxnSp>
        <p:nvCxnSpPr>
          <p:cNvPr id="19" name="Прямая со стрелкой 18"/>
          <p:cNvCxnSpPr>
            <a:stCxn id="2" idx="2"/>
          </p:cNvCxnSpPr>
          <p:nvPr/>
        </p:nvCxnSpPr>
        <p:spPr>
          <a:xfrm>
            <a:off x="4592638" y="1290638"/>
            <a:ext cx="141287" cy="2736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476500" y="4121150"/>
            <a:ext cx="4549775" cy="208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Мини-игры на других занятиях, театрализованные игры-спектакли, посещение детьми театров совместно с родителями, мини-сценки с куклами , привлечение главной куклы – Буратино в решение познавательных задач.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617538" y="0"/>
            <a:ext cx="7886700" cy="8794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0" i="1" dirty="0" smtClean="0">
                <a:latin typeface="Georgia" pitchFamily="18" charset="0"/>
              </a:rPr>
              <a:t>Виды театра в группе:</a:t>
            </a:r>
            <a:r>
              <a:rPr lang="ru-RU" sz="2800" b="0" i="1" dirty="0">
                <a:latin typeface="Georgia" pitchFamily="18" charset="0"/>
              </a:rPr>
              <a:t/>
            </a:r>
            <a:br>
              <a:rPr lang="ru-RU" sz="2800" b="0" i="1" dirty="0">
                <a:latin typeface="Georgia" pitchFamily="18" charset="0"/>
              </a:rPr>
            </a:br>
            <a:endParaRPr lang="ru-RU" sz="2800" b="0" i="1" dirty="0">
              <a:latin typeface="Georgia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8650" y="1216025"/>
            <a:ext cx="7886700" cy="49609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- бибабо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-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настольный театр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- театр на палочках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-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пальчиковый театр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- театр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масок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- театр на кольцах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-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театр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теней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-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магнитный театр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-варежковый театр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-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театр на фланелеграфе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Приобщение детей к театру проводится на протяжение всего дошкольного возраста.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6723" y="1582971"/>
            <a:ext cx="3970118" cy="29809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4538" y="0"/>
            <a:ext cx="7886700" cy="7524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Младшая группа: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5463" y="903288"/>
            <a:ext cx="7886700" cy="53435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Педагог создает условия для индивидуальных режиссерских игр с помощью насыщения предметно-игровой среды мелкими образными игрушками (куколки, матрешки, звери, технические игрушки, конструкторы, мебель и др.).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Участие педагога в индивидуальных режиссерских играх проявляется в разыгрывании им бытовых и сказочных ситуаций (из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потешек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, произведений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В.Берестова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,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Е.Благининой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и др.), показе пользования ролевой речью, звукоподражанием, втягивании ребенка в игру, подсказывании реплик, объяснении действий</a:t>
            </a: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613" y="92075"/>
            <a:ext cx="7886700" cy="474663"/>
          </a:xfrm>
        </p:spPr>
        <p:txBody>
          <a:bodyPr/>
          <a:lstStyle/>
          <a:p>
            <a:pPr>
              <a:lnSpc>
                <a:spcPct val="115000"/>
              </a:lnSpc>
              <a:defRPr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sz="180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547688" y="647700"/>
            <a:ext cx="7886700" cy="5529263"/>
          </a:xfrm>
          <a:solidFill>
            <a:schemeClr val="bg1">
              <a:alpha val="30980"/>
            </a:schemeClr>
          </a:solidFill>
        </p:spPr>
        <p:txBody>
          <a:bodyPr/>
          <a:lstStyle/>
          <a:p>
            <a:pPr algn="just">
              <a:lnSpc>
                <a:spcPct val="115000"/>
              </a:lnSpc>
            </a:pPr>
            <a:r>
              <a:rPr lang="ru-RU" altLang="ru-RU" sz="2400" smtClean="0">
                <a:solidFill>
                  <a:srgbClr val="843C0C"/>
                </a:solidFill>
                <a:latin typeface="Georgia" panose="02040502050405020303" pitchFamily="18" charset="0"/>
              </a:rPr>
              <a:t> </a:t>
            </a:r>
            <a:r>
              <a:rPr lang="ru-RU" altLang="ru-RU" sz="2400" smtClean="0">
                <a:latin typeface="Georgia" panose="02040502050405020303" pitchFamily="18" charset="0"/>
                <a:cs typeface="Times New Roman" panose="02020603050405020304" pitchFamily="18" charset="0"/>
              </a:rPr>
              <a:t> Наглядная информация для родителей:</a:t>
            </a:r>
            <a:endParaRPr lang="ru-RU" altLang="ru-RU" sz="2400" smtClean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Font typeface="Arial" panose="020B0604020202020204" pitchFamily="34" charset="0"/>
              <a:buNone/>
            </a:pPr>
            <a:r>
              <a:rPr lang="ru-RU" altLang="ru-RU" sz="2400" smtClean="0">
                <a:latin typeface="Georgia" panose="02040502050405020303" pitchFamily="18" charset="0"/>
                <a:cs typeface="Times New Roman" panose="02020603050405020304" pitchFamily="18" charset="0"/>
              </a:rPr>
              <a:t>«Театр как средство развития и воспитания детей младшего дошкольного возраста».</a:t>
            </a:r>
            <a:endParaRPr lang="ru-RU" altLang="ru-RU" sz="24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2400" smtClean="0">
                <a:latin typeface="Georgia" panose="02040502050405020303" pitchFamily="18" charset="0"/>
                <a:cs typeface="Times New Roman" panose="02020603050405020304" pitchFamily="18" charset="0"/>
              </a:rPr>
              <a:t> Определение целей и задач.</a:t>
            </a:r>
            <a:endParaRPr lang="ru-RU" altLang="ru-RU" sz="24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2400" smtClean="0">
                <a:latin typeface="Georgia" panose="02040502050405020303" pitchFamily="18" charset="0"/>
                <a:cs typeface="Times New Roman" panose="02020603050405020304" pitchFamily="18" charset="0"/>
              </a:rPr>
              <a:t> Разработка проекта в группе: «Сказка с нами рядом»</a:t>
            </a:r>
            <a:endParaRPr lang="ru-RU" altLang="ru-RU" sz="24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2400" smtClean="0">
                <a:latin typeface="Georgia" panose="02040502050405020303" pitchFamily="18" charset="0"/>
                <a:cs typeface="Times New Roman" panose="02020603050405020304" pitchFamily="18" charset="0"/>
              </a:rPr>
              <a:t> Индивидуальные беседы, консультации с родителями по выявлению их заинтересованности в пополнении театрального уголка, их способностей в той или иной области рукоделия и возможностей.</a:t>
            </a:r>
            <a:endParaRPr lang="ru-RU" altLang="ru-RU" sz="2400" smtClean="0">
              <a:latin typeface="Georgia" panose="02040502050405020303" pitchFamily="18" charset="0"/>
              <a:cs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2400" smtClean="0">
              <a:solidFill>
                <a:srgbClr val="843C0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1798</TotalTime>
  <Words>634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Calibri</vt:lpstr>
      <vt:lpstr>Arial</vt:lpstr>
      <vt:lpstr>Calibri Light</vt:lpstr>
      <vt:lpstr>Monotype Corsiva</vt:lpstr>
      <vt:lpstr>Times New Roman</vt:lpstr>
      <vt:lpstr>Georgia</vt:lpstr>
      <vt:lpstr>Тема Office</vt:lpstr>
      <vt:lpstr> Краткосрочный творческий проект по театрализованной деятельности  « Сказки рядом с нами » для детей второй младшей группы «Полянка» </vt:lpstr>
      <vt:lpstr>Презентация PowerPoint</vt:lpstr>
      <vt:lpstr>Цель, задачи:</vt:lpstr>
      <vt:lpstr>Цель:                                        Задачи:</vt:lpstr>
      <vt:lpstr>Ожидаемый  результат: </vt:lpstr>
      <vt:lpstr>Формы организации театральной деятельности: </vt:lpstr>
      <vt:lpstr>Виды театра в группе: </vt:lpstr>
      <vt:lpstr>Младшая группа:</vt:lpstr>
      <vt:lpstr>Подготовительный этап</vt:lpstr>
      <vt:lpstr>Основной этап </vt:lpstr>
      <vt:lpstr>Презентация PowerPoint</vt:lpstr>
      <vt:lpstr>                Заключительный этап</vt:lpstr>
      <vt:lpstr>Итоги нашего проекта: </vt:lpstr>
      <vt:lpstr>         </vt:lpstr>
      <vt:lpstr>         Спасибо за внимание!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Альфия</cp:lastModifiedBy>
  <cp:revision>165</cp:revision>
  <dcterms:created xsi:type="dcterms:W3CDTF">2015-02-19T20:52:53Z</dcterms:created>
  <dcterms:modified xsi:type="dcterms:W3CDTF">2020-12-06T16:42:12Z</dcterms:modified>
</cp:coreProperties>
</file>