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0" r:id="rId1"/>
  </p:sldMasterIdLst>
  <p:notesMasterIdLst>
    <p:notesMasterId r:id="rId24"/>
  </p:notesMasterIdLst>
  <p:sldIdLst>
    <p:sldId id="277" r:id="rId2"/>
    <p:sldId id="299" r:id="rId3"/>
    <p:sldId id="278" r:id="rId4"/>
    <p:sldId id="280" r:id="rId5"/>
    <p:sldId id="293" r:id="rId6"/>
    <p:sldId id="267" r:id="rId7"/>
    <p:sldId id="282" r:id="rId8"/>
    <p:sldId id="284" r:id="rId9"/>
    <p:sldId id="285" r:id="rId10"/>
    <p:sldId id="283" r:id="rId11"/>
    <p:sldId id="286" r:id="rId12"/>
    <p:sldId id="287" r:id="rId13"/>
    <p:sldId id="258" r:id="rId14"/>
    <p:sldId id="289" r:id="rId15"/>
    <p:sldId id="281" r:id="rId16"/>
    <p:sldId id="270" r:id="rId17"/>
    <p:sldId id="296" r:id="rId18"/>
    <p:sldId id="290" r:id="rId19"/>
    <p:sldId id="273" r:id="rId20"/>
    <p:sldId id="297" r:id="rId21"/>
    <p:sldId id="298" r:id="rId22"/>
    <p:sldId id="261" r:id="rId23"/>
  </p:sldIdLst>
  <p:sldSz cx="9144000" cy="6858000" type="screen4x3"/>
  <p:notesSz cx="6858000" cy="9144000"/>
  <p:defaultTextStyle>
    <a:defPPr>
      <a:defRPr lang="ru-RU"/>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29" autoAdjust="0"/>
    <p:restoredTop sz="94660"/>
  </p:normalViewPr>
  <p:slideViewPr>
    <p:cSldViewPr>
      <p:cViewPr>
        <p:scale>
          <a:sx n="48" d="100"/>
          <a:sy n="48" d="100"/>
        </p:scale>
        <p:origin x="-113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Microsoft_Excel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1" b="0" i="0" u="none" strike="noStrike" kern="1200" spc="0" baseline="0">
                <a:solidFill>
                  <a:schemeClr val="tx1">
                    <a:lumMod val="65000"/>
                    <a:lumOff val="35000"/>
                  </a:schemeClr>
                </a:solidFill>
                <a:latin typeface="+mn-lt"/>
                <a:ea typeface="+mn-ea"/>
                <a:cs typeface="+mn-cs"/>
              </a:defRPr>
            </a:pPr>
            <a:r>
              <a:rPr lang="ru-RU" dirty="0" smtClean="0"/>
              <a:t>В</a:t>
            </a:r>
            <a:r>
              <a:rPr lang="ru-RU" baseline="0" dirty="0" smtClean="0"/>
              <a:t>  нашем классе всего  14 человек из них 9 мальчиков -64% </a:t>
            </a:r>
            <a:r>
              <a:rPr lang="ru-RU" baseline="0" dirty="0" smtClean="0"/>
              <a:t>и 5 девочек – 36%</a:t>
            </a:r>
            <a:endParaRPr lang="ru-RU" dirty="0"/>
          </a:p>
        </c:rich>
      </c:tx>
      <c:layout/>
      <c:overlay val="0"/>
      <c:spPr>
        <a:noFill/>
        <a:ln w="25380">
          <a:noFill/>
        </a:ln>
      </c:spPr>
    </c:title>
    <c:autoTitleDeleted val="0"/>
    <c:view3D>
      <c:rotX val="30"/>
      <c:rotY val="0"/>
      <c:rAngAx val="0"/>
      <c:perspective val="0"/>
    </c:view3D>
    <c:floor>
      <c:thickness val="0"/>
    </c:floor>
    <c:sideWall>
      <c:thickness val="0"/>
    </c:sideWall>
    <c:backWall>
      <c:thickness val="0"/>
    </c:backWall>
    <c:plotArea>
      <c:layout/>
      <c:pie3DChart>
        <c:varyColors val="1"/>
        <c:ser>
          <c:idx val="0"/>
          <c:order val="0"/>
          <c:tx>
            <c:strRef>
              <c:f>Лист1!$B$1</c:f>
              <c:strCache>
                <c:ptCount val="1"/>
                <c:pt idx="0">
                  <c:v>Продажи</c:v>
                </c:pt>
              </c:strCache>
            </c:strRef>
          </c:tx>
          <c:dPt>
            <c:idx val="0"/>
            <c:bubble3D val="0"/>
            <c:spPr>
              <a:solidFill>
                <a:srgbClr val="4F81BD"/>
              </a:solidFill>
              <a:ln w="25380">
                <a:solidFill>
                  <a:srgbClr val="FFFFFF"/>
                </a:solidFill>
                <a:prstDash val="solid"/>
              </a:ln>
            </c:spPr>
          </c:dPt>
          <c:dPt>
            <c:idx val="1"/>
            <c:bubble3D val="0"/>
            <c:spPr>
              <a:solidFill>
                <a:srgbClr val="C0504D"/>
              </a:solidFill>
              <a:ln w="25380">
                <a:solidFill>
                  <a:srgbClr val="FFFFFF"/>
                </a:solidFill>
                <a:prstDash val="solid"/>
              </a:ln>
            </c:spPr>
          </c:dPt>
          <c:dPt>
            <c:idx val="2"/>
            <c:bubble3D val="0"/>
            <c:spPr>
              <a:solidFill>
                <a:srgbClr val="9BBB59"/>
              </a:solidFill>
              <a:ln w="25380">
                <a:solidFill>
                  <a:srgbClr val="FFFFFF"/>
                </a:solidFill>
                <a:prstDash val="solid"/>
              </a:ln>
            </c:spPr>
          </c:dPt>
          <c:dPt>
            <c:idx val="3"/>
            <c:bubble3D val="0"/>
            <c:spPr>
              <a:solidFill>
                <a:srgbClr val="8064A2"/>
              </a:solidFill>
              <a:ln w="25380">
                <a:solidFill>
                  <a:srgbClr val="FFFFFF"/>
                </a:solidFill>
                <a:prstDash val="solid"/>
              </a:ln>
            </c:spPr>
          </c:dPt>
          <c:cat>
            <c:strRef>
              <c:f>Лист1!$A$2:$A$5</c:f>
              <c:strCache>
                <c:ptCount val="2"/>
                <c:pt idx="0">
                  <c:v>мальчики</c:v>
                </c:pt>
                <c:pt idx="1">
                  <c:v>девочек</c:v>
                </c:pt>
              </c:strCache>
            </c:strRef>
          </c:cat>
          <c:val>
            <c:numRef>
              <c:f>Лист1!$B$2:$B$5</c:f>
              <c:numCache>
                <c:formatCode>General</c:formatCode>
                <c:ptCount val="4"/>
                <c:pt idx="0">
                  <c:v>9</c:v>
                </c:pt>
                <c:pt idx="1">
                  <c:v>5</c:v>
                </c:pt>
              </c:numCache>
            </c:numRef>
          </c:val>
        </c:ser>
        <c:dLbls>
          <c:showLegendKey val="0"/>
          <c:showVal val="0"/>
          <c:showCatName val="0"/>
          <c:showSerName val="0"/>
          <c:showPercent val="0"/>
          <c:showBubbleSize val="0"/>
          <c:showLeaderLines val="1"/>
        </c:dLbls>
      </c:pie3DChart>
      <c:spPr>
        <a:noFill/>
        <a:ln w="25380">
          <a:noFill/>
        </a:ln>
      </c:spPr>
    </c:plotArea>
    <c:legend>
      <c:legendPos val="b"/>
      <c:legendEntry>
        <c:idx val="2"/>
        <c:delete val="1"/>
      </c:legendEntry>
      <c:legendEntry>
        <c:idx val="3"/>
        <c:delete val="1"/>
      </c:legendEntry>
      <c:layout/>
      <c:overlay val="0"/>
      <c:spPr>
        <a:noFill/>
        <a:ln w="25380">
          <a:noFill/>
        </a:ln>
      </c:spPr>
      <c:txPr>
        <a:bodyPr rot="0" spcFirstLastPara="1" vertOverflow="ellipsis" vert="horz" wrap="square" anchor="ctr" anchorCtr="1"/>
        <a:lstStyle/>
        <a:p>
          <a:pPr rtl="0">
            <a:defRPr sz="1196" b="0" i="0" u="none" strike="noStrike" kern="1200" baseline="0">
              <a:solidFill>
                <a:schemeClr val="tx1">
                  <a:lumMod val="65000"/>
                  <a:lumOff val="35000"/>
                </a:schemeClr>
              </a:solidFill>
              <a:latin typeface="+mn-lt"/>
              <a:ea typeface="+mn-ea"/>
              <a:cs typeface="+mn-cs"/>
            </a:defRPr>
          </a:pPr>
          <a:endParaRPr lang="ru-RU"/>
        </a:p>
      </c:txPr>
    </c:legend>
    <c:plotVisOnly val="1"/>
    <c:dispBlanksAs val="gap"/>
    <c:showDLblsOverMax val="0"/>
  </c:chart>
  <c:spPr>
    <a:noFill/>
    <a:ln>
      <a:noFill/>
    </a:ln>
  </c:spPr>
  <c:txPr>
    <a:bodyPr/>
    <a:lstStyle/>
    <a:p>
      <a:pPr>
        <a:defRPr/>
      </a:pPr>
      <a:endParaRPr lang="ru-RU"/>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57" b="0" i="0" u="none" strike="noStrike" kern="1200" spc="0" baseline="0">
                <a:solidFill>
                  <a:schemeClr val="tx1">
                    <a:lumMod val="65000"/>
                    <a:lumOff val="35000"/>
                  </a:schemeClr>
                </a:solidFill>
                <a:latin typeface="+mn-lt"/>
                <a:ea typeface="+mn-ea"/>
                <a:cs typeface="+mn-cs"/>
              </a:defRPr>
            </a:pPr>
            <a:r>
              <a:rPr lang="ru-RU" baseline="0" dirty="0" smtClean="0"/>
              <a:t>В нашем классе 5 хорошистов .</a:t>
            </a:r>
          </a:p>
          <a:p>
            <a:pPr>
              <a:defRPr sz="1857" b="0" i="0" u="none" strike="noStrike" kern="1200" spc="0" baseline="0">
                <a:solidFill>
                  <a:schemeClr val="tx1">
                    <a:lumMod val="65000"/>
                    <a:lumOff val="35000"/>
                  </a:schemeClr>
                </a:solidFill>
                <a:latin typeface="+mn-lt"/>
                <a:ea typeface="+mn-ea"/>
                <a:cs typeface="+mn-cs"/>
              </a:defRPr>
            </a:pPr>
            <a:r>
              <a:rPr lang="ru-RU" baseline="0" dirty="0" smtClean="0"/>
              <a:t>Общая успеваемость – 100%. Качественная успеваемость - 42% </a:t>
            </a:r>
          </a:p>
          <a:p>
            <a:pPr>
              <a:defRPr sz="1857" b="0" i="0" u="none" strike="noStrike" kern="1200" spc="0" baseline="0">
                <a:solidFill>
                  <a:schemeClr val="tx1">
                    <a:lumMod val="65000"/>
                    <a:lumOff val="35000"/>
                  </a:schemeClr>
                </a:solidFill>
                <a:latin typeface="+mn-lt"/>
                <a:ea typeface="+mn-ea"/>
                <a:cs typeface="+mn-cs"/>
              </a:defRPr>
            </a:pPr>
            <a:r>
              <a:rPr lang="ru-RU" baseline="0" dirty="0" smtClean="0"/>
              <a:t>Успеваемость  за 2017-2018 учебный год</a:t>
            </a:r>
            <a:endParaRPr lang="ru-RU" dirty="0"/>
          </a:p>
        </c:rich>
      </c:tx>
      <c:layout>
        <c:manualLayout>
          <c:xMode val="edge"/>
          <c:yMode val="edge"/>
          <c:x val="0.12306412121281288"/>
          <c:y val="3.6491228070175435E-2"/>
        </c:manualLayout>
      </c:layout>
      <c:overlay val="0"/>
      <c:spPr>
        <a:noFill/>
        <a:ln w="25330">
          <a:noFill/>
        </a:ln>
      </c:spPr>
    </c:title>
    <c:autoTitleDeleted val="0"/>
    <c:plotArea>
      <c:layout>
        <c:manualLayout>
          <c:layoutTarget val="inner"/>
          <c:xMode val="edge"/>
          <c:yMode val="edge"/>
          <c:x val="0.1125718027034262"/>
          <c:y val="0.38722099737532806"/>
          <c:w val="0.85276888690520647"/>
          <c:h val="0.4581565409586959"/>
        </c:manualLayout>
      </c:layout>
      <c:barChart>
        <c:barDir val="col"/>
        <c:grouping val="clustered"/>
        <c:varyColors val="0"/>
        <c:ser>
          <c:idx val="0"/>
          <c:order val="0"/>
          <c:tx>
            <c:strRef>
              <c:f>Лист1!$B$1</c:f>
              <c:strCache>
                <c:ptCount val="1"/>
                <c:pt idx="0">
                  <c:v>Ряд 1</c:v>
                </c:pt>
              </c:strCache>
            </c:strRef>
          </c:tx>
          <c:spPr>
            <a:solidFill>
              <a:srgbClr val="5B9BD5"/>
            </a:solidFill>
            <a:ln w="25330">
              <a:noFill/>
            </a:ln>
          </c:spPr>
          <c:invertIfNegative val="0"/>
          <c:dLbls>
            <c:spPr>
              <a:noFill/>
              <a:ln w="25330">
                <a:noFill/>
              </a:ln>
            </c:spPr>
            <c:txPr>
              <a:bodyPr rot="0" spcFirstLastPara="1" vertOverflow="ellipsis" vert="horz" wrap="square" lIns="38100" tIns="19050" rIns="38100" bIns="19050" anchor="ctr" anchorCtr="1">
                <a:spAutoFit/>
              </a:bodyPr>
              <a:lstStyle/>
              <a:p>
                <a:pPr>
                  <a:defRPr sz="1194" b="0" i="0" u="none" strike="noStrike" kern="1200" baseline="0">
                    <a:solidFill>
                      <a:schemeClr val="tx1">
                        <a:lumMod val="75000"/>
                        <a:lumOff val="25000"/>
                      </a:schemeClr>
                    </a:solidFill>
                    <a:latin typeface="+mn-lt"/>
                    <a:ea typeface="+mn-ea"/>
                    <a:cs typeface="+mn-cs"/>
                  </a:defRPr>
                </a:pPr>
                <a:endParaRPr lang="ru-RU"/>
              </a:p>
            </c:txPr>
            <c:dLblPos val="outEnd"/>
            <c:showLegendKey val="0"/>
            <c:showVal val="1"/>
            <c:showCatName val="0"/>
            <c:showSerName val="0"/>
            <c:showPercent val="0"/>
            <c:showBubbleSize val="0"/>
            <c:showLeaderLines val="0"/>
          </c:dLbls>
          <c:cat>
            <c:strRef>
              <c:f>Лист1!$A$2:$A$5</c:f>
              <c:strCache>
                <c:ptCount val="4"/>
                <c:pt idx="0">
                  <c:v>1 четверть </c:v>
                </c:pt>
                <c:pt idx="1">
                  <c:v>2 четверть</c:v>
                </c:pt>
                <c:pt idx="2">
                  <c:v>3 четверть</c:v>
                </c:pt>
                <c:pt idx="3">
                  <c:v>4 четверть</c:v>
                </c:pt>
              </c:strCache>
            </c:strRef>
          </c:cat>
          <c:val>
            <c:numRef>
              <c:f>Лист1!$B$2:$B$5</c:f>
              <c:numCache>
                <c:formatCode>General</c:formatCode>
                <c:ptCount val="4"/>
                <c:pt idx="0">
                  <c:v>100</c:v>
                </c:pt>
                <c:pt idx="1">
                  <c:v>100</c:v>
                </c:pt>
                <c:pt idx="2">
                  <c:v>100</c:v>
                </c:pt>
                <c:pt idx="3">
                  <c:v>100</c:v>
                </c:pt>
              </c:numCache>
            </c:numRef>
          </c:val>
        </c:ser>
        <c:ser>
          <c:idx val="1"/>
          <c:order val="1"/>
          <c:tx>
            <c:strRef>
              <c:f>Лист1!$C$1</c:f>
              <c:strCache>
                <c:ptCount val="1"/>
                <c:pt idx="0">
                  <c:v>Ряд 2</c:v>
                </c:pt>
              </c:strCache>
            </c:strRef>
          </c:tx>
          <c:spPr>
            <a:solidFill>
              <a:srgbClr val="ED7D31"/>
            </a:solidFill>
            <a:ln w="25330">
              <a:noFill/>
            </a:ln>
          </c:spPr>
          <c:invertIfNegative val="0"/>
          <c:dLbls>
            <c:spPr>
              <a:noFill/>
              <a:ln w="25330">
                <a:noFill/>
              </a:ln>
            </c:spPr>
            <c:txPr>
              <a:bodyPr rot="0" spcFirstLastPara="1" vertOverflow="ellipsis" vert="horz" wrap="square" lIns="38100" tIns="19050" rIns="38100" bIns="19050" anchor="ctr" anchorCtr="1">
                <a:spAutoFit/>
              </a:bodyPr>
              <a:lstStyle/>
              <a:p>
                <a:pPr>
                  <a:defRPr sz="1194" b="0" i="0" u="none" strike="noStrike" kern="1200" baseline="0">
                    <a:solidFill>
                      <a:schemeClr val="tx1">
                        <a:lumMod val="75000"/>
                        <a:lumOff val="25000"/>
                      </a:schemeClr>
                    </a:solidFill>
                    <a:latin typeface="+mn-lt"/>
                    <a:ea typeface="+mn-ea"/>
                    <a:cs typeface="+mn-cs"/>
                  </a:defRPr>
                </a:pPr>
                <a:endParaRPr lang="ru-RU"/>
              </a:p>
            </c:txPr>
            <c:dLblPos val="outEnd"/>
            <c:showLegendKey val="0"/>
            <c:showVal val="1"/>
            <c:showCatName val="0"/>
            <c:showSerName val="0"/>
            <c:showPercent val="0"/>
            <c:showBubbleSize val="0"/>
            <c:showLeaderLines val="0"/>
          </c:dLbls>
          <c:cat>
            <c:strRef>
              <c:f>Лист1!$A$2:$A$5</c:f>
              <c:strCache>
                <c:ptCount val="4"/>
                <c:pt idx="0">
                  <c:v>1 четверть </c:v>
                </c:pt>
                <c:pt idx="1">
                  <c:v>2 четверть</c:v>
                </c:pt>
                <c:pt idx="2">
                  <c:v>3 четверть</c:v>
                </c:pt>
                <c:pt idx="3">
                  <c:v>4 четверть</c:v>
                </c:pt>
              </c:strCache>
            </c:strRef>
          </c:cat>
          <c:val>
            <c:numRef>
              <c:f>Лист1!$C$2:$C$5</c:f>
              <c:numCache>
                <c:formatCode>General</c:formatCode>
                <c:ptCount val="4"/>
                <c:pt idx="0">
                  <c:v>50</c:v>
                </c:pt>
                <c:pt idx="1">
                  <c:v>50</c:v>
                </c:pt>
                <c:pt idx="2">
                  <c:v>50</c:v>
                </c:pt>
                <c:pt idx="3">
                  <c:v>50</c:v>
                </c:pt>
              </c:numCache>
            </c:numRef>
          </c:val>
        </c:ser>
        <c:ser>
          <c:idx val="2"/>
          <c:order val="2"/>
          <c:tx>
            <c:strRef>
              <c:f>Лист1!$D$1</c:f>
              <c:strCache>
                <c:ptCount val="1"/>
                <c:pt idx="0">
                  <c:v>Столбец1</c:v>
                </c:pt>
              </c:strCache>
            </c:strRef>
          </c:tx>
          <c:spPr>
            <a:solidFill>
              <a:srgbClr val="A5A5A5"/>
            </a:solidFill>
            <a:ln w="25330">
              <a:noFill/>
            </a:ln>
          </c:spPr>
          <c:invertIfNegative val="0"/>
          <c:dLbls>
            <c:spPr>
              <a:noFill/>
              <a:ln w="25330">
                <a:noFill/>
              </a:ln>
            </c:spPr>
            <c:txPr>
              <a:bodyPr rot="0" spcFirstLastPara="1" vertOverflow="ellipsis" vert="horz" wrap="square" lIns="38100" tIns="19050" rIns="38100" bIns="19050" anchor="ctr" anchorCtr="1">
                <a:spAutoFit/>
              </a:bodyPr>
              <a:lstStyle/>
              <a:p>
                <a:pPr>
                  <a:defRPr sz="1194" b="0" i="0" u="none" strike="noStrike" kern="1200" baseline="0">
                    <a:solidFill>
                      <a:schemeClr val="tx1">
                        <a:lumMod val="75000"/>
                        <a:lumOff val="25000"/>
                      </a:schemeClr>
                    </a:solidFill>
                    <a:latin typeface="+mn-lt"/>
                    <a:ea typeface="+mn-ea"/>
                    <a:cs typeface="+mn-cs"/>
                  </a:defRPr>
                </a:pPr>
                <a:endParaRPr lang="ru-RU"/>
              </a:p>
            </c:txPr>
            <c:dLblPos val="outEnd"/>
            <c:showLegendKey val="0"/>
            <c:showVal val="1"/>
            <c:showCatName val="0"/>
            <c:showSerName val="0"/>
            <c:showPercent val="0"/>
            <c:showBubbleSize val="0"/>
            <c:showLeaderLines val="0"/>
          </c:dLbls>
          <c:cat>
            <c:strRef>
              <c:f>Лист1!$A$2:$A$5</c:f>
              <c:strCache>
                <c:ptCount val="4"/>
                <c:pt idx="0">
                  <c:v>1 четверть </c:v>
                </c:pt>
                <c:pt idx="1">
                  <c:v>2 четверть</c:v>
                </c:pt>
                <c:pt idx="2">
                  <c:v>3 четверть</c:v>
                </c:pt>
                <c:pt idx="3">
                  <c:v>4 четверть</c:v>
                </c:pt>
              </c:strCache>
            </c:strRef>
          </c:cat>
          <c:val>
            <c:numRef>
              <c:f>Лист1!$D$2:$D$5</c:f>
              <c:numCache>
                <c:formatCode>General</c:formatCode>
                <c:ptCount val="4"/>
              </c:numCache>
            </c:numRef>
          </c:val>
        </c:ser>
        <c:dLbls>
          <c:showLegendKey val="0"/>
          <c:showVal val="0"/>
          <c:showCatName val="0"/>
          <c:showSerName val="0"/>
          <c:showPercent val="0"/>
          <c:showBubbleSize val="0"/>
        </c:dLbls>
        <c:gapWidth val="219"/>
        <c:overlap val="-27"/>
        <c:axId val="23369216"/>
        <c:axId val="23370752"/>
      </c:barChart>
      <c:catAx>
        <c:axId val="23369216"/>
        <c:scaling>
          <c:orientation val="minMax"/>
        </c:scaling>
        <c:delete val="0"/>
        <c:axPos val="b"/>
        <c:numFmt formatCode="General" sourceLinked="1"/>
        <c:majorTickMark val="none"/>
        <c:minorTickMark val="none"/>
        <c:tickLblPos val="nextTo"/>
        <c:spPr>
          <a:noFill/>
          <a:ln w="9499" cap="flat" cmpd="sng" algn="ctr">
            <a:solidFill>
              <a:schemeClr val="tx1">
                <a:lumMod val="15000"/>
                <a:lumOff val="85000"/>
              </a:schemeClr>
            </a:solidFill>
            <a:round/>
          </a:ln>
          <a:effectLst/>
        </c:spPr>
        <c:txPr>
          <a:bodyPr rot="-60000000" spcFirstLastPara="1" vertOverflow="ellipsis" vert="horz" wrap="square" anchor="ctr" anchorCtr="1"/>
          <a:lstStyle/>
          <a:p>
            <a:pPr>
              <a:defRPr sz="1194" b="0" i="0" u="none" strike="noStrike" kern="1200" baseline="0">
                <a:solidFill>
                  <a:schemeClr val="tx1">
                    <a:lumMod val="65000"/>
                    <a:lumOff val="35000"/>
                  </a:schemeClr>
                </a:solidFill>
                <a:latin typeface="+mn-lt"/>
                <a:ea typeface="+mn-ea"/>
                <a:cs typeface="+mn-cs"/>
              </a:defRPr>
            </a:pPr>
            <a:endParaRPr lang="ru-RU"/>
          </a:p>
        </c:txPr>
        <c:crossAx val="23370752"/>
        <c:crosses val="autoZero"/>
        <c:auto val="1"/>
        <c:lblAlgn val="ctr"/>
        <c:lblOffset val="100"/>
        <c:noMultiLvlLbl val="0"/>
      </c:catAx>
      <c:valAx>
        <c:axId val="23370752"/>
        <c:scaling>
          <c:orientation val="minMax"/>
        </c:scaling>
        <c:delete val="0"/>
        <c:axPos val="l"/>
        <c:majorGridlines>
          <c:spPr>
            <a:ln w="9499" cap="flat" cmpd="sng" algn="ctr">
              <a:solidFill>
                <a:schemeClr val="tx1">
                  <a:lumMod val="15000"/>
                  <a:lumOff val="85000"/>
                </a:schemeClr>
              </a:solidFill>
              <a:round/>
            </a:ln>
            <a:effectLst/>
          </c:spPr>
        </c:majorGridlines>
        <c:numFmt formatCode="General" sourceLinked="1"/>
        <c:majorTickMark val="none"/>
        <c:minorTickMark val="none"/>
        <c:tickLblPos val="nextTo"/>
        <c:spPr>
          <a:ln w="9499">
            <a:noFill/>
          </a:ln>
        </c:spPr>
        <c:txPr>
          <a:bodyPr rot="-60000000" spcFirstLastPara="1" vertOverflow="ellipsis" vert="horz" wrap="square" anchor="ctr" anchorCtr="1"/>
          <a:lstStyle/>
          <a:p>
            <a:pPr>
              <a:defRPr sz="1194" b="0" i="0" u="none" strike="noStrike" kern="1200" baseline="0">
                <a:solidFill>
                  <a:schemeClr val="tx1">
                    <a:lumMod val="65000"/>
                    <a:lumOff val="35000"/>
                  </a:schemeClr>
                </a:solidFill>
                <a:latin typeface="+mn-lt"/>
                <a:ea typeface="+mn-ea"/>
                <a:cs typeface="+mn-cs"/>
              </a:defRPr>
            </a:pPr>
            <a:endParaRPr lang="ru-RU"/>
          </a:p>
        </c:txPr>
        <c:crossAx val="23369216"/>
        <c:crosses val="autoZero"/>
        <c:crossBetween val="between"/>
      </c:valAx>
      <c:spPr>
        <a:noFill/>
        <a:ln w="25330">
          <a:noFill/>
        </a:ln>
      </c:spPr>
    </c:plotArea>
    <c:legend>
      <c:legendPos val="b"/>
      <c:legendEntry>
        <c:idx val="2"/>
        <c:delete val="1"/>
      </c:legendEntry>
      <c:layout/>
      <c:overlay val="0"/>
      <c:spPr>
        <a:noFill/>
        <a:ln w="25330">
          <a:noFill/>
        </a:ln>
      </c:spPr>
      <c:txPr>
        <a:bodyPr rot="0" spcFirstLastPara="1" vertOverflow="ellipsis" vert="horz" wrap="square" anchor="ctr" anchorCtr="1"/>
        <a:lstStyle/>
        <a:p>
          <a:pPr>
            <a:defRPr sz="1194" b="0" i="0" u="none" strike="noStrike" kern="1200" baseline="0">
              <a:solidFill>
                <a:schemeClr val="tx1">
                  <a:lumMod val="65000"/>
                  <a:lumOff val="35000"/>
                </a:schemeClr>
              </a:solidFill>
              <a:latin typeface="+mn-lt"/>
              <a:ea typeface="+mn-ea"/>
              <a:cs typeface="+mn-cs"/>
            </a:defRPr>
          </a:pPr>
          <a:endParaRPr lang="ru-RU"/>
        </a:p>
      </c:txPr>
    </c:legend>
    <c:plotVisOnly val="1"/>
    <c:dispBlanksAs val="gap"/>
    <c:showDLblsOverMax val="0"/>
  </c:chart>
  <c:spPr>
    <a:noFill/>
    <a:ln>
      <a:noFill/>
    </a:ln>
  </c:spPr>
  <c:txPr>
    <a:bodyPr/>
    <a:lstStyle/>
    <a:p>
      <a:pPr>
        <a:defRPr/>
      </a:pPr>
      <a:endParaRPr lang="ru-RU"/>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75"/>
      <c:rotY val="0"/>
      <c:rAngAx val="0"/>
      <c:perspective val="30"/>
    </c:view3D>
    <c:floor>
      <c:thickness val="0"/>
    </c:floor>
    <c:sideWall>
      <c:thickness val="0"/>
    </c:sideWall>
    <c:backWall>
      <c:thickness val="0"/>
    </c:backWall>
    <c:plotArea>
      <c:layout>
        <c:manualLayout>
          <c:layoutTarget val="inner"/>
          <c:xMode val="edge"/>
          <c:yMode val="edge"/>
          <c:x val="4.790419161676647E-2"/>
          <c:y val="2.8786388921629314E-2"/>
          <c:w val="0.73845685456982546"/>
          <c:h val="0.94242722215674135"/>
        </c:manualLayout>
      </c:layout>
      <c:pie3DChart>
        <c:varyColors val="1"/>
        <c:ser>
          <c:idx val="0"/>
          <c:order val="0"/>
          <c:tx>
            <c:strRef>
              <c:f>Лист1!$B$1</c:f>
              <c:strCache>
                <c:ptCount val="1"/>
                <c:pt idx="0">
                  <c:v>дни рождения</c:v>
                </c:pt>
              </c:strCache>
            </c:strRef>
          </c:tx>
          <c:dPt>
            <c:idx val="0"/>
            <c:bubble3D val="0"/>
            <c:spPr>
              <a:solidFill>
                <a:schemeClr val="accent1"/>
              </a:solidFill>
              <a:ln w="19019">
                <a:solidFill>
                  <a:schemeClr val="lt1"/>
                </a:solidFill>
              </a:ln>
              <a:effectLst/>
            </c:spPr>
          </c:dPt>
          <c:dPt>
            <c:idx val="1"/>
            <c:bubble3D val="0"/>
            <c:spPr>
              <a:solidFill>
                <a:schemeClr val="accent2"/>
              </a:solidFill>
              <a:ln w="19019">
                <a:solidFill>
                  <a:schemeClr val="lt1"/>
                </a:solidFill>
              </a:ln>
              <a:effectLst/>
            </c:spPr>
          </c:dPt>
          <c:dPt>
            <c:idx val="2"/>
            <c:bubble3D val="0"/>
            <c:spPr>
              <a:solidFill>
                <a:schemeClr val="accent3"/>
              </a:solidFill>
              <a:ln w="19019">
                <a:solidFill>
                  <a:schemeClr val="lt1"/>
                </a:solidFill>
              </a:ln>
              <a:effectLst/>
            </c:spPr>
          </c:dPt>
          <c:dPt>
            <c:idx val="3"/>
            <c:bubble3D val="0"/>
            <c:spPr>
              <a:solidFill>
                <a:schemeClr val="accent4"/>
              </a:solidFill>
              <a:ln w="19019">
                <a:solidFill>
                  <a:schemeClr val="lt1"/>
                </a:solidFill>
              </a:ln>
              <a:effectLst/>
            </c:spPr>
          </c:dPt>
          <c:cat>
            <c:strRef>
              <c:f>Лист1!$A$2:$A$5</c:f>
              <c:strCache>
                <c:ptCount val="4"/>
                <c:pt idx="0">
                  <c:v>лето</c:v>
                </c:pt>
                <c:pt idx="1">
                  <c:v>осень</c:v>
                </c:pt>
                <c:pt idx="2">
                  <c:v>зима</c:v>
                </c:pt>
                <c:pt idx="3">
                  <c:v>весна</c:v>
                </c:pt>
              </c:strCache>
            </c:strRef>
          </c:cat>
          <c:val>
            <c:numRef>
              <c:f>Лист1!$B$2:$B$5</c:f>
              <c:numCache>
                <c:formatCode>General</c:formatCode>
                <c:ptCount val="4"/>
                <c:pt idx="0">
                  <c:v>2</c:v>
                </c:pt>
                <c:pt idx="1">
                  <c:v>7</c:v>
                </c:pt>
                <c:pt idx="2">
                  <c:v>0</c:v>
                </c:pt>
                <c:pt idx="3">
                  <c:v>5</c:v>
                </c:pt>
              </c:numCache>
            </c:numRef>
          </c:val>
        </c:ser>
        <c:dLbls>
          <c:showLegendKey val="0"/>
          <c:showVal val="0"/>
          <c:showCatName val="0"/>
          <c:showSerName val="0"/>
          <c:showPercent val="0"/>
          <c:showBubbleSize val="0"/>
          <c:showLeaderLines val="1"/>
        </c:dLbls>
      </c:pie3DChart>
      <c:spPr>
        <a:noFill/>
        <a:ln w="25359">
          <a:noFill/>
        </a:ln>
      </c:spPr>
    </c:plotArea>
    <c:legend>
      <c:legendPos val="r"/>
      <c:layout/>
      <c:overlay val="0"/>
      <c:spPr>
        <a:noFill/>
        <a:ln w="25359">
          <a:noFill/>
        </a:ln>
      </c:spPr>
      <c:txPr>
        <a:bodyPr rot="0" spcFirstLastPara="1" vertOverflow="ellipsis" vert="horz" wrap="square" anchor="ctr" anchorCtr="1"/>
        <a:lstStyle/>
        <a:p>
          <a:pPr>
            <a:defRPr sz="1195" b="0" i="0" u="none" strike="noStrike" kern="1200" baseline="0">
              <a:solidFill>
                <a:schemeClr val="tx1">
                  <a:lumMod val="65000"/>
                  <a:lumOff val="35000"/>
                </a:schemeClr>
              </a:solidFill>
              <a:latin typeface="+mn-lt"/>
              <a:ea typeface="+mn-ea"/>
              <a:cs typeface="+mn-cs"/>
            </a:defRPr>
          </a:pPr>
          <a:endParaRPr lang="ru-RU"/>
        </a:p>
      </c:txPr>
    </c:legend>
    <c:plotVisOnly val="1"/>
    <c:dispBlanksAs val="gap"/>
    <c:showDLblsOverMax val="0"/>
  </c:chart>
  <c:spPr>
    <a:noFill/>
    <a:ln>
      <a:noFill/>
    </a:ln>
  </c:spPr>
  <c:txPr>
    <a:bodyPr/>
    <a:lstStyle/>
    <a:p>
      <a:pPr>
        <a:defRPr/>
      </a:pPr>
      <a:endParaRPr lang="ru-RU"/>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panose="020B0604020202020204" pitchFamily="34" charset="0"/>
              </a:defRPr>
            </a:lvl1pPr>
          </a:lstStyle>
          <a:p>
            <a:pPr>
              <a:defRPr/>
            </a:pPr>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Arial" panose="020B0604020202020204" pitchFamily="34" charset="0"/>
              </a:defRPr>
            </a:lvl1pPr>
          </a:lstStyle>
          <a:p>
            <a:pPr>
              <a:defRPr/>
            </a:pPr>
            <a:fld id="{3DA877AE-59E8-43CA-AF4B-A27C3FB150A4}" type="datetimeFigureOut">
              <a:rPr lang="ru-RU"/>
              <a:pPr>
                <a:defRPr/>
              </a:pPr>
              <a:t>14.12.2018</a:t>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Arial" panose="020B0604020202020204" pitchFamily="34" charset="0"/>
              </a:defRPr>
            </a:lvl1pPr>
          </a:lstStyle>
          <a:p>
            <a:pPr>
              <a:defRPr/>
            </a:pPr>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216E5588-BFA2-4DD9-957C-6FA265E15E7A}" type="slidenum">
              <a:rPr lang="ru-RU" altLang="ru-RU"/>
              <a:pPr/>
              <a:t>‹#›</a:t>
            </a:fld>
            <a:endParaRPr lang="ru-RU" altLang="ru-RU"/>
          </a:p>
        </p:txBody>
      </p:sp>
    </p:spTree>
    <p:extLst>
      <p:ext uri="{BB962C8B-B14F-4D97-AF65-F5344CB8AC3E}">
        <p14:creationId xmlns:p14="http://schemas.microsoft.com/office/powerpoint/2010/main" val="34621624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3F5490E7-8CB3-43A6-93E6-104BB0D19DDC}" type="datetimeFigureOut">
              <a:rPr lang="ru-RU"/>
              <a:pPr>
                <a:defRPr/>
              </a:pPr>
              <a:t>14.12.2018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fld id="{A075BF28-A1CC-48F8-B276-650345A937F5}" type="slidenum">
              <a:rPr lang="ru-RU" altLang="ru-RU"/>
              <a:pPr/>
              <a:t>‹#›</a:t>
            </a:fld>
            <a:endParaRPr lang="ru-RU" altLang="ru-RU"/>
          </a:p>
        </p:txBody>
      </p:sp>
    </p:spTree>
    <p:extLst>
      <p:ext uri="{BB962C8B-B14F-4D97-AF65-F5344CB8AC3E}">
        <p14:creationId xmlns:p14="http://schemas.microsoft.com/office/powerpoint/2010/main" val="30928702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ABE2B840-50B3-411C-B9EE-F625C754F67D}" type="datetimeFigureOut">
              <a:rPr lang="ru-RU"/>
              <a:pPr>
                <a:defRPr/>
              </a:pPr>
              <a:t>14.12.2018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fld id="{37C41ACE-D1A9-457F-A08C-4EBC368983C9}" type="slidenum">
              <a:rPr lang="ru-RU" altLang="ru-RU"/>
              <a:pPr/>
              <a:t>‹#›</a:t>
            </a:fld>
            <a:endParaRPr lang="ru-RU" altLang="ru-RU"/>
          </a:p>
        </p:txBody>
      </p:sp>
    </p:spTree>
    <p:extLst>
      <p:ext uri="{BB962C8B-B14F-4D97-AF65-F5344CB8AC3E}">
        <p14:creationId xmlns:p14="http://schemas.microsoft.com/office/powerpoint/2010/main" val="469591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3FA86F08-A3B9-4F93-BC30-3AB6591AEBDB}" type="datetimeFigureOut">
              <a:rPr lang="ru-RU"/>
              <a:pPr>
                <a:defRPr/>
              </a:pPr>
              <a:t>14.12.2018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fld id="{568BB4A8-9BDC-4B73-83EE-F81198E07152}" type="slidenum">
              <a:rPr lang="ru-RU" altLang="ru-RU"/>
              <a:pPr/>
              <a:t>‹#›</a:t>
            </a:fld>
            <a:endParaRPr lang="ru-RU" altLang="ru-RU"/>
          </a:p>
        </p:txBody>
      </p:sp>
    </p:spTree>
    <p:extLst>
      <p:ext uri="{BB962C8B-B14F-4D97-AF65-F5344CB8AC3E}">
        <p14:creationId xmlns:p14="http://schemas.microsoft.com/office/powerpoint/2010/main" val="15600395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35185085-4744-4D9D-B351-0D6583D4B123}" type="datetimeFigureOut">
              <a:rPr lang="ru-RU"/>
              <a:pPr>
                <a:defRPr/>
              </a:pPr>
              <a:t>14.12.2018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fld id="{19EAD3E1-7A12-4F22-8F50-78F4D53B4462}" type="slidenum">
              <a:rPr lang="ru-RU" altLang="ru-RU"/>
              <a:pPr/>
              <a:t>‹#›</a:t>
            </a:fld>
            <a:endParaRPr lang="ru-RU" altLang="ru-RU"/>
          </a:p>
        </p:txBody>
      </p:sp>
    </p:spTree>
    <p:extLst>
      <p:ext uri="{BB962C8B-B14F-4D97-AF65-F5344CB8AC3E}">
        <p14:creationId xmlns:p14="http://schemas.microsoft.com/office/powerpoint/2010/main" val="2459851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18550007-80FC-4822-A7A8-ABC8EF5C34CD}" type="datetimeFigureOut">
              <a:rPr lang="ru-RU"/>
              <a:pPr>
                <a:defRPr/>
              </a:pPr>
              <a:t>14.12.2018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fld id="{709E7C2B-6AD9-4BC0-97E2-191563F682D0}" type="slidenum">
              <a:rPr lang="ru-RU" altLang="ru-RU"/>
              <a:pPr/>
              <a:t>‹#›</a:t>
            </a:fld>
            <a:endParaRPr lang="ru-RU" altLang="ru-RU"/>
          </a:p>
        </p:txBody>
      </p:sp>
    </p:spTree>
    <p:extLst>
      <p:ext uri="{BB962C8B-B14F-4D97-AF65-F5344CB8AC3E}">
        <p14:creationId xmlns:p14="http://schemas.microsoft.com/office/powerpoint/2010/main" val="1756994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7EAD59C8-5ABB-4C56-B7CB-084D1A802364}" type="datetimeFigureOut">
              <a:rPr lang="ru-RU"/>
              <a:pPr>
                <a:defRPr/>
              </a:pPr>
              <a:t>14.12.2018</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fld id="{57B6EC7E-BE0D-480F-8E51-B978241233E5}" type="slidenum">
              <a:rPr lang="ru-RU" altLang="ru-RU"/>
              <a:pPr/>
              <a:t>‹#›</a:t>
            </a:fld>
            <a:endParaRPr lang="ru-RU" altLang="ru-RU"/>
          </a:p>
        </p:txBody>
      </p:sp>
    </p:spTree>
    <p:extLst>
      <p:ext uri="{BB962C8B-B14F-4D97-AF65-F5344CB8AC3E}">
        <p14:creationId xmlns:p14="http://schemas.microsoft.com/office/powerpoint/2010/main" val="644655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EED2A508-5DF8-4E72-A155-ABB56A856254}" type="datetimeFigureOut">
              <a:rPr lang="ru-RU"/>
              <a:pPr>
                <a:defRPr/>
              </a:pPr>
              <a:t>14.12.2018</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fld id="{48844E67-DAA9-4B9D-8AEC-7FAD191F689E}" type="slidenum">
              <a:rPr lang="ru-RU" altLang="ru-RU"/>
              <a:pPr/>
              <a:t>‹#›</a:t>
            </a:fld>
            <a:endParaRPr lang="ru-RU" altLang="ru-RU"/>
          </a:p>
        </p:txBody>
      </p:sp>
    </p:spTree>
    <p:extLst>
      <p:ext uri="{BB962C8B-B14F-4D97-AF65-F5344CB8AC3E}">
        <p14:creationId xmlns:p14="http://schemas.microsoft.com/office/powerpoint/2010/main" val="2579880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B0DB958C-EAFC-40AB-960D-1A175DB27BBD}" type="datetimeFigureOut">
              <a:rPr lang="ru-RU"/>
              <a:pPr>
                <a:defRPr/>
              </a:pPr>
              <a:t>14.12.2018</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fld id="{DB2B41B4-F5D6-4D2E-B897-8E9547AB7025}" type="slidenum">
              <a:rPr lang="ru-RU" altLang="ru-RU"/>
              <a:pPr/>
              <a:t>‹#›</a:t>
            </a:fld>
            <a:endParaRPr lang="ru-RU" altLang="ru-RU"/>
          </a:p>
        </p:txBody>
      </p:sp>
    </p:spTree>
    <p:extLst>
      <p:ext uri="{BB962C8B-B14F-4D97-AF65-F5344CB8AC3E}">
        <p14:creationId xmlns:p14="http://schemas.microsoft.com/office/powerpoint/2010/main" val="30203616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25D99F88-4722-4E2E-98A3-CE909B900BF3}" type="datetimeFigureOut">
              <a:rPr lang="ru-RU"/>
              <a:pPr>
                <a:defRPr/>
              </a:pPr>
              <a:t>14.12.2018</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fld id="{151A2A88-2D6F-48D5-9448-BB2851BC1026}" type="slidenum">
              <a:rPr lang="ru-RU" altLang="ru-RU"/>
              <a:pPr/>
              <a:t>‹#›</a:t>
            </a:fld>
            <a:endParaRPr lang="ru-RU" altLang="ru-RU"/>
          </a:p>
        </p:txBody>
      </p:sp>
    </p:spTree>
    <p:extLst>
      <p:ext uri="{BB962C8B-B14F-4D97-AF65-F5344CB8AC3E}">
        <p14:creationId xmlns:p14="http://schemas.microsoft.com/office/powerpoint/2010/main" val="42653602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FCF022BC-6238-456C-81F7-73477B45C585}" type="datetimeFigureOut">
              <a:rPr lang="ru-RU"/>
              <a:pPr>
                <a:defRPr/>
              </a:pPr>
              <a:t>14.12.2018</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fld id="{07C9ADAF-13CA-468E-A8A1-30138141AF6A}" type="slidenum">
              <a:rPr lang="ru-RU" altLang="ru-RU"/>
              <a:pPr/>
              <a:t>‹#›</a:t>
            </a:fld>
            <a:endParaRPr lang="ru-RU" altLang="ru-RU"/>
          </a:p>
        </p:txBody>
      </p:sp>
    </p:spTree>
    <p:extLst>
      <p:ext uri="{BB962C8B-B14F-4D97-AF65-F5344CB8AC3E}">
        <p14:creationId xmlns:p14="http://schemas.microsoft.com/office/powerpoint/2010/main" val="16544422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FFAF0402-870D-46A1-AB43-F809E2029956}" type="datetimeFigureOut">
              <a:rPr lang="ru-RU"/>
              <a:pPr>
                <a:defRPr/>
              </a:pPr>
              <a:t>14.12.2018</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fld id="{861224C5-20DF-4517-828D-16BC08FD32B1}" type="slidenum">
              <a:rPr lang="ru-RU" altLang="ru-RU"/>
              <a:pPr/>
              <a:t>‹#›</a:t>
            </a:fld>
            <a:endParaRPr lang="ru-RU" altLang="ru-RU"/>
          </a:p>
        </p:txBody>
      </p:sp>
    </p:spTree>
    <p:extLst>
      <p:ext uri="{BB962C8B-B14F-4D97-AF65-F5344CB8AC3E}">
        <p14:creationId xmlns:p14="http://schemas.microsoft.com/office/powerpoint/2010/main" val="38587214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FBEAC7"/>
            </a:gs>
            <a:gs pos="17999">
              <a:srgbClr val="FEE7F2"/>
            </a:gs>
            <a:gs pos="36000">
              <a:srgbClr val="FAC77D"/>
            </a:gs>
            <a:gs pos="61000">
              <a:srgbClr val="FBA97D"/>
            </a:gs>
            <a:gs pos="82001">
              <a:srgbClr val="FBD49C"/>
            </a:gs>
            <a:gs pos="100000">
              <a:srgbClr val="FEE7F2"/>
            </a:gs>
          </a:gsLst>
          <a:lin ang="5400000"/>
        </a:gra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fld id="{F6B51262-7CCF-4D55-9851-55B851A385B7}" type="datetimeFigureOut">
              <a:rPr lang="ru-RU"/>
              <a:pPr>
                <a:defRPr/>
              </a:pPr>
              <a:t>14.12.2018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itchFamily="34" charset="0"/>
              </a:defRPr>
            </a:lvl1pPr>
          </a:lstStyle>
          <a:p>
            <a:fld id="{847C627C-D92F-457D-9E4D-767BB7338098}" type="slidenum">
              <a:rPr lang="ru-RU" altLang="ru-RU"/>
              <a:pPr/>
              <a:t>‹#›</a:t>
            </a:fld>
            <a:endParaRPr lang="ru-RU" altLang="ru-RU"/>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5.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141288"/>
            <a:ext cx="8424862" cy="6318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5"/>
          <p:cNvSpPr>
            <a:spLocks noChangeArrowheads="1"/>
          </p:cNvSpPr>
          <p:nvPr/>
        </p:nvSpPr>
        <p:spPr bwMode="auto">
          <a:xfrm rot="21208250">
            <a:off x="2127250" y="1665873"/>
            <a:ext cx="4749800" cy="2800767"/>
          </a:xfrm>
          <a:prstGeom prst="rect">
            <a:avLst/>
          </a:prstGeom>
          <a:noFill/>
          <a:ln w="9525">
            <a:noFill/>
            <a:miter lim="800000"/>
            <a:headEnd/>
            <a:tailEnd/>
          </a:ln>
        </p:spPr>
        <p:txBody>
          <a:bodyPr anchor="ctr">
            <a:spAutoFit/>
          </a:bodyPr>
          <a:lstStyle/>
          <a:p>
            <a:pPr eaLnBrk="1" fontAlgn="auto" hangingPunct="1">
              <a:spcBef>
                <a:spcPts val="0"/>
              </a:spcBef>
              <a:spcAft>
                <a:spcPts val="0"/>
              </a:spcAft>
              <a:defRPr/>
            </a:pPr>
            <a:r>
              <a:rPr lang="ru-RU" sz="4800" b="1" dirty="0">
                <a:solidFill>
                  <a:srgbClr val="C00000"/>
                </a:solidFill>
                <a:effectLst>
                  <a:outerShdw blurRad="38100" dist="38100" dir="2700000" algn="tl">
                    <a:srgbClr val="000000">
                      <a:alpha val="43137"/>
                    </a:srgbClr>
                  </a:outerShdw>
                </a:effectLst>
                <a:latin typeface="+mn-lt"/>
              </a:rPr>
              <a:t>Проект</a:t>
            </a:r>
          </a:p>
          <a:p>
            <a:pPr eaLnBrk="1" fontAlgn="auto" hangingPunct="1">
              <a:spcBef>
                <a:spcPts val="0"/>
              </a:spcBef>
              <a:spcAft>
                <a:spcPts val="0"/>
              </a:spcAft>
              <a:defRPr/>
            </a:pPr>
            <a:r>
              <a:rPr lang="ru-RU" sz="4800" b="1" dirty="0">
                <a:solidFill>
                  <a:srgbClr val="C00000"/>
                </a:solidFill>
                <a:effectLst>
                  <a:outerShdw blurRad="38100" dist="38100" dir="2700000" algn="tl">
                    <a:srgbClr val="000000">
                      <a:alpha val="43137"/>
                    </a:srgbClr>
                  </a:outerShdw>
                </a:effectLst>
                <a:latin typeface="+mn-lt"/>
              </a:rPr>
              <a:t>«Проценты в нашей жизни» </a:t>
            </a:r>
            <a:r>
              <a:rPr lang="ru-RU" sz="1600" b="1" dirty="0" smtClean="0">
                <a:solidFill>
                  <a:srgbClr val="C00000"/>
                </a:solidFill>
                <a:effectLst>
                  <a:outerShdw blurRad="38100" dist="38100" dir="2700000" algn="tl">
                    <a:srgbClr val="000000">
                      <a:alpha val="43137"/>
                    </a:srgbClr>
                  </a:outerShdw>
                </a:effectLst>
                <a:latin typeface="+mn-lt"/>
              </a:rPr>
              <a:t>подготовила</a:t>
            </a:r>
            <a:r>
              <a:rPr lang="ru-RU" sz="1600" b="1" dirty="0" smtClean="0">
                <a:solidFill>
                  <a:srgbClr val="C00000"/>
                </a:solidFill>
                <a:effectLst>
                  <a:outerShdw blurRad="38100" dist="38100" dir="2700000" algn="tl">
                    <a:srgbClr val="000000">
                      <a:alpha val="43137"/>
                    </a:srgbClr>
                  </a:outerShdw>
                </a:effectLst>
                <a:latin typeface="+mn-lt"/>
              </a:rPr>
              <a:t>: ученица 8 класса </a:t>
            </a:r>
            <a:endParaRPr lang="ru-RU" sz="1600" b="1" dirty="0" smtClean="0">
              <a:solidFill>
                <a:srgbClr val="C00000"/>
              </a:solidFill>
              <a:effectLst>
                <a:outerShdw blurRad="38100" dist="38100" dir="2700000" algn="tl">
                  <a:srgbClr val="000000">
                    <a:alpha val="43137"/>
                  </a:srgbClr>
                </a:outerShdw>
              </a:effectLst>
              <a:latin typeface="+mn-lt"/>
            </a:endParaRPr>
          </a:p>
          <a:p>
            <a:pPr eaLnBrk="1" fontAlgn="auto" hangingPunct="1">
              <a:spcBef>
                <a:spcPts val="0"/>
              </a:spcBef>
              <a:spcAft>
                <a:spcPts val="0"/>
              </a:spcAft>
              <a:defRPr/>
            </a:pPr>
            <a:r>
              <a:rPr lang="ru-RU" sz="1600" b="1" dirty="0" err="1" smtClean="0">
                <a:solidFill>
                  <a:srgbClr val="C00000"/>
                </a:solidFill>
                <a:effectLst>
                  <a:outerShdw blurRad="38100" dist="38100" dir="2700000" algn="tl">
                    <a:srgbClr val="000000">
                      <a:alpha val="43137"/>
                    </a:srgbClr>
                  </a:outerShdw>
                </a:effectLst>
                <a:latin typeface="+mn-lt"/>
              </a:rPr>
              <a:t>Шамшитдинова</a:t>
            </a:r>
            <a:r>
              <a:rPr lang="ru-RU" sz="1600" b="1" dirty="0" smtClean="0">
                <a:solidFill>
                  <a:srgbClr val="C00000"/>
                </a:solidFill>
                <a:effectLst>
                  <a:outerShdw blurRad="38100" dist="38100" dir="2700000" algn="tl">
                    <a:srgbClr val="000000">
                      <a:alpha val="43137"/>
                    </a:srgbClr>
                  </a:outerShdw>
                </a:effectLst>
                <a:latin typeface="+mn-lt"/>
              </a:rPr>
              <a:t> </a:t>
            </a:r>
            <a:r>
              <a:rPr lang="ru-RU" sz="1600" b="1" dirty="0" smtClean="0">
                <a:solidFill>
                  <a:srgbClr val="C00000"/>
                </a:solidFill>
                <a:effectLst>
                  <a:outerShdw blurRad="38100" dist="38100" dir="2700000" algn="tl">
                    <a:srgbClr val="000000">
                      <a:alpha val="43137"/>
                    </a:srgbClr>
                  </a:outerShdw>
                </a:effectLst>
                <a:latin typeface="+mn-lt"/>
              </a:rPr>
              <a:t>Марьям</a:t>
            </a:r>
            <a:endParaRPr lang="ru-RU" sz="4800" dirty="0">
              <a:solidFill>
                <a:srgbClr val="C00000"/>
              </a:solidFill>
              <a:effectLst>
                <a:outerShdw blurRad="38100" dist="38100" dir="2700000" algn="tl">
                  <a:srgbClr val="000000">
                    <a:alpha val="43137"/>
                  </a:srgbClr>
                </a:outerShdw>
              </a:effectLst>
              <a:latin typeface="+mn-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Заголовок 1"/>
          <p:cNvSpPr>
            <a:spLocks noGrp="1"/>
          </p:cNvSpPr>
          <p:nvPr>
            <p:ph type="title"/>
          </p:nvPr>
        </p:nvSpPr>
        <p:spPr/>
        <p:txBody>
          <a:bodyPr/>
          <a:lstStyle/>
          <a:p>
            <a:endParaRPr lang="ru-RU" altLang="ru-RU" smtClean="0"/>
          </a:p>
        </p:txBody>
      </p:sp>
      <p:sp>
        <p:nvSpPr>
          <p:cNvPr id="12291" name="Текст 2"/>
          <p:cNvSpPr>
            <a:spLocks noGrp="1"/>
          </p:cNvSpPr>
          <p:nvPr>
            <p:ph type="body" idx="1"/>
          </p:nvPr>
        </p:nvSpPr>
        <p:spPr>
          <a:xfrm>
            <a:off x="350838" y="525463"/>
            <a:ext cx="4076700" cy="892175"/>
          </a:xfrm>
        </p:spPr>
        <p:txBody>
          <a:bodyPr/>
          <a:lstStyle/>
          <a:p>
            <a:r>
              <a:rPr lang="ru-RU" altLang="ru-RU" sz="2800" i="1" smtClean="0">
                <a:solidFill>
                  <a:srgbClr val="C00000"/>
                </a:solidFill>
              </a:rPr>
              <a:t>Проценты применяются</a:t>
            </a:r>
          </a:p>
        </p:txBody>
      </p:sp>
      <p:sp>
        <p:nvSpPr>
          <p:cNvPr id="12292" name="Объект 3"/>
          <p:cNvSpPr>
            <a:spLocks noGrp="1"/>
          </p:cNvSpPr>
          <p:nvPr>
            <p:ph sz="half" idx="2"/>
          </p:nvPr>
        </p:nvSpPr>
        <p:spPr>
          <a:xfrm>
            <a:off x="350838" y="1590675"/>
            <a:ext cx="3825875" cy="4567238"/>
          </a:xfrm>
        </p:spPr>
        <p:txBody>
          <a:bodyPr/>
          <a:lstStyle/>
          <a:p>
            <a:pPr marL="457200" indent="-457200" eaLnBrk="1" hangingPunct="1">
              <a:lnSpc>
                <a:spcPct val="80000"/>
              </a:lnSpc>
              <a:buFontTx/>
              <a:buNone/>
            </a:pPr>
            <a:r>
              <a:rPr lang="ru-RU" altLang="ru-RU" smtClean="0"/>
              <a:t/>
            </a:r>
            <a:br>
              <a:rPr lang="ru-RU" altLang="ru-RU" smtClean="0"/>
            </a:br>
            <a:r>
              <a:rPr lang="ru-RU" altLang="ru-RU" b="1" i="1" smtClean="0">
                <a:solidFill>
                  <a:srgbClr val="C00000"/>
                </a:solidFill>
              </a:rPr>
              <a:t>1. в медицине</a:t>
            </a:r>
            <a:br>
              <a:rPr lang="ru-RU" altLang="ru-RU" b="1" i="1" smtClean="0">
                <a:solidFill>
                  <a:srgbClr val="C00000"/>
                </a:solidFill>
              </a:rPr>
            </a:br>
            <a:r>
              <a:rPr lang="ru-RU" altLang="ru-RU" b="1" i="1" smtClean="0">
                <a:solidFill>
                  <a:srgbClr val="C00000"/>
                </a:solidFill>
              </a:rPr>
              <a:t>2. в программировании </a:t>
            </a:r>
            <a:br>
              <a:rPr lang="ru-RU" altLang="ru-RU" b="1" i="1" smtClean="0">
                <a:solidFill>
                  <a:srgbClr val="C00000"/>
                </a:solidFill>
              </a:rPr>
            </a:br>
            <a:r>
              <a:rPr lang="ru-RU" altLang="ru-RU" b="1" i="1" smtClean="0">
                <a:solidFill>
                  <a:srgbClr val="C00000"/>
                </a:solidFill>
              </a:rPr>
              <a:t>3. в магазинах</a:t>
            </a:r>
            <a:br>
              <a:rPr lang="ru-RU" altLang="ru-RU" b="1" i="1" smtClean="0">
                <a:solidFill>
                  <a:srgbClr val="C00000"/>
                </a:solidFill>
              </a:rPr>
            </a:br>
            <a:r>
              <a:rPr lang="ru-RU" altLang="ru-RU" b="1" i="1" smtClean="0">
                <a:solidFill>
                  <a:srgbClr val="C00000"/>
                </a:solidFill>
              </a:rPr>
              <a:t>4. на выборах</a:t>
            </a:r>
          </a:p>
          <a:p>
            <a:pPr marL="457200" indent="-457200" eaLnBrk="1" hangingPunct="1">
              <a:lnSpc>
                <a:spcPct val="80000"/>
              </a:lnSpc>
              <a:buFontTx/>
              <a:buNone/>
            </a:pPr>
            <a:r>
              <a:rPr lang="ru-RU" altLang="ru-RU" b="1" i="1" smtClean="0">
                <a:solidFill>
                  <a:srgbClr val="C00000"/>
                </a:solidFill>
              </a:rPr>
              <a:t>      5. в кулинарии </a:t>
            </a:r>
          </a:p>
          <a:p>
            <a:pPr marL="457200" indent="-457200" eaLnBrk="1" hangingPunct="1">
              <a:lnSpc>
                <a:spcPct val="80000"/>
              </a:lnSpc>
              <a:buFontTx/>
              <a:buNone/>
            </a:pPr>
            <a:r>
              <a:rPr lang="ru-RU" altLang="ru-RU" b="1" i="1" smtClean="0">
                <a:solidFill>
                  <a:srgbClr val="C00000"/>
                </a:solidFill>
              </a:rPr>
              <a:t>      6. в статистике </a:t>
            </a:r>
          </a:p>
          <a:p>
            <a:pPr marL="457200" indent="-457200" eaLnBrk="1" hangingPunct="1">
              <a:lnSpc>
                <a:spcPct val="80000"/>
              </a:lnSpc>
              <a:buFontTx/>
              <a:buNone/>
            </a:pPr>
            <a:r>
              <a:rPr lang="ru-RU" altLang="ru-RU" b="1" i="1" smtClean="0">
                <a:solidFill>
                  <a:srgbClr val="C00000"/>
                </a:solidFill>
              </a:rPr>
              <a:t>      7. в составах тканей</a:t>
            </a:r>
          </a:p>
          <a:p>
            <a:pPr marL="457200" indent="-457200" eaLnBrk="1" hangingPunct="1">
              <a:lnSpc>
                <a:spcPct val="80000"/>
              </a:lnSpc>
              <a:buFontTx/>
              <a:buNone/>
            </a:pPr>
            <a:r>
              <a:rPr lang="ru-RU" altLang="ru-RU" b="1" i="1" smtClean="0">
                <a:solidFill>
                  <a:srgbClr val="C00000"/>
                </a:solidFill>
              </a:rPr>
              <a:t>      8. в налогах </a:t>
            </a:r>
          </a:p>
          <a:p>
            <a:pPr marL="457200" indent="-457200" eaLnBrk="1" hangingPunct="1">
              <a:lnSpc>
                <a:spcPct val="80000"/>
              </a:lnSpc>
              <a:buFontTx/>
              <a:buNone/>
            </a:pPr>
            <a:r>
              <a:rPr lang="ru-RU" altLang="ru-RU" b="1" i="1" smtClean="0">
                <a:solidFill>
                  <a:srgbClr val="C00000"/>
                </a:solidFill>
              </a:rPr>
              <a:t>      9. в растворах</a:t>
            </a:r>
          </a:p>
          <a:p>
            <a:pPr marL="457200" indent="-457200" eaLnBrk="1" hangingPunct="1">
              <a:lnSpc>
                <a:spcPct val="80000"/>
              </a:lnSpc>
              <a:buFontTx/>
              <a:buNone/>
            </a:pPr>
            <a:r>
              <a:rPr lang="ru-RU" altLang="ru-RU" b="1" i="1" smtClean="0">
                <a:solidFill>
                  <a:srgbClr val="C00000"/>
                </a:solidFill>
              </a:rPr>
              <a:t>     10. в сбербанках</a:t>
            </a:r>
          </a:p>
          <a:p>
            <a:pPr marL="457200" indent="-457200" eaLnBrk="1" hangingPunct="1">
              <a:lnSpc>
                <a:spcPct val="80000"/>
              </a:lnSpc>
              <a:buFontTx/>
              <a:buNone/>
            </a:pPr>
            <a:r>
              <a:rPr lang="ru-RU" altLang="ru-RU" b="1" i="1" smtClean="0">
                <a:solidFill>
                  <a:srgbClr val="C00000"/>
                </a:solidFill>
              </a:rPr>
              <a:t>     11. в анализе деятельности</a:t>
            </a:r>
          </a:p>
        </p:txBody>
      </p:sp>
      <p:sp>
        <p:nvSpPr>
          <p:cNvPr id="12293" name="Текст 4"/>
          <p:cNvSpPr>
            <a:spLocks noGrp="1"/>
          </p:cNvSpPr>
          <p:nvPr>
            <p:ph type="body" sz="quarter" idx="3"/>
          </p:nvPr>
        </p:nvSpPr>
        <p:spPr>
          <a:xfrm>
            <a:off x="4432300" y="720725"/>
            <a:ext cx="4041775" cy="639763"/>
          </a:xfrm>
        </p:spPr>
        <p:txBody>
          <a:bodyPr/>
          <a:lstStyle/>
          <a:p>
            <a:r>
              <a:rPr lang="ru-RU" altLang="ru-RU" sz="2800" i="1" smtClean="0">
                <a:solidFill>
                  <a:srgbClr val="C00000"/>
                </a:solidFill>
              </a:rPr>
              <a:t>Проценты используют люди разных профессий</a:t>
            </a:r>
          </a:p>
        </p:txBody>
      </p:sp>
      <p:pic>
        <p:nvPicPr>
          <p:cNvPr id="12294" name="Picture 8" descr="http://edunews.ru/netcat_files/userfiles/EduNews/Perepodgotovka/%D0%BF%D1%80%D0%BE%D1%84%D0%B5%D1%81%D1%81%D0%B8%D0%B8.jpg"/>
          <p:cNvPicPr>
            <a:picLocks noGrp="1" noChangeAspect="1" noChangeArrowheads="1"/>
          </p:cNvPicPr>
          <p:nvPr>
            <p:ph sz="quarter" idx="4"/>
          </p:nvPr>
        </p:nvPicPr>
        <p:blipFill>
          <a:blip r:embed="rId2">
            <a:extLst>
              <a:ext uri="{28A0092B-C50C-407E-A947-70E740481C1C}">
                <a14:useLocalDpi xmlns:a14="http://schemas.microsoft.com/office/drawing/2010/main" val="0"/>
              </a:ext>
            </a:extLst>
          </a:blip>
          <a:srcRect/>
          <a:stretch>
            <a:fillRect/>
          </a:stretch>
        </p:blipFill>
        <p:spPr>
          <a:xfrm>
            <a:off x="4105275" y="1555750"/>
            <a:ext cx="4695825" cy="4695825"/>
          </a:xfr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Заголовок 1"/>
          <p:cNvSpPr>
            <a:spLocks noGrp="1"/>
          </p:cNvSpPr>
          <p:nvPr>
            <p:ph type="title"/>
          </p:nvPr>
        </p:nvSpPr>
        <p:spPr/>
        <p:txBody>
          <a:bodyPr/>
          <a:lstStyle/>
          <a:p>
            <a:r>
              <a:rPr lang="ru-RU" altLang="ru-RU" sz="2400" b="1" i="1" dirty="0" smtClean="0">
                <a:solidFill>
                  <a:srgbClr val="FF0000"/>
                </a:solidFill>
              </a:rPr>
              <a:t>Проведя исследования в нашем классе </a:t>
            </a:r>
            <a:r>
              <a:rPr lang="ru-RU" altLang="ru-RU" sz="2400" b="1" i="1" dirty="0">
                <a:solidFill>
                  <a:srgbClr val="FF0000"/>
                </a:solidFill>
              </a:rPr>
              <a:t>я</a:t>
            </a:r>
            <a:r>
              <a:rPr lang="ru-RU" altLang="ru-RU" sz="2400" b="1" i="1" dirty="0" smtClean="0">
                <a:solidFill>
                  <a:srgbClr val="FF0000"/>
                </a:solidFill>
              </a:rPr>
              <a:t> собрала некоторые данные и обработав их </a:t>
            </a:r>
            <a:r>
              <a:rPr lang="ru-RU" altLang="ru-RU" sz="2400" b="1" i="1" dirty="0">
                <a:solidFill>
                  <a:srgbClr val="FF0000"/>
                </a:solidFill>
              </a:rPr>
              <a:t>я</a:t>
            </a:r>
            <a:r>
              <a:rPr lang="ru-RU" altLang="ru-RU" sz="2400" b="1" i="1" dirty="0" smtClean="0">
                <a:solidFill>
                  <a:srgbClr val="FF0000"/>
                </a:solidFill>
              </a:rPr>
              <a:t> получила такие результаты</a:t>
            </a:r>
          </a:p>
        </p:txBody>
      </p:sp>
      <p:graphicFrame>
        <p:nvGraphicFramePr>
          <p:cNvPr id="2" name="Объект 6"/>
          <p:cNvGraphicFramePr>
            <a:graphicFrameLocks noGrp="1"/>
          </p:cNvGraphicFramePr>
          <p:nvPr>
            <p:ph sz="half" idx="1"/>
            <p:extLst>
              <p:ext uri="{D42A27DB-BD31-4B8C-83A1-F6EECF244321}">
                <p14:modId xmlns:p14="http://schemas.microsoft.com/office/powerpoint/2010/main" val="3714046621"/>
              </p:ext>
            </p:extLst>
          </p:nvPr>
        </p:nvGraphicFramePr>
        <p:xfrm>
          <a:off x="457200" y="1600200"/>
          <a:ext cx="4038600" cy="45339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Объект 11"/>
          <p:cNvGraphicFramePr>
            <a:graphicFrameLocks noGrp="1"/>
          </p:cNvGraphicFramePr>
          <p:nvPr>
            <p:ph sz="half" idx="2"/>
            <p:extLst>
              <p:ext uri="{D42A27DB-BD31-4B8C-83A1-F6EECF244321}">
                <p14:modId xmlns:p14="http://schemas.microsoft.com/office/powerpoint/2010/main" val="121921295"/>
              </p:ext>
            </p:extLst>
          </p:nvPr>
        </p:nvGraphicFramePr>
        <p:xfrm>
          <a:off x="4651375" y="1600200"/>
          <a:ext cx="4030663" cy="4524375"/>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Заголовок 1"/>
          <p:cNvSpPr>
            <a:spLocks noGrp="1"/>
          </p:cNvSpPr>
          <p:nvPr>
            <p:ph type="title"/>
          </p:nvPr>
        </p:nvSpPr>
        <p:spPr>
          <a:xfrm>
            <a:off x="457200" y="274637"/>
            <a:ext cx="8229600" cy="2218257"/>
          </a:xfrm>
        </p:spPr>
        <p:txBody>
          <a:bodyPr/>
          <a:lstStyle/>
          <a:p>
            <a:r>
              <a:rPr lang="ru-RU" altLang="ru-RU" sz="3600" b="1" i="1" dirty="0" smtClean="0">
                <a:solidFill>
                  <a:srgbClr val="FF0000"/>
                </a:solidFill>
              </a:rPr>
              <a:t>Дни рождения в классе по временам года</a:t>
            </a:r>
            <a:br>
              <a:rPr lang="ru-RU" altLang="ru-RU" sz="3600" b="1" i="1" dirty="0" smtClean="0">
                <a:solidFill>
                  <a:srgbClr val="FF0000"/>
                </a:solidFill>
              </a:rPr>
            </a:br>
            <a:r>
              <a:rPr lang="ru-RU" altLang="ru-RU" sz="1800" b="1" i="1" dirty="0" smtClean="0">
                <a:solidFill>
                  <a:srgbClr val="FF0000"/>
                </a:solidFill>
                <a:latin typeface="Times New Roman" pitchFamily="18" charset="0"/>
                <a:cs typeface="Times New Roman" pitchFamily="18" charset="0"/>
              </a:rPr>
              <a:t>летом – 2 </a:t>
            </a:r>
            <a:r>
              <a:rPr lang="ru-RU" altLang="ru-RU" sz="1800" b="1" i="1" dirty="0" smtClean="0">
                <a:solidFill>
                  <a:srgbClr val="FF0000"/>
                </a:solidFill>
                <a:latin typeface="Times New Roman" pitchFamily="18" charset="0"/>
                <a:cs typeface="Times New Roman" pitchFamily="18" charset="0"/>
              </a:rPr>
              <a:t>ученика (14%), </a:t>
            </a:r>
            <a:r>
              <a:rPr lang="ru-RU" altLang="ru-RU" sz="1800" b="1" i="1" dirty="0" smtClean="0">
                <a:solidFill>
                  <a:srgbClr val="FF0000"/>
                </a:solidFill>
                <a:latin typeface="Times New Roman" pitchFamily="18" charset="0"/>
                <a:cs typeface="Times New Roman" pitchFamily="18" charset="0"/>
              </a:rPr>
              <a:t>осенью – 7 </a:t>
            </a:r>
            <a:r>
              <a:rPr lang="ru-RU" altLang="ru-RU" sz="1800" b="1" i="1" dirty="0" smtClean="0">
                <a:solidFill>
                  <a:srgbClr val="FF0000"/>
                </a:solidFill>
                <a:latin typeface="Times New Roman" pitchFamily="18" charset="0"/>
                <a:cs typeface="Times New Roman" pitchFamily="18" charset="0"/>
              </a:rPr>
              <a:t>учеников (50%), </a:t>
            </a:r>
            <a:br>
              <a:rPr lang="ru-RU" altLang="ru-RU" sz="1800" b="1" i="1" dirty="0" smtClean="0">
                <a:solidFill>
                  <a:srgbClr val="FF0000"/>
                </a:solidFill>
                <a:latin typeface="Times New Roman" pitchFamily="18" charset="0"/>
                <a:cs typeface="Times New Roman" pitchFamily="18" charset="0"/>
              </a:rPr>
            </a:br>
            <a:r>
              <a:rPr lang="ru-RU" altLang="ru-RU" sz="1800" b="1" i="1" dirty="0" smtClean="0">
                <a:solidFill>
                  <a:srgbClr val="FF0000"/>
                </a:solidFill>
                <a:latin typeface="Times New Roman" pitchFamily="18" charset="0"/>
                <a:cs typeface="Times New Roman" pitchFamily="18" charset="0"/>
              </a:rPr>
              <a:t>зимой </a:t>
            </a:r>
            <a:r>
              <a:rPr lang="ru-RU" altLang="ru-RU" sz="1800" b="1" i="1" dirty="0" smtClean="0">
                <a:solidFill>
                  <a:srgbClr val="FF0000"/>
                </a:solidFill>
                <a:latin typeface="Times New Roman" pitchFamily="18" charset="0"/>
                <a:cs typeface="Times New Roman" pitchFamily="18" charset="0"/>
              </a:rPr>
              <a:t>– </a:t>
            </a:r>
            <a:r>
              <a:rPr lang="ru-RU" altLang="ru-RU" sz="1800" b="1" i="1" dirty="0" smtClean="0">
                <a:solidFill>
                  <a:srgbClr val="FF0000"/>
                </a:solidFill>
                <a:latin typeface="Times New Roman" pitchFamily="18" charset="0"/>
                <a:cs typeface="Times New Roman" pitchFamily="18" charset="0"/>
              </a:rPr>
              <a:t>нет (0%), весной </a:t>
            </a:r>
            <a:r>
              <a:rPr lang="ru-RU" altLang="ru-RU" sz="1800" b="1" i="1" dirty="0" smtClean="0">
                <a:solidFill>
                  <a:srgbClr val="FF0000"/>
                </a:solidFill>
                <a:latin typeface="Times New Roman" pitchFamily="18" charset="0"/>
                <a:cs typeface="Times New Roman" pitchFamily="18" charset="0"/>
              </a:rPr>
              <a:t>– 5 </a:t>
            </a:r>
            <a:r>
              <a:rPr lang="ru-RU" altLang="ru-RU" sz="1800" b="1" i="1" dirty="0" smtClean="0">
                <a:solidFill>
                  <a:srgbClr val="FF0000"/>
                </a:solidFill>
                <a:latin typeface="Times New Roman" pitchFamily="18" charset="0"/>
                <a:cs typeface="Times New Roman" pitchFamily="18" charset="0"/>
              </a:rPr>
              <a:t>учеников (36%)</a:t>
            </a:r>
            <a:endParaRPr lang="ru-RU" altLang="ru-RU" sz="1800" b="1" i="1" dirty="0" smtClean="0">
              <a:solidFill>
                <a:srgbClr val="FF0000"/>
              </a:solidFill>
            </a:endParaRPr>
          </a:p>
        </p:txBody>
      </p:sp>
      <p:graphicFrame>
        <p:nvGraphicFramePr>
          <p:cNvPr id="2" name="Объект 7"/>
          <p:cNvGraphicFramePr>
            <a:graphicFrameLocks noGrp="1"/>
          </p:cNvGraphicFramePr>
          <p:nvPr>
            <p:ph idx="4294967295"/>
            <p:extLst>
              <p:ext uri="{D42A27DB-BD31-4B8C-83A1-F6EECF244321}">
                <p14:modId xmlns:p14="http://schemas.microsoft.com/office/powerpoint/2010/main" val="489415355"/>
              </p:ext>
            </p:extLst>
          </p:nvPr>
        </p:nvGraphicFramePr>
        <p:xfrm>
          <a:off x="0" y="4005064"/>
          <a:ext cx="3711575" cy="2041724"/>
        </p:xfrm>
        <a:graphic>
          <a:graphicData uri="http://schemas.openxmlformats.org/drawingml/2006/chart">
            <c:chart xmlns:c="http://schemas.openxmlformats.org/drawingml/2006/chart" xmlns:r="http://schemas.openxmlformats.org/officeDocument/2006/relationships" r:id="rId2"/>
          </a:graphicData>
        </a:graphic>
      </p:graphicFrame>
      <p:pic>
        <p:nvPicPr>
          <p:cNvPr id="14340" name="Picture 8" descr="http://images.vfl.ru/ii/1381471564/1e58bec3/3273865_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2492895"/>
            <a:ext cx="4772025" cy="4242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WordArt 5"/>
          <p:cNvSpPr>
            <a:spLocks noChangeArrowheads="1" noChangeShapeType="1" noTextEdit="1"/>
          </p:cNvSpPr>
          <p:nvPr/>
        </p:nvSpPr>
        <p:spPr bwMode="auto">
          <a:xfrm>
            <a:off x="468313" y="476250"/>
            <a:ext cx="7416800" cy="715963"/>
          </a:xfrm>
          <a:prstGeom prst="rect">
            <a:avLst/>
          </a:prstGeom>
        </p:spPr>
        <p:txBody>
          <a:bodyPr wrap="none" fromWordArt="1">
            <a:prstTxWarp prst="textPlain">
              <a:avLst>
                <a:gd name="adj" fmla="val 50000"/>
              </a:avLst>
            </a:prstTxWarp>
          </a:bodyPr>
          <a:lstStyle/>
          <a:p>
            <a:pPr algn="ctr"/>
            <a:endParaRPr lang="ru-RU" sz="3600" kern="10">
              <a:ln w="19050">
                <a:solidFill>
                  <a:srgbClr val="99CCFF"/>
                </a:solidFill>
                <a:round/>
                <a:headEnd/>
                <a:tailEnd/>
              </a:ln>
              <a:solidFill>
                <a:srgbClr val="C00000"/>
              </a:solidFill>
              <a:latin typeface="Impact"/>
            </a:endParaRPr>
          </a:p>
        </p:txBody>
      </p:sp>
      <p:sp>
        <p:nvSpPr>
          <p:cNvPr id="15363" name="Заголовок 2"/>
          <p:cNvSpPr>
            <a:spLocks noGrp="1"/>
          </p:cNvSpPr>
          <p:nvPr>
            <p:ph type="title"/>
          </p:nvPr>
        </p:nvSpPr>
        <p:spPr/>
        <p:txBody>
          <a:bodyPr/>
          <a:lstStyle/>
          <a:p>
            <a:r>
              <a:rPr lang="ru-RU" altLang="ru-RU" sz="3200" b="1" i="1" dirty="0" smtClean="0">
                <a:solidFill>
                  <a:srgbClr val="FF0000"/>
                </a:solidFill>
              </a:rPr>
              <a:t>От школьного бухгалтера </a:t>
            </a:r>
            <a:r>
              <a:rPr lang="ru-RU" altLang="ru-RU" sz="3200" b="1" i="1" dirty="0">
                <a:solidFill>
                  <a:srgbClr val="FF0000"/>
                </a:solidFill>
              </a:rPr>
              <a:t>я</a:t>
            </a:r>
            <a:r>
              <a:rPr lang="ru-RU" altLang="ru-RU" sz="3200" b="1" i="1" dirty="0" smtClean="0">
                <a:solidFill>
                  <a:srgbClr val="FF0000"/>
                </a:solidFill>
              </a:rPr>
              <a:t> узнала, что</a:t>
            </a:r>
          </a:p>
        </p:txBody>
      </p:sp>
      <p:sp>
        <p:nvSpPr>
          <p:cNvPr id="13317" name="Rectangle 10"/>
          <p:cNvSpPr>
            <a:spLocks noGrp="1" noChangeArrowheads="1"/>
          </p:cNvSpPr>
          <p:nvPr>
            <p:ph sz="half" idx="2"/>
          </p:nvPr>
        </p:nvSpPr>
        <p:spPr>
          <a:xfrm>
            <a:off x="4218749" y="1163938"/>
            <a:ext cx="4967286" cy="5689600"/>
          </a:xfrm>
        </p:spPr>
        <p:txBody>
          <a:bodyPr/>
          <a:lstStyle/>
          <a:p>
            <a:pPr eaLnBrk="1" hangingPunct="1">
              <a:lnSpc>
                <a:spcPct val="95000"/>
              </a:lnSpc>
              <a:spcBef>
                <a:spcPct val="0"/>
              </a:spcBef>
              <a:buFont typeface="Wingdings" pitchFamily="2" charset="2"/>
              <a:buChar char="q"/>
            </a:pPr>
            <a:r>
              <a:rPr lang="en-US" altLang="ru-RU" sz="1800" dirty="0" err="1" smtClean="0">
                <a:solidFill>
                  <a:srgbClr val="C00000"/>
                </a:solidFill>
                <a:latin typeface="Times New Roman" pitchFamily="18" charset="0"/>
              </a:rPr>
              <a:t>Ежемесячно</a:t>
            </a:r>
            <a:r>
              <a:rPr lang="en-US" altLang="ru-RU" sz="1800" dirty="0" smtClean="0">
                <a:solidFill>
                  <a:srgbClr val="C00000"/>
                </a:solidFill>
                <a:latin typeface="Times New Roman" pitchFamily="18" charset="0"/>
              </a:rPr>
              <a:t> </a:t>
            </a:r>
            <a:r>
              <a:rPr lang="en-US" altLang="ru-RU" sz="1800" dirty="0" err="1" smtClean="0">
                <a:solidFill>
                  <a:srgbClr val="C00000"/>
                </a:solidFill>
                <a:latin typeface="Times New Roman" pitchFamily="18" charset="0"/>
              </a:rPr>
              <a:t>от</a:t>
            </a:r>
            <a:r>
              <a:rPr lang="en-US" altLang="ru-RU" sz="1800" dirty="0" smtClean="0">
                <a:solidFill>
                  <a:srgbClr val="C00000"/>
                </a:solidFill>
                <a:latin typeface="Times New Roman" pitchFamily="18" charset="0"/>
              </a:rPr>
              <a:t> </a:t>
            </a:r>
            <a:r>
              <a:rPr lang="en-US" altLang="ru-RU" sz="1800" dirty="0" err="1" smtClean="0">
                <a:solidFill>
                  <a:srgbClr val="C00000"/>
                </a:solidFill>
                <a:latin typeface="Times New Roman" pitchFamily="18" charset="0"/>
              </a:rPr>
              <a:t>зарплаты</a:t>
            </a:r>
            <a:r>
              <a:rPr lang="en-US" altLang="ru-RU" sz="1800" dirty="0" smtClean="0">
                <a:solidFill>
                  <a:srgbClr val="C00000"/>
                </a:solidFill>
                <a:latin typeface="Times New Roman" pitchFamily="18" charset="0"/>
              </a:rPr>
              <a:t> </a:t>
            </a:r>
            <a:r>
              <a:rPr lang="en-US" altLang="ru-RU" sz="1800" dirty="0" err="1" smtClean="0">
                <a:solidFill>
                  <a:srgbClr val="C00000"/>
                </a:solidFill>
                <a:latin typeface="Times New Roman" pitchFamily="18" charset="0"/>
              </a:rPr>
              <a:t>работников</a:t>
            </a:r>
            <a:r>
              <a:rPr lang="ru-RU" altLang="ru-RU" sz="1800" dirty="0" smtClean="0">
                <a:solidFill>
                  <a:srgbClr val="C00000"/>
                </a:solidFill>
                <a:latin typeface="Times New Roman" pitchFamily="18" charset="0"/>
              </a:rPr>
              <a:t>, работодателем </a:t>
            </a:r>
            <a:r>
              <a:rPr lang="en-US" altLang="ru-RU" sz="1800" dirty="0" err="1" smtClean="0">
                <a:solidFill>
                  <a:srgbClr val="C00000"/>
                </a:solidFill>
                <a:latin typeface="Times New Roman" pitchFamily="18" charset="0"/>
              </a:rPr>
              <a:t>отчисляется</a:t>
            </a:r>
            <a:r>
              <a:rPr lang="en-US" altLang="ru-RU" sz="1800" dirty="0" smtClean="0">
                <a:solidFill>
                  <a:srgbClr val="C00000"/>
                </a:solidFill>
                <a:latin typeface="Times New Roman" pitchFamily="18" charset="0"/>
              </a:rPr>
              <a:t>:</a:t>
            </a:r>
          </a:p>
          <a:p>
            <a:pPr marL="0" indent="0" eaLnBrk="1" hangingPunct="1">
              <a:lnSpc>
                <a:spcPct val="95000"/>
              </a:lnSpc>
              <a:spcBef>
                <a:spcPct val="0"/>
              </a:spcBef>
              <a:buNone/>
            </a:pPr>
            <a:r>
              <a:rPr lang="en-US" altLang="ru-RU" sz="1800" dirty="0" smtClean="0">
                <a:solidFill>
                  <a:srgbClr val="C00000"/>
                </a:solidFill>
                <a:latin typeface="Times New Roman" pitchFamily="18" charset="0"/>
              </a:rPr>
              <a:t>- </a:t>
            </a:r>
            <a:r>
              <a:rPr lang="ru-RU" altLang="ru-RU" sz="1800" dirty="0" smtClean="0">
                <a:solidFill>
                  <a:srgbClr val="C00000"/>
                </a:solidFill>
                <a:latin typeface="Times New Roman" pitchFamily="18" charset="0"/>
              </a:rPr>
              <a:t>страховые взносы на обязательное пенсионное страхование </a:t>
            </a:r>
            <a:r>
              <a:rPr lang="en-US" altLang="ru-RU" sz="1800" dirty="0" smtClean="0">
                <a:solidFill>
                  <a:srgbClr val="C00000"/>
                </a:solidFill>
                <a:latin typeface="Times New Roman" pitchFamily="18" charset="0"/>
              </a:rPr>
              <a:t>– </a:t>
            </a:r>
            <a:r>
              <a:rPr lang="ru-RU" altLang="ru-RU" sz="1800" dirty="0" smtClean="0">
                <a:solidFill>
                  <a:srgbClr val="C00000"/>
                </a:solidFill>
                <a:latin typeface="Times New Roman" pitchFamily="18" charset="0"/>
              </a:rPr>
              <a:t>22</a:t>
            </a:r>
            <a:r>
              <a:rPr lang="en-US" altLang="ru-RU" sz="1800" dirty="0" smtClean="0">
                <a:solidFill>
                  <a:srgbClr val="C00000"/>
                </a:solidFill>
                <a:latin typeface="Times New Roman" pitchFamily="18" charset="0"/>
              </a:rPr>
              <a:t> %;</a:t>
            </a:r>
          </a:p>
          <a:p>
            <a:pPr marL="0" indent="0" eaLnBrk="1" hangingPunct="1">
              <a:lnSpc>
                <a:spcPct val="95000"/>
              </a:lnSpc>
              <a:spcBef>
                <a:spcPct val="0"/>
              </a:spcBef>
              <a:buNone/>
            </a:pPr>
            <a:r>
              <a:rPr lang="en-US" altLang="ru-RU" sz="1800" dirty="0" smtClean="0">
                <a:solidFill>
                  <a:srgbClr val="C00000"/>
                </a:solidFill>
                <a:latin typeface="Times New Roman" pitchFamily="18" charset="0"/>
              </a:rPr>
              <a:t>- </a:t>
            </a:r>
            <a:r>
              <a:rPr lang="ru-RU" altLang="ru-RU" sz="1800" dirty="0" smtClean="0">
                <a:solidFill>
                  <a:srgbClr val="C00000"/>
                </a:solidFill>
                <a:latin typeface="Times New Roman" pitchFamily="18" charset="0"/>
              </a:rPr>
              <a:t>страховые взносы на обязательное медицинское страхование в федеральный фонд </a:t>
            </a:r>
            <a:r>
              <a:rPr lang="en-US" altLang="ru-RU" sz="1800" dirty="0" smtClean="0">
                <a:solidFill>
                  <a:srgbClr val="C00000"/>
                </a:solidFill>
                <a:latin typeface="Times New Roman" pitchFamily="18" charset="0"/>
              </a:rPr>
              <a:t> – </a:t>
            </a:r>
            <a:r>
              <a:rPr lang="ru-RU" altLang="ru-RU" sz="1800" dirty="0" smtClean="0">
                <a:solidFill>
                  <a:srgbClr val="C00000"/>
                </a:solidFill>
                <a:latin typeface="Times New Roman" pitchFamily="18" charset="0"/>
              </a:rPr>
              <a:t>5,1</a:t>
            </a:r>
            <a:r>
              <a:rPr lang="en-US" altLang="ru-RU" sz="1800" dirty="0" smtClean="0">
                <a:solidFill>
                  <a:srgbClr val="C00000"/>
                </a:solidFill>
                <a:latin typeface="Times New Roman" pitchFamily="18" charset="0"/>
              </a:rPr>
              <a:t>%;</a:t>
            </a:r>
          </a:p>
          <a:p>
            <a:pPr marL="0" indent="0" eaLnBrk="1" hangingPunct="1">
              <a:lnSpc>
                <a:spcPct val="95000"/>
              </a:lnSpc>
              <a:spcBef>
                <a:spcPct val="0"/>
              </a:spcBef>
              <a:buNone/>
            </a:pPr>
            <a:r>
              <a:rPr lang="en-US" altLang="ru-RU" sz="1800" dirty="0" smtClean="0">
                <a:solidFill>
                  <a:srgbClr val="C00000"/>
                </a:solidFill>
                <a:latin typeface="Times New Roman" pitchFamily="18" charset="0"/>
              </a:rPr>
              <a:t>-</a:t>
            </a:r>
            <a:r>
              <a:rPr lang="ru-RU" altLang="ru-RU" sz="1800" dirty="0" smtClean="0">
                <a:solidFill>
                  <a:srgbClr val="C00000"/>
                </a:solidFill>
                <a:latin typeface="Times New Roman" pitchFamily="18" charset="0"/>
              </a:rPr>
              <a:t> страховые взносы на обязательное страхование на случай временной нетрудоспособности и с связи с материнством </a:t>
            </a:r>
            <a:r>
              <a:rPr lang="en-US" altLang="ru-RU" sz="1800" dirty="0" smtClean="0">
                <a:solidFill>
                  <a:srgbClr val="C00000"/>
                </a:solidFill>
                <a:latin typeface="Times New Roman" pitchFamily="18" charset="0"/>
              </a:rPr>
              <a:t> – </a:t>
            </a:r>
            <a:r>
              <a:rPr lang="ru-RU" altLang="ru-RU" sz="1800" dirty="0" smtClean="0">
                <a:solidFill>
                  <a:srgbClr val="C00000"/>
                </a:solidFill>
                <a:latin typeface="Times New Roman" pitchFamily="18" charset="0"/>
              </a:rPr>
              <a:t>2,9</a:t>
            </a:r>
            <a:r>
              <a:rPr lang="en-US" altLang="ru-RU" sz="1800" dirty="0" smtClean="0">
                <a:solidFill>
                  <a:srgbClr val="C00000"/>
                </a:solidFill>
                <a:latin typeface="Times New Roman" pitchFamily="18" charset="0"/>
              </a:rPr>
              <a:t>%</a:t>
            </a:r>
          </a:p>
          <a:p>
            <a:pPr marL="0" indent="0" eaLnBrk="1" hangingPunct="1">
              <a:lnSpc>
                <a:spcPct val="95000"/>
              </a:lnSpc>
              <a:spcBef>
                <a:spcPct val="0"/>
              </a:spcBef>
              <a:buNone/>
            </a:pPr>
            <a:r>
              <a:rPr lang="ru-RU" altLang="ru-RU" sz="1800" dirty="0" smtClean="0">
                <a:solidFill>
                  <a:srgbClr val="C00000"/>
                </a:solidFill>
                <a:latin typeface="Times New Roman" pitchFamily="18" charset="0"/>
              </a:rPr>
              <a:t>- отчисление взносов в ФСС по обязательному социальному  страхованию от несчастных случаев </a:t>
            </a:r>
            <a:r>
              <a:rPr lang="en-US" altLang="ru-RU" sz="1800" dirty="0" smtClean="0">
                <a:solidFill>
                  <a:srgbClr val="C00000"/>
                </a:solidFill>
                <a:latin typeface="Times New Roman" pitchFamily="18" charset="0"/>
              </a:rPr>
              <a:t> – </a:t>
            </a:r>
            <a:r>
              <a:rPr lang="ru-RU" altLang="ru-RU" sz="1800" dirty="0" smtClean="0">
                <a:solidFill>
                  <a:srgbClr val="C00000"/>
                </a:solidFill>
                <a:latin typeface="Times New Roman" pitchFamily="18" charset="0"/>
              </a:rPr>
              <a:t>0,2</a:t>
            </a:r>
            <a:r>
              <a:rPr lang="en-US" altLang="ru-RU" sz="1800" dirty="0" smtClean="0">
                <a:solidFill>
                  <a:srgbClr val="C00000"/>
                </a:solidFill>
                <a:latin typeface="Times New Roman" pitchFamily="18" charset="0"/>
              </a:rPr>
              <a:t>%.</a:t>
            </a:r>
            <a:r>
              <a:rPr lang="ru-RU" altLang="ru-RU" sz="1800" dirty="0" smtClean="0">
                <a:solidFill>
                  <a:srgbClr val="C00000"/>
                </a:solidFill>
                <a:latin typeface="Times New Roman" pitchFamily="18" charset="0"/>
              </a:rPr>
              <a:t> </a:t>
            </a:r>
          </a:p>
          <a:p>
            <a:pPr marL="0" indent="0" eaLnBrk="1" hangingPunct="1">
              <a:lnSpc>
                <a:spcPct val="95000"/>
              </a:lnSpc>
              <a:spcBef>
                <a:spcPct val="0"/>
              </a:spcBef>
              <a:buNone/>
            </a:pPr>
            <a:r>
              <a:rPr lang="ru-RU" altLang="ru-RU" sz="1800" dirty="0" smtClean="0">
                <a:solidFill>
                  <a:srgbClr val="C00000"/>
                </a:solidFill>
                <a:latin typeface="Times New Roman" pitchFamily="18" charset="0"/>
              </a:rPr>
              <a:t>Итого 30,2%</a:t>
            </a:r>
          </a:p>
          <a:p>
            <a:pPr eaLnBrk="1" hangingPunct="1">
              <a:lnSpc>
                <a:spcPct val="95000"/>
              </a:lnSpc>
              <a:spcBef>
                <a:spcPct val="0"/>
              </a:spcBef>
              <a:buFont typeface="Wingdings" pitchFamily="2" charset="2"/>
              <a:buChar char="q"/>
            </a:pPr>
            <a:r>
              <a:rPr lang="ru-RU" altLang="ru-RU" sz="1800" dirty="0" smtClean="0">
                <a:solidFill>
                  <a:srgbClr val="C00000"/>
                </a:solidFill>
                <a:latin typeface="Times New Roman" pitchFamily="18" charset="0"/>
              </a:rPr>
              <a:t> Налог отчисляемый от зарплаты работника НДФЛ =13%</a:t>
            </a:r>
          </a:p>
          <a:p>
            <a:pPr eaLnBrk="1" hangingPunct="1">
              <a:lnSpc>
                <a:spcPct val="95000"/>
              </a:lnSpc>
              <a:spcBef>
                <a:spcPct val="0"/>
              </a:spcBef>
              <a:buFont typeface="Wingdings" pitchFamily="2" charset="2"/>
              <a:buChar char="q"/>
            </a:pPr>
            <a:r>
              <a:rPr lang="ru-RU" altLang="ru-RU" sz="1800" dirty="0" smtClean="0">
                <a:solidFill>
                  <a:srgbClr val="C00000"/>
                </a:solidFill>
                <a:latin typeface="Times New Roman" pitchFamily="18" charset="0"/>
              </a:rPr>
              <a:t>Например зарплата составляет 14500рублей -13% НДФЛ =14500-1885=12615руб получит работник на руки</a:t>
            </a:r>
            <a:endParaRPr lang="en-US" altLang="ru-RU" sz="1800" dirty="0" smtClean="0">
              <a:solidFill>
                <a:srgbClr val="C00000"/>
              </a:solidFill>
              <a:latin typeface="Times New Roman" pitchFamily="18" charset="0"/>
            </a:endParaRPr>
          </a:p>
          <a:p>
            <a:pPr eaLnBrk="1" hangingPunct="1">
              <a:lnSpc>
                <a:spcPct val="80000"/>
              </a:lnSpc>
              <a:buFontTx/>
              <a:buNone/>
            </a:pPr>
            <a:endParaRPr lang="ru-RU" altLang="ru-RU" sz="2000" dirty="0" smtClean="0">
              <a:solidFill>
                <a:srgbClr val="0000FF"/>
              </a:solidFill>
              <a:latin typeface="Times New Roman" pitchFamily="18" charset="0"/>
            </a:endParaRPr>
          </a:p>
        </p:txBody>
      </p:sp>
      <p:pic>
        <p:nvPicPr>
          <p:cNvPr id="133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450" y="4360863"/>
            <a:ext cx="2352675" cy="238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1131431">
            <a:off x="1055762" y="1177042"/>
            <a:ext cx="2616050" cy="3020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Объект 1"/>
          <p:cNvSpPr>
            <a:spLocks noGrp="1"/>
          </p:cNvSpPr>
          <p:nvPr>
            <p:ph sz="half" idx="1"/>
          </p:nvPr>
        </p:nvSpPr>
        <p:spPr/>
        <p:txBody>
          <a:bodyPr/>
          <a:lstStyle/>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5" presetClass="entr" presetSubtype="0" fill="hold" nodeType="clickEffect">
                                  <p:stCondLst>
                                    <p:cond delay="0"/>
                                  </p:stCondLst>
                                  <p:childTnLst>
                                    <p:set>
                                      <p:cBhvr>
                                        <p:cTn id="6" dur="1" fill="hold">
                                          <p:stCondLst>
                                            <p:cond delay="0"/>
                                          </p:stCondLst>
                                        </p:cTn>
                                        <p:tgtEl>
                                          <p:spTgt spid="13318"/>
                                        </p:tgtEl>
                                        <p:attrNameLst>
                                          <p:attrName>style.visibility</p:attrName>
                                        </p:attrNameLst>
                                      </p:cBhvr>
                                      <p:to>
                                        <p:strVal val="visible"/>
                                      </p:to>
                                    </p:set>
                                    <p:animEffect transition="in" filter="fade">
                                      <p:cBhvr>
                                        <p:cTn id="7" dur="2000"/>
                                        <p:tgtEl>
                                          <p:spTgt spid="13318"/>
                                        </p:tgtEl>
                                      </p:cBhvr>
                                    </p:animEffect>
                                    <p:anim calcmode="lin" valueType="num">
                                      <p:cBhvr>
                                        <p:cTn id="8" dur="2000" fill="hold"/>
                                        <p:tgtEl>
                                          <p:spTgt spid="13318"/>
                                        </p:tgtEl>
                                        <p:attrNameLst>
                                          <p:attrName>ppt_w</p:attrName>
                                        </p:attrNameLst>
                                      </p:cBhvr>
                                      <p:tavLst>
                                        <p:tav tm="0" fmla="#ppt_w*sin(2.5*pi*$)">
                                          <p:val>
                                            <p:fltVal val="0"/>
                                          </p:val>
                                        </p:tav>
                                        <p:tav tm="100000">
                                          <p:val>
                                            <p:fltVal val="1"/>
                                          </p:val>
                                        </p:tav>
                                      </p:tavLst>
                                    </p:anim>
                                    <p:anim calcmode="lin" valueType="num">
                                      <p:cBhvr>
                                        <p:cTn id="9" dur="2000" fill="hold"/>
                                        <p:tgtEl>
                                          <p:spTgt spid="13318"/>
                                        </p:tgtEl>
                                        <p:attrNameLst>
                                          <p:attrName>ppt_h</p:attrName>
                                        </p:attrNameLst>
                                      </p:cBhvr>
                                      <p:tavLst>
                                        <p:tav tm="0">
                                          <p:val>
                                            <p:strVal val="#ppt_h"/>
                                          </p:val>
                                        </p:tav>
                                        <p:tav tm="100000">
                                          <p:val>
                                            <p:strVal val="#ppt_h"/>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13317">
                                            <p:txEl>
                                              <p:pRg st="0" end="0"/>
                                            </p:txEl>
                                          </p:spTgt>
                                        </p:tgtEl>
                                        <p:attrNameLst>
                                          <p:attrName>style.visibility</p:attrName>
                                        </p:attrNameLst>
                                      </p:cBhvr>
                                      <p:to>
                                        <p:strVal val="visible"/>
                                      </p:to>
                                    </p:set>
                                    <p:animEffect transition="in" filter="wipe(down)">
                                      <p:cBhvr>
                                        <p:cTn id="14" dur="500"/>
                                        <p:tgtEl>
                                          <p:spTgt spid="13317">
                                            <p:txEl>
                                              <p:pRg st="0" end="0"/>
                                            </p:txEl>
                                          </p:spTgt>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13317">
                                            <p:txEl>
                                              <p:pRg st="1" end="1"/>
                                            </p:txEl>
                                          </p:spTgt>
                                        </p:tgtEl>
                                        <p:attrNameLst>
                                          <p:attrName>style.visibility</p:attrName>
                                        </p:attrNameLst>
                                      </p:cBhvr>
                                      <p:to>
                                        <p:strVal val="visible"/>
                                      </p:to>
                                    </p:set>
                                    <p:animEffect transition="in" filter="wipe(down)">
                                      <p:cBhvr>
                                        <p:cTn id="19" dur="500"/>
                                        <p:tgtEl>
                                          <p:spTgt spid="13317">
                                            <p:txEl>
                                              <p:pRg st="1" end="1"/>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13317">
                                            <p:txEl>
                                              <p:pRg st="2" end="2"/>
                                            </p:txEl>
                                          </p:spTgt>
                                        </p:tgtEl>
                                        <p:attrNameLst>
                                          <p:attrName>style.visibility</p:attrName>
                                        </p:attrNameLst>
                                      </p:cBhvr>
                                      <p:to>
                                        <p:strVal val="visible"/>
                                      </p:to>
                                    </p:set>
                                    <p:animEffect transition="in" filter="wipe(down)">
                                      <p:cBhvr>
                                        <p:cTn id="24" dur="500"/>
                                        <p:tgtEl>
                                          <p:spTgt spid="13317">
                                            <p:txEl>
                                              <p:pRg st="2" end="2"/>
                                            </p:txEl>
                                          </p:spTgt>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13317">
                                            <p:txEl>
                                              <p:pRg st="3" end="3"/>
                                            </p:txEl>
                                          </p:spTgt>
                                        </p:tgtEl>
                                        <p:attrNameLst>
                                          <p:attrName>style.visibility</p:attrName>
                                        </p:attrNameLst>
                                      </p:cBhvr>
                                      <p:to>
                                        <p:strVal val="visible"/>
                                      </p:to>
                                    </p:set>
                                    <p:animEffect transition="in" filter="wipe(down)">
                                      <p:cBhvr>
                                        <p:cTn id="29" dur="500"/>
                                        <p:tgtEl>
                                          <p:spTgt spid="13317">
                                            <p:txEl>
                                              <p:pRg st="3" end="3"/>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13317">
                                            <p:txEl>
                                              <p:pRg st="4" end="4"/>
                                            </p:txEl>
                                          </p:spTgt>
                                        </p:tgtEl>
                                        <p:attrNameLst>
                                          <p:attrName>style.visibility</p:attrName>
                                        </p:attrNameLst>
                                      </p:cBhvr>
                                      <p:to>
                                        <p:strVal val="visible"/>
                                      </p:to>
                                    </p:set>
                                    <p:animEffect transition="in" filter="wipe(down)">
                                      <p:cBhvr>
                                        <p:cTn id="34" dur="500"/>
                                        <p:tgtEl>
                                          <p:spTgt spid="13317">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13317">
                                            <p:txEl>
                                              <p:pRg st="5" end="5"/>
                                            </p:txEl>
                                          </p:spTgt>
                                        </p:tgtEl>
                                        <p:attrNameLst>
                                          <p:attrName>style.visibility</p:attrName>
                                        </p:attrNameLst>
                                      </p:cBhvr>
                                      <p:to>
                                        <p:strVal val="visible"/>
                                      </p:to>
                                    </p:set>
                                    <p:animEffect transition="in" filter="wipe(down)">
                                      <p:cBhvr>
                                        <p:cTn id="39" dur="500"/>
                                        <p:tgtEl>
                                          <p:spTgt spid="13317">
                                            <p:txEl>
                                              <p:pRg st="5" end="5"/>
                                            </p:txEl>
                                          </p:spTgt>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13317">
                                            <p:txEl>
                                              <p:pRg st="6" end="6"/>
                                            </p:txEl>
                                          </p:spTgt>
                                        </p:tgtEl>
                                        <p:attrNameLst>
                                          <p:attrName>style.visibility</p:attrName>
                                        </p:attrNameLst>
                                      </p:cBhvr>
                                      <p:to>
                                        <p:strVal val="visible"/>
                                      </p:to>
                                    </p:set>
                                    <p:animEffect transition="in" filter="wipe(down)">
                                      <p:cBhvr>
                                        <p:cTn id="44" dur="500"/>
                                        <p:tgtEl>
                                          <p:spTgt spid="13317">
                                            <p:txEl>
                                              <p:pRg st="6" end="6"/>
                                            </p:txEl>
                                          </p:spTgt>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22" presetClass="entr" presetSubtype="4" fill="hold" grpId="0" nodeType="clickEffect">
                                  <p:stCondLst>
                                    <p:cond delay="0"/>
                                  </p:stCondLst>
                                  <p:childTnLst>
                                    <p:set>
                                      <p:cBhvr>
                                        <p:cTn id="48" dur="1" fill="hold">
                                          <p:stCondLst>
                                            <p:cond delay="0"/>
                                          </p:stCondLst>
                                        </p:cTn>
                                        <p:tgtEl>
                                          <p:spTgt spid="13317">
                                            <p:txEl>
                                              <p:pRg st="7" end="7"/>
                                            </p:txEl>
                                          </p:spTgt>
                                        </p:tgtEl>
                                        <p:attrNameLst>
                                          <p:attrName>style.visibility</p:attrName>
                                        </p:attrNameLst>
                                      </p:cBhvr>
                                      <p:to>
                                        <p:strVal val="visible"/>
                                      </p:to>
                                    </p:set>
                                    <p:animEffect transition="in" filter="wipe(down)">
                                      <p:cBhvr>
                                        <p:cTn id="49" dur="500"/>
                                        <p:tgtEl>
                                          <p:spTgt spid="1331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Заголовок 1"/>
          <p:cNvSpPr>
            <a:spLocks noGrp="1"/>
          </p:cNvSpPr>
          <p:nvPr>
            <p:ph type="title"/>
          </p:nvPr>
        </p:nvSpPr>
        <p:spPr>
          <a:xfrm>
            <a:off x="457200" y="274638"/>
            <a:ext cx="8229600" cy="922337"/>
          </a:xfrm>
        </p:spPr>
        <p:txBody>
          <a:bodyPr/>
          <a:lstStyle/>
          <a:p>
            <a:r>
              <a:rPr lang="ru-RU" altLang="ru-RU" sz="4000" b="1" i="1" dirty="0" smtClean="0">
                <a:solidFill>
                  <a:srgbClr val="FF0000"/>
                </a:solidFill>
              </a:rPr>
              <a:t>История нашего района</a:t>
            </a:r>
          </a:p>
        </p:txBody>
      </p:sp>
      <p:sp>
        <p:nvSpPr>
          <p:cNvPr id="17411" name="Объект 2"/>
          <p:cNvSpPr>
            <a:spLocks noGrp="1"/>
          </p:cNvSpPr>
          <p:nvPr>
            <p:ph sz="half" idx="1"/>
          </p:nvPr>
        </p:nvSpPr>
        <p:spPr>
          <a:xfrm>
            <a:off x="0" y="1052513"/>
            <a:ext cx="4427538" cy="5703887"/>
          </a:xfrm>
        </p:spPr>
        <p:txBody>
          <a:bodyPr/>
          <a:lstStyle/>
          <a:p>
            <a:r>
              <a:rPr lang="ru-RU" altLang="ru-RU" b="1" i="1" dirty="0" smtClean="0">
                <a:solidFill>
                  <a:srgbClr val="FF0000"/>
                </a:solidFill>
              </a:rPr>
              <a:t>Я провела опрос среди жителей с. </a:t>
            </a:r>
            <a:r>
              <a:rPr lang="ru-RU" altLang="ru-RU" b="1" i="1" dirty="0" err="1" smtClean="0">
                <a:solidFill>
                  <a:srgbClr val="FF0000"/>
                </a:solidFill>
              </a:rPr>
              <a:t>Лайтамак</a:t>
            </a:r>
            <a:r>
              <a:rPr lang="ru-RU" altLang="ru-RU" b="1" i="1" dirty="0" smtClean="0">
                <a:solidFill>
                  <a:srgbClr val="FF0000"/>
                </a:solidFill>
              </a:rPr>
              <a:t> «Знаете ли вы герб нашего района» из 64 опрошенных 65% людей знают герб, остальные нет. Сколько человек из опрошенных не знает герба нашего </a:t>
            </a:r>
            <a:r>
              <a:rPr lang="ru-RU" altLang="ru-RU" b="1" i="1" dirty="0" smtClean="0">
                <a:solidFill>
                  <a:srgbClr val="FF0000"/>
                </a:solidFill>
              </a:rPr>
              <a:t>района</a:t>
            </a:r>
            <a:r>
              <a:rPr lang="ru-RU" altLang="ru-RU" b="1" i="1" dirty="0" smtClean="0">
                <a:solidFill>
                  <a:srgbClr val="FF0000"/>
                </a:solidFill>
              </a:rPr>
              <a:t>?(42 чел знают,22 не знают)</a:t>
            </a:r>
          </a:p>
        </p:txBody>
      </p:sp>
      <p:pic>
        <p:nvPicPr>
          <p:cNvPr id="6" name="Picture 2"/>
          <p:cNvPicPr>
            <a:picLocks noGrp="1" noChangeAspect="1" noChangeArrowheads="1"/>
          </p:cNvPicPr>
          <p:nvPr>
            <p:ph sz="half" idx="2"/>
          </p:nvPr>
        </p:nvPicPr>
        <p:blipFill>
          <a:blip r:embed="rId2" cstate="print"/>
          <a:srcRect/>
          <a:stretch>
            <a:fillRect/>
          </a:stretch>
        </p:blipFill>
        <p:spPr bwMode="auto">
          <a:xfrm>
            <a:off x="5324776" y="1702310"/>
            <a:ext cx="3279672" cy="4321743"/>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00" y="-53975"/>
            <a:ext cx="9093200" cy="606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3565525" y="98425"/>
            <a:ext cx="5543550" cy="706438"/>
          </a:xfrm>
          <a:prstGeom prst="rect">
            <a:avLst/>
          </a:prstGeom>
          <a:noFill/>
        </p:spPr>
        <p:txBody>
          <a:bodyPr>
            <a:spAutoFit/>
          </a:bodyPr>
          <a:lstStyle/>
          <a:p>
            <a:pPr eaLnBrk="1" fontAlgn="auto" hangingPunct="1">
              <a:spcBef>
                <a:spcPts val="0"/>
              </a:spcBef>
              <a:spcAft>
                <a:spcPts val="0"/>
              </a:spcAft>
              <a:defRPr/>
            </a:pPr>
            <a:r>
              <a:rPr lang="ru-RU" sz="4000" b="1" i="1" dirty="0">
                <a:solidFill>
                  <a:srgbClr val="C00000"/>
                </a:solidFill>
                <a:effectLst>
                  <a:outerShdw blurRad="38100" dist="38100" dir="2700000" algn="tl">
                    <a:srgbClr val="000000">
                      <a:alpha val="43137"/>
                    </a:srgbClr>
                  </a:outerShdw>
                </a:effectLst>
                <a:latin typeface="+mn-lt"/>
              </a:rPr>
              <a:t>Проценты в торговле:</a:t>
            </a:r>
          </a:p>
        </p:txBody>
      </p:sp>
      <p:sp>
        <p:nvSpPr>
          <p:cNvPr id="18436" name="Прямоугольник 3"/>
          <p:cNvSpPr>
            <a:spLocks noChangeArrowheads="1"/>
          </p:cNvSpPr>
          <p:nvPr/>
        </p:nvSpPr>
        <p:spPr bwMode="auto">
          <a:xfrm>
            <a:off x="4249738" y="847725"/>
            <a:ext cx="2986087"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buFont typeface="Arial" charset="0"/>
              <a:buNone/>
            </a:pPr>
            <a:r>
              <a:rPr lang="ru-RU" altLang="ru-RU" sz="2400" b="1" i="1" dirty="0">
                <a:solidFill>
                  <a:schemeClr val="tx2"/>
                </a:solidFill>
                <a:latin typeface="Calibri" pitchFamily="34" charset="0"/>
              </a:rPr>
              <a:t>Мама хотела купить себе пуховик за </a:t>
            </a:r>
            <a:r>
              <a:rPr lang="ru-RU" altLang="ru-RU" sz="2400" b="1" i="1" dirty="0" smtClean="0">
                <a:solidFill>
                  <a:schemeClr val="tx2"/>
                </a:solidFill>
                <a:latin typeface="Calibri" pitchFamily="34" charset="0"/>
              </a:rPr>
              <a:t>10700 </a:t>
            </a:r>
            <a:r>
              <a:rPr lang="ru-RU" altLang="ru-RU" sz="2400" b="1" i="1" dirty="0">
                <a:solidFill>
                  <a:schemeClr val="tx2"/>
                </a:solidFill>
                <a:latin typeface="Calibri" pitchFamily="34" charset="0"/>
              </a:rPr>
              <a:t>руб. в магазине «Эконом».  А 4 ноября была распродажа. Скидка на весь товар 20%. За сколько рублей мама купит пуховик на распродаже?</a:t>
            </a:r>
          </a:p>
          <a:p>
            <a:pPr eaLnBrk="1" hangingPunct="1">
              <a:buFont typeface="Arial" charset="0"/>
              <a:buNone/>
            </a:pPr>
            <a:r>
              <a:rPr lang="ru-RU" altLang="ru-RU" sz="2400" b="1" i="1" dirty="0" smtClean="0">
                <a:solidFill>
                  <a:schemeClr val="tx2"/>
                </a:solidFill>
                <a:latin typeface="Calibri" pitchFamily="34" charset="0"/>
              </a:rPr>
              <a:t>(8560 </a:t>
            </a:r>
            <a:r>
              <a:rPr lang="ru-RU" altLang="ru-RU" sz="2400" b="1" i="1" dirty="0" err="1">
                <a:solidFill>
                  <a:schemeClr val="tx2"/>
                </a:solidFill>
                <a:latin typeface="Calibri" pitchFamily="34" charset="0"/>
              </a:rPr>
              <a:t>руб</a:t>
            </a:r>
            <a:r>
              <a:rPr lang="ru-RU" altLang="ru-RU" sz="2400" b="1" i="1" dirty="0">
                <a:solidFill>
                  <a:schemeClr val="tx2"/>
                </a:solidFill>
                <a:latin typeface="Calibri" pitchFamily="34" charset="0"/>
              </a:rPr>
              <a:t>)</a:t>
            </a:r>
          </a:p>
          <a:p>
            <a:pPr eaLnBrk="1" hangingPunct="1"/>
            <a:endParaRPr lang="ru-RU" altLang="ru-RU" b="1" dirty="0">
              <a:solidFill>
                <a:srgbClr val="006600"/>
              </a:solidFill>
              <a:latin typeface="Calibri" pitchFamily="34" charset="0"/>
              <a:ea typeface="Calibri" pitchFamily="34" charset="0"/>
              <a:cs typeface="Times New Roman" pitchFamily="18" charset="0"/>
            </a:endParaRPr>
          </a:p>
        </p:txBody>
      </p:sp>
      <p:sp>
        <p:nvSpPr>
          <p:cNvPr id="18437" name="Прямоугольник 5"/>
          <p:cNvSpPr>
            <a:spLocks noChangeArrowheads="1"/>
          </p:cNvSpPr>
          <p:nvPr/>
        </p:nvSpPr>
        <p:spPr bwMode="auto">
          <a:xfrm>
            <a:off x="4643438" y="4365625"/>
            <a:ext cx="18002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ru-RU" altLang="ru-RU">
                <a:latin typeface="Calibri" pitchFamily="34" charset="0"/>
              </a:rPr>
              <a:t>т</a:t>
            </a:r>
          </a:p>
        </p:txBody>
      </p:sp>
      <p:sp>
        <p:nvSpPr>
          <p:cNvPr id="7" name="Пятно 1 6"/>
          <p:cNvSpPr/>
          <p:nvPr/>
        </p:nvSpPr>
        <p:spPr>
          <a:xfrm>
            <a:off x="7235825" y="981075"/>
            <a:ext cx="1657350" cy="1943100"/>
          </a:xfrm>
          <a:prstGeom prst="irregularSeal1">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18439" name="TextBox 7"/>
          <p:cNvSpPr txBox="1">
            <a:spLocks noChangeArrowheads="1"/>
          </p:cNvSpPr>
          <p:nvPr/>
        </p:nvSpPr>
        <p:spPr bwMode="auto">
          <a:xfrm>
            <a:off x="7524750" y="1557338"/>
            <a:ext cx="10080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Font typeface="Arial" charset="0"/>
              <a:buChar char="»"/>
              <a:defRPr sz="2000">
                <a:solidFill>
                  <a:schemeClr val="tx1"/>
                </a:solidFill>
                <a:latin typeface="Calibri" pitchFamily="34" charset="0"/>
              </a:defRPr>
            </a:lvl6pPr>
            <a:lvl7pPr eaLnBrk="0" fontAlgn="base" hangingPunct="0">
              <a:spcAft>
                <a:spcPct val="0"/>
              </a:spcAft>
              <a:buFont typeface="Arial" charset="0"/>
              <a:buChar char="»"/>
              <a:defRPr sz="2000">
                <a:solidFill>
                  <a:schemeClr val="tx1"/>
                </a:solidFill>
                <a:latin typeface="Calibri" pitchFamily="34" charset="0"/>
              </a:defRPr>
            </a:lvl7pPr>
            <a:lvl8pPr eaLnBrk="0" fontAlgn="base" hangingPunct="0">
              <a:spcAft>
                <a:spcPct val="0"/>
              </a:spcAft>
              <a:buFont typeface="Arial" charset="0"/>
              <a:buChar char="»"/>
              <a:defRPr sz="2000">
                <a:solidFill>
                  <a:schemeClr val="tx1"/>
                </a:solidFill>
                <a:latin typeface="Calibri" pitchFamily="34" charset="0"/>
              </a:defRPr>
            </a:lvl8pPr>
            <a:lvl9pPr eaLnBrk="0" fontAlgn="base" hangingPunct="0">
              <a:spcAft>
                <a:spcPct val="0"/>
              </a:spcAft>
              <a:buFont typeface="Arial" charset="0"/>
              <a:buChar char="»"/>
              <a:defRPr sz="2000">
                <a:solidFill>
                  <a:schemeClr val="tx1"/>
                </a:solidFill>
                <a:latin typeface="Calibri" pitchFamily="34" charset="0"/>
              </a:defRPr>
            </a:lvl9pPr>
          </a:lstStyle>
          <a:p>
            <a:pPr eaLnBrk="1" hangingPunct="1"/>
            <a:r>
              <a:rPr lang="ru-RU" altLang="ru-RU" sz="2000" b="1">
                <a:solidFill>
                  <a:srgbClr val="C00000"/>
                </a:solidFill>
              </a:rPr>
              <a:t>Скидка 20%</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995199" y="0"/>
            <a:ext cx="7733207" cy="1446550"/>
          </a:xfrm>
          <a:prstGeom prst="rect">
            <a:avLst/>
          </a:prstGeom>
          <a:noFill/>
        </p:spPr>
        <p:txBody>
          <a:bodyPr wrap="none">
            <a:spAutoFit/>
          </a:bodyPr>
          <a:lstStyle/>
          <a:p>
            <a:pPr algn="ctr" eaLnBrk="1" fontAlgn="auto" hangingPunct="1">
              <a:spcBef>
                <a:spcPts val="0"/>
              </a:spcBef>
              <a:spcAft>
                <a:spcPts val="0"/>
              </a:spcAft>
              <a:defRPr/>
            </a:pPr>
            <a:r>
              <a:rPr lang="ru-RU" sz="4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rPr>
              <a:t>От нашего повара я</a:t>
            </a:r>
            <a:r>
              <a:rPr lang="ru-RU" sz="4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rPr>
              <a:t> </a:t>
            </a:r>
            <a:r>
              <a:rPr lang="ru-RU" sz="4400" b="1"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rPr>
              <a:t>узнала,что</a:t>
            </a:r>
            <a:endParaRPr lang="ru-RU" sz="4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endParaRPr>
          </a:p>
          <a:p>
            <a:pPr algn="ctr" eaLnBrk="1" fontAlgn="auto" hangingPunct="1">
              <a:spcBef>
                <a:spcPts val="0"/>
              </a:spcBef>
              <a:spcAft>
                <a:spcPts val="0"/>
              </a:spcAft>
              <a:defRPr/>
            </a:pPr>
            <a:r>
              <a:rPr lang="ru-RU" sz="4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rPr>
              <a:t>% есть и в столовых</a:t>
            </a:r>
          </a:p>
        </p:txBody>
      </p:sp>
      <p:pic>
        <p:nvPicPr>
          <p:cNvPr id="19459" name="Picture 4"/>
          <p:cNvPicPr>
            <a:picLocks noChangeAspect="1" noChangeArrowheads="1"/>
          </p:cNvPicPr>
          <p:nvPr/>
        </p:nvPicPr>
        <p:blipFill>
          <a:blip r:embed="rId2">
            <a:extLst>
              <a:ext uri="{28A0092B-C50C-407E-A947-70E740481C1C}">
                <a14:useLocalDpi xmlns:a14="http://schemas.microsoft.com/office/drawing/2010/main" val="0"/>
              </a:ext>
            </a:extLst>
          </a:blip>
          <a:srcRect r="57"/>
          <a:stretch>
            <a:fillRect/>
          </a:stretch>
        </p:blipFill>
        <p:spPr bwMode="auto">
          <a:xfrm>
            <a:off x="0" y="1366838"/>
            <a:ext cx="5364163" cy="544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855663" y="2097088"/>
            <a:ext cx="3429000" cy="4094162"/>
          </a:xfrm>
          <a:prstGeom prst="rect">
            <a:avLst/>
          </a:prstGeom>
          <a:noFill/>
        </p:spPr>
        <p:txBody>
          <a:bodyPr>
            <a:spAutoFit/>
          </a:bodyPr>
          <a:lstStyle/>
          <a:p>
            <a:pPr eaLnBrk="1" fontAlgn="auto" hangingPunct="1">
              <a:spcBef>
                <a:spcPts val="0"/>
              </a:spcBef>
              <a:spcAft>
                <a:spcPts val="0"/>
              </a:spcAft>
              <a:defRPr/>
            </a:pPr>
            <a:r>
              <a:rPr lang="ru-RU" altLang="ru-RU" sz="2400" b="1" i="1" dirty="0">
                <a:solidFill>
                  <a:srgbClr val="C00000"/>
                </a:solidFill>
                <a:latin typeface="Arial" panose="020B0604020202020204" pitchFamily="34" charset="0"/>
              </a:rPr>
              <a:t>При смешивании 5%-</a:t>
            </a:r>
            <a:r>
              <a:rPr lang="ru-RU" altLang="ru-RU" sz="2400" b="1" i="1" dirty="0" err="1">
                <a:solidFill>
                  <a:srgbClr val="C00000"/>
                </a:solidFill>
                <a:latin typeface="Arial" panose="020B0604020202020204" pitchFamily="34" charset="0"/>
              </a:rPr>
              <a:t>ного</a:t>
            </a:r>
            <a:r>
              <a:rPr lang="ru-RU" altLang="ru-RU" sz="2400" b="1" i="1" dirty="0">
                <a:solidFill>
                  <a:srgbClr val="C00000"/>
                </a:solidFill>
                <a:latin typeface="Arial" panose="020B0604020202020204" pitchFamily="34" charset="0"/>
              </a:rPr>
              <a:t> раствора кислоты с 40% -</a:t>
            </a:r>
            <a:r>
              <a:rPr lang="ru-RU" altLang="ru-RU" sz="2400" b="1" i="1" dirty="0" err="1">
                <a:solidFill>
                  <a:srgbClr val="C00000"/>
                </a:solidFill>
                <a:latin typeface="Arial" panose="020B0604020202020204" pitchFamily="34" charset="0"/>
              </a:rPr>
              <a:t>ным</a:t>
            </a:r>
            <a:r>
              <a:rPr lang="ru-RU" altLang="ru-RU" sz="2400" b="1" i="1" dirty="0">
                <a:solidFill>
                  <a:srgbClr val="C00000"/>
                </a:solidFill>
                <a:latin typeface="Arial" panose="020B0604020202020204" pitchFamily="34" charset="0"/>
              </a:rPr>
              <a:t> раствором кислоты получили 140г  30%-</a:t>
            </a:r>
            <a:r>
              <a:rPr lang="ru-RU" altLang="ru-RU" sz="2400" b="1" i="1" dirty="0" err="1">
                <a:solidFill>
                  <a:srgbClr val="C00000"/>
                </a:solidFill>
                <a:latin typeface="Arial" panose="020B0604020202020204" pitchFamily="34" charset="0"/>
              </a:rPr>
              <a:t>ного</a:t>
            </a:r>
            <a:r>
              <a:rPr lang="ru-RU" altLang="ru-RU" sz="2400" b="1" i="1" dirty="0">
                <a:solidFill>
                  <a:srgbClr val="C00000"/>
                </a:solidFill>
                <a:latin typeface="Arial" panose="020B0604020202020204" pitchFamily="34" charset="0"/>
              </a:rPr>
              <a:t> раствора. Сколько граммов каждого раствора было для этого взято?</a:t>
            </a:r>
          </a:p>
          <a:p>
            <a:pPr eaLnBrk="1" fontAlgn="auto" hangingPunct="1">
              <a:spcBef>
                <a:spcPts val="0"/>
              </a:spcBef>
              <a:spcAft>
                <a:spcPts val="0"/>
              </a:spcAft>
              <a:defRPr/>
            </a:pPr>
            <a:endParaRPr lang="ru-RU" sz="2000" b="1" dirty="0">
              <a:solidFill>
                <a:srgbClr val="C00000"/>
              </a:solidFill>
              <a:effectLst>
                <a:outerShdw blurRad="38100" dist="38100" dir="2700000" algn="tl">
                  <a:srgbClr val="000000">
                    <a:alpha val="43137"/>
                  </a:srgbClr>
                </a:outerShdw>
              </a:effectLst>
              <a:latin typeface="+mn-lt"/>
            </a:endParaRPr>
          </a:p>
        </p:txBody>
      </p:sp>
      <p:pic>
        <p:nvPicPr>
          <p:cNvPr id="19461" name="Picture 11" descr="http://womenword.ru/images/a/9/chto-my-edim-strategija-pravilnogo-_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21213" y="2097088"/>
            <a:ext cx="4508500" cy="446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4"/>
          <p:cNvSpPr>
            <a:spLocks noChangeArrowheads="1"/>
          </p:cNvSpPr>
          <p:nvPr/>
        </p:nvSpPr>
        <p:spPr bwMode="auto">
          <a:xfrm>
            <a:off x="395288" y="301625"/>
            <a:ext cx="7921625" cy="400050"/>
          </a:xfrm>
          <a:prstGeom prst="rect">
            <a:avLst/>
          </a:prstGeom>
          <a:noFill/>
          <a:ln>
            <a:noFill/>
          </a:ln>
          <a:extLst/>
        </p:spPr>
        <p:txBody>
          <a:bodyPr anchor="ctr">
            <a:spAutoFit/>
          </a:bodyPr>
          <a:lstStyle>
            <a:lvl1pPr eaLnBrk="0" hangingPunct="0">
              <a:defRPr sz="1400">
                <a:solidFill>
                  <a:schemeClr val="tx1"/>
                </a:solidFill>
                <a:latin typeface="Arial" panose="020B0604020202020204" pitchFamily="34" charset="0"/>
                <a:cs typeface="Arial" panose="020B0604020202020204" pitchFamily="34" charset="0"/>
              </a:defRPr>
            </a:lvl1pPr>
            <a:lvl2pPr marL="742950" indent="-285750" eaLnBrk="0" hangingPunct="0">
              <a:defRPr sz="1400">
                <a:solidFill>
                  <a:schemeClr val="tx1"/>
                </a:solidFill>
                <a:latin typeface="Arial" panose="020B0604020202020204" pitchFamily="34" charset="0"/>
                <a:cs typeface="Arial" panose="020B0604020202020204" pitchFamily="34" charset="0"/>
              </a:defRPr>
            </a:lvl2pPr>
            <a:lvl3pPr marL="1143000" indent="-228600" eaLnBrk="0" hangingPunct="0">
              <a:defRPr sz="1400">
                <a:solidFill>
                  <a:schemeClr val="tx1"/>
                </a:solidFill>
                <a:latin typeface="Arial" panose="020B0604020202020204" pitchFamily="34" charset="0"/>
                <a:cs typeface="Arial" panose="020B0604020202020204" pitchFamily="34" charset="0"/>
              </a:defRPr>
            </a:lvl3pPr>
            <a:lvl4pPr marL="1600200" indent="-228600" eaLnBrk="0" hangingPunct="0">
              <a:defRPr sz="1400">
                <a:solidFill>
                  <a:schemeClr val="tx1"/>
                </a:solidFill>
                <a:latin typeface="Arial" panose="020B0604020202020204" pitchFamily="34" charset="0"/>
                <a:cs typeface="Arial" panose="020B0604020202020204" pitchFamily="34" charset="0"/>
              </a:defRPr>
            </a:lvl4pPr>
            <a:lvl5pPr marL="2057400" indent="-228600" eaLnBrk="0" hangingPunct="0">
              <a:defRPr sz="1400">
                <a:solidFill>
                  <a:schemeClr val="tx1"/>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1400">
                <a:solidFill>
                  <a:schemeClr val="tx1"/>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1400">
                <a:solidFill>
                  <a:schemeClr val="tx1"/>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1400">
                <a:solidFill>
                  <a:schemeClr val="tx1"/>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1400">
                <a:solidFill>
                  <a:schemeClr val="tx1"/>
                </a:solidFill>
                <a:latin typeface="Arial" panose="020B0604020202020204" pitchFamily="34" charset="0"/>
                <a:cs typeface="Arial" panose="020B0604020202020204" pitchFamily="34" charset="0"/>
              </a:defRPr>
            </a:lvl9pPr>
          </a:lstStyle>
          <a:p>
            <a:pPr eaLnBrk="1" hangingPunct="1">
              <a:defRPr/>
            </a:pPr>
            <a:r>
              <a:rPr lang="ru-RU" altLang="ru-RU" sz="2000" b="1" i="1" dirty="0" smtClean="0">
                <a:solidFill>
                  <a:schemeClr val="tx2">
                    <a:lumMod val="75000"/>
                  </a:schemeClr>
                </a:solidFill>
              </a:rPr>
              <a:t>Рассмотрим старинный способ решения этой задачи</a:t>
            </a:r>
            <a:r>
              <a:rPr lang="ru-RU" altLang="ru-RU" sz="2000" b="1" i="1" dirty="0" smtClean="0">
                <a:solidFill>
                  <a:srgbClr val="C00000"/>
                </a:solidFill>
              </a:rPr>
              <a:t>.</a:t>
            </a:r>
          </a:p>
        </p:txBody>
      </p:sp>
      <p:sp>
        <p:nvSpPr>
          <p:cNvPr id="20483" name="Rectangle 5"/>
          <p:cNvSpPr>
            <a:spLocks noChangeArrowheads="1"/>
          </p:cNvSpPr>
          <p:nvPr/>
        </p:nvSpPr>
        <p:spPr bwMode="auto">
          <a:xfrm>
            <a:off x="323850" y="999678"/>
            <a:ext cx="87122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1" hangingPunct="1"/>
            <a:r>
              <a:rPr lang="ru-RU" altLang="ru-RU" sz="1600" b="1" i="1" dirty="0">
                <a:solidFill>
                  <a:srgbClr val="C00000"/>
                </a:solidFill>
                <a:cs typeface="Arial" charset="0"/>
              </a:rPr>
              <a:t>Друг под другом пишутся содержания кислот имеющихся растворов, слева от них  </a:t>
            </a:r>
            <a:r>
              <a:rPr lang="ru-RU" altLang="ru-RU" sz="1600" b="1" i="1" dirty="0" smtClean="0">
                <a:solidFill>
                  <a:srgbClr val="C00000"/>
                </a:solidFill>
                <a:cs typeface="Arial" charset="0"/>
              </a:rPr>
              <a:t>и примерно </a:t>
            </a:r>
            <a:r>
              <a:rPr lang="ru-RU" altLang="ru-RU" sz="1600" b="1" i="1" dirty="0">
                <a:solidFill>
                  <a:srgbClr val="C00000"/>
                </a:solidFill>
                <a:cs typeface="Arial" charset="0"/>
              </a:rPr>
              <a:t>посередине – содержание кислоты в растворе, который должен получиться </a:t>
            </a:r>
            <a:r>
              <a:rPr lang="ru-RU" altLang="ru-RU" sz="1600" b="1" i="1" dirty="0" smtClean="0">
                <a:solidFill>
                  <a:srgbClr val="C00000"/>
                </a:solidFill>
                <a:cs typeface="Arial" charset="0"/>
              </a:rPr>
              <a:t>после </a:t>
            </a:r>
            <a:r>
              <a:rPr lang="ru-RU" altLang="ru-RU" sz="1600" b="1" i="1" dirty="0">
                <a:solidFill>
                  <a:srgbClr val="C00000"/>
                </a:solidFill>
                <a:cs typeface="Arial" charset="0"/>
              </a:rPr>
              <a:t>смешивания. Соединив написанные числа чёрточками получим такую схему: </a:t>
            </a:r>
          </a:p>
        </p:txBody>
      </p:sp>
      <p:sp>
        <p:nvSpPr>
          <p:cNvPr id="20484" name="Line 6"/>
          <p:cNvSpPr>
            <a:spLocks noChangeShapeType="1"/>
          </p:cNvSpPr>
          <p:nvPr/>
        </p:nvSpPr>
        <p:spPr bwMode="auto">
          <a:xfrm flipV="1">
            <a:off x="3132138" y="2205038"/>
            <a:ext cx="698500" cy="17303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0485" name="Line 7"/>
          <p:cNvSpPr>
            <a:spLocks noChangeShapeType="1"/>
          </p:cNvSpPr>
          <p:nvPr/>
        </p:nvSpPr>
        <p:spPr bwMode="auto">
          <a:xfrm flipH="1" flipV="1">
            <a:off x="3132138" y="2492375"/>
            <a:ext cx="571500" cy="34607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1510" name="Rectangle 10"/>
          <p:cNvSpPr>
            <a:spLocks noChangeArrowheads="1"/>
          </p:cNvSpPr>
          <p:nvPr/>
        </p:nvSpPr>
        <p:spPr bwMode="auto">
          <a:xfrm>
            <a:off x="2771775" y="2276475"/>
            <a:ext cx="381000" cy="304800"/>
          </a:xfrm>
          <a:prstGeom prst="rect">
            <a:avLst/>
          </a:prstGeom>
          <a:noFill/>
          <a:ln>
            <a:noFill/>
          </a:ln>
          <a:extLst/>
        </p:spPr>
        <p:txBody>
          <a:bodyPr wrap="none">
            <a:spAutoFit/>
          </a:bodyPr>
          <a:lstStyle>
            <a:lvl1pPr eaLnBrk="0" hangingPunct="0">
              <a:defRPr sz="1400">
                <a:solidFill>
                  <a:schemeClr val="tx1"/>
                </a:solidFill>
                <a:latin typeface="Arial" panose="020B0604020202020204" pitchFamily="34" charset="0"/>
                <a:cs typeface="Arial" panose="020B0604020202020204" pitchFamily="34" charset="0"/>
              </a:defRPr>
            </a:lvl1pPr>
            <a:lvl2pPr marL="742950" indent="-285750" eaLnBrk="0" hangingPunct="0">
              <a:defRPr sz="1400">
                <a:solidFill>
                  <a:schemeClr val="tx1"/>
                </a:solidFill>
                <a:latin typeface="Arial" panose="020B0604020202020204" pitchFamily="34" charset="0"/>
                <a:cs typeface="Arial" panose="020B0604020202020204" pitchFamily="34" charset="0"/>
              </a:defRPr>
            </a:lvl2pPr>
            <a:lvl3pPr marL="1143000" indent="-228600" eaLnBrk="0" hangingPunct="0">
              <a:defRPr sz="1400">
                <a:solidFill>
                  <a:schemeClr val="tx1"/>
                </a:solidFill>
                <a:latin typeface="Arial" panose="020B0604020202020204" pitchFamily="34" charset="0"/>
                <a:cs typeface="Arial" panose="020B0604020202020204" pitchFamily="34" charset="0"/>
              </a:defRPr>
            </a:lvl3pPr>
            <a:lvl4pPr marL="1600200" indent="-228600" eaLnBrk="0" hangingPunct="0">
              <a:defRPr sz="1400">
                <a:solidFill>
                  <a:schemeClr val="tx1"/>
                </a:solidFill>
                <a:latin typeface="Arial" panose="020B0604020202020204" pitchFamily="34" charset="0"/>
                <a:cs typeface="Arial" panose="020B0604020202020204" pitchFamily="34" charset="0"/>
              </a:defRPr>
            </a:lvl4pPr>
            <a:lvl5pPr marL="2057400" indent="-228600" eaLnBrk="0" hangingPunct="0">
              <a:defRPr sz="1400">
                <a:solidFill>
                  <a:schemeClr val="tx1"/>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1400">
                <a:solidFill>
                  <a:schemeClr val="tx1"/>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1400">
                <a:solidFill>
                  <a:schemeClr val="tx1"/>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1400">
                <a:solidFill>
                  <a:schemeClr val="tx1"/>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1400">
                <a:solidFill>
                  <a:schemeClr val="tx1"/>
                </a:solidFill>
                <a:latin typeface="Arial" panose="020B0604020202020204" pitchFamily="34" charset="0"/>
                <a:cs typeface="Arial" panose="020B0604020202020204" pitchFamily="34" charset="0"/>
              </a:defRPr>
            </a:lvl9pPr>
          </a:lstStyle>
          <a:p>
            <a:pPr eaLnBrk="1" hangingPunct="1">
              <a:defRPr/>
            </a:pPr>
            <a:r>
              <a:rPr lang="ru-RU" altLang="ru-RU" b="1" dirty="0" smtClean="0">
                <a:solidFill>
                  <a:schemeClr val="tx2">
                    <a:lumMod val="75000"/>
                  </a:schemeClr>
                </a:solidFill>
              </a:rPr>
              <a:t>30</a:t>
            </a:r>
          </a:p>
        </p:txBody>
      </p:sp>
      <p:sp>
        <p:nvSpPr>
          <p:cNvPr id="20487" name="Rectangle 11"/>
          <p:cNvSpPr>
            <a:spLocks noChangeArrowheads="1"/>
          </p:cNvSpPr>
          <p:nvPr/>
        </p:nvSpPr>
        <p:spPr bwMode="auto">
          <a:xfrm>
            <a:off x="3790950" y="207645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ru-RU" altLang="ru-RU" sz="1400" b="1">
                <a:cs typeface="Arial" charset="0"/>
              </a:rPr>
              <a:t> 5 </a:t>
            </a:r>
          </a:p>
        </p:txBody>
      </p:sp>
      <p:sp>
        <p:nvSpPr>
          <p:cNvPr id="20488" name="Rectangle 14"/>
          <p:cNvSpPr>
            <a:spLocks noChangeArrowheads="1"/>
          </p:cNvSpPr>
          <p:nvPr/>
        </p:nvSpPr>
        <p:spPr bwMode="auto">
          <a:xfrm>
            <a:off x="3779838" y="270827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ru-RU" altLang="ru-RU" sz="1400">
                <a:cs typeface="Arial" charset="0"/>
              </a:rPr>
              <a:t>40</a:t>
            </a:r>
          </a:p>
        </p:txBody>
      </p:sp>
      <p:sp>
        <p:nvSpPr>
          <p:cNvPr id="20489" name="Rectangle 15"/>
          <p:cNvSpPr>
            <a:spLocks noChangeArrowheads="1"/>
          </p:cNvSpPr>
          <p:nvPr/>
        </p:nvSpPr>
        <p:spPr bwMode="auto">
          <a:xfrm>
            <a:off x="250825" y="3122613"/>
            <a:ext cx="705326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1" hangingPunct="1"/>
            <a:r>
              <a:rPr lang="ru-RU" altLang="ru-RU" b="1" i="1">
                <a:solidFill>
                  <a:srgbClr val="C00000"/>
                </a:solidFill>
                <a:cs typeface="Arial" charset="0"/>
              </a:rPr>
              <a:t>Рассмотрим пары 30 и 5, 30 и 40. В каждой паре из большего числа вычтем меньшее  и результат запишем в конце соответствующей чёрточки . Получится такая схема:</a:t>
            </a:r>
          </a:p>
        </p:txBody>
      </p:sp>
      <p:sp>
        <p:nvSpPr>
          <p:cNvPr id="20490" name="Line 18"/>
          <p:cNvSpPr>
            <a:spLocks noChangeShapeType="1"/>
          </p:cNvSpPr>
          <p:nvPr/>
        </p:nvSpPr>
        <p:spPr bwMode="auto">
          <a:xfrm flipV="1">
            <a:off x="3276600" y="4149725"/>
            <a:ext cx="503238" cy="22701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0491" name="Line 16"/>
          <p:cNvSpPr>
            <a:spLocks noChangeShapeType="1"/>
          </p:cNvSpPr>
          <p:nvPr/>
        </p:nvSpPr>
        <p:spPr bwMode="auto">
          <a:xfrm>
            <a:off x="3276600" y="4508500"/>
            <a:ext cx="444500" cy="25876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0492" name="Line 19"/>
          <p:cNvSpPr>
            <a:spLocks noChangeShapeType="1"/>
          </p:cNvSpPr>
          <p:nvPr/>
        </p:nvSpPr>
        <p:spPr bwMode="auto">
          <a:xfrm flipV="1">
            <a:off x="4140200" y="4292600"/>
            <a:ext cx="825500" cy="51911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0493" name="Line 17"/>
          <p:cNvSpPr>
            <a:spLocks noChangeShapeType="1"/>
          </p:cNvSpPr>
          <p:nvPr/>
        </p:nvSpPr>
        <p:spPr bwMode="auto">
          <a:xfrm flipH="1" flipV="1">
            <a:off x="3995738" y="4221163"/>
            <a:ext cx="952500" cy="60483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0494" name="Rectangle 20"/>
          <p:cNvSpPr>
            <a:spLocks noChangeArrowheads="1"/>
          </p:cNvSpPr>
          <p:nvPr/>
        </p:nvSpPr>
        <p:spPr bwMode="auto">
          <a:xfrm>
            <a:off x="5076825" y="4005263"/>
            <a:ext cx="3810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r>
              <a:rPr lang="ru-RU" altLang="ru-RU" sz="1400">
                <a:cs typeface="Times New Roman" pitchFamily="18" charset="0"/>
              </a:rPr>
              <a:t>10</a:t>
            </a:r>
            <a:endParaRPr lang="ru-RU" altLang="ru-RU" sz="800">
              <a:cs typeface="Arial" charset="0"/>
            </a:endParaRPr>
          </a:p>
          <a:p>
            <a:endParaRPr lang="ru-RU" altLang="ru-RU">
              <a:cs typeface="Arial" charset="0"/>
            </a:endParaRPr>
          </a:p>
        </p:txBody>
      </p:sp>
      <p:sp>
        <p:nvSpPr>
          <p:cNvPr id="20495" name="Rectangle 21"/>
          <p:cNvSpPr>
            <a:spLocks noChangeArrowheads="1"/>
          </p:cNvSpPr>
          <p:nvPr/>
        </p:nvSpPr>
        <p:spPr bwMode="auto">
          <a:xfrm>
            <a:off x="3419475" y="4221163"/>
            <a:ext cx="2201863"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r>
              <a:rPr lang="ru-RU" altLang="ru-RU" sz="1400">
                <a:cs typeface="Times New Roman" pitchFamily="18" charset="0"/>
              </a:rPr>
              <a:t>                                         </a:t>
            </a:r>
            <a:endParaRPr lang="ru-RU" altLang="ru-RU" sz="800">
              <a:cs typeface="Arial" charset="0"/>
            </a:endParaRPr>
          </a:p>
          <a:p>
            <a:endParaRPr lang="ru-RU" altLang="ru-RU">
              <a:cs typeface="Arial" charset="0"/>
            </a:endParaRPr>
          </a:p>
        </p:txBody>
      </p:sp>
      <p:sp>
        <p:nvSpPr>
          <p:cNvPr id="20496" name="Rectangle 23"/>
          <p:cNvSpPr>
            <a:spLocks noChangeArrowheads="1"/>
          </p:cNvSpPr>
          <p:nvPr/>
        </p:nvSpPr>
        <p:spPr bwMode="auto">
          <a:xfrm>
            <a:off x="2843213" y="42926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ru-RU" altLang="ru-RU" sz="1400">
                <a:cs typeface="Arial" charset="0"/>
              </a:rPr>
              <a:t>30</a:t>
            </a:r>
          </a:p>
        </p:txBody>
      </p:sp>
      <p:sp>
        <p:nvSpPr>
          <p:cNvPr id="20497" name="Rectangle 24"/>
          <p:cNvSpPr>
            <a:spLocks noChangeArrowheads="1"/>
          </p:cNvSpPr>
          <p:nvPr/>
        </p:nvSpPr>
        <p:spPr bwMode="auto">
          <a:xfrm>
            <a:off x="3708400" y="4005263"/>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ru-RU" altLang="ru-RU" sz="1400">
                <a:cs typeface="Arial" charset="0"/>
              </a:rPr>
              <a:t> 5 </a:t>
            </a:r>
          </a:p>
        </p:txBody>
      </p:sp>
      <p:sp>
        <p:nvSpPr>
          <p:cNvPr id="20498" name="Rectangle 25"/>
          <p:cNvSpPr>
            <a:spLocks noChangeArrowheads="1"/>
          </p:cNvSpPr>
          <p:nvPr/>
        </p:nvSpPr>
        <p:spPr bwMode="auto">
          <a:xfrm>
            <a:off x="3635375" y="4797425"/>
            <a:ext cx="161131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ru-RU" altLang="ru-RU" sz="1400">
                <a:cs typeface="Arial" charset="0"/>
              </a:rPr>
              <a:t>40                     25</a:t>
            </a:r>
          </a:p>
        </p:txBody>
      </p:sp>
      <p:sp>
        <p:nvSpPr>
          <p:cNvPr id="20499" name="Rectangle 26"/>
          <p:cNvSpPr>
            <a:spLocks noChangeArrowheads="1"/>
          </p:cNvSpPr>
          <p:nvPr/>
        </p:nvSpPr>
        <p:spPr bwMode="auto">
          <a:xfrm>
            <a:off x="0" y="5241925"/>
            <a:ext cx="8712200" cy="1354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1" hangingPunct="1"/>
            <a:r>
              <a:rPr lang="ru-RU" altLang="ru-RU" b="1" i="1" dirty="0">
                <a:solidFill>
                  <a:srgbClr val="C00000"/>
                </a:solidFill>
                <a:cs typeface="Arial" charset="0"/>
              </a:rPr>
              <a:t>И</a:t>
            </a:r>
            <a:r>
              <a:rPr lang="ru-RU" altLang="ru-RU" sz="1600" b="1" i="1" dirty="0">
                <a:solidFill>
                  <a:srgbClr val="C00000"/>
                </a:solidFill>
                <a:cs typeface="Arial" charset="0"/>
              </a:rPr>
              <a:t>з неё делается заключение, что 5% раствора следует взять  10 частей,</a:t>
            </a:r>
          </a:p>
          <a:p>
            <a:pPr eaLnBrk="1" hangingPunct="1"/>
            <a:r>
              <a:rPr lang="ru-RU" altLang="ru-RU" sz="1600" b="1" i="1" dirty="0">
                <a:solidFill>
                  <a:srgbClr val="C00000"/>
                </a:solidFill>
                <a:cs typeface="Arial" charset="0"/>
              </a:rPr>
              <a:t> а 40%  25 частей, .(</a:t>
            </a:r>
            <a:r>
              <a:rPr lang="ru-RU" altLang="ru-RU" sz="1600" b="1" i="1" dirty="0" smtClean="0">
                <a:solidFill>
                  <a:srgbClr val="C00000"/>
                </a:solidFill>
                <a:cs typeface="Arial" charset="0"/>
              </a:rPr>
              <a:t>10+25=35 частей </a:t>
            </a:r>
            <a:r>
              <a:rPr lang="ru-RU" altLang="ru-RU" sz="1600" b="1" i="1" dirty="0">
                <a:solidFill>
                  <a:srgbClr val="C00000"/>
                </a:solidFill>
                <a:cs typeface="Arial" charset="0"/>
              </a:rPr>
              <a:t>всего, 140:35=4г-вес одной </a:t>
            </a:r>
          </a:p>
          <a:p>
            <a:pPr eaLnBrk="1" hangingPunct="1"/>
            <a:r>
              <a:rPr lang="ru-RU" altLang="ru-RU" sz="1600" b="1" i="1" dirty="0">
                <a:solidFill>
                  <a:srgbClr val="C00000"/>
                </a:solidFill>
                <a:cs typeface="Arial" charset="0"/>
              </a:rPr>
              <a:t>части, 4</a:t>
            </a:r>
            <a:r>
              <a:rPr lang="en-US" altLang="ru-RU" sz="1600" b="1" i="1" dirty="0">
                <a:solidFill>
                  <a:srgbClr val="C00000"/>
                </a:solidFill>
                <a:cs typeface="Arial" charset="0"/>
              </a:rPr>
              <a:t>×</a:t>
            </a:r>
            <a:r>
              <a:rPr lang="ru-RU" altLang="ru-RU" sz="1600" b="1" i="1" dirty="0">
                <a:solidFill>
                  <a:srgbClr val="C00000"/>
                </a:solidFill>
                <a:cs typeface="Arial" charset="0"/>
              </a:rPr>
              <a:t>10=40г, 4</a:t>
            </a:r>
            <a:r>
              <a:rPr lang="en-US" altLang="ru-RU" sz="1600" b="1" i="1" dirty="0">
                <a:solidFill>
                  <a:srgbClr val="C00000"/>
                </a:solidFill>
                <a:cs typeface="Arial" charset="0"/>
              </a:rPr>
              <a:t>×</a:t>
            </a:r>
            <a:r>
              <a:rPr lang="ru-RU" altLang="ru-RU" sz="1600" b="1" i="1" dirty="0">
                <a:solidFill>
                  <a:srgbClr val="C00000"/>
                </a:solidFill>
                <a:cs typeface="Arial" charset="0"/>
              </a:rPr>
              <a:t>25=100г.)</a:t>
            </a:r>
            <a:endParaRPr lang="en-US" altLang="ru-RU" sz="1600" b="1" i="1" dirty="0">
              <a:solidFill>
                <a:srgbClr val="C00000"/>
              </a:solidFill>
              <a:cs typeface="Arial" charset="0"/>
            </a:endParaRPr>
          </a:p>
          <a:p>
            <a:pPr eaLnBrk="1" hangingPunct="1"/>
            <a:r>
              <a:rPr lang="ru-RU" altLang="ru-RU" sz="1600" b="1" i="1" dirty="0">
                <a:solidFill>
                  <a:srgbClr val="C00000"/>
                </a:solidFill>
                <a:cs typeface="Arial" charset="0"/>
              </a:rPr>
              <a:t> т.е. для получения 140г. 30% - ого раствора нужно взять</a:t>
            </a:r>
          </a:p>
          <a:p>
            <a:pPr eaLnBrk="1" hangingPunct="1"/>
            <a:r>
              <a:rPr lang="ru-RU" altLang="ru-RU" sz="1600" b="1" i="1" dirty="0">
                <a:solidFill>
                  <a:srgbClr val="C00000"/>
                </a:solidFill>
                <a:cs typeface="Arial" charset="0"/>
              </a:rPr>
              <a:t> 5% - ого раствора 40г., а 40% - ого  - 100г</a:t>
            </a:r>
            <a:endParaRPr lang="en-US" altLang="ru-RU" sz="1600" b="1" i="1" dirty="0">
              <a:solidFill>
                <a:srgbClr val="C00000"/>
              </a:solidFill>
              <a:cs typeface="Arial"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Прямоугольник 1"/>
          <p:cNvSpPr>
            <a:spLocks noChangeArrowheads="1"/>
          </p:cNvSpPr>
          <p:nvPr/>
        </p:nvSpPr>
        <p:spPr bwMode="auto">
          <a:xfrm>
            <a:off x="250825" y="458788"/>
            <a:ext cx="4572000" cy="507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ru-RU" altLang="ru-RU" sz="3600" b="1" i="1" dirty="0">
                <a:solidFill>
                  <a:srgbClr val="FF0000"/>
                </a:solidFill>
                <a:latin typeface="Times New Roman" pitchFamily="18" charset="0"/>
                <a:cs typeface="Times New Roman" pitchFamily="18" charset="0"/>
              </a:rPr>
              <a:t>По телевизору я </a:t>
            </a:r>
            <a:r>
              <a:rPr lang="ru-RU" altLang="ru-RU" sz="3600" b="1" i="1" dirty="0" smtClean="0">
                <a:solidFill>
                  <a:srgbClr val="FF0000"/>
                </a:solidFill>
                <a:latin typeface="Times New Roman" pitchFamily="18" charset="0"/>
                <a:cs typeface="Times New Roman" pitchFamily="18" charset="0"/>
              </a:rPr>
              <a:t>услышала </a:t>
            </a:r>
            <a:r>
              <a:rPr lang="ru-RU" altLang="ru-RU" sz="3600" b="1" i="1" dirty="0">
                <a:solidFill>
                  <a:srgbClr val="FF0000"/>
                </a:solidFill>
                <a:latin typeface="Times New Roman" pitchFamily="18" charset="0"/>
                <a:cs typeface="Times New Roman" pitchFamily="18" charset="0"/>
              </a:rPr>
              <a:t>что курящий человек сокращает свою жизнь на 15%, что составляет 8,4 года.      Какова  средняя продолжительность жизни в России? (56)</a:t>
            </a:r>
            <a:endParaRPr lang="ru-RU" altLang="ru-RU" sz="3600" b="1" i="1" dirty="0">
              <a:solidFill>
                <a:srgbClr val="FF0000"/>
              </a:solidFill>
            </a:endParaRPr>
          </a:p>
        </p:txBody>
      </p:sp>
      <p:pic>
        <p:nvPicPr>
          <p:cNvPr id="21507" name="Picture 6"/>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rcRect/>
          <a:stretch>
            <a:fillRect/>
          </a:stretch>
        </p:blipFill>
        <p:spPr>
          <a:xfrm>
            <a:off x="4067175" y="333375"/>
            <a:ext cx="4598988" cy="5327650"/>
          </a:xfr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80063" y="247650"/>
            <a:ext cx="3563937" cy="5694363"/>
          </a:xfrm>
          <a:prstGeom prst="rect">
            <a:avLst/>
          </a:prstGeom>
          <a:noFill/>
        </p:spPr>
        <p:txBody>
          <a:bodyPr>
            <a:spAutoFit/>
          </a:bodyPr>
          <a:lstStyle/>
          <a:p>
            <a:pPr eaLnBrk="1" fontAlgn="auto" hangingPunct="1">
              <a:spcBef>
                <a:spcPts val="0"/>
              </a:spcBef>
              <a:spcAft>
                <a:spcPts val="0"/>
              </a:spcAft>
              <a:defRPr/>
            </a:pPr>
            <a:r>
              <a:rPr lang="ru-RU" sz="2800" b="1" dirty="0">
                <a:solidFill>
                  <a:srgbClr val="C00000"/>
                </a:solidFill>
                <a:effectLst>
                  <a:outerShdw blurRad="38100" dist="38100" dir="2700000" algn="tl">
                    <a:srgbClr val="000000">
                      <a:alpha val="43137"/>
                    </a:srgbClr>
                  </a:outerShdw>
                </a:effectLst>
                <a:latin typeface="+mn-lt"/>
              </a:rPr>
              <a:t>Еще одна задача</a:t>
            </a:r>
          </a:p>
          <a:p>
            <a:pPr eaLnBrk="1" fontAlgn="auto" hangingPunct="1">
              <a:spcBef>
                <a:spcPts val="0"/>
              </a:spcBef>
              <a:spcAft>
                <a:spcPts val="0"/>
              </a:spcAft>
              <a:defRPr/>
            </a:pPr>
            <a:r>
              <a:rPr lang="ru-RU" sz="2400" i="1" dirty="0">
                <a:solidFill>
                  <a:srgbClr val="FF0000"/>
                </a:solidFill>
                <a:latin typeface="Arial" panose="020B0604020202020204" pitchFamily="34" charset="0"/>
              </a:rPr>
              <a:t>Раньше Вася решал правильно две задачи на проценты из двадцати. После изучения темы на одном полезном сайте, Вася стал решать правильно 16 задач из 20. На сколько процентов поумнел Вася? За стопроцентный ум считаем 20 решённых задач(70%)</a:t>
            </a:r>
            <a:endParaRPr lang="ru-RU" sz="2400" b="1" dirty="0">
              <a:solidFill>
                <a:srgbClr val="FF0000"/>
              </a:solidFill>
              <a:effectLst>
                <a:outerShdw blurRad="38100" dist="38100" dir="2700000" algn="tl">
                  <a:srgbClr val="000000">
                    <a:alpha val="43137"/>
                  </a:srgbClr>
                </a:outerShdw>
              </a:effectLst>
              <a:latin typeface="+mn-lt"/>
            </a:endParaRPr>
          </a:p>
        </p:txBody>
      </p:sp>
      <p:pic>
        <p:nvPicPr>
          <p:cNvPr id="2253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260350"/>
            <a:ext cx="5291137" cy="6262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rot="20997327">
            <a:off x="1452563" y="1409700"/>
            <a:ext cx="2744787" cy="3538538"/>
          </a:xfrm>
          <a:prstGeom prst="rect">
            <a:avLst/>
          </a:prstGeom>
          <a:noFill/>
        </p:spPr>
        <p:txBody>
          <a:bodyPr>
            <a:spAutoFit/>
          </a:bodyPr>
          <a:lstStyle/>
          <a:p>
            <a:pPr eaLnBrk="1" fontAlgn="auto" hangingPunct="1">
              <a:spcBef>
                <a:spcPts val="0"/>
              </a:spcBef>
              <a:spcAft>
                <a:spcPts val="0"/>
              </a:spcAft>
              <a:defRPr/>
            </a:pPr>
            <a:r>
              <a:rPr lang="ru-RU" sz="2400" b="1" i="1" dirty="0">
                <a:solidFill>
                  <a:srgbClr val="FF0000"/>
                </a:solidFill>
                <a:effectLst>
                  <a:outerShdw blurRad="38100" dist="38100" dir="2700000" algn="tl">
                    <a:srgbClr val="000000">
                      <a:alpha val="43137"/>
                    </a:srgbClr>
                  </a:outerShdw>
                </a:effectLst>
                <a:latin typeface="+mn-lt"/>
              </a:rPr>
              <a:t>Задача из </a:t>
            </a:r>
            <a:r>
              <a:rPr lang="ru-RU" sz="2400" b="1" i="1" dirty="0" smtClean="0">
                <a:solidFill>
                  <a:srgbClr val="FF0000"/>
                </a:solidFill>
                <a:effectLst>
                  <a:outerShdw blurRad="38100" dist="38100" dir="2700000" algn="tl">
                    <a:srgbClr val="000000">
                      <a:alpha val="43137"/>
                    </a:srgbClr>
                  </a:outerShdw>
                </a:effectLst>
                <a:latin typeface="+mn-lt"/>
              </a:rPr>
              <a:t>ОГЭ</a:t>
            </a:r>
            <a:endParaRPr lang="ru-RU" sz="2400" b="1" i="1" dirty="0">
              <a:solidFill>
                <a:srgbClr val="FF0000"/>
              </a:solidFill>
              <a:effectLst>
                <a:outerShdw blurRad="38100" dist="38100" dir="2700000" algn="tl">
                  <a:srgbClr val="000000">
                    <a:alpha val="43137"/>
                  </a:srgbClr>
                </a:outerShdw>
              </a:effectLst>
              <a:latin typeface="+mn-lt"/>
            </a:endParaRPr>
          </a:p>
          <a:p>
            <a:pPr eaLnBrk="1" fontAlgn="auto" hangingPunct="1">
              <a:spcBef>
                <a:spcPts val="0"/>
              </a:spcBef>
              <a:spcAft>
                <a:spcPts val="0"/>
              </a:spcAft>
              <a:defRPr/>
            </a:pPr>
            <a:r>
              <a:rPr lang="ru-RU" sz="2400" dirty="0">
                <a:latin typeface="Arial" panose="020B0604020202020204" pitchFamily="34" charset="0"/>
              </a:rPr>
              <a:t> </a:t>
            </a:r>
            <a:r>
              <a:rPr lang="ru-RU" sz="2200" b="1" i="1" dirty="0">
                <a:solidFill>
                  <a:srgbClr val="FF0000"/>
                </a:solidFill>
                <a:latin typeface="Arial" panose="020B0604020202020204" pitchFamily="34" charset="0"/>
              </a:rPr>
              <a:t>Тетрадь стоит 40 рублей. Какое наибольшее количество таких тетрадей можно купить на 650 рублей, после понижения цены  на 15%? (19)</a:t>
            </a:r>
            <a:endParaRPr lang="ru-RU" sz="2200" b="1" i="1" dirty="0">
              <a:solidFill>
                <a:srgbClr val="FF0000"/>
              </a:solidFill>
              <a:effectLst>
                <a:outerShdw blurRad="38100" dist="38100" dir="2700000" algn="tl">
                  <a:srgbClr val="000000">
                    <a:alpha val="43137"/>
                  </a:srgbClr>
                </a:outerShdw>
              </a:effectLst>
              <a:latin typeface="+mn-l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Заголовок 1"/>
          <p:cNvSpPr>
            <a:spLocks noGrp="1"/>
          </p:cNvSpPr>
          <p:nvPr>
            <p:ph type="title"/>
          </p:nvPr>
        </p:nvSpPr>
        <p:spPr>
          <a:xfrm>
            <a:off x="468313" y="215900"/>
            <a:ext cx="7281862" cy="504825"/>
          </a:xfrm>
        </p:spPr>
        <p:txBody>
          <a:bodyPr/>
          <a:lstStyle/>
          <a:p>
            <a:r>
              <a:rPr lang="ru-RU" altLang="ru-RU" sz="3200" b="1" i="1" dirty="0" smtClean="0">
                <a:solidFill>
                  <a:srgbClr val="FF0000"/>
                </a:solidFill>
              </a:rPr>
              <a:t>Актуальность моего проекта</a:t>
            </a:r>
          </a:p>
        </p:txBody>
      </p:sp>
      <p:sp>
        <p:nvSpPr>
          <p:cNvPr id="6147" name="Объект 2"/>
          <p:cNvSpPr>
            <a:spLocks noGrp="1"/>
          </p:cNvSpPr>
          <p:nvPr>
            <p:ph idx="1"/>
          </p:nvPr>
        </p:nvSpPr>
        <p:spPr>
          <a:xfrm>
            <a:off x="323850" y="692150"/>
            <a:ext cx="8362950" cy="6553200"/>
          </a:xfrm>
        </p:spPr>
        <p:txBody>
          <a:bodyPr/>
          <a:lstStyle/>
          <a:p>
            <a:pPr marL="0" indent="0">
              <a:buFont typeface="Arial" charset="0"/>
              <a:buNone/>
            </a:pPr>
            <a:r>
              <a:rPr lang="ru-RU" altLang="ru-RU" sz="2800" b="1" i="1" dirty="0" smtClean="0">
                <a:solidFill>
                  <a:srgbClr val="C00000"/>
                </a:solidFill>
              </a:rPr>
              <a:t>Проценты - это одна из сложнейших тем математики, и очень многие учащиеся затрудняются или вообще не умеют решать задачи на проценты. А понимание процентов и умение производить процентные расчёты необходимы для каждого человека. Прикладное значение этой темы очень велико и затрагивает финансовую, экономическую, демографическую и другие сферы нашей жизни. Изучение процента продиктовано самой жизнью. Умение выполнять процентные вычисления и расчеты необходимо каждому человеку, так как с процентами мы сталкиваемся в повседневной жизни.</a:t>
            </a:r>
          </a:p>
        </p:txBody>
      </p:sp>
    </p:spTree>
    <p:extLst>
      <p:ext uri="{BB962C8B-B14F-4D97-AF65-F5344CB8AC3E}">
        <p14:creationId xmlns:p14="http://schemas.microsoft.com/office/powerpoint/2010/main" val="75396068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500"/>
                                        <p:tgtEl>
                                          <p:spTgt spid="614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nodeType="clickEffect">
                                  <p:stCondLst>
                                    <p:cond delay="0"/>
                                  </p:stCondLst>
                                  <p:childTnLst>
                                    <p:set>
                                      <p:cBhvr>
                                        <p:cTn id="11" dur="1" fill="hold">
                                          <p:stCondLst>
                                            <p:cond delay="0"/>
                                          </p:stCondLst>
                                        </p:cTn>
                                        <p:tgtEl>
                                          <p:spTgt spid="6147">
                                            <p:txEl>
                                              <p:pRg st="0" end="0"/>
                                            </p:txEl>
                                          </p:spTgt>
                                        </p:tgtEl>
                                        <p:attrNameLst>
                                          <p:attrName>style.visibility</p:attrName>
                                        </p:attrNameLst>
                                      </p:cBhvr>
                                      <p:to>
                                        <p:strVal val="visible"/>
                                      </p:to>
                                    </p:set>
                                    <p:animEffect transition="in" filter="wipe(down)">
                                      <p:cBhvr>
                                        <p:cTn id="12" dur="500"/>
                                        <p:tgtEl>
                                          <p:spTgt spid="61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lvl="0" eaLnBrk="1" fontAlgn="auto" hangingPunct="1">
              <a:spcBef>
                <a:spcPts val="0"/>
              </a:spcBef>
              <a:spcAft>
                <a:spcPts val="0"/>
              </a:spcAft>
              <a:defRPr/>
            </a:pPr>
            <a:r>
              <a:rPr lang="ru-RU" sz="2800" b="1" dirty="0" smtClean="0">
                <a:solidFill>
                  <a:schemeClr val="accent1"/>
                </a:solidFill>
                <a:effectLst>
                  <a:outerShdw blurRad="38100" dist="38100" dir="2700000" algn="tl">
                    <a:srgbClr val="000000"/>
                  </a:outerShdw>
                </a:effectLst>
                <a:latin typeface="Bookman Old Style" pitchFamily="18" charset="0"/>
              </a:rPr>
              <a:t/>
            </a:r>
            <a:br>
              <a:rPr lang="ru-RU" sz="2800" b="1" dirty="0" smtClean="0">
                <a:solidFill>
                  <a:schemeClr val="accent1"/>
                </a:solidFill>
                <a:effectLst>
                  <a:outerShdw blurRad="38100" dist="38100" dir="2700000" algn="tl">
                    <a:srgbClr val="000000"/>
                  </a:outerShdw>
                </a:effectLst>
                <a:latin typeface="Bookman Old Style" pitchFamily="18" charset="0"/>
              </a:rPr>
            </a:br>
            <a:r>
              <a:rPr lang="ru-RU" sz="3200" b="1" i="1" dirty="0">
                <a:solidFill>
                  <a:srgbClr val="C00000"/>
                </a:solidFill>
                <a:effectLst>
                  <a:outerShdw blurRad="38100" dist="38100" dir="2700000" algn="tl">
                    <a:srgbClr val="000000">
                      <a:alpha val="43137"/>
                    </a:srgbClr>
                  </a:outerShdw>
                </a:effectLst>
                <a:ea typeface="+mn-ea"/>
                <a:cs typeface="+mn-cs"/>
              </a:rPr>
              <a:t>А вот, что я </a:t>
            </a:r>
            <a:r>
              <a:rPr lang="ru-RU" sz="3200" b="1" i="1" dirty="0" smtClean="0">
                <a:solidFill>
                  <a:srgbClr val="C00000"/>
                </a:solidFill>
                <a:effectLst>
                  <a:outerShdw blurRad="38100" dist="38100" dir="2700000" algn="tl">
                    <a:srgbClr val="000000">
                      <a:alpha val="43137"/>
                    </a:srgbClr>
                  </a:outerShdw>
                </a:effectLst>
                <a:ea typeface="+mn-ea"/>
                <a:cs typeface="+mn-cs"/>
              </a:rPr>
              <a:t>узнала от </a:t>
            </a:r>
            <a:r>
              <a:rPr lang="ru-RU" sz="3200" b="1" i="1" dirty="0">
                <a:solidFill>
                  <a:srgbClr val="C00000"/>
                </a:solidFill>
                <a:effectLst>
                  <a:outerShdw blurRad="38100" dist="38100" dir="2700000" algn="tl">
                    <a:srgbClr val="000000">
                      <a:alpha val="43137"/>
                    </a:srgbClr>
                  </a:outerShdw>
                </a:effectLst>
                <a:ea typeface="+mn-ea"/>
                <a:cs typeface="+mn-cs"/>
              </a:rPr>
              <a:t>моей мамы</a:t>
            </a:r>
            <a:r>
              <a:rPr lang="ru-RU" sz="3200" b="1" i="1" dirty="0" smtClean="0">
                <a:solidFill>
                  <a:srgbClr val="C00000"/>
                </a:solidFill>
                <a:effectLst>
                  <a:outerShdw blurRad="38100" dist="38100" dir="2700000" algn="tl">
                    <a:srgbClr val="000000">
                      <a:alpha val="43137"/>
                    </a:srgbClr>
                  </a:outerShdw>
                </a:effectLst>
                <a:ea typeface="+mn-ea"/>
                <a:cs typeface="+mn-cs"/>
              </a:rPr>
              <a:t>:</a:t>
            </a:r>
            <a:r>
              <a:rPr lang="ru-RU" sz="3200" b="1" dirty="0">
                <a:solidFill>
                  <a:schemeClr val="accent1"/>
                </a:solidFill>
                <a:effectLst>
                  <a:outerShdw blurRad="38100" dist="38100" dir="2700000" algn="tl">
                    <a:srgbClr val="000000"/>
                  </a:outerShdw>
                </a:effectLst>
                <a:latin typeface="Bookman Old Style" pitchFamily="18" charset="0"/>
              </a:rPr>
              <a:t/>
            </a:r>
            <a:br>
              <a:rPr lang="ru-RU" sz="3200" b="1" dirty="0">
                <a:solidFill>
                  <a:schemeClr val="accent1"/>
                </a:solidFill>
                <a:effectLst>
                  <a:outerShdw blurRad="38100" dist="38100" dir="2700000" algn="tl">
                    <a:srgbClr val="000000"/>
                  </a:outerShdw>
                </a:effectLst>
                <a:latin typeface="Bookman Old Style" pitchFamily="18" charset="0"/>
              </a:rPr>
            </a:br>
            <a:r>
              <a:rPr lang="ru-RU" sz="2800" b="1" dirty="0" smtClean="0">
                <a:solidFill>
                  <a:schemeClr val="accent1"/>
                </a:solidFill>
                <a:effectLst>
                  <a:outerShdw blurRad="38100" dist="38100" dir="2700000" algn="tl">
                    <a:srgbClr val="000000"/>
                  </a:outerShdw>
                </a:effectLst>
                <a:latin typeface="Bookman Old Style" pitchFamily="18" charset="0"/>
              </a:rPr>
              <a:t>1</a:t>
            </a:r>
            <a:r>
              <a:rPr lang="ru-RU" sz="2800" b="1" dirty="0">
                <a:solidFill>
                  <a:schemeClr val="accent1"/>
                </a:solidFill>
                <a:effectLst>
                  <a:outerShdw blurRad="38100" dist="38100" dir="2700000" algn="tl">
                    <a:srgbClr val="000000"/>
                  </a:outerShdw>
                </a:effectLst>
                <a:latin typeface="Bookman Old Style" pitchFamily="18" charset="0"/>
              </a:rPr>
              <a:t>. Семейный бюджет (за месяц):</a:t>
            </a:r>
          </a:p>
        </p:txBody>
      </p:sp>
      <p:sp>
        <p:nvSpPr>
          <p:cNvPr id="24579" name="Rectangle 3"/>
          <p:cNvSpPr>
            <a:spLocks noGrp="1" noChangeArrowheads="1"/>
          </p:cNvSpPr>
          <p:nvPr>
            <p:ph type="body" idx="1"/>
          </p:nvPr>
        </p:nvSpPr>
        <p:spPr>
          <a:xfrm>
            <a:off x="468313" y="1196752"/>
            <a:ext cx="8218487" cy="5545361"/>
          </a:xfrm>
        </p:spPr>
        <p:txBody>
          <a:bodyPr/>
          <a:lstStyle/>
          <a:p>
            <a:pPr marL="571500" indent="-571500" eaLnBrk="1" hangingPunct="1">
              <a:buFont typeface="Wingdings" pitchFamily="2" charset="2"/>
              <a:buNone/>
            </a:pPr>
            <a:endParaRPr lang="ru-RU" altLang="ru-RU" dirty="0" smtClean="0"/>
          </a:p>
          <a:p>
            <a:pPr marL="571500" indent="-571500" eaLnBrk="1" hangingPunct="1">
              <a:buFont typeface="Wingdings" pitchFamily="2" charset="2"/>
              <a:buNone/>
            </a:pPr>
            <a:endParaRPr lang="ru-RU" altLang="ru-RU" dirty="0" smtClean="0"/>
          </a:p>
        </p:txBody>
      </p:sp>
      <p:graphicFrame>
        <p:nvGraphicFramePr>
          <p:cNvPr id="85056" name="Group 64"/>
          <p:cNvGraphicFramePr>
            <a:graphicFrameLocks noGrp="1"/>
          </p:cNvGraphicFramePr>
          <p:nvPr>
            <p:ph sz="half" idx="4294967295"/>
            <p:extLst>
              <p:ext uri="{D42A27DB-BD31-4B8C-83A1-F6EECF244321}">
                <p14:modId xmlns:p14="http://schemas.microsoft.com/office/powerpoint/2010/main" val="3435650998"/>
              </p:ext>
            </p:extLst>
          </p:nvPr>
        </p:nvGraphicFramePr>
        <p:xfrm>
          <a:off x="1115616" y="2420888"/>
          <a:ext cx="6551613" cy="3210231"/>
        </p:xfrm>
        <a:graphic>
          <a:graphicData uri="http://schemas.openxmlformats.org/drawingml/2006/table">
            <a:tbl>
              <a:tblPr/>
              <a:tblGrid>
                <a:gridCol w="3797703"/>
                <a:gridCol w="1488556"/>
                <a:gridCol w="1265354"/>
              </a:tblGrid>
              <a:tr h="748994">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ru-RU" sz="2600" b="1" i="1" u="none" strike="noStrike" cap="none" normalizeH="0" baseline="0" dirty="0" smtClean="0">
                          <a:ln>
                            <a:noFill/>
                          </a:ln>
                          <a:solidFill>
                            <a:srgbClr val="C00000"/>
                          </a:solidFill>
                          <a:effectLst/>
                          <a:latin typeface="Arial" charset="0"/>
                        </a:rPr>
                        <a:t>Наименование</a:t>
                      </a:r>
                    </a:p>
                  </a:txBody>
                  <a:tcPr marL="91434" marR="91434" marT="45719" marB="4571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ru-RU" sz="2600" b="1" i="1" u="none" strike="noStrike" cap="none" normalizeH="0" baseline="0" dirty="0" err="1" smtClean="0">
                          <a:ln>
                            <a:noFill/>
                          </a:ln>
                          <a:solidFill>
                            <a:srgbClr val="C00000"/>
                          </a:solidFill>
                          <a:effectLst/>
                          <a:latin typeface="Arial" charset="0"/>
                        </a:rPr>
                        <a:t>руб</a:t>
                      </a:r>
                      <a:endParaRPr kumimoji="0" lang="ru-RU" sz="2600" b="1" i="1" u="none" strike="noStrike" cap="none" normalizeH="0" baseline="0" dirty="0" smtClean="0">
                        <a:ln>
                          <a:noFill/>
                        </a:ln>
                        <a:solidFill>
                          <a:srgbClr val="C00000"/>
                        </a:solidFill>
                        <a:effectLst/>
                        <a:latin typeface="Arial" charset="0"/>
                      </a:endParaRPr>
                    </a:p>
                  </a:txBody>
                  <a:tcPr marL="91434" marR="91434"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ru-RU" sz="2600" b="1" i="1" u="none" strike="noStrike" cap="none" normalizeH="0" baseline="0" dirty="0" smtClean="0">
                          <a:ln>
                            <a:noFill/>
                          </a:ln>
                          <a:solidFill>
                            <a:srgbClr val="C00000"/>
                          </a:solidFill>
                          <a:effectLst/>
                          <a:latin typeface="Arial" charset="0"/>
                        </a:rPr>
                        <a:t>%</a:t>
                      </a:r>
                    </a:p>
                  </a:txBody>
                  <a:tcPr marL="91434" marR="91434" marT="45719" marB="4571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8994">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ru-RU" sz="2600" b="1" i="1" u="none" strike="noStrike" cap="none" normalizeH="0" baseline="0" dirty="0" smtClean="0">
                          <a:ln>
                            <a:noFill/>
                          </a:ln>
                          <a:solidFill>
                            <a:srgbClr val="C00000"/>
                          </a:solidFill>
                          <a:effectLst/>
                          <a:latin typeface="Arial" charset="0"/>
                        </a:rPr>
                        <a:t>Мама</a:t>
                      </a:r>
                    </a:p>
                  </a:txBody>
                  <a:tcPr marL="91434" marR="91434" marT="45719" marB="4571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ru-RU" sz="2600" b="1" i="1" u="none" strike="noStrike" cap="none" normalizeH="0" baseline="0" dirty="0" smtClean="0">
                          <a:ln>
                            <a:noFill/>
                          </a:ln>
                          <a:solidFill>
                            <a:srgbClr val="C00000"/>
                          </a:solidFill>
                          <a:effectLst/>
                          <a:latin typeface="Arial" charset="0"/>
                        </a:rPr>
                        <a:t>10 000</a:t>
                      </a:r>
                    </a:p>
                  </a:txBody>
                  <a:tcPr marL="91434" marR="91434"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3">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ru-RU" sz="2600" b="1" i="1" u="none" strike="noStrike" cap="none" normalizeH="0" baseline="0" dirty="0" smtClean="0">
                        <a:ln>
                          <a:noFill/>
                        </a:ln>
                        <a:solidFill>
                          <a:srgbClr val="C00000"/>
                        </a:solidFill>
                        <a:effectLst/>
                        <a:latin typeface="Arial" charset="0"/>
                      </a:endParaRPr>
                    </a:p>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endParaRPr kumimoji="0" lang="ru-RU" sz="2600" b="1" i="1" u="none" strike="noStrike" cap="none" normalizeH="0" baseline="0" dirty="0" smtClean="0">
                        <a:ln>
                          <a:noFill/>
                        </a:ln>
                        <a:solidFill>
                          <a:srgbClr val="C00000"/>
                        </a:solidFill>
                        <a:effectLst/>
                        <a:latin typeface="Arial" charset="0"/>
                      </a:endParaRPr>
                    </a:p>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ru-RU" sz="2600" b="1" i="1" u="none" strike="noStrike" cap="none" normalizeH="0" baseline="0" dirty="0" smtClean="0">
                          <a:ln>
                            <a:noFill/>
                          </a:ln>
                          <a:solidFill>
                            <a:srgbClr val="C00000"/>
                          </a:solidFill>
                          <a:effectLst/>
                          <a:latin typeface="Arial" charset="0"/>
                        </a:rPr>
                        <a:t>100</a:t>
                      </a:r>
                    </a:p>
                  </a:txBody>
                  <a:tcPr marL="91434" marR="91434" marT="45719" marB="4571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748994">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ru-RU" sz="2600" b="1" i="1" u="none" strike="noStrike" cap="none" normalizeH="0" baseline="0" dirty="0" smtClean="0">
                          <a:ln>
                            <a:noFill/>
                          </a:ln>
                          <a:solidFill>
                            <a:srgbClr val="C00000"/>
                          </a:solidFill>
                          <a:effectLst/>
                          <a:latin typeface="Arial" charset="0"/>
                        </a:rPr>
                        <a:t>Итого</a:t>
                      </a:r>
                    </a:p>
                  </a:txBody>
                  <a:tcPr marL="91434" marR="91434" marT="45719" marB="4571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ru-RU" sz="2600" b="1" i="1" u="none" strike="noStrike" cap="none" normalizeH="0" baseline="0" dirty="0" smtClean="0">
                          <a:ln>
                            <a:noFill/>
                          </a:ln>
                          <a:solidFill>
                            <a:srgbClr val="C00000"/>
                          </a:solidFill>
                          <a:effectLst/>
                          <a:latin typeface="Arial" charset="0"/>
                        </a:rPr>
                        <a:t>10 000</a:t>
                      </a:r>
                    </a:p>
                  </a:txBody>
                  <a:tcPr marL="91434" marR="91434"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ru-RU"/>
                    </a:p>
                  </a:txBody>
                  <a:tcPr/>
                </a:tc>
              </a:tr>
              <a:tr h="963249">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ru-RU" sz="2600" b="1" i="1" u="none" strike="noStrike" cap="none" normalizeH="0" baseline="0" dirty="0" smtClean="0">
                          <a:ln>
                            <a:noFill/>
                          </a:ln>
                          <a:solidFill>
                            <a:srgbClr val="C00000"/>
                          </a:solidFill>
                          <a:effectLst/>
                          <a:latin typeface="Arial" charset="0"/>
                        </a:rPr>
                        <a:t>Расходы</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ru-RU" sz="2600" b="1" i="1" u="none" strike="noStrike" cap="none" normalizeH="0" baseline="0" dirty="0" smtClean="0">
                          <a:ln>
                            <a:noFill/>
                          </a:ln>
                          <a:solidFill>
                            <a:srgbClr val="C00000"/>
                          </a:solidFill>
                          <a:effectLst/>
                          <a:latin typeface="Arial" charset="0"/>
                        </a:rPr>
                        <a:t>Остаток</a:t>
                      </a:r>
                    </a:p>
                  </a:txBody>
                  <a:tcPr marL="91434" marR="91434" marT="45719" marB="4571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ru-RU" sz="2600" b="1" i="1" u="none" strike="noStrike" cap="none" normalizeH="0" baseline="0" dirty="0" smtClean="0">
                          <a:ln>
                            <a:noFill/>
                          </a:ln>
                          <a:solidFill>
                            <a:srgbClr val="C00000"/>
                          </a:solidFill>
                          <a:effectLst/>
                          <a:latin typeface="Arial" charset="0"/>
                        </a:rPr>
                        <a:t>9770</a:t>
                      </a:r>
                    </a:p>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ru-RU" sz="2600" b="1" i="1" u="none" strike="noStrike" cap="none" normalizeH="0" baseline="0" dirty="0" smtClean="0">
                          <a:ln>
                            <a:noFill/>
                          </a:ln>
                          <a:solidFill>
                            <a:srgbClr val="C00000"/>
                          </a:solidFill>
                          <a:effectLst/>
                          <a:latin typeface="Arial" charset="0"/>
                        </a:rPr>
                        <a:t>230</a:t>
                      </a:r>
                    </a:p>
                  </a:txBody>
                  <a:tcPr marL="91434" marR="91434"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ru-RU"/>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4994"/>
                                        </p:tgtEl>
                                        <p:attrNameLst>
                                          <p:attrName>style.visibility</p:attrName>
                                        </p:attrNameLst>
                                      </p:cBhvr>
                                      <p:to>
                                        <p:strVal val="visible"/>
                                      </p:to>
                                    </p:set>
                                    <p:animEffect transition="in" filter="fade">
                                      <p:cBhvr>
                                        <p:cTn id="7" dur="2000"/>
                                        <p:tgtEl>
                                          <p:spTgt spid="84994"/>
                                        </p:tgtEl>
                                      </p:cBhvr>
                                    </p:animEffect>
                                  </p:childTnLst>
                                </p:cTn>
                              </p:par>
                            </p:childTnLst>
                          </p:cTn>
                        </p:par>
                        <p:par>
                          <p:cTn id="8" fill="hold" nodeType="afterGroup">
                            <p:stCondLst>
                              <p:cond delay="2000"/>
                            </p:stCondLst>
                            <p:childTnLst>
                              <p:par>
                                <p:cTn id="9" presetID="10" presetClass="entr" presetSubtype="0" fill="hold" nodeType="afterEffect">
                                  <p:stCondLst>
                                    <p:cond delay="0"/>
                                  </p:stCondLst>
                                  <p:childTnLst>
                                    <p:set>
                                      <p:cBhvr>
                                        <p:cTn id="10" dur="1" fill="hold">
                                          <p:stCondLst>
                                            <p:cond delay="0"/>
                                          </p:stCondLst>
                                        </p:cTn>
                                        <p:tgtEl>
                                          <p:spTgt spid="85056"/>
                                        </p:tgtEl>
                                        <p:attrNameLst>
                                          <p:attrName>style.visibility</p:attrName>
                                        </p:attrNameLst>
                                      </p:cBhvr>
                                      <p:to>
                                        <p:strVal val="visible"/>
                                      </p:to>
                                    </p:set>
                                    <p:animEffect transition="in" filter="fade">
                                      <p:cBhvr>
                                        <p:cTn id="11" dur="2000"/>
                                        <p:tgtEl>
                                          <p:spTgt spid="850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539750" y="260350"/>
            <a:ext cx="7777163" cy="360363"/>
          </a:xfrm>
        </p:spPr>
        <p:txBody>
          <a:bodyPr/>
          <a:lstStyle/>
          <a:p>
            <a:pPr eaLnBrk="1" hangingPunct="1">
              <a:defRPr/>
            </a:pPr>
            <a:r>
              <a:rPr lang="ru-RU" sz="2800" b="1" dirty="0">
                <a:solidFill>
                  <a:schemeClr val="accent1"/>
                </a:solidFill>
                <a:effectLst>
                  <a:outerShdw blurRad="38100" dist="38100" dir="2700000" algn="tl">
                    <a:srgbClr val="000000"/>
                  </a:outerShdw>
                </a:effectLst>
                <a:latin typeface="Bookman Old Style" pitchFamily="18" charset="0"/>
              </a:rPr>
              <a:t/>
            </a:r>
            <a:br>
              <a:rPr lang="ru-RU" sz="2800" b="1" dirty="0">
                <a:solidFill>
                  <a:schemeClr val="accent1"/>
                </a:solidFill>
                <a:effectLst>
                  <a:outerShdw blurRad="38100" dist="38100" dir="2700000" algn="tl">
                    <a:srgbClr val="000000"/>
                  </a:outerShdw>
                </a:effectLst>
                <a:latin typeface="Bookman Old Style" pitchFamily="18" charset="0"/>
              </a:rPr>
            </a:br>
            <a:endParaRPr lang="ru-RU" sz="2800" b="1" dirty="0">
              <a:solidFill>
                <a:schemeClr val="accent1"/>
              </a:solidFill>
              <a:effectLst>
                <a:outerShdw blurRad="38100" dist="38100" dir="2700000" algn="tl">
                  <a:srgbClr val="000000"/>
                </a:outerShdw>
              </a:effectLst>
              <a:latin typeface="Bookman Old Style" pitchFamily="18" charset="0"/>
            </a:endParaRPr>
          </a:p>
        </p:txBody>
      </p:sp>
      <p:sp>
        <p:nvSpPr>
          <p:cNvPr id="88067" name="Rectangle 3"/>
          <p:cNvSpPr>
            <a:spLocks noGrp="1" noChangeArrowheads="1"/>
          </p:cNvSpPr>
          <p:nvPr>
            <p:ph type="body" idx="1"/>
          </p:nvPr>
        </p:nvSpPr>
        <p:spPr>
          <a:xfrm>
            <a:off x="468313" y="188913"/>
            <a:ext cx="8064500" cy="5610225"/>
          </a:xfrm>
        </p:spPr>
        <p:txBody>
          <a:bodyPr/>
          <a:lstStyle/>
          <a:p>
            <a:pPr eaLnBrk="1" hangingPunct="1">
              <a:buFont typeface="Wingdings" pitchFamily="2" charset="2"/>
              <a:buNone/>
            </a:pPr>
            <a:r>
              <a:rPr lang="ru-RU" altLang="ru-RU" b="1" i="1" dirty="0" smtClean="0">
                <a:solidFill>
                  <a:srgbClr val="C00000"/>
                </a:solidFill>
              </a:rPr>
              <a:t>2. Распределение семейного бюджета </a:t>
            </a:r>
            <a:endParaRPr lang="ru-RU" altLang="ru-RU" b="1" i="1" dirty="0" smtClean="0">
              <a:solidFill>
                <a:srgbClr val="C00000"/>
              </a:solidFill>
            </a:endParaRPr>
          </a:p>
          <a:p>
            <a:pPr eaLnBrk="1" hangingPunct="1">
              <a:buFont typeface="Wingdings" pitchFamily="2" charset="2"/>
              <a:buNone/>
            </a:pPr>
            <a:r>
              <a:rPr lang="ru-RU" altLang="ru-RU" b="1" i="1" dirty="0" smtClean="0">
                <a:solidFill>
                  <a:srgbClr val="C00000"/>
                </a:solidFill>
              </a:rPr>
              <a:t>на </a:t>
            </a:r>
            <a:r>
              <a:rPr lang="ru-RU" altLang="ru-RU" b="1" i="1" dirty="0" smtClean="0">
                <a:solidFill>
                  <a:srgbClr val="C00000"/>
                </a:solidFill>
              </a:rPr>
              <a:t>ноябрь:</a:t>
            </a:r>
          </a:p>
          <a:p>
            <a:pPr eaLnBrk="1" hangingPunct="1">
              <a:buFont typeface="Wingdings" pitchFamily="2" charset="2"/>
              <a:buNone/>
            </a:pPr>
            <a:endParaRPr lang="ru-RU" altLang="ru-RU" sz="4400" b="1" i="1" dirty="0" smtClean="0">
              <a:solidFill>
                <a:srgbClr val="C00000"/>
              </a:solidFill>
            </a:endParaRPr>
          </a:p>
        </p:txBody>
      </p:sp>
      <p:graphicFrame>
        <p:nvGraphicFramePr>
          <p:cNvPr id="88181" name="Group 117"/>
          <p:cNvGraphicFramePr>
            <a:graphicFrameLocks noGrp="1"/>
          </p:cNvGraphicFramePr>
          <p:nvPr>
            <p:ph sz="half" idx="4294967295"/>
            <p:extLst>
              <p:ext uri="{D42A27DB-BD31-4B8C-83A1-F6EECF244321}">
                <p14:modId xmlns:p14="http://schemas.microsoft.com/office/powerpoint/2010/main" val="1343650497"/>
              </p:ext>
            </p:extLst>
          </p:nvPr>
        </p:nvGraphicFramePr>
        <p:xfrm>
          <a:off x="684213" y="1844675"/>
          <a:ext cx="7488237" cy="3631509"/>
        </p:xfrm>
        <a:graphic>
          <a:graphicData uri="http://schemas.openxmlformats.org/drawingml/2006/table">
            <a:tbl>
              <a:tblPr/>
              <a:tblGrid>
                <a:gridCol w="4752974"/>
                <a:gridCol w="1366838"/>
                <a:gridCol w="1368425"/>
              </a:tblGrid>
              <a:tr h="438911">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ru-RU" sz="2000" b="1" i="1" u="none" strike="noStrike" cap="none" normalizeH="0" baseline="0" dirty="0" smtClean="0">
                          <a:ln>
                            <a:noFill/>
                          </a:ln>
                          <a:solidFill>
                            <a:srgbClr val="C00000"/>
                          </a:solidFill>
                          <a:effectLst/>
                          <a:latin typeface="Arial" charset="0"/>
                        </a:rPr>
                        <a:t>Коммунальные услуги</a:t>
                      </a:r>
                    </a:p>
                  </a:txBody>
                  <a:tcPr marL="91433" marR="91433" marT="45718" marB="4571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ru-RU" sz="2000" b="1" i="1" u="none" strike="noStrike" cap="none" normalizeH="0" baseline="0" dirty="0" smtClean="0">
                          <a:ln>
                            <a:noFill/>
                          </a:ln>
                          <a:solidFill>
                            <a:srgbClr val="C00000"/>
                          </a:solidFill>
                          <a:effectLst/>
                          <a:latin typeface="Arial" charset="0"/>
                        </a:rPr>
                        <a:t>500 </a:t>
                      </a:r>
                      <a:r>
                        <a:rPr kumimoji="0" lang="ru-RU" sz="2000" b="1" i="1" u="none" strike="noStrike" cap="none" normalizeH="0" baseline="0" dirty="0" err="1" smtClean="0">
                          <a:ln>
                            <a:noFill/>
                          </a:ln>
                          <a:solidFill>
                            <a:srgbClr val="C00000"/>
                          </a:solidFill>
                          <a:effectLst/>
                          <a:latin typeface="Arial" charset="0"/>
                        </a:rPr>
                        <a:t>руб</a:t>
                      </a:r>
                      <a:endParaRPr kumimoji="0" lang="ru-RU" sz="2000" b="1" i="1" u="none" strike="noStrike" cap="none" normalizeH="0" baseline="0" dirty="0" smtClean="0">
                        <a:ln>
                          <a:noFill/>
                        </a:ln>
                        <a:solidFill>
                          <a:srgbClr val="C00000"/>
                        </a:solidFill>
                        <a:effectLst/>
                        <a:latin typeface="Arial" charset="0"/>
                      </a:endParaRPr>
                    </a:p>
                  </a:txBody>
                  <a:tcPr marL="91433" marR="91433"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ru-RU" sz="2000" b="1" i="1" u="none" strike="noStrike" cap="none" normalizeH="0" baseline="0" dirty="0" smtClean="0">
                          <a:ln>
                            <a:noFill/>
                          </a:ln>
                          <a:solidFill>
                            <a:srgbClr val="C00000"/>
                          </a:solidFill>
                          <a:effectLst/>
                          <a:latin typeface="Arial" charset="0"/>
                        </a:rPr>
                        <a:t>5%</a:t>
                      </a:r>
                    </a:p>
                  </a:txBody>
                  <a:tcPr marL="91433" marR="91433" marT="45718" marB="4571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8911">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ru-RU" sz="2000" b="1" i="1" u="none" strike="noStrike" cap="none" normalizeH="0" baseline="0" dirty="0" smtClean="0">
                          <a:ln>
                            <a:noFill/>
                          </a:ln>
                          <a:solidFill>
                            <a:srgbClr val="C00000"/>
                          </a:solidFill>
                          <a:effectLst/>
                          <a:latin typeface="Arial" charset="0"/>
                        </a:rPr>
                        <a:t>Мобильные телефоны (все)</a:t>
                      </a:r>
                    </a:p>
                  </a:txBody>
                  <a:tcPr marL="91433" marR="91433" marT="45718" marB="4571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ru-RU" sz="2000" b="1" i="1" u="none" strike="noStrike" cap="none" normalizeH="0" baseline="0" dirty="0" smtClean="0">
                          <a:ln>
                            <a:noFill/>
                          </a:ln>
                          <a:solidFill>
                            <a:srgbClr val="C00000"/>
                          </a:solidFill>
                          <a:effectLst/>
                          <a:latin typeface="Arial" charset="0"/>
                        </a:rPr>
                        <a:t>400 </a:t>
                      </a:r>
                      <a:r>
                        <a:rPr kumimoji="0" lang="ru-RU" sz="2000" b="1" i="1" u="none" strike="noStrike" cap="none" normalizeH="0" baseline="0" dirty="0" err="1" smtClean="0">
                          <a:ln>
                            <a:noFill/>
                          </a:ln>
                          <a:solidFill>
                            <a:srgbClr val="C00000"/>
                          </a:solidFill>
                          <a:effectLst/>
                          <a:latin typeface="Arial" charset="0"/>
                        </a:rPr>
                        <a:t>руб</a:t>
                      </a:r>
                      <a:endParaRPr kumimoji="0" lang="ru-RU" sz="2000" b="1" i="1" u="none" strike="noStrike" cap="none" normalizeH="0" baseline="0" dirty="0" smtClean="0">
                        <a:ln>
                          <a:noFill/>
                        </a:ln>
                        <a:solidFill>
                          <a:srgbClr val="C00000"/>
                        </a:solidFill>
                        <a:effectLst/>
                        <a:latin typeface="Arial" charset="0"/>
                      </a:endParaRPr>
                    </a:p>
                  </a:txBody>
                  <a:tcPr marL="91433" marR="91433"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ru-RU" sz="2000" b="1" i="1" u="none" strike="noStrike" cap="none" normalizeH="0" baseline="0" dirty="0" smtClean="0">
                          <a:ln>
                            <a:noFill/>
                          </a:ln>
                          <a:solidFill>
                            <a:srgbClr val="C00000"/>
                          </a:solidFill>
                          <a:effectLst/>
                          <a:latin typeface="Arial" charset="0"/>
                        </a:rPr>
                        <a:t>4%</a:t>
                      </a:r>
                    </a:p>
                  </a:txBody>
                  <a:tcPr marL="91433" marR="91433" marT="45718" marB="4571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8911">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ru-RU" sz="2000" b="1" i="1" u="none" strike="noStrike" cap="none" normalizeH="0" baseline="0" dirty="0" smtClean="0">
                          <a:ln>
                            <a:noFill/>
                          </a:ln>
                          <a:solidFill>
                            <a:srgbClr val="C00000"/>
                          </a:solidFill>
                          <a:effectLst/>
                          <a:latin typeface="Arial" charset="0"/>
                        </a:rPr>
                        <a:t>Питание </a:t>
                      </a:r>
                    </a:p>
                  </a:txBody>
                  <a:tcPr marL="91433" marR="91433" marT="45718" marB="4571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ru-RU" sz="2000" b="1" i="1" u="none" strike="noStrike" cap="none" normalizeH="0" baseline="0" dirty="0" smtClean="0">
                          <a:ln>
                            <a:noFill/>
                          </a:ln>
                          <a:solidFill>
                            <a:srgbClr val="C00000"/>
                          </a:solidFill>
                          <a:effectLst/>
                          <a:latin typeface="Arial" charset="0"/>
                        </a:rPr>
                        <a:t>4500 </a:t>
                      </a:r>
                      <a:r>
                        <a:rPr kumimoji="0" lang="ru-RU" sz="2000" b="1" i="1" u="none" strike="noStrike" cap="none" normalizeH="0" baseline="0" dirty="0" err="1" smtClean="0">
                          <a:ln>
                            <a:noFill/>
                          </a:ln>
                          <a:solidFill>
                            <a:srgbClr val="C00000"/>
                          </a:solidFill>
                          <a:effectLst/>
                          <a:latin typeface="Arial" charset="0"/>
                        </a:rPr>
                        <a:t>руб</a:t>
                      </a:r>
                      <a:endParaRPr kumimoji="0" lang="ru-RU" sz="2000" b="1" i="1" u="none" strike="noStrike" cap="none" normalizeH="0" baseline="0" dirty="0" smtClean="0">
                        <a:ln>
                          <a:noFill/>
                        </a:ln>
                        <a:solidFill>
                          <a:srgbClr val="C00000"/>
                        </a:solidFill>
                        <a:effectLst/>
                        <a:latin typeface="Arial" charset="0"/>
                      </a:endParaRPr>
                    </a:p>
                  </a:txBody>
                  <a:tcPr marL="91433" marR="91433"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ru-RU" sz="2000" b="1" i="1" u="none" strike="noStrike" cap="none" normalizeH="0" baseline="0" dirty="0" smtClean="0">
                          <a:ln>
                            <a:noFill/>
                          </a:ln>
                          <a:solidFill>
                            <a:srgbClr val="C00000"/>
                          </a:solidFill>
                          <a:effectLst/>
                          <a:latin typeface="Arial" charset="0"/>
                        </a:rPr>
                        <a:t>45%</a:t>
                      </a:r>
                    </a:p>
                  </a:txBody>
                  <a:tcPr marL="91433" marR="91433" marT="45718" marB="4571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8911">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ru-RU" sz="2000" b="1" i="1" u="none" strike="noStrike" cap="none" normalizeH="0" baseline="0" dirty="0" smtClean="0">
                          <a:ln>
                            <a:noFill/>
                          </a:ln>
                          <a:solidFill>
                            <a:srgbClr val="C00000"/>
                          </a:solidFill>
                          <a:effectLst/>
                          <a:latin typeface="Arial" charset="0"/>
                        </a:rPr>
                        <a:t>Одежда, обувь</a:t>
                      </a:r>
                    </a:p>
                  </a:txBody>
                  <a:tcPr marL="91433" marR="91433" marT="45718" marB="4571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ru-RU" sz="2000" b="1" i="1" u="none" strike="noStrike" cap="none" normalizeH="0" baseline="0" dirty="0" smtClean="0">
                          <a:ln>
                            <a:noFill/>
                          </a:ln>
                          <a:solidFill>
                            <a:srgbClr val="C00000"/>
                          </a:solidFill>
                          <a:effectLst/>
                          <a:latin typeface="Arial" charset="0"/>
                        </a:rPr>
                        <a:t>3000 </a:t>
                      </a:r>
                      <a:r>
                        <a:rPr kumimoji="0" lang="ru-RU" sz="2000" b="1" i="1" u="none" strike="noStrike" cap="none" normalizeH="0" baseline="0" dirty="0" err="1" smtClean="0">
                          <a:ln>
                            <a:noFill/>
                          </a:ln>
                          <a:solidFill>
                            <a:srgbClr val="C00000"/>
                          </a:solidFill>
                          <a:effectLst/>
                          <a:latin typeface="Arial" charset="0"/>
                        </a:rPr>
                        <a:t>руб</a:t>
                      </a:r>
                      <a:endParaRPr kumimoji="0" lang="ru-RU" sz="2000" b="1" i="1" u="none" strike="noStrike" cap="none" normalizeH="0" baseline="0" dirty="0" smtClean="0">
                        <a:ln>
                          <a:noFill/>
                        </a:ln>
                        <a:solidFill>
                          <a:srgbClr val="C00000"/>
                        </a:solidFill>
                        <a:effectLst/>
                        <a:latin typeface="Arial" charset="0"/>
                      </a:endParaRPr>
                    </a:p>
                  </a:txBody>
                  <a:tcPr marL="91433" marR="91433"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ru-RU" sz="2000" b="1" i="1" u="none" strike="noStrike" cap="none" normalizeH="0" baseline="0" dirty="0" smtClean="0">
                          <a:ln>
                            <a:noFill/>
                          </a:ln>
                          <a:solidFill>
                            <a:srgbClr val="C00000"/>
                          </a:solidFill>
                          <a:effectLst/>
                          <a:latin typeface="Arial" charset="0"/>
                        </a:rPr>
                        <a:t>30%</a:t>
                      </a:r>
                    </a:p>
                  </a:txBody>
                  <a:tcPr marL="91433" marR="91433" marT="45718" marB="4571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8911">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ru-RU" sz="2000" b="1" i="1" u="none" strike="noStrike" cap="none" normalizeH="0" baseline="0" dirty="0" smtClean="0">
                          <a:ln>
                            <a:noFill/>
                          </a:ln>
                          <a:solidFill>
                            <a:srgbClr val="C00000"/>
                          </a:solidFill>
                          <a:effectLst/>
                          <a:latin typeface="Arial" charset="0"/>
                        </a:rPr>
                        <a:t>Лекарства</a:t>
                      </a:r>
                    </a:p>
                  </a:txBody>
                  <a:tcPr marL="91433" marR="91433" marT="45718" marB="4571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ru-RU" sz="2000" b="1" i="1" u="none" strike="noStrike" cap="none" normalizeH="0" baseline="0" dirty="0" smtClean="0">
                          <a:ln>
                            <a:noFill/>
                          </a:ln>
                          <a:solidFill>
                            <a:srgbClr val="C00000"/>
                          </a:solidFill>
                          <a:effectLst/>
                          <a:latin typeface="Arial" charset="0"/>
                        </a:rPr>
                        <a:t>850 </a:t>
                      </a:r>
                      <a:r>
                        <a:rPr kumimoji="0" lang="ru-RU" sz="2000" b="1" i="1" u="none" strike="noStrike" cap="none" normalizeH="0" baseline="0" dirty="0" err="1" smtClean="0">
                          <a:ln>
                            <a:noFill/>
                          </a:ln>
                          <a:solidFill>
                            <a:srgbClr val="C00000"/>
                          </a:solidFill>
                          <a:effectLst/>
                          <a:latin typeface="Arial" charset="0"/>
                        </a:rPr>
                        <a:t>руб</a:t>
                      </a:r>
                      <a:endParaRPr kumimoji="0" lang="ru-RU" sz="2000" b="1" i="1" u="none" strike="noStrike" cap="none" normalizeH="0" baseline="0" dirty="0" smtClean="0">
                        <a:ln>
                          <a:noFill/>
                        </a:ln>
                        <a:solidFill>
                          <a:srgbClr val="C00000"/>
                        </a:solidFill>
                        <a:effectLst/>
                        <a:latin typeface="Arial" charset="0"/>
                      </a:endParaRPr>
                    </a:p>
                  </a:txBody>
                  <a:tcPr marL="91433" marR="91433"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ru-RU" sz="2000" b="1" i="1" u="none" strike="noStrike" cap="none" normalizeH="0" baseline="0" dirty="0" smtClean="0">
                          <a:ln>
                            <a:noFill/>
                          </a:ln>
                          <a:solidFill>
                            <a:srgbClr val="C00000"/>
                          </a:solidFill>
                          <a:effectLst/>
                          <a:latin typeface="Arial" charset="0"/>
                        </a:rPr>
                        <a:t>8,5%</a:t>
                      </a:r>
                    </a:p>
                  </a:txBody>
                  <a:tcPr marL="91433" marR="91433" marT="45718" marB="4571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8911">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ru-RU" sz="2000" b="1" i="1" u="none" strike="noStrike" cap="none" normalizeH="0" baseline="0" dirty="0" smtClean="0">
                          <a:ln>
                            <a:noFill/>
                          </a:ln>
                          <a:solidFill>
                            <a:srgbClr val="C00000"/>
                          </a:solidFill>
                          <a:effectLst/>
                          <a:latin typeface="Arial" charset="0"/>
                        </a:rPr>
                        <a:t>Сладости</a:t>
                      </a:r>
                    </a:p>
                  </a:txBody>
                  <a:tcPr marL="91433" marR="91433" marT="45718" marB="4571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ru-RU" sz="2000" b="1" i="1" u="none" strike="noStrike" cap="none" normalizeH="0" baseline="0" dirty="0" smtClean="0">
                          <a:ln>
                            <a:noFill/>
                          </a:ln>
                          <a:solidFill>
                            <a:srgbClr val="C00000"/>
                          </a:solidFill>
                          <a:effectLst/>
                          <a:latin typeface="Arial" charset="0"/>
                        </a:rPr>
                        <a:t>500 </a:t>
                      </a:r>
                      <a:r>
                        <a:rPr kumimoji="0" lang="ru-RU" sz="2000" b="1" i="1" u="none" strike="noStrike" cap="none" normalizeH="0" baseline="0" dirty="0" err="1" smtClean="0">
                          <a:ln>
                            <a:noFill/>
                          </a:ln>
                          <a:solidFill>
                            <a:srgbClr val="C00000"/>
                          </a:solidFill>
                          <a:effectLst/>
                          <a:latin typeface="Arial" charset="0"/>
                        </a:rPr>
                        <a:t>руб</a:t>
                      </a:r>
                      <a:endParaRPr kumimoji="0" lang="ru-RU" sz="2000" b="1" i="1" u="none" strike="noStrike" cap="none" normalizeH="0" baseline="0" dirty="0" smtClean="0">
                        <a:ln>
                          <a:noFill/>
                        </a:ln>
                        <a:solidFill>
                          <a:srgbClr val="C00000"/>
                        </a:solidFill>
                        <a:effectLst/>
                        <a:latin typeface="Arial" charset="0"/>
                      </a:endParaRPr>
                    </a:p>
                  </a:txBody>
                  <a:tcPr marL="91433" marR="91433"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ru-RU" sz="2000" b="1" i="1" u="none" strike="noStrike" cap="none" normalizeH="0" baseline="0" dirty="0" smtClean="0">
                          <a:ln>
                            <a:noFill/>
                          </a:ln>
                          <a:solidFill>
                            <a:srgbClr val="C00000"/>
                          </a:solidFill>
                          <a:effectLst/>
                          <a:latin typeface="Arial" charset="0"/>
                        </a:rPr>
                        <a:t>5%</a:t>
                      </a:r>
                    </a:p>
                  </a:txBody>
                  <a:tcPr marL="91433" marR="91433" marT="45718" marB="4571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9132">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ru-RU" sz="2000" b="1" i="1" u="none" strike="noStrike" cap="none" normalizeH="0" baseline="0" dirty="0" smtClean="0">
                          <a:ln>
                            <a:noFill/>
                          </a:ln>
                          <a:solidFill>
                            <a:srgbClr val="C00000"/>
                          </a:solidFill>
                          <a:effectLst/>
                          <a:latin typeface="Arial" charset="0"/>
                        </a:rPr>
                        <a:t>Другое (стрижка)</a:t>
                      </a:r>
                    </a:p>
                  </a:txBody>
                  <a:tcPr marL="91433" marR="91433" marT="45718" marB="4571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ru-RU" sz="2000" b="1" i="1" u="none" strike="noStrike" cap="none" normalizeH="0" baseline="0" dirty="0" smtClean="0">
                          <a:ln>
                            <a:noFill/>
                          </a:ln>
                          <a:solidFill>
                            <a:srgbClr val="C00000"/>
                          </a:solidFill>
                          <a:effectLst/>
                          <a:latin typeface="Arial" charset="0"/>
                        </a:rPr>
                        <a:t>250 </a:t>
                      </a:r>
                      <a:r>
                        <a:rPr kumimoji="0" lang="ru-RU" sz="2000" b="1" i="1" u="none" strike="noStrike" cap="none" normalizeH="0" baseline="0" dirty="0" err="1" smtClean="0">
                          <a:ln>
                            <a:noFill/>
                          </a:ln>
                          <a:solidFill>
                            <a:srgbClr val="C00000"/>
                          </a:solidFill>
                          <a:effectLst/>
                          <a:latin typeface="Arial" charset="0"/>
                        </a:rPr>
                        <a:t>руб</a:t>
                      </a:r>
                      <a:endParaRPr kumimoji="0" lang="ru-RU" sz="2000" b="1" i="1" u="none" strike="noStrike" cap="none" normalizeH="0" baseline="0" dirty="0" smtClean="0">
                        <a:ln>
                          <a:noFill/>
                        </a:ln>
                        <a:solidFill>
                          <a:srgbClr val="C00000"/>
                        </a:solidFill>
                        <a:effectLst/>
                        <a:latin typeface="Arial" charset="0"/>
                      </a:endParaRPr>
                    </a:p>
                  </a:txBody>
                  <a:tcPr marL="91433" marR="91433"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ru-RU" sz="2000" b="1" i="1" u="none" strike="noStrike" cap="none" normalizeH="0" baseline="0" dirty="0" smtClean="0">
                          <a:ln>
                            <a:noFill/>
                          </a:ln>
                          <a:solidFill>
                            <a:srgbClr val="C00000"/>
                          </a:solidFill>
                          <a:effectLst/>
                          <a:latin typeface="Arial" charset="0"/>
                        </a:rPr>
                        <a:t>2,5%</a:t>
                      </a:r>
                    </a:p>
                  </a:txBody>
                  <a:tcPr marL="91433" marR="91433" marT="45718" marB="4571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8911">
                <a:tc>
                  <a:txBody>
                    <a:bodyPr/>
                    <a:lstStyle/>
                    <a:p>
                      <a:pPr marL="0" marR="0" lvl="0" indent="0" algn="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ru-RU" sz="2000" b="1" i="1" u="none" strike="noStrike" cap="none" normalizeH="0" baseline="0" dirty="0" smtClean="0">
                          <a:ln>
                            <a:noFill/>
                          </a:ln>
                          <a:solidFill>
                            <a:srgbClr val="C00000"/>
                          </a:solidFill>
                          <a:effectLst/>
                          <a:latin typeface="Arial" charset="0"/>
                        </a:rPr>
                        <a:t>Итого</a:t>
                      </a:r>
                    </a:p>
                  </a:txBody>
                  <a:tcPr marL="91433" marR="91433" marT="45718" marB="4571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ru-RU" sz="2000" b="1" i="1" u="none" strike="noStrike" cap="none" normalizeH="0" baseline="0" dirty="0" smtClean="0">
                          <a:ln>
                            <a:noFill/>
                          </a:ln>
                          <a:solidFill>
                            <a:srgbClr val="C00000"/>
                          </a:solidFill>
                          <a:effectLst/>
                          <a:latin typeface="Arial" charset="0"/>
                        </a:rPr>
                        <a:t>10000</a:t>
                      </a:r>
                    </a:p>
                  </a:txBody>
                  <a:tcPr marL="91433" marR="91433" marT="45718" marB="4571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ru-RU" sz="2000" b="1" i="1" u="none" strike="noStrike" cap="none" normalizeH="0" baseline="0" dirty="0" smtClean="0">
                          <a:ln>
                            <a:noFill/>
                          </a:ln>
                          <a:solidFill>
                            <a:srgbClr val="C00000"/>
                          </a:solidFill>
                          <a:effectLst/>
                          <a:latin typeface="Arial" charset="0"/>
                        </a:rPr>
                        <a:t>100%</a:t>
                      </a:r>
                    </a:p>
                  </a:txBody>
                  <a:tcPr marL="91433" marR="91433" marT="45718" marB="4571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8066"/>
                                        </p:tgtEl>
                                        <p:attrNameLst>
                                          <p:attrName>style.visibility</p:attrName>
                                        </p:attrNameLst>
                                      </p:cBhvr>
                                      <p:to>
                                        <p:strVal val="visible"/>
                                      </p:to>
                                    </p:set>
                                    <p:animEffect transition="in" filter="fade">
                                      <p:cBhvr>
                                        <p:cTn id="7" dur="2000"/>
                                        <p:tgtEl>
                                          <p:spTgt spid="8806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88067">
                                            <p:txEl>
                                              <p:pRg st="0" end="0"/>
                                            </p:txEl>
                                          </p:spTgt>
                                        </p:tgtEl>
                                        <p:attrNameLst>
                                          <p:attrName>style.visibility</p:attrName>
                                        </p:attrNameLst>
                                      </p:cBhvr>
                                      <p:to>
                                        <p:strVal val="visible"/>
                                      </p:to>
                                    </p:set>
                                    <p:animEffect transition="in" filter="fade">
                                      <p:cBhvr>
                                        <p:cTn id="12" dur="1000"/>
                                        <p:tgtEl>
                                          <p:spTgt spid="8806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8067">
                                            <p:txEl>
                                              <p:pRg st="1" end="1"/>
                                            </p:txEl>
                                          </p:spTgt>
                                        </p:tgtEl>
                                        <p:attrNameLst>
                                          <p:attrName>style.visibility</p:attrName>
                                        </p:attrNameLst>
                                      </p:cBhvr>
                                      <p:to>
                                        <p:strVal val="visible"/>
                                      </p:to>
                                    </p:set>
                                    <p:animEffect transition="in" filter="fade">
                                      <p:cBhvr>
                                        <p:cTn id="17" dur="1000"/>
                                        <p:tgtEl>
                                          <p:spTgt spid="88067">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88181"/>
                                        </p:tgtEl>
                                        <p:attrNameLst>
                                          <p:attrName>style.visibility</p:attrName>
                                        </p:attrNameLst>
                                      </p:cBhvr>
                                      <p:to>
                                        <p:strVal val="visible"/>
                                      </p:to>
                                    </p:set>
                                    <p:animEffect transition="in" filter="fade">
                                      <p:cBhvr>
                                        <p:cTn id="22" dur="1000"/>
                                        <p:tgtEl>
                                          <p:spTgt spid="881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WordArt 4"/>
          <p:cNvSpPr>
            <a:spLocks noChangeArrowheads="1" noChangeShapeType="1" noTextEdit="1"/>
          </p:cNvSpPr>
          <p:nvPr/>
        </p:nvSpPr>
        <p:spPr bwMode="auto">
          <a:xfrm>
            <a:off x="557213" y="336550"/>
            <a:ext cx="6697662" cy="788988"/>
          </a:xfrm>
          <a:prstGeom prst="rect">
            <a:avLst/>
          </a:prstGeom>
        </p:spPr>
        <p:txBody>
          <a:bodyPr wrap="none" fromWordArt="1">
            <a:prstTxWarp prst="textCascadeUp">
              <a:avLst>
                <a:gd name="adj" fmla="val 44444"/>
              </a:avLst>
            </a:prstTxWarp>
          </a:bodyPr>
          <a:lstStyle/>
          <a:p>
            <a:pPr algn="ctr"/>
            <a:r>
              <a:rPr lang="ru-RU" sz="3600" kern="10" dirty="0" smtClean="0">
                <a:ln w="19050">
                  <a:solidFill>
                    <a:srgbClr val="99CCFF"/>
                  </a:solidFill>
                  <a:round/>
                  <a:headEnd/>
                  <a:tailEnd/>
                </a:ln>
                <a:solidFill>
                  <a:srgbClr val="C00000"/>
                </a:solidFill>
                <a:effectLst>
                  <a:outerShdw dist="35921" dir="2700000" algn="ctr" rotWithShape="0">
                    <a:srgbClr val="990000"/>
                  </a:outerShdw>
                </a:effectLst>
                <a:latin typeface="Impact"/>
              </a:rPr>
              <a:t>Делаю </a:t>
            </a:r>
            <a:r>
              <a:rPr lang="ru-RU" sz="3600" kern="10" dirty="0">
                <a:ln w="19050">
                  <a:solidFill>
                    <a:srgbClr val="99CCFF"/>
                  </a:solidFill>
                  <a:round/>
                  <a:headEnd/>
                  <a:tailEnd/>
                </a:ln>
                <a:solidFill>
                  <a:srgbClr val="C00000"/>
                </a:solidFill>
                <a:effectLst>
                  <a:outerShdw dist="35921" dir="2700000" algn="ctr" rotWithShape="0">
                    <a:srgbClr val="990000"/>
                  </a:outerShdw>
                </a:effectLst>
                <a:latin typeface="Impact"/>
              </a:rPr>
              <a:t>выводы</a:t>
            </a:r>
          </a:p>
        </p:txBody>
      </p:sp>
      <p:sp>
        <p:nvSpPr>
          <p:cNvPr id="15363" name="Rectangle 6"/>
          <p:cNvSpPr>
            <a:spLocks noGrp="1" noChangeArrowheads="1"/>
          </p:cNvSpPr>
          <p:nvPr>
            <p:ph idx="1"/>
          </p:nvPr>
        </p:nvSpPr>
        <p:spPr>
          <a:xfrm>
            <a:off x="731838" y="1125538"/>
            <a:ext cx="8434387" cy="4929187"/>
          </a:xfrm>
        </p:spPr>
        <p:txBody>
          <a:bodyPr rtlCol="0">
            <a:normAutofit/>
          </a:bodyPr>
          <a:lstStyle/>
          <a:p>
            <a:pPr marL="0" indent="0" eaLnBrk="1" fontAlgn="auto" hangingPunct="1">
              <a:lnSpc>
                <a:spcPct val="80000"/>
              </a:lnSpc>
              <a:spcAft>
                <a:spcPts val="0"/>
              </a:spcAft>
              <a:buNone/>
              <a:defRPr/>
            </a:pPr>
            <a:r>
              <a:rPr lang="ru-RU" altLang="ru-RU" sz="2400" b="1" i="1" dirty="0">
                <a:solidFill>
                  <a:srgbClr val="C00000"/>
                </a:solidFill>
              </a:rPr>
              <a:t>Я</a:t>
            </a:r>
            <a:r>
              <a:rPr lang="ru-RU" altLang="ru-RU" sz="2400" b="1" i="1" dirty="0" smtClean="0">
                <a:solidFill>
                  <a:srgbClr val="C00000"/>
                </a:solidFill>
              </a:rPr>
              <a:t> выбрала </a:t>
            </a:r>
            <a:r>
              <a:rPr lang="ru-RU" altLang="ru-RU" sz="2400" b="1" i="1" dirty="0">
                <a:solidFill>
                  <a:srgbClr val="C00000"/>
                </a:solidFill>
              </a:rPr>
              <a:t>эту тему потому, что </a:t>
            </a:r>
            <a:r>
              <a:rPr lang="ru-RU" altLang="ru-RU" sz="2400" b="1" i="1" dirty="0" smtClean="0">
                <a:solidFill>
                  <a:srgbClr val="C00000"/>
                </a:solidFill>
              </a:rPr>
              <a:t>мне нравится </a:t>
            </a:r>
            <a:r>
              <a:rPr lang="ru-RU" altLang="ru-RU" sz="2400" b="1" i="1" dirty="0">
                <a:solidFill>
                  <a:srgbClr val="C00000"/>
                </a:solidFill>
              </a:rPr>
              <a:t>математика и я</a:t>
            </a:r>
            <a:r>
              <a:rPr lang="ru-RU" altLang="ru-RU" sz="2400" b="1" i="1" dirty="0" smtClean="0">
                <a:solidFill>
                  <a:srgbClr val="C00000"/>
                </a:solidFill>
              </a:rPr>
              <a:t> считаю, </a:t>
            </a:r>
            <a:r>
              <a:rPr lang="ru-RU" altLang="ru-RU" sz="2400" b="1" i="1" dirty="0">
                <a:solidFill>
                  <a:srgbClr val="C00000"/>
                </a:solidFill>
              </a:rPr>
              <a:t>что математику надо знать хорошо</a:t>
            </a:r>
            <a:r>
              <a:rPr lang="ru-RU" altLang="ru-RU" sz="2400" b="1" i="1" dirty="0" smtClean="0">
                <a:solidFill>
                  <a:srgbClr val="C00000"/>
                </a:solidFill>
              </a:rPr>
              <a:t>.</a:t>
            </a:r>
          </a:p>
          <a:p>
            <a:pPr eaLnBrk="1" fontAlgn="auto" hangingPunct="1">
              <a:lnSpc>
                <a:spcPct val="80000"/>
              </a:lnSpc>
              <a:spcAft>
                <a:spcPts val="0"/>
              </a:spcAft>
              <a:buFont typeface="Wingdings" pitchFamily="2" charset="2"/>
              <a:buChar char="v"/>
              <a:defRPr/>
            </a:pPr>
            <a:r>
              <a:rPr lang="ru-RU" altLang="ru-RU" sz="2400" b="1" i="1" dirty="0" smtClean="0">
                <a:solidFill>
                  <a:srgbClr val="C00000"/>
                </a:solidFill>
              </a:rPr>
              <a:t> </a:t>
            </a:r>
            <a:r>
              <a:rPr lang="ru-RU" altLang="ru-RU" sz="2400" b="1" i="1" dirty="0">
                <a:solidFill>
                  <a:srgbClr val="C00000"/>
                </a:solidFill>
              </a:rPr>
              <a:t>Я</a:t>
            </a:r>
            <a:r>
              <a:rPr lang="ru-RU" altLang="ru-RU" sz="2400" b="1" i="1" dirty="0" smtClean="0">
                <a:solidFill>
                  <a:srgbClr val="C00000"/>
                </a:solidFill>
              </a:rPr>
              <a:t> хотела получить </a:t>
            </a:r>
            <a:r>
              <a:rPr lang="ru-RU" altLang="ru-RU" sz="2400" b="1" i="1" dirty="0">
                <a:solidFill>
                  <a:srgbClr val="C00000"/>
                </a:solidFill>
              </a:rPr>
              <a:t>полноценные представления о процентах, об их роли в повседневной жизни. </a:t>
            </a:r>
            <a:endParaRPr lang="ru-RU" altLang="ru-RU" sz="2400" b="1" i="1" dirty="0" smtClean="0">
              <a:solidFill>
                <a:srgbClr val="C00000"/>
              </a:solidFill>
            </a:endParaRPr>
          </a:p>
          <a:p>
            <a:pPr eaLnBrk="1" fontAlgn="auto" hangingPunct="1">
              <a:lnSpc>
                <a:spcPct val="80000"/>
              </a:lnSpc>
              <a:spcAft>
                <a:spcPts val="0"/>
              </a:spcAft>
              <a:buFont typeface="Wingdings" pitchFamily="2" charset="2"/>
              <a:buChar char="v"/>
              <a:defRPr/>
            </a:pPr>
            <a:r>
              <a:rPr lang="ru-RU" sz="2400" b="1" i="1" dirty="0">
                <a:solidFill>
                  <a:srgbClr val="C00000"/>
                </a:solidFill>
                <a:effectLst>
                  <a:outerShdw blurRad="38100" dist="38100" dir="2700000" algn="tl">
                    <a:srgbClr val="000000">
                      <a:alpha val="43137"/>
                    </a:srgbClr>
                  </a:outerShdw>
                </a:effectLst>
              </a:rPr>
              <a:t>Я</a:t>
            </a:r>
            <a:r>
              <a:rPr lang="ru-RU" sz="2400" b="1" i="1" dirty="0" smtClean="0">
                <a:solidFill>
                  <a:srgbClr val="C00000"/>
                </a:solidFill>
                <a:effectLst>
                  <a:outerShdw blurRad="38100" dist="38100" dir="2700000" algn="tl">
                    <a:srgbClr val="000000">
                      <a:alpha val="43137"/>
                    </a:srgbClr>
                  </a:outerShdw>
                </a:effectLst>
              </a:rPr>
              <a:t> подумала как это важно, понимать и знать проценты и решила: чтобы быть хорошим специалистом и </a:t>
            </a:r>
            <a:r>
              <a:rPr lang="ru-RU" sz="2400" b="1" i="1" dirty="0">
                <a:solidFill>
                  <a:srgbClr val="C00000"/>
                </a:solidFill>
                <a:effectLst>
                  <a:outerShdw blurRad="38100" dist="38100" dir="2700000" algn="tl">
                    <a:srgbClr val="000000">
                      <a:alpha val="43137"/>
                    </a:srgbClr>
                  </a:outerShdw>
                </a:effectLst>
              </a:rPr>
              <a:t>быть </a:t>
            </a:r>
            <a:r>
              <a:rPr lang="ru-RU" sz="2400" b="1" i="1" dirty="0" smtClean="0">
                <a:solidFill>
                  <a:srgbClr val="C00000"/>
                </a:solidFill>
                <a:effectLst>
                  <a:outerShdw blurRad="38100" dist="38100" dir="2700000" algn="tl">
                    <a:srgbClr val="000000">
                      <a:alpha val="43137"/>
                    </a:srgbClr>
                  </a:outerShdw>
                </a:effectLst>
              </a:rPr>
              <a:t>успешным на 100%, необходимо хорошо учиться.</a:t>
            </a:r>
          </a:p>
          <a:p>
            <a:pPr marL="0" indent="0" eaLnBrk="1" fontAlgn="auto" hangingPunct="1">
              <a:lnSpc>
                <a:spcPct val="80000"/>
              </a:lnSpc>
              <a:spcAft>
                <a:spcPts val="0"/>
              </a:spcAft>
              <a:buFont typeface="Arial" charset="0"/>
              <a:buNone/>
              <a:defRPr/>
            </a:pPr>
            <a:endParaRPr lang="ru-RU" sz="2400" b="1" i="1" dirty="0" smtClean="0">
              <a:solidFill>
                <a:srgbClr val="C00000"/>
              </a:solidFill>
              <a:effectLst>
                <a:outerShdw blurRad="38100" dist="38100" dir="2700000" algn="tl">
                  <a:srgbClr val="000000">
                    <a:alpha val="43137"/>
                  </a:srgbClr>
                </a:outerShdw>
              </a:effectLst>
            </a:endParaRPr>
          </a:p>
        </p:txBody>
      </p:sp>
      <p:pic>
        <p:nvPicPr>
          <p:cNvPr id="266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57438" y="4138613"/>
            <a:ext cx="4897437" cy="2703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260350"/>
            <a:ext cx="8424863" cy="561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3"/>
          <p:cNvSpPr txBox="1">
            <a:spLocks noChangeArrowheads="1"/>
          </p:cNvSpPr>
          <p:nvPr/>
        </p:nvSpPr>
        <p:spPr>
          <a:xfrm>
            <a:off x="1763713" y="981075"/>
            <a:ext cx="6048375" cy="3816350"/>
          </a:xfrm>
          <a:prstGeom prst="rect">
            <a:avLst/>
          </a:prstGeom>
        </p:spPr>
        <p:txBody>
          <a:bodyPr>
            <a:normAutofit fontScale="77500" lnSpcReduction="20000"/>
          </a:bodyPr>
          <a:lstStyle/>
          <a:p>
            <a:pPr marL="342900" indent="-342900" eaLnBrk="1" fontAlgn="auto" hangingPunct="1">
              <a:spcBef>
                <a:spcPct val="20000"/>
              </a:spcBef>
              <a:spcAft>
                <a:spcPts val="0"/>
              </a:spcAft>
              <a:defRPr/>
            </a:pPr>
            <a:r>
              <a:rPr lang="ru-RU" sz="3200" dirty="0">
                <a:latin typeface="+mn-lt"/>
              </a:rPr>
              <a:t> </a:t>
            </a:r>
          </a:p>
          <a:p>
            <a:pPr marL="342900" indent="-342900" eaLnBrk="1" fontAlgn="auto" hangingPunct="1">
              <a:spcBef>
                <a:spcPct val="20000"/>
              </a:spcBef>
              <a:spcAft>
                <a:spcPts val="0"/>
              </a:spcAft>
              <a:defRPr/>
            </a:pPr>
            <a:endParaRPr lang="ru-RU" sz="3200" dirty="0">
              <a:latin typeface="+mn-lt"/>
            </a:endParaRPr>
          </a:p>
          <a:p>
            <a:pPr>
              <a:defRPr/>
            </a:pPr>
            <a:r>
              <a:rPr lang="ru-RU" sz="3600" b="1" dirty="0">
                <a:solidFill>
                  <a:srgbClr val="C00000"/>
                </a:solidFill>
                <a:effectLst>
                  <a:outerShdw blurRad="38100" dist="38100" dir="2700000" algn="tl">
                    <a:srgbClr val="000000">
                      <a:alpha val="43137"/>
                    </a:srgbClr>
                  </a:outerShdw>
                </a:effectLst>
                <a:latin typeface="+mn-lt"/>
              </a:rPr>
              <a:t> </a:t>
            </a:r>
            <a:endParaRPr lang="ru-RU" sz="3600" dirty="0">
              <a:latin typeface="Arial" panose="020B0604020202020204" pitchFamily="34" charset="0"/>
            </a:endParaRPr>
          </a:p>
          <a:p>
            <a:pPr>
              <a:defRPr/>
            </a:pPr>
            <a:r>
              <a:rPr lang="ru-RU" sz="4100" dirty="0">
                <a:solidFill>
                  <a:srgbClr val="FF0000"/>
                </a:solidFill>
                <a:latin typeface="Calibri" panose="020F0502020204030204" pitchFamily="34" charset="0"/>
              </a:rPr>
              <a:t>Выяснить, где и как проценты применяются в нашей жизни. Расширить знания о применении процентных вычислений в задачах и в разных сферах жизни человека.</a:t>
            </a:r>
          </a:p>
          <a:p>
            <a:pPr marL="342900" indent="-342900" eaLnBrk="1" fontAlgn="auto" hangingPunct="1">
              <a:spcBef>
                <a:spcPct val="20000"/>
              </a:spcBef>
              <a:spcAft>
                <a:spcPts val="0"/>
              </a:spcAft>
              <a:defRPr/>
            </a:pPr>
            <a:endParaRPr lang="ru-RU" sz="3600" b="1" dirty="0">
              <a:solidFill>
                <a:srgbClr val="C00000"/>
              </a:solidFill>
              <a:effectLst>
                <a:outerShdw blurRad="38100" dist="38100" dir="2700000" algn="tl">
                  <a:srgbClr val="000000">
                    <a:alpha val="43137"/>
                  </a:srgbClr>
                </a:outerShdw>
              </a:effectLst>
              <a:latin typeface="+mn-lt"/>
            </a:endParaRPr>
          </a:p>
        </p:txBody>
      </p:sp>
      <p:sp>
        <p:nvSpPr>
          <p:cNvPr id="4" name="TextBox 3"/>
          <p:cNvSpPr txBox="1"/>
          <p:nvPr/>
        </p:nvSpPr>
        <p:spPr>
          <a:xfrm>
            <a:off x="2051050" y="1052513"/>
            <a:ext cx="4824413" cy="769937"/>
          </a:xfrm>
          <a:prstGeom prst="rect">
            <a:avLst/>
          </a:prstGeom>
          <a:noFill/>
        </p:spPr>
        <p:txBody>
          <a:bodyPr>
            <a:spAutoFit/>
          </a:bodyPr>
          <a:lstStyle/>
          <a:p>
            <a:pPr algn="ctr" eaLnBrk="1" fontAlgn="auto" hangingPunct="1">
              <a:spcBef>
                <a:spcPts val="0"/>
              </a:spcBef>
              <a:spcAft>
                <a:spcPts val="0"/>
              </a:spcAft>
              <a:defRPr/>
            </a:pPr>
            <a:r>
              <a:rPr lang="ru-RU" sz="4400" b="1" dirty="0">
                <a:solidFill>
                  <a:srgbClr val="FF0000"/>
                </a:solidFill>
                <a:effectLst>
                  <a:outerShdw blurRad="38100" dist="38100" dir="2700000" algn="tl">
                    <a:srgbClr val="000000">
                      <a:alpha val="43137"/>
                    </a:srgbClr>
                  </a:outerShdw>
                </a:effectLst>
                <a:latin typeface="+mn-lt"/>
              </a:rPr>
              <a:t>Цель:</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663" y="155575"/>
            <a:ext cx="8712200" cy="580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TextBox 3"/>
          <p:cNvSpPr txBox="1">
            <a:spLocks noChangeArrowheads="1"/>
          </p:cNvSpPr>
          <p:nvPr/>
        </p:nvSpPr>
        <p:spPr bwMode="auto">
          <a:xfrm>
            <a:off x="4716463" y="1290638"/>
            <a:ext cx="3743325"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Font typeface="Arial" charset="0"/>
              <a:buChar char="»"/>
              <a:defRPr sz="2000">
                <a:solidFill>
                  <a:schemeClr val="tx1"/>
                </a:solidFill>
                <a:latin typeface="Calibri" pitchFamily="34" charset="0"/>
              </a:defRPr>
            </a:lvl6pPr>
            <a:lvl7pPr eaLnBrk="0" fontAlgn="base" hangingPunct="0">
              <a:spcAft>
                <a:spcPct val="0"/>
              </a:spcAft>
              <a:buFont typeface="Arial" charset="0"/>
              <a:buChar char="»"/>
              <a:defRPr sz="2000">
                <a:solidFill>
                  <a:schemeClr val="tx1"/>
                </a:solidFill>
                <a:latin typeface="Calibri" pitchFamily="34" charset="0"/>
              </a:defRPr>
            </a:lvl7pPr>
            <a:lvl8pPr eaLnBrk="0" fontAlgn="base" hangingPunct="0">
              <a:spcAft>
                <a:spcPct val="0"/>
              </a:spcAft>
              <a:buFont typeface="Arial" charset="0"/>
              <a:buChar char="»"/>
              <a:defRPr sz="2000">
                <a:solidFill>
                  <a:schemeClr val="tx1"/>
                </a:solidFill>
                <a:latin typeface="Calibri" pitchFamily="34" charset="0"/>
              </a:defRPr>
            </a:lvl8pPr>
            <a:lvl9pPr eaLnBrk="0" fontAlgn="base" hangingPunct="0">
              <a:spcAft>
                <a:spcPct val="0"/>
              </a:spcAft>
              <a:buFont typeface="Arial" charset="0"/>
              <a:buChar char="»"/>
              <a:defRPr sz="2000">
                <a:solidFill>
                  <a:schemeClr val="tx1"/>
                </a:solidFill>
                <a:latin typeface="Calibri" pitchFamily="34" charset="0"/>
              </a:defRPr>
            </a:lvl9pPr>
          </a:lstStyle>
          <a:p>
            <a:pPr>
              <a:buFont typeface="Wingdings" pitchFamily="2" charset="2"/>
              <a:buChar char="Ø"/>
            </a:pPr>
            <a:r>
              <a:rPr lang="ru-RU" altLang="ru-RU" sz="2800">
                <a:solidFill>
                  <a:srgbClr val="FF0000"/>
                </a:solidFill>
              </a:rPr>
              <a:t>Провести исследования и с помощью процентных    вычислений       представить данные в виде задач и диаграмм</a:t>
            </a:r>
          </a:p>
        </p:txBody>
      </p:sp>
      <p:sp>
        <p:nvSpPr>
          <p:cNvPr id="6" name="Прямоугольник 5"/>
          <p:cNvSpPr/>
          <p:nvPr/>
        </p:nvSpPr>
        <p:spPr>
          <a:xfrm>
            <a:off x="1547813" y="957263"/>
            <a:ext cx="3671887" cy="647700"/>
          </a:xfrm>
          <a:prstGeom prst="rect">
            <a:avLst/>
          </a:prstGeom>
        </p:spPr>
        <p:txBody>
          <a:bodyPr>
            <a:spAutoFit/>
          </a:bodyPr>
          <a:lstStyle/>
          <a:p>
            <a:pPr eaLnBrk="1" fontAlgn="auto" hangingPunct="1">
              <a:spcBef>
                <a:spcPts val="0"/>
              </a:spcBef>
              <a:spcAft>
                <a:spcPts val="0"/>
              </a:spcAft>
              <a:defRPr/>
            </a:pPr>
            <a:r>
              <a:rPr lang="ru-RU" sz="3600" b="1" dirty="0">
                <a:solidFill>
                  <a:srgbClr val="C00000"/>
                </a:solidFill>
                <a:effectLst>
                  <a:outerShdw blurRad="38100" dist="38100" dir="2700000" algn="tl">
                    <a:srgbClr val="000000">
                      <a:alpha val="43137"/>
                    </a:srgbClr>
                  </a:outerShdw>
                </a:effectLst>
                <a:latin typeface="+mn-lt"/>
              </a:rPr>
              <a:t>Задачи проекта:</a:t>
            </a:r>
          </a:p>
        </p:txBody>
      </p:sp>
      <p:sp>
        <p:nvSpPr>
          <p:cNvPr id="5" name="Прямоугольник 4"/>
          <p:cNvSpPr/>
          <p:nvPr/>
        </p:nvSpPr>
        <p:spPr>
          <a:xfrm>
            <a:off x="611188" y="1774825"/>
            <a:ext cx="3694112" cy="3694113"/>
          </a:xfrm>
          <a:prstGeom prst="rect">
            <a:avLst/>
          </a:prstGeom>
        </p:spPr>
        <p:txBody>
          <a:bodyPr>
            <a:spAutoFit/>
          </a:bodyPr>
          <a:lstStyle/>
          <a:p>
            <a:pPr marL="342900" indent="-342900">
              <a:buFont typeface="Wingdings" panose="05000000000000000000" pitchFamily="2" charset="2"/>
              <a:buChar char="Ø"/>
              <a:defRPr/>
            </a:pPr>
            <a:r>
              <a:rPr lang="ru-RU" sz="2400" dirty="0">
                <a:solidFill>
                  <a:srgbClr val="FF0000"/>
                </a:solidFill>
                <a:latin typeface="Arial" panose="020B0604020202020204" pitchFamily="34" charset="0"/>
              </a:rPr>
              <a:t>Изучить историю происхождения процента;</a:t>
            </a:r>
          </a:p>
          <a:p>
            <a:pPr marL="342900" indent="-342900">
              <a:buFont typeface="Wingdings" panose="05000000000000000000" pitchFamily="2" charset="2"/>
              <a:buChar char="Ø"/>
              <a:defRPr/>
            </a:pPr>
            <a:r>
              <a:rPr lang="ru-RU" sz="2400" dirty="0">
                <a:solidFill>
                  <a:srgbClr val="FF0000"/>
                </a:solidFill>
                <a:latin typeface="Arial" panose="020B0604020202020204" pitchFamily="34" charset="0"/>
              </a:rPr>
              <a:t>Рассмотреть задачи на проценты из практической жизни и окружающей среды современного человека.   </a:t>
            </a:r>
          </a:p>
          <a:p>
            <a:pPr eaLnBrk="1" fontAlgn="auto" hangingPunct="1">
              <a:spcBef>
                <a:spcPts val="0"/>
              </a:spcBef>
              <a:spcAft>
                <a:spcPts val="0"/>
              </a:spcAft>
              <a:defRPr/>
            </a:pPr>
            <a:endParaRPr lang="ru-RU" b="1" dirty="0">
              <a:solidFill>
                <a:srgbClr val="C00000"/>
              </a:solidFill>
              <a:effectLst>
                <a:outerShdw blurRad="38100" dist="38100" dir="2700000" algn="tl">
                  <a:srgbClr val="000000">
                    <a:alpha val="43137"/>
                  </a:srgbClr>
                </a:outerShdw>
              </a:effectLst>
              <a:latin typeface="+mn-l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Заголовок 1"/>
          <p:cNvSpPr>
            <a:spLocks noGrp="1"/>
          </p:cNvSpPr>
          <p:nvPr>
            <p:ph type="title"/>
          </p:nvPr>
        </p:nvSpPr>
        <p:spPr/>
        <p:txBody>
          <a:bodyPr/>
          <a:lstStyle/>
          <a:p>
            <a:r>
              <a:rPr lang="ru-RU" altLang="ru-RU" dirty="0" smtClean="0">
                <a:solidFill>
                  <a:srgbClr val="C00000"/>
                </a:solidFill>
              </a:rPr>
              <a:t>План действий </a:t>
            </a:r>
            <a:r>
              <a:rPr lang="ru-RU" altLang="ru-RU" dirty="0" smtClean="0"/>
              <a:t/>
            </a:r>
            <a:br>
              <a:rPr lang="ru-RU" altLang="ru-RU" dirty="0" smtClean="0"/>
            </a:br>
            <a:endParaRPr lang="ru-RU" altLang="ru-RU" dirty="0" smtClean="0"/>
          </a:p>
        </p:txBody>
      </p:sp>
      <p:sp>
        <p:nvSpPr>
          <p:cNvPr id="7171" name="Объект 2"/>
          <p:cNvSpPr>
            <a:spLocks noGrp="1"/>
          </p:cNvSpPr>
          <p:nvPr>
            <p:ph idx="1"/>
          </p:nvPr>
        </p:nvSpPr>
        <p:spPr/>
        <p:txBody>
          <a:bodyPr/>
          <a:lstStyle/>
          <a:p>
            <a:r>
              <a:rPr lang="ru-RU" altLang="ru-RU" dirty="0">
                <a:solidFill>
                  <a:srgbClr val="002060"/>
                </a:solidFill>
              </a:rPr>
              <a:t>Я</a:t>
            </a:r>
            <a:r>
              <a:rPr lang="ru-RU" altLang="ru-RU" dirty="0" smtClean="0">
                <a:solidFill>
                  <a:srgbClr val="002060"/>
                </a:solidFill>
              </a:rPr>
              <a:t> изучила дополнительно тему проценты, их историю</a:t>
            </a:r>
          </a:p>
          <a:p>
            <a:r>
              <a:rPr lang="ru-RU" altLang="ru-RU" dirty="0" smtClean="0">
                <a:solidFill>
                  <a:srgbClr val="002060"/>
                </a:solidFill>
              </a:rPr>
              <a:t>Выяснила что знают родители, родственники</a:t>
            </a:r>
          </a:p>
          <a:p>
            <a:r>
              <a:rPr lang="ru-RU" altLang="ru-RU" dirty="0" smtClean="0">
                <a:solidFill>
                  <a:srgbClr val="002060"/>
                </a:solidFill>
              </a:rPr>
              <a:t>Составила свои задачи на проценты</a:t>
            </a:r>
          </a:p>
          <a:p>
            <a:r>
              <a:rPr lang="ru-RU" altLang="ru-RU" dirty="0" smtClean="0">
                <a:solidFill>
                  <a:srgbClr val="002060"/>
                </a:solidFill>
              </a:rPr>
              <a:t>Решила некоторые задачи из ОГЭ</a:t>
            </a:r>
          </a:p>
          <a:p>
            <a:r>
              <a:rPr lang="ru-RU" altLang="ru-RU" dirty="0" smtClean="0">
                <a:solidFill>
                  <a:srgbClr val="002060"/>
                </a:solidFill>
              </a:rPr>
              <a:t>Приготовила презентацию</a:t>
            </a:r>
          </a:p>
          <a:p>
            <a:endParaRPr lang="ru-RU" altLang="ru-RU"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19250" y="115888"/>
            <a:ext cx="6048375" cy="708025"/>
          </a:xfrm>
          <a:prstGeom prst="rect">
            <a:avLst/>
          </a:prstGeom>
          <a:noFill/>
        </p:spPr>
        <p:txBody>
          <a:bodyPr>
            <a:spAutoFit/>
          </a:bodyPr>
          <a:lstStyle/>
          <a:p>
            <a:pPr eaLnBrk="1" fontAlgn="auto" hangingPunct="1">
              <a:spcBef>
                <a:spcPts val="0"/>
              </a:spcBef>
              <a:spcAft>
                <a:spcPts val="0"/>
              </a:spcAft>
              <a:defRPr/>
            </a:pPr>
            <a:r>
              <a:rPr lang="ru-RU" sz="4000" b="1" dirty="0">
                <a:solidFill>
                  <a:srgbClr val="C00000"/>
                </a:solidFill>
                <a:effectLst>
                  <a:outerShdw blurRad="38100" dist="38100" dir="2700000" algn="tl">
                    <a:srgbClr val="000000">
                      <a:alpha val="43137"/>
                    </a:srgbClr>
                  </a:outerShdw>
                </a:effectLst>
                <a:latin typeface="+mn-lt"/>
              </a:rPr>
              <a:t>Немного из истории</a:t>
            </a:r>
          </a:p>
        </p:txBody>
      </p:sp>
      <p:sp>
        <p:nvSpPr>
          <p:cNvPr id="8195" name="Прямоугольник 4"/>
          <p:cNvSpPr>
            <a:spLocks noChangeArrowheads="1"/>
          </p:cNvSpPr>
          <p:nvPr/>
        </p:nvSpPr>
        <p:spPr bwMode="auto">
          <a:xfrm>
            <a:off x="179388" y="981075"/>
            <a:ext cx="3911600" cy="742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spcBef>
                <a:spcPct val="20000"/>
              </a:spcBef>
              <a:buFont typeface="Arial" charset="0"/>
              <a:buNone/>
            </a:pPr>
            <a:r>
              <a:rPr lang="ru-RU" altLang="ru-RU" sz="2400" dirty="0">
                <a:solidFill>
                  <a:srgbClr val="C00000"/>
                </a:solidFill>
                <a:latin typeface="Calibri" pitchFamily="34" charset="0"/>
              </a:rPr>
              <a:t>Слово «процент» имеет латинское происхождение: «</a:t>
            </a:r>
            <a:r>
              <a:rPr lang="en-US" altLang="ru-RU" sz="2400" dirty="0">
                <a:solidFill>
                  <a:srgbClr val="C00000"/>
                </a:solidFill>
                <a:latin typeface="Calibri" pitchFamily="34" charset="0"/>
              </a:rPr>
              <a:t>pro centum</a:t>
            </a:r>
            <a:r>
              <a:rPr lang="ru-RU" altLang="ru-RU" sz="2400" dirty="0">
                <a:solidFill>
                  <a:srgbClr val="C00000"/>
                </a:solidFill>
                <a:latin typeface="Calibri" pitchFamily="34" charset="0"/>
              </a:rPr>
              <a:t>» - «со ста». Часто вместо слова «процент» используют словосочетание «сотая часть </a:t>
            </a:r>
            <a:r>
              <a:rPr lang="ru-RU" altLang="ru-RU" sz="2400" dirty="0" err="1">
                <a:solidFill>
                  <a:srgbClr val="C00000"/>
                </a:solidFill>
                <a:latin typeface="Calibri" pitchFamily="34" charset="0"/>
              </a:rPr>
              <a:t>числа».</a:t>
            </a:r>
            <a:r>
              <a:rPr lang="ru-RU" altLang="ru-RU" sz="2400" i="1" dirty="0" err="1">
                <a:solidFill>
                  <a:srgbClr val="C00000"/>
                </a:solidFill>
                <a:latin typeface="Calibri" pitchFamily="34" charset="0"/>
              </a:rPr>
              <a:t>Процентом</a:t>
            </a:r>
            <a:r>
              <a:rPr lang="ru-RU" altLang="ru-RU" sz="2400" dirty="0">
                <a:solidFill>
                  <a:srgbClr val="C00000"/>
                </a:solidFill>
                <a:latin typeface="Calibri" pitchFamily="34" charset="0"/>
              </a:rPr>
              <a:t> называется </a:t>
            </a:r>
            <a:r>
              <a:rPr lang="ru-RU" altLang="ru-RU" sz="2400" i="1" dirty="0">
                <a:solidFill>
                  <a:srgbClr val="C00000"/>
                </a:solidFill>
                <a:latin typeface="Calibri" pitchFamily="34" charset="0"/>
              </a:rPr>
              <a:t>сотая часть числа. 1/100=1</a:t>
            </a:r>
            <a:r>
              <a:rPr lang="ru-RU" altLang="ru-RU" sz="2400" i="1" dirty="0" smtClean="0">
                <a:solidFill>
                  <a:srgbClr val="C00000"/>
                </a:solidFill>
                <a:latin typeface="Calibri" pitchFamily="34" charset="0"/>
              </a:rPr>
              <a:t>% </a:t>
            </a:r>
            <a:r>
              <a:rPr lang="ru-RU" altLang="ru-RU" sz="2400" dirty="0" smtClean="0">
                <a:solidFill>
                  <a:srgbClr val="C00000"/>
                </a:solidFill>
                <a:latin typeface="Calibri" pitchFamily="34" charset="0"/>
              </a:rPr>
              <a:t>Проценты </a:t>
            </a:r>
            <a:r>
              <a:rPr lang="ru-RU" altLang="ru-RU" sz="2400" dirty="0">
                <a:solidFill>
                  <a:srgbClr val="C00000"/>
                </a:solidFill>
                <a:latin typeface="Calibri" pitchFamily="34" charset="0"/>
              </a:rPr>
              <a:t>были особенно распространены в Древнем Риме. Римляне называли процентами деньги, которые платил должник (заимодавцу) за каждую сотню. </a:t>
            </a:r>
          </a:p>
          <a:p>
            <a:pPr eaLnBrk="1" hangingPunct="1">
              <a:spcBef>
                <a:spcPct val="20000"/>
              </a:spcBef>
              <a:buFont typeface="Arial" charset="0"/>
              <a:buNone/>
            </a:pPr>
            <a:endParaRPr lang="ru-RU" altLang="ru-RU" sz="2600" b="1" i="1" dirty="0">
              <a:solidFill>
                <a:srgbClr val="C00000"/>
              </a:solidFill>
              <a:latin typeface="Times New Roman" pitchFamily="18" charset="0"/>
            </a:endParaRPr>
          </a:p>
          <a:p>
            <a:pPr eaLnBrk="1" hangingPunct="1">
              <a:spcBef>
                <a:spcPct val="20000"/>
              </a:spcBef>
              <a:buFont typeface="Wingdings" pitchFamily="2" charset="2"/>
              <a:buNone/>
            </a:pPr>
            <a:endParaRPr lang="ru-RU" altLang="ru-RU" sz="2800" b="1" i="1" dirty="0">
              <a:latin typeface="Calibri" pitchFamily="34" charset="0"/>
            </a:endParaRPr>
          </a:p>
          <a:p>
            <a:pPr eaLnBrk="1" hangingPunct="1"/>
            <a:endParaRPr lang="ru-RU" altLang="ru-RU" sz="2800" b="1" dirty="0">
              <a:solidFill>
                <a:srgbClr val="C00000"/>
              </a:solidFill>
              <a:latin typeface="Calibri" pitchFamily="34" charset="0"/>
            </a:endParaRPr>
          </a:p>
        </p:txBody>
      </p:sp>
      <p:sp>
        <p:nvSpPr>
          <p:cNvPr id="6" name="Прямоугольник 5"/>
          <p:cNvSpPr/>
          <p:nvPr/>
        </p:nvSpPr>
        <p:spPr>
          <a:xfrm>
            <a:off x="4356100" y="981075"/>
            <a:ext cx="4103688" cy="2370138"/>
          </a:xfrm>
          <a:prstGeom prst="rect">
            <a:avLst/>
          </a:prstGeom>
        </p:spPr>
        <p:txBody>
          <a:bodyPr>
            <a:spAutoFit/>
          </a:bodyPr>
          <a:lstStyle/>
          <a:p>
            <a:pPr eaLnBrk="1" hangingPunct="1">
              <a:defRPr/>
            </a:pPr>
            <a:r>
              <a:rPr lang="ru-RU" altLang="ru-RU" sz="2400" dirty="0">
                <a:solidFill>
                  <a:srgbClr val="C00000"/>
                </a:solidFill>
                <a:latin typeface="Calibri" panose="020F0502020204030204" pitchFamily="34" charset="0"/>
              </a:rPr>
              <a:t>Так как слова «на сотню» звучали как «</a:t>
            </a:r>
            <a:r>
              <a:rPr lang="ru-RU" altLang="ru-RU" sz="2400" dirty="0" err="1">
                <a:solidFill>
                  <a:srgbClr val="C00000"/>
                </a:solidFill>
                <a:latin typeface="Calibri" panose="020F0502020204030204" pitchFamily="34" charset="0"/>
              </a:rPr>
              <a:t>процентум</a:t>
            </a:r>
            <a:r>
              <a:rPr lang="ru-RU" altLang="ru-RU" sz="2400" dirty="0">
                <a:solidFill>
                  <a:srgbClr val="C00000"/>
                </a:solidFill>
                <a:latin typeface="Calibri" panose="020F0502020204030204" pitchFamily="34" charset="0"/>
              </a:rPr>
              <a:t>», то сотую часть стали называть процентом</a:t>
            </a:r>
          </a:p>
          <a:p>
            <a:pPr eaLnBrk="1" hangingPunct="1">
              <a:defRPr/>
            </a:pPr>
            <a:endParaRPr lang="ru-RU" altLang="ru-RU" sz="2400" dirty="0">
              <a:solidFill>
                <a:srgbClr val="C00000"/>
              </a:solidFill>
              <a:latin typeface="Calibri" panose="020F0502020204030204" pitchFamily="34" charset="0"/>
            </a:endParaRPr>
          </a:p>
          <a:p>
            <a:pPr eaLnBrk="1" fontAlgn="auto" hangingPunct="1">
              <a:spcBef>
                <a:spcPts val="0"/>
              </a:spcBef>
              <a:spcAft>
                <a:spcPts val="0"/>
              </a:spcAft>
              <a:defRPr/>
            </a:pPr>
            <a:endParaRPr lang="ru-RU" sz="2800" b="1" dirty="0">
              <a:solidFill>
                <a:srgbClr val="C00000"/>
              </a:solidFill>
              <a:effectLst>
                <a:outerShdw blurRad="38100" dist="38100" dir="2700000" algn="tl">
                  <a:srgbClr val="000000">
                    <a:alpha val="43137"/>
                  </a:srgbClr>
                </a:outerShdw>
              </a:effectLst>
              <a:latin typeface="+mn-lt"/>
            </a:endParaRPr>
          </a:p>
        </p:txBody>
      </p:sp>
      <p:pic>
        <p:nvPicPr>
          <p:cNvPr id="8197" name="Picture 12" descr="http://www.kostyor.ru/archives/11-10/images11-10/iii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463" y="2492375"/>
            <a:ext cx="3860800" cy="434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Текст 5"/>
          <p:cNvSpPr>
            <a:spLocks noGrp="1"/>
          </p:cNvSpPr>
          <p:nvPr>
            <p:ph type="body" idx="1"/>
          </p:nvPr>
        </p:nvSpPr>
        <p:spPr/>
        <p:txBody>
          <a:bodyPr/>
          <a:lstStyle/>
          <a:p>
            <a:endParaRPr lang="ru-RU" altLang="ru-RU" smtClean="0"/>
          </a:p>
        </p:txBody>
      </p:sp>
      <p:pic>
        <p:nvPicPr>
          <p:cNvPr id="9219" name="Picture 2" descr="http://img-fotki.yandex.ru/get/6312/100655484.795/0_192666_251ba8df_orig.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57200" y="3587750"/>
            <a:ext cx="4265613" cy="3198813"/>
          </a:xfrm>
          <a:noFill/>
        </p:spPr>
      </p:pic>
      <p:sp>
        <p:nvSpPr>
          <p:cNvPr id="9220" name="Текст 6"/>
          <p:cNvSpPr>
            <a:spLocks noGrp="1"/>
          </p:cNvSpPr>
          <p:nvPr>
            <p:ph type="body" sz="quarter" idx="3"/>
          </p:nvPr>
        </p:nvSpPr>
        <p:spPr/>
        <p:txBody>
          <a:bodyPr/>
          <a:lstStyle/>
          <a:p>
            <a:endParaRPr lang="ru-RU" altLang="ru-RU" smtClean="0"/>
          </a:p>
        </p:txBody>
      </p:sp>
      <p:sp>
        <p:nvSpPr>
          <p:cNvPr id="9221" name="Объект 7"/>
          <p:cNvSpPr>
            <a:spLocks noGrp="1"/>
          </p:cNvSpPr>
          <p:nvPr>
            <p:ph sz="quarter" idx="4"/>
          </p:nvPr>
        </p:nvSpPr>
        <p:spPr>
          <a:xfrm>
            <a:off x="4645025" y="1087438"/>
            <a:ext cx="4176713" cy="3430587"/>
          </a:xfrm>
        </p:spPr>
        <p:txBody>
          <a:bodyPr/>
          <a:lstStyle/>
          <a:p>
            <a:pPr algn="just" eaLnBrk="1" hangingPunct="1">
              <a:buFont typeface="Wingdings" pitchFamily="2" charset="2"/>
              <a:buNone/>
            </a:pPr>
            <a:r>
              <a:rPr lang="ru-RU" altLang="ru-RU" sz="2200" b="1" smtClean="0">
                <a:solidFill>
                  <a:srgbClr val="C00000"/>
                </a:solidFill>
              </a:rPr>
              <a:t>Символ  </a:t>
            </a:r>
            <a:r>
              <a:rPr lang="ru-RU" altLang="ru-RU" sz="2200" b="1" smtClean="0">
                <a:solidFill>
                  <a:srgbClr val="C00000"/>
                </a:solidFill>
                <a:sym typeface="Symbol" pitchFamily="18" charset="2"/>
              </a:rPr>
              <a:t></a:t>
            </a:r>
            <a:r>
              <a:rPr lang="ru-RU" altLang="ru-RU" sz="2200" b="1" smtClean="0">
                <a:solidFill>
                  <a:srgbClr val="C00000"/>
                </a:solidFill>
              </a:rPr>
              <a:t> появился не сразу. Сначала писали слово «сто» так:</a:t>
            </a:r>
          </a:p>
          <a:p>
            <a:pPr algn="just" eaLnBrk="1" hangingPunct="1">
              <a:buFont typeface="Wingdings" pitchFamily="2" charset="2"/>
              <a:buNone/>
            </a:pPr>
            <a:r>
              <a:rPr lang="ru-RU" altLang="ru-RU" sz="2200" b="1" smtClean="0">
                <a:solidFill>
                  <a:srgbClr val="C00000"/>
                </a:solidFill>
              </a:rPr>
              <a:t> В 1685г. в Париже была напечатана книга «Руководство по коммерческой арифметике», где по ошибке вместо                                 было набрано </a:t>
            </a:r>
            <a:r>
              <a:rPr lang="ru-RU" altLang="ru-RU" sz="2200" b="1" smtClean="0">
                <a:solidFill>
                  <a:srgbClr val="C00000"/>
                </a:solidFill>
                <a:sym typeface="Symbol" pitchFamily="18" charset="2"/>
              </a:rPr>
              <a:t></a:t>
            </a:r>
            <a:r>
              <a:rPr lang="ru-RU" altLang="ru-RU" sz="2200" b="1" smtClean="0">
                <a:solidFill>
                  <a:srgbClr val="C00000"/>
                </a:solidFill>
              </a:rPr>
              <a:t>.</a:t>
            </a:r>
            <a:endParaRPr lang="ru-RU" altLang="ru-RU" sz="2200" smtClean="0">
              <a:solidFill>
                <a:srgbClr val="C00000"/>
              </a:solidFill>
            </a:endParaRPr>
          </a:p>
        </p:txBody>
      </p:sp>
      <p:pic>
        <p:nvPicPr>
          <p:cNvPr id="11" name="Picture 10" descr="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19700" y="4437063"/>
            <a:ext cx="3421063" cy="237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3" name="Прямоугольник 8"/>
          <p:cNvSpPr>
            <a:spLocks noChangeArrowheads="1"/>
          </p:cNvSpPr>
          <p:nvPr/>
        </p:nvSpPr>
        <p:spPr bwMode="auto">
          <a:xfrm>
            <a:off x="309563" y="885825"/>
            <a:ext cx="4187825"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ru-RU" altLang="ru-RU" sz="2400" b="1">
                <a:solidFill>
                  <a:srgbClr val="C00000"/>
                </a:solidFill>
                <a:latin typeface="Times New Roman" pitchFamily="18" charset="0"/>
                <a:cs typeface="Times New Roman" pitchFamily="18" charset="0"/>
              </a:rPr>
              <a:t>От римлян проценты перешли к другим народам Европы.</a:t>
            </a:r>
            <a:r>
              <a:rPr lang="ru-RU" altLang="ru-RU" sz="2400" b="1">
                <a:solidFill>
                  <a:srgbClr val="C00000"/>
                </a:solidFill>
              </a:rPr>
              <a:t> В Россию понятие процент ввел Пётр </a:t>
            </a:r>
            <a:r>
              <a:rPr lang="en-US" altLang="ru-RU" sz="2400" b="1">
                <a:solidFill>
                  <a:srgbClr val="C00000"/>
                </a:solidFill>
              </a:rPr>
              <a:t>I</a:t>
            </a:r>
            <a:r>
              <a:rPr lang="ru-RU" altLang="ru-RU" sz="2400" b="1">
                <a:solidFill>
                  <a:srgbClr val="C00000"/>
                </a:solidFill>
              </a:rPr>
              <a:t>.</a:t>
            </a:r>
            <a:endParaRPr lang="ru-RU" altLang="ru-RU" sz="2400" b="1">
              <a:solidFill>
                <a:srgbClr val="C00000"/>
              </a:solidFill>
              <a:latin typeface="Times New Roman" pitchFamily="18" charset="0"/>
              <a:cs typeface="Times New Roman" pitchFamily="18" charset="0"/>
            </a:endParaRPr>
          </a:p>
        </p:txBody>
      </p:sp>
      <p:sp>
        <p:nvSpPr>
          <p:cNvPr id="9224" name="Заголовок 1"/>
          <p:cNvSpPr>
            <a:spLocks noGrp="1"/>
          </p:cNvSpPr>
          <p:nvPr>
            <p:ph type="title"/>
          </p:nvPr>
        </p:nvSpPr>
        <p:spPr/>
        <p:txBody>
          <a:bodyPr/>
          <a:lstStyle/>
          <a:p>
            <a:endParaRPr lang="ru-RU" altLang="ru-RU" smtClean="0"/>
          </a:p>
        </p:txBody>
      </p:sp>
      <p:pic>
        <p:nvPicPr>
          <p:cNvPr id="9225" name="Picture 12" descr="C:\Documents and Settings\Елена\Рабочий стол\Без имени-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58063" y="3786188"/>
            <a:ext cx="6000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6" name="Picture 13" descr="C:\Documents and Settings\Елена\Рабочий стол\Без имени-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43563" y="1643063"/>
            <a:ext cx="693737" cy="693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4)">
                                      <p:cBhvr>
                                        <p:cTn id="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Прямоугольник 6"/>
          <p:cNvSpPr>
            <a:spLocks noChangeArrowheads="1"/>
          </p:cNvSpPr>
          <p:nvPr/>
        </p:nvSpPr>
        <p:spPr bwMode="auto">
          <a:xfrm>
            <a:off x="539750" y="28575"/>
            <a:ext cx="4464050" cy="649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ru-RU" altLang="ru-RU" sz="2800" b="1" i="1" dirty="0">
                <a:solidFill>
                  <a:srgbClr val="C00000"/>
                </a:solidFill>
                <a:latin typeface="Times New Roman" pitchFamily="18" charset="0"/>
                <a:cs typeface="Times New Roman" pitchFamily="18" charset="0"/>
              </a:rPr>
              <a:t>2.Проценты в нашей жизни.</a:t>
            </a:r>
          </a:p>
          <a:p>
            <a:r>
              <a:rPr lang="ru-RU" altLang="ru-RU" sz="2400" dirty="0">
                <a:solidFill>
                  <a:srgbClr val="C00000"/>
                </a:solidFill>
                <a:latin typeface="Times New Roman" pitchFamily="18" charset="0"/>
                <a:cs typeface="Times New Roman" pitchFamily="18" charset="0"/>
              </a:rPr>
              <a:t>Проценты — одно из математических понятий, которое часто встречаются в повседневной жизни. Мы слышали например, что </a:t>
            </a:r>
          </a:p>
          <a:p>
            <a:r>
              <a:rPr lang="ru-RU" altLang="ru-RU" sz="2400" dirty="0">
                <a:solidFill>
                  <a:srgbClr val="C00000"/>
                </a:solidFill>
                <a:latin typeface="Times New Roman" pitchFamily="18" charset="0"/>
                <a:cs typeface="Times New Roman" pitchFamily="18" charset="0"/>
              </a:rPr>
              <a:t>В магазине скидка 20%</a:t>
            </a:r>
          </a:p>
          <a:p>
            <a:r>
              <a:rPr lang="ru-RU" altLang="ru-RU" sz="2400" dirty="0">
                <a:solidFill>
                  <a:srgbClr val="C00000"/>
                </a:solidFill>
                <a:latin typeface="Times New Roman" pitchFamily="18" charset="0"/>
                <a:cs typeface="Times New Roman" pitchFamily="18" charset="0"/>
              </a:rPr>
              <a:t>в выборах приняли участие 57% избирателей, </a:t>
            </a:r>
          </a:p>
          <a:p>
            <a:r>
              <a:rPr lang="ru-RU" altLang="ru-RU" sz="2400" dirty="0">
                <a:solidFill>
                  <a:srgbClr val="C00000"/>
                </a:solidFill>
                <a:latin typeface="Times New Roman" pitchFamily="18" charset="0"/>
                <a:cs typeface="Times New Roman" pitchFamily="18" charset="0"/>
              </a:rPr>
              <a:t>успеваемость в классе 100%, </a:t>
            </a:r>
          </a:p>
          <a:p>
            <a:r>
              <a:rPr lang="ru-RU" altLang="ru-RU" sz="2400" dirty="0">
                <a:solidFill>
                  <a:srgbClr val="C00000"/>
                </a:solidFill>
                <a:latin typeface="Times New Roman" pitchFamily="18" charset="0"/>
                <a:cs typeface="Times New Roman" pitchFamily="18" charset="0"/>
              </a:rPr>
              <a:t>банк начисляет 16% годовых, </a:t>
            </a:r>
          </a:p>
          <a:p>
            <a:r>
              <a:rPr lang="ru-RU" altLang="ru-RU" sz="2400" dirty="0">
                <a:solidFill>
                  <a:srgbClr val="C00000"/>
                </a:solidFill>
                <a:latin typeface="Times New Roman" pitchFamily="18" charset="0"/>
                <a:cs typeface="Times New Roman" pitchFamily="18" charset="0"/>
              </a:rPr>
              <a:t>Уксусная кислота 70% </a:t>
            </a:r>
          </a:p>
          <a:p>
            <a:r>
              <a:rPr lang="ru-RU" altLang="ru-RU" sz="2400" dirty="0">
                <a:solidFill>
                  <a:srgbClr val="C00000"/>
                </a:solidFill>
                <a:latin typeface="Times New Roman" pitchFamily="18" charset="0"/>
                <a:cs typeface="Times New Roman" pitchFamily="18" charset="0"/>
              </a:rPr>
              <a:t>материал содержит 100% хлопка и </a:t>
            </a:r>
            <a:r>
              <a:rPr lang="ru-RU" altLang="ru-RU" sz="2400" dirty="0" err="1">
                <a:solidFill>
                  <a:srgbClr val="C00000"/>
                </a:solidFill>
                <a:latin typeface="Times New Roman" pitchFamily="18" charset="0"/>
                <a:cs typeface="Times New Roman" pitchFamily="18" charset="0"/>
              </a:rPr>
              <a:t>т.д</a:t>
            </a:r>
            <a:endParaRPr lang="ru-RU" altLang="ru-RU" sz="2400" dirty="0">
              <a:solidFill>
                <a:srgbClr val="C00000"/>
              </a:solidFill>
              <a:latin typeface="Times New Roman" pitchFamily="18" charset="0"/>
              <a:cs typeface="Times New Roman" pitchFamily="18" charset="0"/>
            </a:endParaRPr>
          </a:p>
          <a:p>
            <a:r>
              <a:rPr lang="ru-RU" altLang="ru-RU" sz="2400" dirty="0">
                <a:solidFill>
                  <a:srgbClr val="C00000"/>
                </a:solidFill>
                <a:latin typeface="Times New Roman" pitchFamily="18" charset="0"/>
                <a:cs typeface="Times New Roman" pitchFamily="18" charset="0"/>
              </a:rPr>
              <a:t>Пацан </a:t>
            </a:r>
            <a:r>
              <a:rPr lang="ru-RU" altLang="ru-RU" sz="2400" dirty="0" smtClean="0">
                <a:solidFill>
                  <a:srgbClr val="C00000"/>
                </a:solidFill>
                <a:latin typeface="Times New Roman" pitchFamily="18" charset="0"/>
                <a:cs typeface="Times New Roman" pitchFamily="18" charset="0"/>
              </a:rPr>
              <a:t>на 100</a:t>
            </a:r>
            <a:r>
              <a:rPr lang="ru-RU" altLang="ru-RU" sz="2400" dirty="0">
                <a:solidFill>
                  <a:srgbClr val="C00000"/>
                </a:solidFill>
                <a:latin typeface="Times New Roman" pitchFamily="18" charset="0"/>
                <a:cs typeface="Times New Roman" pitchFamily="18" charset="0"/>
              </a:rPr>
              <a:t>%- В разговоре означает лучший во всем!</a:t>
            </a:r>
          </a:p>
        </p:txBody>
      </p:sp>
      <p:pic>
        <p:nvPicPr>
          <p:cNvPr id="10243" name="Picture 2" descr="http://media.publika.md/ru/image/201504/oar_full/3d8ce082d49e401300a4e69344a69c2d_728263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9338" y="28575"/>
            <a:ext cx="4197350" cy="613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Заголовок 1"/>
          <p:cNvSpPr>
            <a:spLocks noGrp="1"/>
          </p:cNvSpPr>
          <p:nvPr>
            <p:ph type="title"/>
          </p:nvPr>
        </p:nvSpPr>
        <p:spPr/>
        <p:txBody>
          <a:bodyPr/>
          <a:lstStyle/>
          <a:p>
            <a:r>
              <a:rPr lang="ru-RU" altLang="ru-RU" b="1" i="1" smtClean="0">
                <a:solidFill>
                  <a:srgbClr val="C00000"/>
                </a:solidFill>
              </a:rPr>
              <a:t>Три основные действия, связанные с процентами</a:t>
            </a:r>
          </a:p>
        </p:txBody>
      </p:sp>
      <p:sp>
        <p:nvSpPr>
          <p:cNvPr id="11267" name="Прямоугольник 2"/>
          <p:cNvSpPr>
            <a:spLocks noChangeArrowheads="1"/>
          </p:cNvSpPr>
          <p:nvPr/>
        </p:nvSpPr>
        <p:spPr bwMode="auto">
          <a:xfrm>
            <a:off x="457200" y="1417638"/>
            <a:ext cx="8229600" cy="526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ru-RU" altLang="ru-RU" sz="2800" b="1" i="1">
                <a:solidFill>
                  <a:srgbClr val="C00000"/>
                </a:solidFill>
              </a:rPr>
              <a:t>1. Нахождение процентов от числа.</a:t>
            </a:r>
          </a:p>
          <a:p>
            <a:pPr eaLnBrk="1" hangingPunct="1"/>
            <a:r>
              <a:rPr lang="ru-RU" altLang="ru-RU" sz="2800" b="1" i="1">
                <a:solidFill>
                  <a:srgbClr val="C00000"/>
                </a:solidFill>
              </a:rPr>
              <a:t>Чтобы найти у% от в, надо в·0,01.</a:t>
            </a:r>
          </a:p>
          <a:p>
            <a:pPr eaLnBrk="1" hangingPunct="1"/>
            <a:endParaRPr lang="ru-RU" altLang="ru-RU" sz="2800" b="1" i="1">
              <a:solidFill>
                <a:srgbClr val="C00000"/>
              </a:solidFill>
            </a:endParaRPr>
          </a:p>
          <a:p>
            <a:pPr eaLnBrk="1" hangingPunct="1"/>
            <a:r>
              <a:rPr lang="ru-RU" altLang="ru-RU" sz="2800" b="1" i="1">
                <a:solidFill>
                  <a:srgbClr val="C00000"/>
                </a:solidFill>
              </a:rPr>
              <a:t>2. Нахождение числа по его процентам.</a:t>
            </a:r>
          </a:p>
          <a:p>
            <a:pPr eaLnBrk="1" hangingPunct="1"/>
            <a:r>
              <a:rPr lang="ru-RU" altLang="ru-RU" sz="2800" b="1" i="1">
                <a:solidFill>
                  <a:srgbClr val="C00000"/>
                </a:solidFill>
              </a:rPr>
              <a:t>Если известно, что у% числа x равно в, то x=в:0,01.</a:t>
            </a:r>
          </a:p>
          <a:p>
            <a:pPr eaLnBrk="1" hangingPunct="1"/>
            <a:endParaRPr lang="ru-RU" altLang="ru-RU" sz="2800" b="1" i="1">
              <a:solidFill>
                <a:srgbClr val="C00000"/>
              </a:solidFill>
            </a:endParaRPr>
          </a:p>
          <a:p>
            <a:pPr eaLnBrk="1" hangingPunct="1"/>
            <a:r>
              <a:rPr lang="ru-RU" altLang="ru-RU" sz="2800" b="1" i="1">
                <a:solidFill>
                  <a:srgbClr val="C00000"/>
                </a:solidFill>
              </a:rPr>
              <a:t>3. Нахождение процентного отношения чисел.</a:t>
            </a:r>
          </a:p>
          <a:p>
            <a:pPr eaLnBrk="1" hangingPunct="1"/>
            <a:r>
              <a:rPr lang="ru-RU" altLang="ru-RU" sz="2800" b="1" i="1">
                <a:solidFill>
                  <a:srgbClr val="C00000"/>
                </a:solidFill>
              </a:rPr>
              <a:t>Чтобы найти процентное отношение чисел, надо отношение этих чисел умножить на 100%.</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2192</TotalTime>
  <Words>1154</Words>
  <Application>Microsoft Office PowerPoint</Application>
  <PresentationFormat>Экран (4:3)</PresentationFormat>
  <Paragraphs>147</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Тема Office</vt:lpstr>
      <vt:lpstr>Презентация PowerPoint</vt:lpstr>
      <vt:lpstr>Актуальность моего проекта</vt:lpstr>
      <vt:lpstr>Презентация PowerPoint</vt:lpstr>
      <vt:lpstr>Презентация PowerPoint</vt:lpstr>
      <vt:lpstr>План действий  </vt:lpstr>
      <vt:lpstr>Презентация PowerPoint</vt:lpstr>
      <vt:lpstr>Презентация PowerPoint</vt:lpstr>
      <vt:lpstr>Презентация PowerPoint</vt:lpstr>
      <vt:lpstr>Три основные действия, связанные с процентами</vt:lpstr>
      <vt:lpstr>Презентация PowerPoint</vt:lpstr>
      <vt:lpstr>Проведя исследования в нашем классе я собрала некоторые данные и обработав их я получила такие результаты</vt:lpstr>
      <vt:lpstr>Дни рождения в классе по временам года летом – 2 ученика (14%), осенью – 7 учеников (50%),  зимой – нет (0%), весной – 5 учеников (36%)</vt:lpstr>
      <vt:lpstr>От школьного бухгалтера я узнала, что</vt:lpstr>
      <vt:lpstr>История нашего района</vt:lpstr>
      <vt:lpstr>Презентация PowerPoint</vt:lpstr>
      <vt:lpstr>Презентация PowerPoint</vt:lpstr>
      <vt:lpstr>Презентация PowerPoint</vt:lpstr>
      <vt:lpstr>Презентация PowerPoint</vt:lpstr>
      <vt:lpstr>Презентация PowerPoint</vt:lpstr>
      <vt:lpstr> А вот, что я узнала от моей мамы: 1. Семейный бюджет (за месяц):</vt:lpstr>
      <vt:lpstr> </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1</dc:creator>
  <cp:lastModifiedBy>Розалина</cp:lastModifiedBy>
  <cp:revision>82</cp:revision>
  <dcterms:created xsi:type="dcterms:W3CDTF">2015-11-25T15:53:34Z</dcterms:created>
  <dcterms:modified xsi:type="dcterms:W3CDTF">2018-12-14T15:19:35Z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831523</vt:lpwstr>
  </property>
  <property fmtid="{D5CDD505-2E9C-101B-9397-08002B2CF9AE}" pid="3" name="NXPowerLiteSettings">
    <vt:lpwstr>F6000400038000</vt:lpwstr>
  </property>
  <property fmtid="{D5CDD505-2E9C-101B-9397-08002B2CF9AE}" pid="4" name="NXPowerLiteVersion">
    <vt:lpwstr>D4.3.1</vt:lpwstr>
  </property>
</Properties>
</file>