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291" r:id="rId3"/>
    <p:sldId id="258" r:id="rId4"/>
    <p:sldId id="260" r:id="rId5"/>
    <p:sldId id="259" r:id="rId6"/>
    <p:sldId id="261" r:id="rId7"/>
    <p:sldId id="264" r:id="rId8"/>
    <p:sldId id="263" r:id="rId9"/>
    <p:sldId id="364" r:id="rId10"/>
    <p:sldId id="365" r:id="rId11"/>
    <p:sldId id="366" r:id="rId12"/>
    <p:sldId id="3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361" r:id="rId24"/>
    <p:sldId id="289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305" r:id="rId38"/>
    <p:sldId id="306" r:id="rId39"/>
    <p:sldId id="279" r:id="rId40"/>
    <p:sldId id="280" r:id="rId41"/>
    <p:sldId id="281" r:id="rId42"/>
    <p:sldId id="282" r:id="rId43"/>
    <p:sldId id="283" r:id="rId44"/>
    <p:sldId id="363" r:id="rId45"/>
    <p:sldId id="368" r:id="rId46"/>
    <p:sldId id="354" r:id="rId47"/>
    <p:sldId id="323" r:id="rId48"/>
    <p:sldId id="356" r:id="rId49"/>
    <p:sldId id="357" r:id="rId50"/>
    <p:sldId id="358" r:id="rId51"/>
    <p:sldId id="371" r:id="rId52"/>
    <p:sldId id="372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02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6" autoAdjust="0"/>
    <p:restoredTop sz="94669" autoAdjust="0"/>
  </p:normalViewPr>
  <p:slideViewPr>
    <p:cSldViewPr>
      <p:cViewPr>
        <p:scale>
          <a:sx n="60" d="100"/>
          <a:sy n="60" d="100"/>
        </p:scale>
        <p:origin x="-2098" y="-58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7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2691D-FCB6-476E-B70D-3DC951EB8485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BE803-635D-4D6B-AA7B-55F15081A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50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BE803-635D-4D6B-AA7B-55F15081AF2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745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DFC-49FB-4C2E-92D8-1658624E269A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7BB55-74E0-4F18-8D19-A0ABE5B9C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545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DFC-49FB-4C2E-92D8-1658624E269A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7BB55-74E0-4F18-8D19-A0ABE5B9C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930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DFC-49FB-4C2E-92D8-1658624E269A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7BB55-74E0-4F18-8D19-A0ABE5B9C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035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DFC-49FB-4C2E-92D8-1658624E269A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7BB55-74E0-4F18-8D19-A0ABE5B9C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984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DFC-49FB-4C2E-92D8-1658624E269A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7BB55-74E0-4F18-8D19-A0ABE5B9C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081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DFC-49FB-4C2E-92D8-1658624E269A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7BB55-74E0-4F18-8D19-A0ABE5B9C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785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DFC-49FB-4C2E-92D8-1658624E269A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7BB55-74E0-4F18-8D19-A0ABE5B9C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480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DFC-49FB-4C2E-92D8-1658624E269A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7BB55-74E0-4F18-8D19-A0ABE5B9C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642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DFC-49FB-4C2E-92D8-1658624E269A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7BB55-74E0-4F18-8D19-A0ABE5B9C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404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DFC-49FB-4C2E-92D8-1658624E269A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7BB55-74E0-4F18-8D19-A0ABE5B9C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328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7DFC-49FB-4C2E-92D8-1658624E269A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7BB55-74E0-4F18-8D19-A0ABE5B9C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81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C7DFC-49FB-4C2E-92D8-1658624E269A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7BB55-74E0-4F18-8D19-A0ABE5B9C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966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" Target="slide2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" Target="slide2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" Target="slide2.xml"/><Relationship Id="rId4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1.bin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2.bin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3.bin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4.bin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5.bin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6.bin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7.bin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18" Type="http://schemas.openxmlformats.org/officeDocument/2006/relationships/slide" Target="slide17.xml"/><Relationship Id="rId3" Type="http://schemas.openxmlformats.org/officeDocument/2006/relationships/slideLayout" Target="../slideLayouts/slideLayout1.xml"/><Relationship Id="rId21" Type="http://schemas.openxmlformats.org/officeDocument/2006/relationships/slide" Target="slide20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17" Type="http://schemas.openxmlformats.org/officeDocument/2006/relationships/slide" Target="slide15.xml"/><Relationship Id="rId25" Type="http://schemas.openxmlformats.org/officeDocument/2006/relationships/slide" Target="slide23.xml"/><Relationship Id="rId2" Type="http://schemas.openxmlformats.org/officeDocument/2006/relationships/audio" Target="../media/media1.mp3"/><Relationship Id="rId16" Type="http://schemas.openxmlformats.org/officeDocument/2006/relationships/slide" Target="slide14.xml"/><Relationship Id="rId20" Type="http://schemas.openxmlformats.org/officeDocument/2006/relationships/slide" Target="slide19.xml"/><Relationship Id="rId1" Type="http://schemas.microsoft.com/office/2007/relationships/media" Target="../media/media1.mp3"/><Relationship Id="rId6" Type="http://schemas.openxmlformats.org/officeDocument/2006/relationships/slide" Target="slide4.xml"/><Relationship Id="rId11" Type="http://schemas.openxmlformats.org/officeDocument/2006/relationships/slide" Target="slide9.xml"/><Relationship Id="rId24" Type="http://schemas.openxmlformats.org/officeDocument/2006/relationships/image" Target="../media/image2.png"/><Relationship Id="rId5" Type="http://schemas.openxmlformats.org/officeDocument/2006/relationships/slide" Target="slide3.xml"/><Relationship Id="rId15" Type="http://schemas.openxmlformats.org/officeDocument/2006/relationships/slide" Target="slide13.xml"/><Relationship Id="rId23" Type="http://schemas.openxmlformats.org/officeDocument/2006/relationships/slide" Target="slide22.xml"/><Relationship Id="rId10" Type="http://schemas.openxmlformats.org/officeDocument/2006/relationships/slide" Target="slide8.xml"/><Relationship Id="rId19" Type="http://schemas.openxmlformats.org/officeDocument/2006/relationships/slide" Target="slide18.xml"/><Relationship Id="rId4" Type="http://schemas.openxmlformats.org/officeDocument/2006/relationships/image" Target="../media/image1.jpg"/><Relationship Id="rId9" Type="http://schemas.openxmlformats.org/officeDocument/2006/relationships/slide" Target="slide7.xml"/><Relationship Id="rId14" Type="http://schemas.openxmlformats.org/officeDocument/2006/relationships/slide" Target="slide12.xml"/><Relationship Id="rId22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8.bin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19.bin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13" Type="http://schemas.openxmlformats.org/officeDocument/2006/relationships/slide" Target="slide32.xml"/><Relationship Id="rId18" Type="http://schemas.openxmlformats.org/officeDocument/2006/relationships/slide" Target="slide37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21" Type="http://schemas.openxmlformats.org/officeDocument/2006/relationships/slide" Target="slide39.xml"/><Relationship Id="rId7" Type="http://schemas.openxmlformats.org/officeDocument/2006/relationships/slide" Target="slide26.xml"/><Relationship Id="rId12" Type="http://schemas.openxmlformats.org/officeDocument/2006/relationships/slide" Target="slide31.xml"/><Relationship Id="rId17" Type="http://schemas.openxmlformats.org/officeDocument/2006/relationships/slide" Target="slide36.xml"/><Relationship Id="rId25" Type="http://schemas.openxmlformats.org/officeDocument/2006/relationships/slide" Target="slide43.xml"/><Relationship Id="rId2" Type="http://schemas.openxmlformats.org/officeDocument/2006/relationships/audio" Target="../media/media1.mp3"/><Relationship Id="rId16" Type="http://schemas.openxmlformats.org/officeDocument/2006/relationships/slide" Target="slide35.xml"/><Relationship Id="rId20" Type="http://schemas.openxmlformats.org/officeDocument/2006/relationships/slide" Target="slide44.xml"/><Relationship Id="rId1" Type="http://schemas.microsoft.com/office/2007/relationships/media" Target="../media/media1.mp3"/><Relationship Id="rId6" Type="http://schemas.openxmlformats.org/officeDocument/2006/relationships/slide" Target="slide25.xml"/><Relationship Id="rId11" Type="http://schemas.openxmlformats.org/officeDocument/2006/relationships/slide" Target="slide30.xml"/><Relationship Id="rId24" Type="http://schemas.openxmlformats.org/officeDocument/2006/relationships/slide" Target="slide42.xml"/><Relationship Id="rId5" Type="http://schemas.openxmlformats.org/officeDocument/2006/relationships/slide" Target="slide24.xml"/><Relationship Id="rId15" Type="http://schemas.openxmlformats.org/officeDocument/2006/relationships/slide" Target="slide34.xml"/><Relationship Id="rId23" Type="http://schemas.openxmlformats.org/officeDocument/2006/relationships/slide" Target="slide41.xml"/><Relationship Id="rId10" Type="http://schemas.openxmlformats.org/officeDocument/2006/relationships/slide" Target="slide29.xml"/><Relationship Id="rId19" Type="http://schemas.openxmlformats.org/officeDocument/2006/relationships/slide" Target="slide38.xml"/><Relationship Id="rId4" Type="http://schemas.openxmlformats.org/officeDocument/2006/relationships/image" Target="../media/image1.jpg"/><Relationship Id="rId9" Type="http://schemas.openxmlformats.org/officeDocument/2006/relationships/slide" Target="slide28.xml"/><Relationship Id="rId14" Type="http://schemas.openxmlformats.org/officeDocument/2006/relationships/slide" Target="slide33.xml"/><Relationship Id="rId22" Type="http://schemas.openxmlformats.org/officeDocument/2006/relationships/slide" Target="slide4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0.bin"/><Relationship Id="rId4" Type="http://schemas.openxmlformats.org/officeDocument/2006/relationships/slide" Target="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1.bin"/><Relationship Id="rId4" Type="http://schemas.openxmlformats.org/officeDocument/2006/relationships/slide" Target="sl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22.bin"/><Relationship Id="rId4" Type="http://schemas.openxmlformats.org/officeDocument/2006/relationships/slide" Target="slide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23.bin"/><Relationship Id="rId4" Type="http://schemas.openxmlformats.org/officeDocument/2006/relationships/slide" Target="slide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4.bin"/><Relationship Id="rId4" Type="http://schemas.openxmlformats.org/officeDocument/2006/relationships/slide" Target="slide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25.bin"/><Relationship Id="rId4" Type="http://schemas.openxmlformats.org/officeDocument/2006/relationships/slide" Target="slide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" Target="slide2.xml"/><Relationship Id="rId4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26.bin"/><Relationship Id="rId4" Type="http://schemas.openxmlformats.org/officeDocument/2006/relationships/slide" Target="slide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27.bin"/><Relationship Id="rId4" Type="http://schemas.openxmlformats.org/officeDocument/2006/relationships/slide" Target="slide2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28.bin"/><Relationship Id="rId4" Type="http://schemas.openxmlformats.org/officeDocument/2006/relationships/slide" Target="slide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29.bin"/><Relationship Id="rId4" Type="http://schemas.openxmlformats.org/officeDocument/2006/relationships/slide" Target="slide2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30.bin"/><Relationship Id="rId4" Type="http://schemas.openxmlformats.org/officeDocument/2006/relationships/slide" Target="slide2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31.bin"/><Relationship Id="rId4" Type="http://schemas.openxmlformats.org/officeDocument/2006/relationships/slide" Target="slide2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32.bin"/><Relationship Id="rId4" Type="http://schemas.openxmlformats.org/officeDocument/2006/relationships/slide" Target="slide2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33.bin"/><Relationship Id="rId4" Type="http://schemas.openxmlformats.org/officeDocument/2006/relationships/slide" Target="slide2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34.bin"/><Relationship Id="rId4" Type="http://schemas.openxmlformats.org/officeDocument/2006/relationships/slide" Target="slide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35.bin"/><Relationship Id="rId4" Type="http://schemas.openxmlformats.org/officeDocument/2006/relationships/slide" Target="slide2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36.bin"/><Relationship Id="rId4" Type="http://schemas.openxmlformats.org/officeDocument/2006/relationships/slide" Target="slide2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37.bin"/><Relationship Id="rId4" Type="http://schemas.openxmlformats.org/officeDocument/2006/relationships/slide" Target="slide2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7" Type="http://schemas.openxmlformats.org/officeDocument/2006/relationships/slide" Target="slide50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49.xml"/><Relationship Id="rId5" Type="http://schemas.openxmlformats.org/officeDocument/2006/relationships/slide" Target="slide48.xml"/><Relationship Id="rId4" Type="http://schemas.openxmlformats.org/officeDocument/2006/relationships/slide" Target="slide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54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38.bin"/><Relationship Id="rId4" Type="http://schemas.openxmlformats.org/officeDocument/2006/relationships/slide" Target="slide5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39.bin"/><Relationship Id="rId4" Type="http://schemas.openxmlformats.org/officeDocument/2006/relationships/slide" Target="slide5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40.bin"/><Relationship Id="rId4" Type="http://schemas.openxmlformats.org/officeDocument/2006/relationships/slide" Target="slide5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59.wmf"/><Relationship Id="rId5" Type="http://schemas.openxmlformats.org/officeDocument/2006/relationships/oleObject" Target="../embeddings/oleObject41.bin"/><Relationship Id="rId4" Type="http://schemas.openxmlformats.org/officeDocument/2006/relationships/slide" Target="slide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slide" Target="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42.bin"/><Relationship Id="rId4" Type="http://schemas.openxmlformats.org/officeDocument/2006/relationships/slide" Target="slide51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ologyguide.ru/gbids-49-2.html" TargetMode="External"/><Relationship Id="rId13" Type="http://schemas.openxmlformats.org/officeDocument/2006/relationships/hyperlink" Target="https://geographyofrussia.com/globalnye-problemy-chelovechestva-2/" TargetMode="External"/><Relationship Id="rId18" Type="http://schemas.openxmlformats.org/officeDocument/2006/relationships/hyperlink" Target="http://www.waste.ru/modules/section/item.php?itemid=29" TargetMode="External"/><Relationship Id="rId3" Type="http://schemas.openxmlformats.org/officeDocument/2006/relationships/hyperlink" Target="http://www.grandars.ru/college/medicina/bioritmy-cheloveka.html" TargetMode="External"/><Relationship Id="rId21" Type="http://schemas.openxmlformats.org/officeDocument/2006/relationships/hyperlink" Target="http://beaplanet.ru/zhiznedeyatelnost_rasteniy/rastenie_i_voda/kserofity.html" TargetMode="External"/><Relationship Id="rId7" Type="http://schemas.openxmlformats.org/officeDocument/2006/relationships/hyperlink" Target="http://www.worldofanimals.ru/notes/64-elks" TargetMode="External"/><Relationship Id="rId12" Type="http://schemas.openxmlformats.org/officeDocument/2006/relationships/hyperlink" Target="http://biofile.ru/bio/23065.html" TargetMode="External"/><Relationship Id="rId17" Type="http://schemas.openxmlformats.org/officeDocument/2006/relationships/hyperlink" Target="https://uznayvse.ru/interesting-facts/samyie-redkie-rasteniya-v-mire.html" TargetMode="External"/><Relationship Id="rId25" Type="http://schemas.openxmlformats.org/officeDocument/2006/relationships/hyperlink" Target="https://www.nkj.ru/archive/articles/1087/" TargetMode="External"/><Relationship Id="rId2" Type="http://schemas.openxmlformats.org/officeDocument/2006/relationships/image" Target="../media/image1.jpg"/><Relationship Id="rId16" Type="http://schemas.openxmlformats.org/officeDocument/2006/relationships/hyperlink" Target="http://www.zooclub.ru/" TargetMode="External"/><Relationship Id="rId20" Type="http://schemas.openxmlformats.org/officeDocument/2006/relationships/hyperlink" Target="http://www.travinushka.ru/index.php/lekrastmenu/35-statilekrast/50-ekolog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bioritmplus.ru/hrono-med-bio.html" TargetMode="External"/><Relationship Id="rId11" Type="http://schemas.openxmlformats.org/officeDocument/2006/relationships/hyperlink" Target="https://ru.wikipedia.org/wiki/&#1052;&#1077;&#1083;&#1082;&#1086;&#1079;&#1091;&#1073;&#1099;&#1081;_&#1087;&#1080;&#1083;&#1086;&#1088;&#1099;&#1083;" TargetMode="External"/><Relationship Id="rId24" Type="http://schemas.openxmlformats.org/officeDocument/2006/relationships/hyperlink" Target="http://www.animalsglobe.ru/koala-ili-sumchatiy-medved/" TargetMode="External"/><Relationship Id="rId5" Type="http://schemas.openxmlformats.org/officeDocument/2006/relationships/hyperlink" Target="https://zoodrug.ru/s/Buryj-medved.html" TargetMode="External"/><Relationship Id="rId15" Type="http://schemas.openxmlformats.org/officeDocument/2006/relationships/hyperlink" Target="http://biofile.ru/bio/3730.html" TargetMode="External"/><Relationship Id="rId23" Type="http://schemas.openxmlformats.org/officeDocument/2006/relationships/hyperlink" Target="http://geolike.ru/page/gl_5122.htm" TargetMode="External"/><Relationship Id="rId10" Type="http://schemas.openxmlformats.org/officeDocument/2006/relationships/hyperlink" Target="https://ru.wikipedia.org/wiki/&#1050;&#1086;&#1072;&#1083;&#1072;" TargetMode="External"/><Relationship Id="rId19" Type="http://schemas.openxmlformats.org/officeDocument/2006/relationships/hyperlink" Target="http://www.biofinder.ru/bfins-398-1.html" TargetMode="External"/><Relationship Id="rId4" Type="http://schemas.openxmlformats.org/officeDocument/2006/relationships/hyperlink" Target="http://www.azovthatch.com/zagotovka_skladirovanie_save.html" TargetMode="External"/><Relationship Id="rId9" Type="http://schemas.openxmlformats.org/officeDocument/2006/relationships/hyperlink" Target="http://www.vesti.ru/doc.html?id=384905" TargetMode="External"/><Relationship Id="rId14" Type="http://schemas.openxmlformats.org/officeDocument/2006/relationships/hyperlink" Target="http://geography-ege.ru/solnechnaya-radiaciya" TargetMode="External"/><Relationship Id="rId22" Type="http://schemas.openxmlformats.org/officeDocument/2006/relationships/hyperlink" Target="http://rea.org.ua/dieret/Solar/solar.html" TargetMode="Externa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ychologos.ru/articles/view/biologicheskie-ritmy" TargetMode="External"/><Relationship Id="rId13" Type="http://schemas.openxmlformats.org/officeDocument/2006/relationships/hyperlink" Target="http://twlwone.appspot.com/shema-prirodnogo-soobshestva.html" TargetMode="External"/><Relationship Id="rId3" Type="http://schemas.openxmlformats.org/officeDocument/2006/relationships/hyperlink" Target="https://www.youtube.com/watch?v=hIl4fcJbPA4" TargetMode="External"/><Relationship Id="rId7" Type="http://schemas.openxmlformats.org/officeDocument/2006/relationships/hyperlink" Target="https://dreem-pics.com/priroda/599-foto-leto-priroda-krasivye.html" TargetMode="External"/><Relationship Id="rId12" Type="http://schemas.openxmlformats.org/officeDocument/2006/relationships/hyperlink" Target="http://&#1075;&#1077;&#1086;&#1075;&#1088;&#1072;&#1092;&#1080;&#1103;-&#1079;&#1077;&#1084;&#1083;&#1080;.&#1088;&#1092;/&#1073;&#1080;&#1086;&#1089;&#1092;&#1077;&#1088;&#1072;-&#1087;&#1083;&#1072;&#1085;&#1077;&#1090;&#1099;-&#1079;&#1077;&#1084;&#1083;&#1103;.html" TargetMode="External"/><Relationship Id="rId2" Type="http://schemas.openxmlformats.org/officeDocument/2006/relationships/image" Target="../media/image1.jpg"/><Relationship Id="rId16" Type="http://schemas.openxmlformats.org/officeDocument/2006/relationships/hyperlink" Target="https://goferma.ru/zhivotnovodstvo/loshadi/loshad-przhevalskogo.html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vestikavkaza.ru/news/V-Azerbaydzhane-pereizdali-Krasnuyu-knigu.html" TargetMode="External"/><Relationship Id="rId11" Type="http://schemas.openxmlformats.org/officeDocument/2006/relationships/hyperlink" Target="http://www.liveinternet.ru/showjournal.php?journalid=3509727&amp;tagid=14033" TargetMode="External"/><Relationship Id="rId5" Type="http://schemas.openxmlformats.org/officeDocument/2006/relationships/hyperlink" Target="http://ovoshi2017.ru/jivotnie-i-rasteniya-afriki" TargetMode="External"/><Relationship Id="rId15" Type="http://schemas.openxmlformats.org/officeDocument/2006/relationships/hyperlink" Target="http://damys.ru/189-15-samyh-redkih-v-mire-zhivotnyh.html" TargetMode="External"/><Relationship Id="rId10" Type="http://schemas.openxmlformats.org/officeDocument/2006/relationships/hyperlink" Target="http://www.cngeologi.it/2015/03/18/rifiuti-in-italia-censite-188-discariche-abusive-la-mappa-ue-dei-siti-inquinati/" TargetMode="External"/><Relationship Id="rId4" Type="http://schemas.openxmlformats.org/officeDocument/2006/relationships/hyperlink" Target="http://sovetnews.com/probuzhdenie-zemli/" TargetMode="External"/><Relationship Id="rId9" Type="http://schemas.openxmlformats.org/officeDocument/2006/relationships/hyperlink" Target="http://www.fanpop.com/clubs/flora-and-fauna/images/19229273/title/blue-daisies-screencap" TargetMode="External"/><Relationship Id="rId14" Type="http://schemas.openxmlformats.org/officeDocument/2006/relationships/hyperlink" Target="https://uznayvse.ru/interesting-facts/samyie-redkie-rasteniya-v-mire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5.bin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" Target="slide2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" Target="slide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3" action="ppaction://hlinksldjump"/>
          </p:cNvPr>
          <p:cNvSpPr txBox="1"/>
          <p:nvPr/>
        </p:nvSpPr>
        <p:spPr>
          <a:xfrm>
            <a:off x="1619484" y="2276872"/>
            <a:ext cx="658244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СВОЯ ИГРА</a:t>
            </a:r>
          </a:p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 и Экология</a:t>
            </a:r>
          </a:p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*викторина*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950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Красная книга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300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26" b="6641"/>
          <a:stretch/>
        </p:blipFill>
        <p:spPr>
          <a:xfrm>
            <a:off x="130487" y="1196752"/>
            <a:ext cx="5593641" cy="5400600"/>
          </a:xfrm>
        </p:spPr>
      </p:pic>
      <p:sp>
        <p:nvSpPr>
          <p:cNvPr id="8" name="Объект 5"/>
          <p:cNvSpPr>
            <a:spLocks noGrp="1"/>
          </p:cNvSpPr>
          <p:nvPr>
            <p:ph sz="half" idx="2"/>
          </p:nvPr>
        </p:nvSpPr>
        <p:spPr>
          <a:xfrm>
            <a:off x="3481536" y="1196752"/>
            <a:ext cx="5482952" cy="5400600"/>
          </a:xfrm>
          <a:solidFill>
            <a:schemeClr val="lt1">
              <a:alpha val="7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err="1"/>
              <a:t>Мафусаи́л</a:t>
            </a:r>
            <a:r>
              <a:rPr lang="ru-RU" i="1" dirty="0"/>
              <a:t> — экземпляр сосны остистой межгорной </a:t>
            </a:r>
            <a:r>
              <a:rPr lang="ru-RU" i="1" dirty="0" smtClean="0"/>
              <a:t>), </a:t>
            </a:r>
            <a:r>
              <a:rPr lang="ru-RU" i="1" dirty="0"/>
              <a:t>одно из древнейших деревьев на Земле. Приблизительная оценка времени прорастания </a:t>
            </a:r>
            <a:r>
              <a:rPr lang="ru-RU" i="1" dirty="0" smtClean="0"/>
              <a:t> первого семени</a:t>
            </a:r>
            <a:r>
              <a:rPr lang="ru-RU" i="1" dirty="0"/>
              <a:t>, из которого оно выросло (год до нашей эры</a:t>
            </a:r>
            <a:r>
              <a:rPr lang="ru-RU" i="1" dirty="0" smtClean="0"/>
              <a:t>) равно:</a:t>
            </a:r>
          </a:p>
          <a:p>
            <a:pPr marL="0" indent="0" algn="r">
              <a:spcAft>
                <a:spcPts val="1200"/>
              </a:spcAft>
              <a:buNone/>
            </a:pPr>
            <a:endParaRPr lang="ru-RU" i="1" dirty="0" smtClean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5" action="ppaction://hlinksldjump"/>
              </a:rPr>
              <a:t>x</a:t>
            </a:r>
            <a:r>
              <a:rPr lang="en-US" i="1" dirty="0" smtClean="0"/>
              <a:t> </a:t>
            </a:r>
            <a:r>
              <a:rPr lang="ru-RU" i="1" dirty="0" smtClean="0"/>
              <a:t>– год Крещения Руси</a:t>
            </a:r>
            <a:endParaRPr lang="ru-RU" i="1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56176" y="5786233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2831 г. до н.э.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9720248"/>
              </p:ext>
            </p:extLst>
          </p:nvPr>
        </p:nvGraphicFramePr>
        <p:xfrm>
          <a:off x="3563888" y="4437112"/>
          <a:ext cx="26511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" name="Equation" r:id="rId6" imgW="1231560" imgH="203040" progId="Equation.DSMT4">
                  <p:embed/>
                </p:oleObj>
              </mc:Choice>
              <mc:Fallback>
                <p:oleObj name="Equation" r:id="rId6" imgW="1231560" imgH="20304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4437112"/>
                        <a:ext cx="2651125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394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Красная книга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37"/>
          <a:stretch/>
        </p:blipFill>
        <p:spPr>
          <a:xfrm>
            <a:off x="179512" y="2492896"/>
            <a:ext cx="4510611" cy="4104456"/>
          </a:xfrm>
        </p:spPr>
      </p:pic>
      <p:sp>
        <p:nvSpPr>
          <p:cNvPr id="7" name="Объект 5"/>
          <p:cNvSpPr>
            <a:spLocks noGrp="1"/>
          </p:cNvSpPr>
          <p:nvPr>
            <p:ph sz="half" idx="2"/>
          </p:nvPr>
        </p:nvSpPr>
        <p:spPr>
          <a:xfrm>
            <a:off x="3995936" y="1196752"/>
            <a:ext cx="4968552" cy="5400600"/>
          </a:xfrm>
          <a:solidFill>
            <a:schemeClr val="lt1">
              <a:alpha val="7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/>
              <a:t>Хоботковая </a:t>
            </a:r>
            <a:r>
              <a:rPr lang="ru-RU" i="1" dirty="0" smtClean="0"/>
              <a:t>собачка </a:t>
            </a:r>
            <a:r>
              <a:rPr lang="ru-RU" i="1" dirty="0" err="1" smtClean="0"/>
              <a:t>Петерса</a:t>
            </a:r>
            <a:r>
              <a:rPr lang="ru-RU" i="1" dirty="0" smtClean="0"/>
              <a:t>, обитает </a:t>
            </a:r>
            <a:r>
              <a:rPr lang="ru-RU" i="1" dirty="0"/>
              <a:t>в Африке. </a:t>
            </a:r>
            <a:r>
              <a:rPr lang="ru-RU" i="1" dirty="0" smtClean="0"/>
              <a:t>Вид </a:t>
            </a:r>
            <a:r>
              <a:rPr lang="ru-RU" i="1" dirty="0"/>
              <a:t>распространён в </a:t>
            </a:r>
            <a:r>
              <a:rPr lang="ru-RU" i="1" dirty="0" smtClean="0"/>
              <a:t>Кении</a:t>
            </a:r>
            <a:r>
              <a:rPr lang="ru-RU" i="1" dirty="0"/>
              <a:t> и </a:t>
            </a:r>
            <a:r>
              <a:rPr lang="ru-RU" i="1" dirty="0" smtClean="0"/>
              <a:t>Танзании. Средняя продолжительность жизни: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5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число планет Солнечной системы                (не считая карликовых)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554240"/>
              </p:ext>
            </p:extLst>
          </p:nvPr>
        </p:nvGraphicFramePr>
        <p:xfrm>
          <a:off x="4721076" y="3356992"/>
          <a:ext cx="28702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6" name="Equation" r:id="rId6" imgW="1180800" imgH="228600" progId="Equation.DSMT4">
                  <p:embed/>
                </p:oleObj>
              </mc:Choice>
              <mc:Fallback>
                <p:oleObj name="Equation" r:id="rId6" imgW="1180800" imgH="2286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1076" y="3356992"/>
                        <a:ext cx="28702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156176" y="5733256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5 лет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78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Красная книга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500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96752"/>
            <a:ext cx="3076705" cy="3600400"/>
          </a:xfrm>
        </p:spPr>
      </p:pic>
      <p:sp>
        <p:nvSpPr>
          <p:cNvPr id="7" name="Объект 5"/>
          <p:cNvSpPr>
            <a:spLocks noGrp="1"/>
          </p:cNvSpPr>
          <p:nvPr>
            <p:ph sz="half" idx="2"/>
          </p:nvPr>
        </p:nvSpPr>
        <p:spPr>
          <a:xfrm>
            <a:off x="2987824" y="1196752"/>
            <a:ext cx="5976664" cy="5400600"/>
          </a:xfrm>
          <a:solidFill>
            <a:schemeClr val="lt1">
              <a:alpha val="7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marL="0" indent="0">
              <a:buNone/>
            </a:pPr>
            <a:r>
              <a:rPr lang="ru-RU" b="1" i="1" dirty="0"/>
              <a:t>Мелкозубый </a:t>
            </a:r>
            <a:r>
              <a:rPr lang="ru-RU" b="1" i="1" dirty="0" err="1" smtClean="0"/>
              <a:t>пилорыл</a:t>
            </a:r>
            <a:r>
              <a:rPr lang="ru-RU" b="1" i="1" dirty="0" smtClean="0"/>
              <a:t> </a:t>
            </a:r>
            <a:r>
              <a:rPr lang="ru-RU" i="1" dirty="0" smtClean="0"/>
              <a:t>—</a:t>
            </a:r>
            <a:r>
              <a:rPr lang="ru-RU" i="1" dirty="0"/>
              <a:t> рыба </a:t>
            </a:r>
            <a:r>
              <a:rPr lang="ru-RU" i="1" dirty="0" smtClean="0"/>
              <a:t>из семейства</a:t>
            </a:r>
            <a:r>
              <a:rPr lang="ru-RU" i="1" dirty="0"/>
              <a:t> </a:t>
            </a:r>
            <a:r>
              <a:rPr lang="ru-RU" i="1" dirty="0" err="1" smtClean="0"/>
              <a:t>пилорылых</a:t>
            </a:r>
            <a:r>
              <a:rPr lang="ru-RU" i="1" dirty="0" smtClean="0"/>
              <a:t> скатов</a:t>
            </a:r>
            <a:r>
              <a:rPr lang="ru-RU" i="1" dirty="0"/>
              <a:t>. 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Находится под угрозой исчезновения и внесён в Международную Красную книгу</a:t>
            </a:r>
            <a:r>
              <a:rPr lang="ru-RU" i="1" dirty="0"/>
              <a:t>. </a:t>
            </a:r>
            <a:r>
              <a:rPr lang="ru-RU" i="1" dirty="0" smtClean="0"/>
              <a:t>Эти </a:t>
            </a:r>
            <a:r>
              <a:rPr lang="ru-RU" i="1" dirty="0"/>
              <a:t>скаты обитают в тропических прибрежных водах Индийского и </a:t>
            </a:r>
            <a:r>
              <a:rPr lang="ru-RU" i="1" dirty="0" smtClean="0"/>
              <a:t>Тихого океанов. Максимальная длина тела может достигать(в см):</a:t>
            </a:r>
            <a:endParaRPr lang="en-US" i="1" dirty="0" smtClean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5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число электронов </a:t>
            </a:r>
          </a:p>
          <a:p>
            <a:pPr marL="0" indent="0" algn="r">
              <a:buNone/>
            </a:pPr>
            <a:r>
              <a:rPr lang="ru-RU" i="1" dirty="0" smtClean="0"/>
              <a:t>у элемента </a:t>
            </a:r>
            <a:r>
              <a:rPr lang="en-US" i="1" dirty="0" smtClean="0"/>
              <a:t>N</a:t>
            </a:r>
            <a:endParaRPr lang="ru-RU" i="1" dirty="0" smtClean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7042514"/>
              </p:ext>
            </p:extLst>
          </p:nvPr>
        </p:nvGraphicFramePr>
        <p:xfrm>
          <a:off x="6156176" y="4725144"/>
          <a:ext cx="1573212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1" name="Equation" r:id="rId6" imgW="647640" imgH="203040" progId="Equation.DSMT4">
                  <p:embed/>
                </p:oleObj>
              </mc:Choice>
              <mc:Fallback>
                <p:oleObj name="Equation" r:id="rId6" imgW="647640" imgH="20304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4725144"/>
                        <a:ext cx="1573212" cy="547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131840" y="5805264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700 см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63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 за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gradFill>
            <a:gsLst>
              <a:gs pos="65000">
                <a:srgbClr val="F0FEDC">
                  <a:alpha val="20000"/>
                </a:srgbClr>
              </a:gs>
              <a:gs pos="0">
                <a:schemeClr val="accent3">
                  <a:tint val="50000"/>
                  <a:satMod val="300000"/>
                </a:schemeClr>
              </a:gs>
              <a:gs pos="100000">
                <a:schemeClr val="accent3">
                  <a:tint val="37000"/>
                  <a:satMod val="300000"/>
                  <a:alpha val="2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/>
              <a:t>Солнце</a:t>
            </a:r>
            <a:r>
              <a:rPr lang="ru-RU" i="1" dirty="0"/>
              <a:t> - источник тепла и света, без которого было бы невозможно возникновение и существование жизни на нашей планете. 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Чтобы узнать температуру в К на поверхности Солнца нужно решить уравнение: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номер Земли по счету от Солнца</a:t>
            </a:r>
            <a:endParaRPr lang="ru-RU" i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7705338"/>
              </p:ext>
            </p:extLst>
          </p:nvPr>
        </p:nvGraphicFramePr>
        <p:xfrm>
          <a:off x="899592" y="4797152"/>
          <a:ext cx="4689475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4" name="Equation" r:id="rId5" imgW="1930320" imgH="228600" progId="Equation.DSMT4">
                  <p:embed/>
                </p:oleObj>
              </mc:Choice>
              <mc:Fallback>
                <p:oleObj name="Equation" r:id="rId5" imgW="1930320" imgH="2286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797152"/>
                        <a:ext cx="4689475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68144" y="4653136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5778 К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50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 за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</a:t>
            </a:r>
            <a:endParaRPr lang="ru-RU" dirty="0"/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gradFill>
            <a:gsLst>
              <a:gs pos="65000">
                <a:srgbClr val="F0FEDC">
                  <a:alpha val="20000"/>
                </a:srgbClr>
              </a:gs>
              <a:gs pos="0">
                <a:schemeClr val="accent3">
                  <a:tint val="50000"/>
                  <a:satMod val="300000"/>
                </a:schemeClr>
              </a:gs>
              <a:gs pos="100000">
                <a:schemeClr val="accent3">
                  <a:tint val="37000"/>
                  <a:satMod val="300000"/>
                  <a:alpha val="2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Гелиофиты</a:t>
            </a:r>
            <a:r>
              <a:rPr lang="ru-RU" i="1" dirty="0" smtClean="0"/>
              <a:t> - </a:t>
            </a:r>
            <a:r>
              <a:rPr lang="ru-RU" i="1" dirty="0"/>
              <a:t>растения, приспособленные к жизни на открытых, хорошо освещаемых солнцем местах, плохо переносящие длительное </a:t>
            </a:r>
            <a:r>
              <a:rPr lang="ru-RU" i="1" dirty="0" smtClean="0"/>
              <a:t>затенение. Чтобы узнать среднее количество хлоропластов в листьях гелиофитов решите уравнение: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i="1" dirty="0" smtClean="0"/>
              <a:t>где </a:t>
            </a:r>
            <a:r>
              <a:rPr lang="ru-RU" i="1" dirty="0" smtClean="0">
                <a:hlinkClick r:id="rId4" action="ppaction://hlinksldjump"/>
              </a:rPr>
              <a:t>х</a:t>
            </a:r>
            <a:r>
              <a:rPr lang="ru-RU" i="1" dirty="0" smtClean="0"/>
              <a:t> - количество дней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i="1" dirty="0" smtClean="0"/>
              <a:t>в високосном году</a:t>
            </a:r>
          </a:p>
          <a:p>
            <a:pPr marL="0" indent="0">
              <a:buNone/>
            </a:pPr>
            <a:endParaRPr lang="ru-RU" i="1" dirty="0"/>
          </a:p>
          <a:p>
            <a:pPr marL="0" indent="0">
              <a:buNone/>
            </a:pPr>
            <a:endParaRPr lang="ru-RU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8971761"/>
              </p:ext>
            </p:extLst>
          </p:nvPr>
        </p:nvGraphicFramePr>
        <p:xfrm>
          <a:off x="1331640" y="4581128"/>
          <a:ext cx="1419225" cy="1062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8" name="Equation" r:id="rId5" imgW="583920" imgH="393480" progId="Equation.DSMT4">
                  <p:embed/>
                </p:oleObj>
              </mc:Choice>
              <mc:Fallback>
                <p:oleObj name="Equation" r:id="rId5" imgW="583920" imgH="39348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4581128"/>
                        <a:ext cx="1419225" cy="1062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68144" y="5517232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180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002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 за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gradFill>
            <a:gsLst>
              <a:gs pos="65000">
                <a:srgbClr val="F0FEDC">
                  <a:alpha val="20000"/>
                </a:srgbClr>
              </a:gs>
              <a:gs pos="0">
                <a:schemeClr val="accent3">
                  <a:tint val="50000"/>
                  <a:satMod val="300000"/>
                </a:schemeClr>
              </a:gs>
              <a:gs pos="100000">
                <a:schemeClr val="accent3">
                  <a:tint val="37000"/>
                  <a:satMod val="300000"/>
                  <a:alpha val="2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Фотосинтез</a:t>
            </a:r>
            <a:r>
              <a:rPr lang="ru-RU" b="1" i="1" dirty="0"/>
              <a:t> </a:t>
            </a:r>
            <a:r>
              <a:rPr lang="ru-RU" i="1" dirty="0"/>
              <a:t>– образование органических веществ зелеными растениями и некоторыми бактериями с использованием энергии солнечного света</a:t>
            </a:r>
            <a:r>
              <a:rPr lang="ru-RU" dirty="0"/>
              <a:t>. </a:t>
            </a:r>
            <a:r>
              <a:rPr lang="ru-RU" i="1" dirty="0"/>
              <a:t>В процессе фотосинтеза </a:t>
            </a:r>
            <a:r>
              <a:rPr lang="ru-RU" i="1" dirty="0" smtClean="0"/>
              <a:t>образуется </a:t>
            </a:r>
            <a:r>
              <a:rPr lang="ru-RU" i="1" dirty="0"/>
              <a:t>глюкоза и выделяется </a:t>
            </a:r>
            <a:r>
              <a:rPr lang="ru-RU" i="1" dirty="0" smtClean="0"/>
              <a:t>кислород. Какое количество молекул воды, образуют в результате фотосинтеза одну молекулу глюкозы:</a:t>
            </a:r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порядковый номер </a:t>
            </a:r>
          </a:p>
          <a:p>
            <a:pPr marL="0" indent="0" algn="r">
              <a:buNone/>
            </a:pPr>
            <a:r>
              <a:rPr lang="ru-RU" i="1" dirty="0" smtClean="0"/>
              <a:t>углерода в таблице Менделеева</a:t>
            </a:r>
            <a:endParaRPr lang="ru-RU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9748669"/>
              </p:ext>
            </p:extLst>
          </p:nvPr>
        </p:nvGraphicFramePr>
        <p:xfrm>
          <a:off x="683568" y="4797152"/>
          <a:ext cx="2314575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3" name="Equation" r:id="rId5" imgW="952200" imgH="419040" progId="Equation.DSMT4">
                  <p:embed/>
                </p:oleObj>
              </mc:Choice>
              <mc:Fallback>
                <p:oleObj name="Equation" r:id="rId5" imgW="952200" imgH="41904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4797152"/>
                        <a:ext cx="2314575" cy="1130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68144" y="5469236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6 молекул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636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 за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gradFill>
            <a:gsLst>
              <a:gs pos="65000">
                <a:srgbClr val="F0FEDC">
                  <a:alpha val="20000"/>
                </a:srgbClr>
              </a:gs>
              <a:gs pos="0">
                <a:schemeClr val="accent3">
                  <a:tint val="50000"/>
                  <a:satMod val="300000"/>
                </a:schemeClr>
              </a:gs>
              <a:gs pos="100000">
                <a:schemeClr val="accent3">
                  <a:tint val="37000"/>
                  <a:satMod val="300000"/>
                  <a:alpha val="2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err="1" smtClean="0"/>
              <a:t>Гелиофилы</a:t>
            </a:r>
            <a:r>
              <a:rPr lang="ru-RU" i="1" dirty="0" smtClean="0"/>
              <a:t> – светолюбивые организмы. Среди ярко выраженных </a:t>
            </a:r>
            <a:r>
              <a:rPr lang="ru-RU" i="1" dirty="0" err="1" smtClean="0"/>
              <a:t>гелиофилов</a:t>
            </a:r>
            <a:r>
              <a:rPr lang="ru-RU" i="1" dirty="0" smtClean="0"/>
              <a:t> можно отметить ящериц. Живородящая ящерица, обитает на территории РФ, рождает </a:t>
            </a:r>
            <a:r>
              <a:rPr lang="ru-RU" i="1" dirty="0"/>
              <a:t>живых детенышей. </a:t>
            </a:r>
            <a:r>
              <a:rPr lang="ru-RU" i="1" dirty="0" smtClean="0"/>
              <a:t>Средняя длина тела вместе с хвостом в см:</a:t>
            </a:r>
          </a:p>
          <a:p>
            <a:pPr marL="0" indent="0">
              <a:buNone/>
            </a:pPr>
            <a:endParaRPr lang="ru-RU" i="1" dirty="0"/>
          </a:p>
          <a:p>
            <a:pPr marL="0" indent="0" algn="r">
              <a:spcBef>
                <a:spcPts val="2400"/>
              </a:spcBef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</a:t>
            </a:r>
            <a:r>
              <a:rPr lang="ru-RU" i="1" dirty="0" smtClean="0"/>
              <a:t> - количество дней в феврале </a:t>
            </a:r>
          </a:p>
          <a:p>
            <a:pPr marL="0" indent="0" algn="r">
              <a:buNone/>
            </a:pPr>
            <a:r>
              <a:rPr lang="ru-RU" i="1" dirty="0" smtClean="0"/>
              <a:t>в високосном году</a:t>
            </a:r>
            <a:endParaRPr lang="ru-RU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4969099"/>
              </p:ext>
            </p:extLst>
          </p:nvPr>
        </p:nvGraphicFramePr>
        <p:xfrm>
          <a:off x="661094" y="4465488"/>
          <a:ext cx="4198938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7" name="Equation" r:id="rId5" imgW="1726920" imgH="203040" progId="Equation.DSMT4">
                  <p:embed/>
                </p:oleObj>
              </mc:Choice>
              <mc:Fallback>
                <p:oleObj name="Equation" r:id="rId5" imgW="1726920" imgH="20304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94" y="4465488"/>
                        <a:ext cx="4198938" cy="547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796136" y="4221088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17 см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422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 за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gradFill>
            <a:gsLst>
              <a:gs pos="65000">
                <a:srgbClr val="F0FEDC">
                  <a:alpha val="20000"/>
                </a:srgbClr>
              </a:gs>
              <a:gs pos="0">
                <a:schemeClr val="accent3">
                  <a:tint val="50000"/>
                  <a:satMod val="300000"/>
                </a:schemeClr>
              </a:gs>
              <a:gs pos="100000">
                <a:schemeClr val="accent3">
                  <a:tint val="37000"/>
                  <a:satMod val="300000"/>
                  <a:alpha val="2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i="1" dirty="0"/>
              <a:t>Количество энергии солнечной радиации, проходящей через атмосферу к поверхности Земли, практически постоянно и оценивается приблизительно в </a:t>
            </a:r>
            <a:r>
              <a:rPr lang="en-US" sz="4000" b="1" i="1" dirty="0" smtClean="0">
                <a:solidFill>
                  <a:srgbClr val="FF0000"/>
                </a:solidFill>
              </a:rPr>
              <a:t>y</a:t>
            </a:r>
            <a:r>
              <a:rPr lang="ru-RU" i="1" dirty="0" smtClean="0"/>
              <a:t>*10</a:t>
            </a:r>
            <a:r>
              <a:rPr lang="ru-RU" i="1" baseline="30000" dirty="0" smtClean="0"/>
              <a:t>23</a:t>
            </a:r>
            <a:r>
              <a:rPr lang="ru-RU" i="1" dirty="0" smtClean="0"/>
              <a:t> кДж:</a:t>
            </a:r>
            <a:endParaRPr lang="ru-RU" i="1" dirty="0"/>
          </a:p>
          <a:p>
            <a:pPr marL="0" indent="0" algn="r">
              <a:spcBef>
                <a:spcPts val="600"/>
              </a:spcBef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ru-RU" i="1" dirty="0" smtClean="0"/>
              <a:t> – количество </a:t>
            </a:r>
          </a:p>
          <a:p>
            <a:pPr marL="0" indent="0" algn="r">
              <a:spcBef>
                <a:spcPts val="600"/>
              </a:spcBef>
              <a:buNone/>
            </a:pPr>
            <a:r>
              <a:rPr lang="ru-RU" i="1" dirty="0" smtClean="0"/>
              <a:t>квадратных метров </a:t>
            </a:r>
          </a:p>
          <a:p>
            <a:pPr marL="0" indent="0" algn="r">
              <a:spcBef>
                <a:spcPts val="600"/>
              </a:spcBef>
              <a:buNone/>
            </a:pPr>
            <a:r>
              <a:rPr lang="ru-RU" i="1" dirty="0" smtClean="0"/>
              <a:t>в гектаре</a:t>
            </a:r>
            <a:endParaRPr lang="ru-RU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0556841"/>
              </p:ext>
            </p:extLst>
          </p:nvPr>
        </p:nvGraphicFramePr>
        <p:xfrm>
          <a:off x="611560" y="3645024"/>
          <a:ext cx="3055938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0" name="Equation" r:id="rId5" imgW="1257120" imgH="393480" progId="Equation.DSMT4">
                  <p:embed/>
                </p:oleObj>
              </mc:Choice>
              <mc:Fallback>
                <p:oleObj name="Equation" r:id="rId5" imgW="1257120" imgH="39348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3645024"/>
                        <a:ext cx="3055938" cy="106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68144" y="5517232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21*10</a:t>
            </a:r>
            <a:r>
              <a:rPr lang="ru-RU" sz="3200" b="1" baseline="30000" dirty="0" smtClean="0">
                <a:solidFill>
                  <a:srgbClr val="FF0000"/>
                </a:solidFill>
              </a:rPr>
              <a:t>23 </a:t>
            </a:r>
            <a:r>
              <a:rPr lang="ru-RU" sz="3200" b="1" dirty="0" smtClean="0">
                <a:solidFill>
                  <a:srgbClr val="FF0000"/>
                </a:solidFill>
              </a:rPr>
              <a:t>кДж</a:t>
            </a:r>
            <a:endParaRPr lang="ru-RU" sz="3200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32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Биологические ритмы </a:t>
            </a:r>
            <a:r>
              <a:rPr lang="ru-RU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100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363272" cy="4781128"/>
          </a:xfrm>
          <a:gradFill>
            <a:gsLst>
              <a:gs pos="74000">
                <a:schemeClr val="accent4">
                  <a:tint val="50000"/>
                  <a:satMod val="300000"/>
                  <a:alpha val="30000"/>
                </a:schemeClr>
              </a:gs>
              <a:gs pos="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Циркадный ритм </a:t>
            </a:r>
            <a:r>
              <a:rPr lang="ru-RU" i="1" dirty="0"/>
              <a:t>– это примерно 24-часовой цикл химических, физических и психических процессов, которые происходят в организме человека. </a:t>
            </a:r>
            <a:r>
              <a:rPr lang="ru-RU" i="1" dirty="0" smtClean="0"/>
              <a:t>Лишенные </a:t>
            </a:r>
            <a:r>
              <a:rPr lang="ru-RU" i="1" dirty="0"/>
              <a:t>солнечного света, наши биологические часы настроены на </a:t>
            </a:r>
            <a:r>
              <a:rPr lang="en-US" sz="4000" b="1" i="1" dirty="0" smtClean="0">
                <a:solidFill>
                  <a:srgbClr val="FF0000"/>
                </a:solidFill>
              </a:rPr>
              <a:t>y</a:t>
            </a:r>
            <a:r>
              <a:rPr lang="ru-RU" i="1" dirty="0" smtClean="0"/>
              <a:t>-часовой цикл: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год войны Российской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i="1" dirty="0" smtClean="0"/>
              <a:t>империи с Наполеоном</a:t>
            </a:r>
            <a:endParaRPr lang="ru-RU" i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593861"/>
              </p:ext>
            </p:extLst>
          </p:nvPr>
        </p:nvGraphicFramePr>
        <p:xfrm>
          <a:off x="611560" y="4744814"/>
          <a:ext cx="2655887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3" name="Equation" r:id="rId5" imgW="1091880" imgH="393480" progId="Equation.DSMT4">
                  <p:embed/>
                </p:oleObj>
              </mc:Choice>
              <mc:Fallback>
                <p:oleObj name="Equation" r:id="rId5" imgW="1091880" imgH="39348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744814"/>
                        <a:ext cx="2655887" cy="106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2160" y="5661248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25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709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Биологические ритмы за </a:t>
            </a: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gradFill>
            <a:gsLst>
              <a:gs pos="74000">
                <a:schemeClr val="accent4">
                  <a:tint val="50000"/>
                  <a:satMod val="300000"/>
                  <a:alpha val="30000"/>
                </a:schemeClr>
              </a:gs>
              <a:gs pos="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err="1" smtClean="0"/>
              <a:t>Инфрадианные</a:t>
            </a:r>
            <a:r>
              <a:rPr lang="ru-RU" b="1" i="1" dirty="0" smtClean="0"/>
              <a:t> ритмы </a:t>
            </a:r>
            <a:r>
              <a:rPr lang="ru-RU" i="1" dirty="0"/>
              <a:t>– </a:t>
            </a:r>
            <a:r>
              <a:rPr lang="ru-RU" i="1" dirty="0" smtClean="0"/>
              <a:t>биологические ритмы</a:t>
            </a:r>
            <a:r>
              <a:rPr lang="ru-RU" i="1" dirty="0"/>
              <a:t> с </a:t>
            </a:r>
            <a:r>
              <a:rPr lang="ru-RU" i="1" dirty="0" smtClean="0"/>
              <a:t>циклами значительной продолжительности. К ним относят сезонные ритмы. Так бурый медведь впадает в спячку на период до </a:t>
            </a:r>
            <a:r>
              <a:rPr lang="en-US" sz="4000" b="1" i="1" dirty="0" smtClean="0">
                <a:solidFill>
                  <a:srgbClr val="FF0000"/>
                </a:solidFill>
              </a:rPr>
              <a:t>y</a:t>
            </a:r>
            <a:r>
              <a:rPr lang="en-US" i="1" dirty="0" smtClean="0"/>
              <a:t> </a:t>
            </a:r>
            <a:r>
              <a:rPr lang="ru-RU" i="1" dirty="0" smtClean="0"/>
              <a:t>месяцев:</a:t>
            </a:r>
          </a:p>
          <a:p>
            <a:pPr marL="0" indent="0">
              <a:spcBef>
                <a:spcPts val="1800"/>
              </a:spcBef>
              <a:buNone/>
            </a:pPr>
            <a:endParaRPr lang="ru-RU" i="1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ru-RU" i="1" dirty="0" smtClean="0"/>
              <a:t> – средняя продолжительность  жизни женщин в РФ</a:t>
            </a:r>
            <a:endParaRPr lang="ru-RU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7857826"/>
              </p:ext>
            </p:extLst>
          </p:nvPr>
        </p:nvGraphicFramePr>
        <p:xfrm>
          <a:off x="2555776" y="4365104"/>
          <a:ext cx="2038350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0" name="Equation" r:id="rId5" imgW="838080" imgH="241200" progId="Equation.DSMT4">
                  <p:embed/>
                </p:oleObj>
              </mc:Choice>
              <mc:Fallback>
                <p:oleObj name="Equation" r:id="rId5" imgW="838080" imgH="2412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4365104"/>
                        <a:ext cx="2038350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68144" y="5517232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до 6 месяцев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72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4">
            <a:hlinkClick r:id="rId5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497623" y="1569521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ectangle 65">
            <a:hlinkClick r:id="" action="ppaction://hlinkshowjump?jump=nextslide"/>
          </p:cNvPr>
          <p:cNvSpPr>
            <a:spLocks noChangeAspect="1" noChangeArrowheads="1"/>
          </p:cNvSpPr>
          <p:nvPr/>
        </p:nvSpPr>
        <p:spPr bwMode="auto">
          <a:xfrm>
            <a:off x="471488" y="188913"/>
            <a:ext cx="1051200" cy="1223863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Фауна</a:t>
            </a:r>
            <a:endParaRPr lang="en-US" sz="16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90">
            <a:hlinkClick r:id="" action="ppaction://hlinkshowjump?jump=nextslide"/>
          </p:cNvPr>
          <p:cNvSpPr>
            <a:spLocks noChangeAspect="1" noChangeArrowheads="1"/>
          </p:cNvSpPr>
          <p:nvPr/>
        </p:nvSpPr>
        <p:spPr bwMode="auto">
          <a:xfrm>
            <a:off x="2714823" y="235410"/>
            <a:ext cx="1051200" cy="1223863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Красная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книга</a:t>
            </a:r>
            <a:endParaRPr lang="en-US" sz="16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Rectangle 91">
            <a:hlinkClick r:id="" action="ppaction://hlinkshowjump?jump=nextslide"/>
          </p:cNvPr>
          <p:cNvSpPr>
            <a:spLocks noChangeAspect="1" noChangeArrowheads="1"/>
          </p:cNvSpPr>
          <p:nvPr/>
        </p:nvSpPr>
        <p:spPr bwMode="auto">
          <a:xfrm>
            <a:off x="5043508" y="204827"/>
            <a:ext cx="1051200" cy="1223863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Солнце</a:t>
            </a:r>
            <a:endParaRPr lang="en-US" sz="16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Rectangle 92">
            <a:hlinkClick r:id="" action="ppaction://hlinkshowjump?jump=nextslide"/>
          </p:cNvPr>
          <p:cNvSpPr>
            <a:spLocks noChangeAspect="1" noChangeArrowheads="1"/>
          </p:cNvSpPr>
          <p:nvPr/>
        </p:nvSpPr>
        <p:spPr bwMode="auto">
          <a:xfrm>
            <a:off x="7236296" y="204828"/>
            <a:ext cx="1051200" cy="1207948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Биолгичес</a:t>
            </a:r>
            <a:r>
              <a:rPr lang="ru-RU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ие ритмы</a:t>
            </a:r>
            <a:endParaRPr lang="en-US" sz="16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64">
            <a:hlinkClick r:id="rId6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497623" y="2578136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Rectangle 64">
            <a:hlinkClick r:id="rId7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497623" y="3641083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300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Rectangle 64">
            <a:hlinkClick r:id="rId8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497623" y="4699776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400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64">
            <a:hlinkClick r:id="rId9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497623" y="5736948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500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Rectangle 64">
            <a:hlinkClick r:id="rId10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2714823" y="1569521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Rectangle 64">
            <a:hlinkClick r:id="rId11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2714823" y="2578136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Rectangle 64">
            <a:hlinkClick r:id="rId12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2714823" y="3641083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300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Rectangle 64">
            <a:hlinkClick r:id="rId13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2714823" y="4699776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400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Rectangle 64">
            <a:hlinkClick r:id="rId14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2714823" y="5736948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500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Rectangle 64">
            <a:hlinkClick r:id="rId15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5043508" y="1569519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Rectangle 64">
            <a:hlinkClick r:id="rId16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5043508" y="2578134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Rectangle 64">
            <a:hlinkClick r:id="rId17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5043508" y="3641081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300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Rectangle 64">
            <a:hlinkClick r:id="rId13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5043508" y="4699774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400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Rectangle 64">
            <a:hlinkClick r:id="rId18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5043508" y="5736946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500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Rectangle 64">
            <a:hlinkClick r:id="rId19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7236296" y="1569521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Rectangle 64">
            <a:hlinkClick r:id="rId20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7236296" y="2578136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Rectangle 64">
            <a:hlinkClick r:id="rId21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7236296" y="3641082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300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Rectangle 64">
            <a:hlinkClick r:id="rId22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7236296" y="4699775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400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Rectangle 64">
            <a:hlinkClick r:id="rId23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7236296" y="5736947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500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Sound16820 [Wav_Library_Net]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8534400" y="6022977"/>
            <a:ext cx="609600" cy="609600"/>
          </a:xfrm>
          <a:prstGeom prst="rect">
            <a:avLst/>
          </a:prstGeom>
        </p:spPr>
      </p:pic>
      <p:sp>
        <p:nvSpPr>
          <p:cNvPr id="2" name="Стрелка вниз 1">
            <a:hlinkClick r:id="rId25" action="ppaction://hlinksldjump"/>
          </p:cNvPr>
          <p:cNvSpPr/>
          <p:nvPr/>
        </p:nvSpPr>
        <p:spPr>
          <a:xfrm>
            <a:off x="8534400" y="4869160"/>
            <a:ext cx="502096" cy="8677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20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8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audio>
              <p:cMediaNode vol="80000">
                <p:cTn id="1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Биологические ритмы за </a:t>
            </a: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gradFill>
            <a:gsLst>
              <a:gs pos="74000">
                <a:schemeClr val="accent4">
                  <a:tint val="50000"/>
                  <a:satMod val="300000"/>
                  <a:alpha val="30000"/>
                </a:schemeClr>
              </a:gs>
              <a:gs pos="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Биоритмология</a:t>
            </a:r>
            <a:r>
              <a:rPr lang="ru-RU" i="1" dirty="0"/>
              <a:t> является одним из </a:t>
            </a:r>
            <a:r>
              <a:rPr lang="ru-RU" i="1" dirty="0" smtClean="0"/>
              <a:t>направлений раздела</a:t>
            </a:r>
            <a:r>
              <a:rPr lang="ru-RU" i="1" dirty="0"/>
              <a:t> биологии </a:t>
            </a:r>
            <a:r>
              <a:rPr lang="ru-RU" i="1" dirty="0" smtClean="0"/>
              <a:t>—хронобиологии. </a:t>
            </a:r>
            <a:r>
              <a:rPr lang="ru-RU" i="1" dirty="0"/>
              <a:t>Основателем </a:t>
            </a:r>
            <a:r>
              <a:rPr lang="ru-RU" i="1" dirty="0" smtClean="0"/>
              <a:t>науки </a:t>
            </a:r>
            <a:r>
              <a:rPr lang="ru-RU" i="1" dirty="0"/>
              <a:t>о биоритмах, принято считать немецкого врача Христофора </a:t>
            </a:r>
            <a:r>
              <a:rPr lang="ru-RU" i="1" dirty="0" err="1" smtClean="0"/>
              <a:t>Гуфелянда</a:t>
            </a:r>
            <a:r>
              <a:rPr lang="ru-RU" i="1" dirty="0" smtClean="0"/>
              <a:t>. Он в </a:t>
            </a:r>
            <a:r>
              <a:rPr lang="ru-RU" b="1" i="1" dirty="0" smtClean="0">
                <a:solidFill>
                  <a:srgbClr val="FF0000"/>
                </a:solidFill>
              </a:rPr>
              <a:t>у</a:t>
            </a:r>
            <a:r>
              <a:rPr lang="en-US" i="1" dirty="0" smtClean="0"/>
              <a:t> </a:t>
            </a:r>
            <a:r>
              <a:rPr lang="ru-RU" i="1" dirty="0" smtClean="0"/>
              <a:t>году обратил </a:t>
            </a:r>
            <a:r>
              <a:rPr lang="ru-RU" i="1" dirty="0"/>
              <a:t>внимание коллег на универсальность ритмических процессов в </a:t>
            </a:r>
            <a:r>
              <a:rPr lang="ru-RU" i="1" dirty="0" smtClean="0"/>
              <a:t>биологии: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год основания Москвы</a:t>
            </a:r>
            <a:endParaRPr lang="ru-RU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9133319"/>
              </p:ext>
            </p:extLst>
          </p:nvPr>
        </p:nvGraphicFramePr>
        <p:xfrm>
          <a:off x="766763" y="5589240"/>
          <a:ext cx="2160587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2" name="Equation" r:id="rId5" imgW="888840" imgH="228600" progId="Equation.DSMT4">
                  <p:embed/>
                </p:oleObj>
              </mc:Choice>
              <mc:Fallback>
                <p:oleObj name="Equation" r:id="rId5" imgW="888840" imgH="2286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763" y="5589240"/>
                        <a:ext cx="2160587" cy="614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940152" y="5517232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 1797 году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26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Биологические ритмы за </a:t>
            </a: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  <a:gradFill>
            <a:gsLst>
              <a:gs pos="74000">
                <a:schemeClr val="accent4">
                  <a:tint val="50000"/>
                  <a:satMod val="300000"/>
                  <a:alpha val="30000"/>
                </a:schemeClr>
              </a:gs>
              <a:gs pos="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i="1" dirty="0"/>
              <a:t>Биоритмы подразделяются на </a:t>
            </a:r>
            <a:r>
              <a:rPr lang="ru-RU" sz="3000" i="1" dirty="0" smtClean="0"/>
              <a:t>физиологические и </a:t>
            </a:r>
            <a:r>
              <a:rPr lang="ru-RU" sz="3000" i="1" dirty="0"/>
              <a:t>экологические. Физиологические ритмы, как правило, имеют периоды от долей секунды до нескольких минут. </a:t>
            </a:r>
            <a:endParaRPr lang="ru-RU" sz="3000" i="1" dirty="0" smtClean="0"/>
          </a:p>
          <a:p>
            <a:pPr marL="0" indent="0">
              <a:buNone/>
            </a:pPr>
            <a:r>
              <a:rPr lang="ru-RU" sz="3000" i="1" dirty="0" smtClean="0"/>
              <a:t>Среднее нормальное количество пульсаций сердца в минуту у взрослого человека:</a:t>
            </a:r>
            <a:endParaRPr lang="ru-RU" sz="3000" i="1" dirty="0"/>
          </a:p>
          <a:p>
            <a:pPr marL="0" indent="0" algn="r">
              <a:buNone/>
            </a:pPr>
            <a:r>
              <a:rPr lang="ru-RU" sz="3000" i="1" dirty="0" smtClean="0"/>
              <a:t>где </a:t>
            </a:r>
            <a:r>
              <a:rPr lang="en-US" sz="3000" i="1" dirty="0" smtClean="0">
                <a:hlinkClick r:id="rId4" action="ppaction://hlinksldjump"/>
              </a:rPr>
              <a:t>x</a:t>
            </a:r>
            <a:r>
              <a:rPr lang="en-US" sz="3000" i="1" dirty="0" smtClean="0"/>
              <a:t> – </a:t>
            </a:r>
            <a:r>
              <a:rPr lang="ru-RU" sz="3000" i="1" dirty="0" smtClean="0"/>
              <a:t>площадь прямоугольника </a:t>
            </a:r>
          </a:p>
          <a:p>
            <a:pPr marL="0" indent="0" algn="r">
              <a:buNone/>
            </a:pPr>
            <a:r>
              <a:rPr lang="ru-RU" sz="3000" i="1" dirty="0" smtClean="0"/>
              <a:t>со сторонами 14 и 100</a:t>
            </a:r>
            <a:endParaRPr lang="ru-RU" sz="3000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5722456"/>
              </p:ext>
            </p:extLst>
          </p:nvPr>
        </p:nvGraphicFramePr>
        <p:xfrm>
          <a:off x="971600" y="4962425"/>
          <a:ext cx="1449388" cy="105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6" name="Equation" r:id="rId5" imgW="596880" imgH="393480" progId="Equation.DSMT4">
                  <p:embed/>
                </p:oleObj>
              </mc:Choice>
              <mc:Fallback>
                <p:oleObj name="Equation" r:id="rId5" imgW="596880" imgH="39348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4962425"/>
                        <a:ext cx="1449388" cy="1058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940152" y="5589240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70 уд.</a:t>
            </a:r>
            <a:r>
              <a:rPr lang="en-US" sz="3200" b="1" dirty="0" smtClean="0">
                <a:solidFill>
                  <a:srgbClr val="FF0000"/>
                </a:solidFill>
              </a:rPr>
              <a:t>/</a:t>
            </a:r>
            <a:r>
              <a:rPr lang="ru-RU" sz="3200" b="1" dirty="0" smtClean="0">
                <a:solidFill>
                  <a:srgbClr val="FF0000"/>
                </a:solidFill>
              </a:rPr>
              <a:t>мин.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04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Биологические ритмы за </a:t>
            </a: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  <a:gradFill>
            <a:gsLst>
              <a:gs pos="74000">
                <a:schemeClr val="accent4">
                  <a:tint val="50000"/>
                  <a:satMod val="300000"/>
                  <a:alpha val="30000"/>
                </a:schemeClr>
              </a:gs>
              <a:gs pos="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Мезоритмы</a:t>
            </a:r>
            <a:r>
              <a:rPr lang="ru-RU" i="1" dirty="0" smtClean="0"/>
              <a:t> длятся </a:t>
            </a:r>
            <a:r>
              <a:rPr lang="ru-RU" i="1" dirty="0"/>
              <a:t>от 28 </a:t>
            </a:r>
            <a:r>
              <a:rPr lang="ru-RU" i="1" dirty="0" smtClean="0"/>
              <a:t>часов </a:t>
            </a:r>
            <a:r>
              <a:rPr lang="ru-RU" i="1" dirty="0"/>
              <a:t>до </a:t>
            </a:r>
            <a:r>
              <a:rPr lang="ru-RU" i="1" dirty="0" smtClean="0"/>
              <a:t>6-7</a:t>
            </a:r>
            <a:r>
              <a:rPr lang="ru-RU" i="1" dirty="0"/>
              <a:t> </a:t>
            </a:r>
            <a:r>
              <a:rPr lang="ru-RU" i="1" dirty="0" smtClean="0"/>
              <a:t>дней. </a:t>
            </a:r>
            <a:r>
              <a:rPr lang="ru-RU" i="1" dirty="0"/>
              <a:t>Сюда относятся </a:t>
            </a:r>
            <a:r>
              <a:rPr lang="ru-RU" i="1" dirty="0" err="1"/>
              <a:t>циркасептальные</a:t>
            </a:r>
            <a:r>
              <a:rPr lang="ru-RU" i="1" dirty="0"/>
              <a:t> </a:t>
            </a:r>
            <a:r>
              <a:rPr lang="ru-RU" i="1" dirty="0" smtClean="0"/>
              <a:t>ритмы. С </a:t>
            </a:r>
            <a:r>
              <a:rPr lang="ru-RU" i="1" dirty="0"/>
              <a:t>ними связана </a:t>
            </a:r>
            <a:r>
              <a:rPr lang="ru-RU" i="1" dirty="0" smtClean="0"/>
              <a:t>работоспособность. Какова средняя длина этого ритма у человека?</a:t>
            </a:r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3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значение числа </a:t>
            </a:r>
            <a:r>
              <a:rPr lang="el-GR" i="1" dirty="0" smtClean="0"/>
              <a:t>π</a:t>
            </a:r>
            <a:endParaRPr lang="ru-RU" i="1" dirty="0" smtClean="0"/>
          </a:p>
          <a:p>
            <a:pPr marL="0" indent="0" algn="r">
              <a:buNone/>
            </a:pPr>
            <a:r>
              <a:rPr lang="ru-RU" i="1" dirty="0" smtClean="0"/>
              <a:t>(с точностью до 2 знаков </a:t>
            </a:r>
          </a:p>
          <a:p>
            <a:pPr marL="0" indent="0" algn="r">
              <a:buNone/>
            </a:pPr>
            <a:r>
              <a:rPr lang="ru-RU" i="1" dirty="0" smtClean="0"/>
              <a:t>после запятой) </a:t>
            </a:r>
            <a:endParaRPr lang="ru-RU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5661248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 7 </a:t>
            </a:r>
            <a:endParaRPr lang="ru-RU" sz="4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27584" y="3861048"/>
                <a:ext cx="253486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/>
                        </a:rPr>
                        <m:t>𝑦</m:t>
                      </m:r>
                      <m:r>
                        <a:rPr lang="en-US" sz="3200" i="1">
                          <a:latin typeface="Cambria Math"/>
                        </a:rPr>
                        <m:t>=</m:t>
                      </m:r>
                      <m:r>
                        <a:rPr lang="en-US" sz="3200" i="1">
                          <a:latin typeface="Cambria Math"/>
                        </a:rPr>
                        <m:t>𝑥</m:t>
                      </m:r>
                      <m:r>
                        <a:rPr lang="en-US" sz="3200" i="1">
                          <a:latin typeface="Cambria Math"/>
                        </a:rPr>
                        <m:t>+3,86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3861048"/>
                <a:ext cx="2534861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724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4">
            <a:hlinkClick r:id="rId5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818600" y="1577345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ectangle 65">
            <a:hlinkClick r:id="" action="ppaction://hlinkshowjump?jump=nextslide"/>
          </p:cNvPr>
          <p:cNvSpPr>
            <a:spLocks noChangeAspect="1" noChangeArrowheads="1"/>
          </p:cNvSpPr>
          <p:nvPr/>
        </p:nvSpPr>
        <p:spPr bwMode="auto">
          <a:xfrm>
            <a:off x="818600" y="188913"/>
            <a:ext cx="1051200" cy="1223863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Флора</a:t>
            </a:r>
            <a:endParaRPr lang="en-US" sz="16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90">
            <a:hlinkClick r:id="" action="ppaction://hlinkshowjump?jump=nextslide"/>
          </p:cNvPr>
          <p:cNvSpPr>
            <a:spLocks noChangeAspect="1" noChangeArrowheads="1"/>
          </p:cNvSpPr>
          <p:nvPr/>
        </p:nvSpPr>
        <p:spPr bwMode="auto">
          <a:xfrm>
            <a:off x="2921000" y="215727"/>
            <a:ext cx="1051200" cy="1223863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Мусор –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это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серьезно</a:t>
            </a:r>
            <a:endParaRPr lang="en-US" sz="16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Rectangle 91">
            <a:hlinkClick r:id="" action="ppaction://hlinkshowjump?jump=nextslide"/>
          </p:cNvPr>
          <p:cNvSpPr>
            <a:spLocks noChangeAspect="1" noChangeArrowheads="1"/>
          </p:cNvSpPr>
          <p:nvPr/>
        </p:nvSpPr>
        <p:spPr bwMode="auto">
          <a:xfrm>
            <a:off x="5076056" y="215727"/>
            <a:ext cx="1051200" cy="1223863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Воздух</a:t>
            </a:r>
            <a:endParaRPr lang="en-US" sz="16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64">
            <a:hlinkClick r:id="rId6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818600" y="2585960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400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Rectangle 64">
            <a:hlinkClick r:id="rId7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818600" y="3648907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600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Rectangle 64">
            <a:hlinkClick r:id="rId8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818600" y="4707600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800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64">
            <a:hlinkClick r:id="rId9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818600" y="5744772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1000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Rectangle 64">
            <a:hlinkClick r:id="rId10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2921000" y="1577345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Rectangle 64">
            <a:hlinkClick r:id="rId11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2921000" y="2585960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400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Rectangle 64">
            <a:hlinkClick r:id="rId12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2921000" y="3648907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600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Rectangle 64">
            <a:hlinkClick r:id="rId13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2921000" y="4707600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800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Rectangle 64">
            <a:hlinkClick r:id="rId14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2921000" y="5744772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1000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Rectangle 64">
            <a:hlinkClick r:id="rId15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5076056" y="1569521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Rectangle 64">
            <a:hlinkClick r:id="rId16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5076056" y="2578136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400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Rectangle 64">
            <a:hlinkClick r:id="rId17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5076056" y="3641083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600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Rectangle 64">
            <a:hlinkClick r:id="rId18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5076056" y="4699776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800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Rectangle 64">
            <a:hlinkClick r:id="rId19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5076056" y="5736948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1000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Rectangle 91">
            <a:hlinkClick r:id="rId20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7092280" y="198310"/>
            <a:ext cx="1051200" cy="1223863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Биосфера</a:t>
            </a:r>
            <a:endParaRPr lang="en-US" sz="16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Rectangle 64">
            <a:hlinkClick r:id="rId21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7121200" y="1569521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Rectangle 64">
            <a:hlinkClick r:id="rId22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7121200" y="2578136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400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Rectangle 64">
            <a:hlinkClick r:id="rId23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7121200" y="3641083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600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Rectangle 64">
            <a:hlinkClick r:id="rId24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7121200" y="4699776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800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Rectangle 64">
            <a:hlinkClick r:id="rId25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7121200" y="5736948"/>
            <a:ext cx="1051200" cy="856215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1000</a:t>
            </a:r>
            <a:endParaRPr lang="en-US" sz="20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Sound16820 [Wav_Library_Net]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6"/>
          <a:stretch>
            <a:fillRect/>
          </a:stretch>
        </p:blipFill>
        <p:spPr>
          <a:xfrm>
            <a:off x="8534400" y="6022977"/>
            <a:ext cx="609600" cy="609600"/>
          </a:xfrm>
          <a:prstGeom prst="rect">
            <a:avLst/>
          </a:prstGeom>
        </p:spPr>
      </p:pic>
      <p:sp>
        <p:nvSpPr>
          <p:cNvPr id="2" name="Стрелка вниз 1">
            <a:hlinkClick r:id="rId20" action="ppaction://hlinksldjump"/>
          </p:cNvPr>
          <p:cNvSpPr/>
          <p:nvPr/>
        </p:nvSpPr>
        <p:spPr>
          <a:xfrm>
            <a:off x="8534400" y="4699776"/>
            <a:ext cx="502096" cy="10449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84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80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audio>
              <p:cMediaNode vol="80000">
                <p:cTn id="1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  <p:bldLst>
      <p:bldP spid="5" grpId="0" animBg="1"/>
      <p:bldP spid="30" grpId="0" animBg="1"/>
      <p:bldP spid="31" grpId="0" animBg="1"/>
      <p:bldP spid="32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Флора </a:t>
            </a: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856" y="1484784"/>
            <a:ext cx="8229600" cy="4824536"/>
          </a:xfrm>
          <a:solidFill>
            <a:schemeClr val="accent3">
              <a:alpha val="6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Гидрофиты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водные 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растения, прикрепленные к почве и погруженные в воду своими нижними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частями. 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Средняя 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высота стеблей камыша колеблется в пределах от 1,5 до 3 м. На Кавказе и в Средней Азии их высота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достигает: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</a:t>
            </a: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x</a:t>
            </a: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число регионов в РФ.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462405"/>
              </p:ext>
            </p:extLst>
          </p:nvPr>
        </p:nvGraphicFramePr>
        <p:xfrm>
          <a:off x="755577" y="5174176"/>
          <a:ext cx="2376263" cy="919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1" name="Equation" r:id="rId5" imgW="761760" imgH="266400" progId="Equation.DSMT4">
                  <p:embed/>
                </p:oleObj>
              </mc:Choice>
              <mc:Fallback>
                <p:oleObj name="Equation" r:id="rId5" imgW="761760" imgH="2664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7" y="5174176"/>
                        <a:ext cx="2376263" cy="919120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68144" y="5517232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6 м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51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Флора за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  <a:solidFill>
            <a:schemeClr val="accent3">
              <a:alpha val="6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Ксерофиты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засухоустойчивые растения.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Они имеют разветвленную корневую систему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приспособлениями к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сложным  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условиям существования: мелкими узкими листьями или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колючками. Так у клевера корни уходят вглубь почвы до: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</a:t>
            </a: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x</a:t>
            </a: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число пластинок листа 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клевера, считающееся в 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западной традиции счастливым</a:t>
            </a:r>
            <a:r>
              <a:rPr lang="ru-RU" i="1" dirty="0" smtClean="0">
                <a:solidFill>
                  <a:schemeClr val="bg1"/>
                </a:solidFill>
              </a:rPr>
              <a:t>.</a:t>
            </a:r>
            <a:endParaRPr lang="ru-RU" i="1" dirty="0">
              <a:solidFill>
                <a:schemeClr val="bg1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226388"/>
              </p:ext>
            </p:extLst>
          </p:nvPr>
        </p:nvGraphicFramePr>
        <p:xfrm>
          <a:off x="683568" y="4609306"/>
          <a:ext cx="219075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6" name="Equation" r:id="rId5" imgW="901440" imgH="419040" progId="Equation.DSMT4">
                  <p:embed/>
                </p:oleObj>
              </mc:Choice>
              <mc:Fallback>
                <p:oleObj name="Equation" r:id="rId5" imgW="901440" imgH="41904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4609306"/>
                        <a:ext cx="2190750" cy="1123950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940152" y="5543371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3 м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23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Флора за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  <a:solidFill>
            <a:schemeClr val="accent3">
              <a:alpha val="6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Мегатермофиты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экологическая группа жаростойких растений. К ним относятся пальмы. 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Семейство пальм очень обширно и по последним подсчетам включает около 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видов: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</a:t>
            </a: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x</a:t>
            </a: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точная высота 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горы Эверест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3524579"/>
              </p:ext>
            </p:extLst>
          </p:nvPr>
        </p:nvGraphicFramePr>
        <p:xfrm>
          <a:off x="641350" y="4398963"/>
          <a:ext cx="2128838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8" name="Equation" r:id="rId5" imgW="876240" imgH="393480" progId="Equation.DSMT4">
                  <p:embed/>
                </p:oleObj>
              </mc:Choice>
              <mc:Fallback>
                <p:oleObj name="Equation" r:id="rId5" imgW="876240" imgH="39348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" y="4398963"/>
                        <a:ext cx="2128838" cy="1055687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68144" y="5517232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4000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9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Флора за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  <a:solidFill>
            <a:schemeClr val="accent3">
              <a:alpha val="6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Сциофиты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тенелюбивые растения, у которых процесс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фотосинтеза</a:t>
            </a: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преобладает</a:t>
            </a: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 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процессом дыхания уже при слабой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освещенности. В данную экологическую группу входят плауны, которые 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широко представленных от тундры до 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тропиков. Примерное количество видов плаунов в мире: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</a:t>
            </a: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x</a:t>
            </a: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верхнее значение 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синего спектра в нанометрах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5948833"/>
              </p:ext>
            </p:extLst>
          </p:nvPr>
        </p:nvGraphicFramePr>
        <p:xfrm>
          <a:off x="683568" y="5085184"/>
          <a:ext cx="2808287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3" name="Equation" r:id="rId5" imgW="1155600" imgH="228600" progId="Equation.DSMT4">
                  <p:embed/>
                </p:oleObj>
              </mc:Choice>
              <mc:Fallback>
                <p:oleObj name="Equation" r:id="rId5" imgW="1155600" imgH="2286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5085184"/>
                        <a:ext cx="2808287" cy="612775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68144" y="5517232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500 видов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379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Флора за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  <a:solidFill>
            <a:schemeClr val="accent3">
              <a:alpha val="6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Патиенты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растения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 побеждающие в </a:t>
            </a:r>
            <a:endParaRPr lang="ru-RU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борьбе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за существование благодаря 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своей выносливости. 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каком году 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Л. Г. 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Раменский предложил данный термин?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</a:t>
            </a: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x</a:t>
            </a: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число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звезд в 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созвездии Малая Медведица, 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видимых невооруженным взглядом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238457"/>
              </p:ext>
            </p:extLst>
          </p:nvPr>
        </p:nvGraphicFramePr>
        <p:xfrm>
          <a:off x="611560" y="4293096"/>
          <a:ext cx="327183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4" name="Equation" r:id="rId5" imgW="1346040" imgH="203040" progId="Equation.DSMT4">
                  <p:embed/>
                </p:oleObj>
              </mc:Choice>
              <mc:Fallback>
                <p:oleObj name="Equation" r:id="rId5" imgW="1346040" imgH="20304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293096"/>
                        <a:ext cx="3271838" cy="544513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68144" y="5517232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1938 г.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898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Мусор – это серьезно </a:t>
            </a:r>
            <a:r>
              <a:rPr lang="ru-RU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200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gradFill>
            <a:gsLst>
              <a:gs pos="12000">
                <a:schemeClr val="dk1">
                  <a:tint val="50000"/>
                  <a:satMod val="300000"/>
                  <a:alpha val="30000"/>
                </a:schemeClr>
              </a:gs>
              <a:gs pos="91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>
                <a:solidFill>
                  <a:schemeClr val="tx1"/>
                </a:solidFill>
              </a:rPr>
              <a:t>Одной из глобальных проблем человечества является производство отходов, которое во всем мире нарастает темпами, опережающими их переработку, обезвреживание и утилизацию</a:t>
            </a:r>
            <a:r>
              <a:rPr lang="ru-RU" i="1" dirty="0" smtClean="0">
                <a:solidFill>
                  <a:schemeClr val="tx1"/>
                </a:solidFill>
              </a:rPr>
              <a:t>. Так в РФ ежегодно </a:t>
            </a:r>
            <a:r>
              <a:rPr lang="ru-RU" i="1" dirty="0">
                <a:solidFill>
                  <a:schemeClr val="tx1"/>
                </a:solidFill>
              </a:rPr>
              <a:t>образуется более </a:t>
            </a:r>
            <a:r>
              <a:rPr lang="ru-RU" sz="4300" b="1" i="1" dirty="0" smtClean="0">
                <a:solidFill>
                  <a:srgbClr val="FF0000"/>
                </a:solidFill>
              </a:rPr>
              <a:t>у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>
                <a:solidFill>
                  <a:schemeClr val="tx1"/>
                </a:solidFill>
              </a:rPr>
              <a:t>млрд. тонн бытовых, сельскохозяйственных, промышленных и иных видов </a:t>
            </a:r>
            <a:r>
              <a:rPr lang="ru-RU" i="1" dirty="0" smtClean="0">
                <a:solidFill>
                  <a:schemeClr val="tx1"/>
                </a:solidFill>
              </a:rPr>
              <a:t>отходов: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где </a:t>
            </a:r>
            <a:r>
              <a:rPr lang="en-US" i="1" dirty="0" smtClean="0">
                <a:solidFill>
                  <a:schemeClr val="tx1"/>
                </a:solidFill>
                <a:hlinkClick r:id="rId4" action="ppaction://hlinksldjump"/>
              </a:rPr>
              <a:t>x</a:t>
            </a:r>
            <a:r>
              <a:rPr lang="en-US" i="1" dirty="0" smtClean="0">
                <a:solidFill>
                  <a:schemeClr val="tx1"/>
                </a:solidFill>
              </a:rPr>
              <a:t> – </a:t>
            </a:r>
            <a:r>
              <a:rPr lang="ru-RU" i="1" dirty="0" smtClean="0">
                <a:solidFill>
                  <a:schemeClr val="tx1"/>
                </a:solidFill>
              </a:rPr>
              <a:t>количество 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конечностей у насекомых</a:t>
            </a:r>
            <a:endParaRPr lang="ru-RU" i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231408"/>
              </p:ext>
            </p:extLst>
          </p:nvPr>
        </p:nvGraphicFramePr>
        <p:xfrm>
          <a:off x="1115616" y="4869160"/>
          <a:ext cx="1633538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6" name="Equation" r:id="rId5" imgW="672840" imgH="419040" progId="Equation.DSMT4">
                  <p:embed/>
                </p:oleObj>
              </mc:Choice>
              <mc:Fallback>
                <p:oleObj name="Equation" r:id="rId5" imgW="672840" imgH="41904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4869160"/>
                        <a:ext cx="1633538" cy="112712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2160" y="5517232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7 млрд. тонн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77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Фауна за 100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  <a:gradFill>
            <a:gsLst>
              <a:gs pos="0">
                <a:schemeClr val="accent6">
                  <a:tint val="50000"/>
                  <a:satMod val="300000"/>
                </a:schemeClr>
              </a:gs>
              <a:gs pos="80000">
                <a:schemeClr val="accent6">
                  <a:tint val="37000"/>
                  <a:satMod val="300000"/>
                  <a:alpha val="3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настоящее время описано более 1,7 млн. видов животных. Для отражения их эволюционного развития их классифицируют. В классе млекопитающих выделяют отряды, включающие в свой состав сотни видов. Узнать количество отрядов можно, выполнив вычисления: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i="1" dirty="0" smtClean="0">
                <a:solidFill>
                  <a:schemeClr val="tx1"/>
                </a:solidFill>
              </a:rPr>
              <a:t>                                         где </a:t>
            </a:r>
            <a:r>
              <a:rPr lang="en-US" i="1" dirty="0" smtClean="0">
                <a:solidFill>
                  <a:schemeClr val="tx1"/>
                </a:solidFill>
                <a:hlinkClick r:id="rId5" action="ppaction://hlinksldjump"/>
              </a:rPr>
              <a:t>x</a:t>
            </a:r>
            <a:r>
              <a:rPr lang="en-US" i="1" dirty="0" smtClean="0">
                <a:solidFill>
                  <a:schemeClr val="tx1"/>
                </a:solidFill>
              </a:rPr>
              <a:t> = 12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2561715"/>
              </p:ext>
            </p:extLst>
          </p:nvPr>
        </p:nvGraphicFramePr>
        <p:xfrm>
          <a:off x="539552" y="4941168"/>
          <a:ext cx="3672408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" name="Equation" r:id="rId6" imgW="1257120" imgH="444240" progId="Equation.DSMT4">
                  <p:embed/>
                </p:oleObj>
              </mc:Choice>
              <mc:Fallback>
                <p:oleObj name="Equation" r:id="rId6" imgW="125712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39552" y="4941168"/>
                        <a:ext cx="3672408" cy="14401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868144" y="5733256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21 отряд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884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Мусор – это серьезно за </a:t>
            </a:r>
            <a:r>
              <a:rPr lang="ru-RU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gradFill>
            <a:gsLst>
              <a:gs pos="12000">
                <a:schemeClr val="dk1">
                  <a:tint val="50000"/>
                  <a:satMod val="300000"/>
                  <a:alpha val="30000"/>
                </a:schemeClr>
              </a:gs>
              <a:gs pos="91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/>
              <a:t>В мировой практике применяется более десяти </a:t>
            </a:r>
            <a:r>
              <a:rPr lang="ru-RU" i="1" dirty="0" smtClean="0"/>
              <a:t>технологий </a:t>
            </a:r>
            <a:r>
              <a:rPr lang="ru-RU" i="1" dirty="0"/>
              <a:t>сжигания отходов. </a:t>
            </a:r>
            <a:r>
              <a:rPr lang="ru-RU" i="1" dirty="0" smtClean="0"/>
              <a:t>Мусоросжигательные </a:t>
            </a:r>
            <a:r>
              <a:rPr lang="ru-RU" i="1" dirty="0"/>
              <a:t>установки не </a:t>
            </a:r>
            <a:r>
              <a:rPr lang="ru-RU" i="1" dirty="0" smtClean="0"/>
              <a:t>только </a:t>
            </a:r>
            <a:r>
              <a:rPr lang="ru-RU" i="1" dirty="0"/>
              <a:t>сжигают отходы, но и перерабатывают выделяемое </a:t>
            </a:r>
            <a:r>
              <a:rPr lang="ru-RU" i="1" dirty="0" smtClean="0"/>
              <a:t>при </a:t>
            </a:r>
            <a:r>
              <a:rPr lang="ru-RU" i="1" dirty="0"/>
              <a:t>этом тепло в энергию.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В РФ расположено около </a:t>
            </a:r>
            <a:r>
              <a:rPr lang="ru-RU" sz="4300" b="1" i="1" dirty="0" smtClean="0">
                <a:solidFill>
                  <a:srgbClr val="FF0000"/>
                </a:solidFill>
              </a:rPr>
              <a:t>у</a:t>
            </a:r>
            <a:r>
              <a:rPr lang="ru-RU" i="1" dirty="0" smtClean="0"/>
              <a:t>  мусоросжигательных завода:</a:t>
            </a:r>
            <a:endParaRPr lang="ru-RU" i="1" dirty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ru-RU" i="1" dirty="0" smtClean="0"/>
              <a:t> – количество открытых</a:t>
            </a:r>
          </a:p>
          <a:p>
            <a:pPr marL="0" indent="0" algn="r">
              <a:buNone/>
            </a:pPr>
            <a:r>
              <a:rPr lang="ru-RU" i="1" dirty="0" smtClean="0"/>
              <a:t>химических элементов </a:t>
            </a:r>
          </a:p>
          <a:p>
            <a:pPr marL="0" indent="0" algn="r">
              <a:buNone/>
            </a:pPr>
            <a:r>
              <a:rPr lang="ru-RU" i="1" dirty="0" smtClean="0"/>
              <a:t>(по данным на 2016 г)</a:t>
            </a:r>
            <a:endParaRPr lang="ru-RU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8514633"/>
              </p:ext>
            </p:extLst>
          </p:nvPr>
        </p:nvGraphicFramePr>
        <p:xfrm>
          <a:off x="1331640" y="4725144"/>
          <a:ext cx="1819275" cy="1058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8" name="Equation" r:id="rId5" imgW="749160" imgH="393480" progId="Equation.DSMT4">
                  <p:embed/>
                </p:oleObj>
              </mc:Choice>
              <mc:Fallback>
                <p:oleObj name="Equation" r:id="rId5" imgW="749160" imgH="39348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4725144"/>
                        <a:ext cx="1819275" cy="105886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2160" y="5517232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Около 40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0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Мусор – это серьезно за </a:t>
            </a:r>
            <a:r>
              <a:rPr lang="ru-RU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gradFill>
            <a:gsLst>
              <a:gs pos="12000">
                <a:schemeClr val="dk1">
                  <a:tint val="50000"/>
                  <a:satMod val="300000"/>
                  <a:alpha val="30000"/>
                </a:schemeClr>
              </a:gs>
              <a:gs pos="91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/>
              <a:t>Радиоактивные отходы </a:t>
            </a:r>
            <a:r>
              <a:rPr lang="ru-RU" i="1" dirty="0">
                <a:solidFill>
                  <a:schemeClr val="bg1"/>
                </a:solidFill>
              </a:rPr>
              <a:t> </a:t>
            </a:r>
            <a:r>
              <a:rPr lang="en-US" i="1" dirty="0"/>
              <a:t>–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/>
              <a:t> отходы, содержащие радиоактивные изотопы 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химических </a:t>
            </a:r>
            <a:r>
              <a:rPr lang="ru-RU" i="1" dirty="0"/>
              <a:t>элементов и не </a:t>
            </a:r>
            <a:r>
              <a:rPr lang="ru-RU" i="1" dirty="0" smtClean="0"/>
              <a:t>имеющие практической </a:t>
            </a:r>
            <a:r>
              <a:rPr lang="ru-RU" i="1" dirty="0"/>
              <a:t>ценности</a:t>
            </a:r>
            <a:r>
              <a:rPr lang="ru-RU" i="1" dirty="0" smtClean="0"/>
              <a:t>. </a:t>
            </a:r>
            <a:r>
              <a:rPr lang="ru-RU" i="1" dirty="0"/>
              <a:t>На сегодня в России накоплено более </a:t>
            </a:r>
            <a:r>
              <a:rPr lang="ru-RU" sz="4300" b="1" i="1" dirty="0" smtClean="0">
                <a:solidFill>
                  <a:srgbClr val="FF0000"/>
                </a:solidFill>
              </a:rPr>
              <a:t>у</a:t>
            </a:r>
            <a:r>
              <a:rPr lang="en-US" i="1" dirty="0" smtClean="0"/>
              <a:t> </a:t>
            </a:r>
            <a:r>
              <a:rPr lang="ru-RU" i="1" dirty="0" smtClean="0"/>
              <a:t>тонн </a:t>
            </a:r>
            <a:r>
              <a:rPr lang="ru-RU" i="1" dirty="0"/>
              <a:t>ядерных отходов (без учета топлива транспортных энергетических установок</a:t>
            </a:r>
            <a:r>
              <a:rPr lang="ru-RU" i="1" dirty="0" smtClean="0"/>
              <a:t>):</a:t>
            </a:r>
            <a:endParaRPr lang="ru-RU" i="1" dirty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количество </a:t>
            </a:r>
          </a:p>
          <a:p>
            <a:pPr marL="0" indent="0" algn="r">
              <a:buNone/>
            </a:pPr>
            <a:r>
              <a:rPr lang="ru-RU" i="1" dirty="0" smtClean="0"/>
              <a:t>атомов в молекуле </a:t>
            </a:r>
          </a:p>
          <a:p>
            <a:pPr marL="0" indent="0" algn="r">
              <a:buNone/>
            </a:pPr>
            <a:r>
              <a:rPr lang="ru-RU" i="1" dirty="0" smtClean="0"/>
              <a:t>серной кислот</a:t>
            </a:r>
            <a:r>
              <a:rPr lang="ru-RU" dirty="0" smtClean="0"/>
              <a:t>ы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7914295"/>
              </p:ext>
            </p:extLst>
          </p:nvPr>
        </p:nvGraphicFramePr>
        <p:xfrm>
          <a:off x="899592" y="4509120"/>
          <a:ext cx="4070350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4" name="Equation" r:id="rId5" imgW="1676160" imgH="228600" progId="Equation.DSMT4">
                  <p:embed/>
                </p:oleObj>
              </mc:Choice>
              <mc:Fallback>
                <p:oleObj name="Equation" r:id="rId5" imgW="1676160" imgH="2286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509120"/>
                        <a:ext cx="4070350" cy="61436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2160" y="5445224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14000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092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Мусор – это серьезно за </a:t>
            </a:r>
            <a:r>
              <a:rPr lang="ru-RU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gradFill>
            <a:gsLst>
              <a:gs pos="12000">
                <a:schemeClr val="dk1">
                  <a:tint val="50000"/>
                  <a:satMod val="300000"/>
                  <a:alpha val="30000"/>
                </a:schemeClr>
              </a:gs>
              <a:gs pos="91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i="1" dirty="0"/>
              <a:t>Разложение пластика стала одной из актуальнейших проблем современности, так как над планетой нависла вполне реальная опасность полностью «утонуть» в горах пластиковых бутылок и полиэтиленовых пакетов. </a:t>
            </a:r>
            <a:r>
              <a:rPr lang="ru-RU" i="1" dirty="0" smtClean="0"/>
              <a:t> </a:t>
            </a:r>
            <a:r>
              <a:rPr lang="ru-RU" i="1" dirty="0"/>
              <a:t>Разложение пластика проходит с разной скоростью в зависимости от его состава. Срок </a:t>
            </a:r>
            <a:r>
              <a:rPr lang="ru-RU" i="1" dirty="0" smtClean="0"/>
              <a:t>полного </a:t>
            </a:r>
            <a:r>
              <a:rPr lang="ru-RU" i="1" dirty="0"/>
              <a:t>разложения </a:t>
            </a:r>
            <a:r>
              <a:rPr lang="ru-RU" i="1" dirty="0" smtClean="0"/>
              <a:t>полипропилена в </a:t>
            </a:r>
            <a:r>
              <a:rPr lang="ru-RU" i="1" dirty="0"/>
              <a:t>почве составляет не менее </a:t>
            </a:r>
            <a:r>
              <a:rPr lang="en-US" sz="4700" b="1" i="1" dirty="0" smtClean="0">
                <a:solidFill>
                  <a:srgbClr val="FF0000"/>
                </a:solidFill>
              </a:rPr>
              <a:t>y</a:t>
            </a:r>
            <a:r>
              <a:rPr lang="ru-RU" i="1" dirty="0" smtClean="0"/>
              <a:t> лет:</a:t>
            </a:r>
            <a:endParaRPr lang="ru-RU" i="1" dirty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число хромосом </a:t>
            </a:r>
          </a:p>
          <a:p>
            <a:pPr marL="0" indent="0" algn="r">
              <a:buNone/>
            </a:pPr>
            <a:r>
              <a:rPr lang="ru-RU" i="1" dirty="0" smtClean="0"/>
              <a:t>у человека</a:t>
            </a:r>
            <a:endParaRPr lang="ru-RU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5195329"/>
              </p:ext>
            </p:extLst>
          </p:nvPr>
        </p:nvGraphicFramePr>
        <p:xfrm>
          <a:off x="1259632" y="5229200"/>
          <a:ext cx="2436813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7" name="Equation" r:id="rId5" imgW="1002960" imgH="203040" progId="Equation.DSMT4">
                  <p:embed/>
                </p:oleObj>
              </mc:Choice>
              <mc:Fallback>
                <p:oleObj name="Equation" r:id="rId5" imgW="1002960" imgH="20304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229200"/>
                        <a:ext cx="2436813" cy="5461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940152" y="5373216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500 лет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84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Мусор – это серьезно за </a:t>
            </a:r>
            <a:r>
              <a:rPr lang="ru-RU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gradFill>
            <a:gsLst>
              <a:gs pos="12000">
                <a:schemeClr val="dk1">
                  <a:tint val="50000"/>
                  <a:satMod val="300000"/>
                  <a:alpha val="30000"/>
                </a:schemeClr>
              </a:gs>
              <a:gs pos="91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/>
              <a:t>Движение </a:t>
            </a:r>
            <a:r>
              <a:rPr lang="ru-RU" i="1" dirty="0" smtClean="0"/>
              <a:t>космического мусора </a:t>
            </a:r>
            <a:r>
              <a:rPr lang="ru-RU" i="1" dirty="0"/>
              <a:t>по орбите может причинить непоправимый вред тому, что они встречают на своём пути. Специалисты определили среднюю скорость движения отходов в космосе. Она составляет </a:t>
            </a:r>
            <a:r>
              <a:rPr lang="en-US" i="1" dirty="0" smtClean="0"/>
              <a:t>Y</a:t>
            </a:r>
            <a:r>
              <a:rPr lang="ru-RU" i="1" dirty="0" smtClean="0"/>
              <a:t> км/с:</a:t>
            </a:r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год смерти </a:t>
            </a:r>
          </a:p>
          <a:p>
            <a:pPr marL="0" indent="0" algn="r">
              <a:buNone/>
            </a:pPr>
            <a:r>
              <a:rPr lang="ru-RU" i="1" dirty="0" smtClean="0"/>
              <a:t>А.С. Пушкина</a:t>
            </a:r>
            <a:endParaRPr lang="ru-RU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1917431"/>
              </p:ext>
            </p:extLst>
          </p:nvPr>
        </p:nvGraphicFramePr>
        <p:xfrm>
          <a:off x="2051050" y="4686300"/>
          <a:ext cx="2005013" cy="105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2" name="Equation" r:id="rId5" imgW="825480" imgH="393480" progId="Equation.DSMT4">
                  <p:embed/>
                </p:oleObj>
              </mc:Choice>
              <mc:Fallback>
                <p:oleObj name="Equation" r:id="rId5" imgW="825480" imgH="39348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4686300"/>
                        <a:ext cx="2005013" cy="105886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68144" y="5517232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10 км </a:t>
            </a:r>
            <a:r>
              <a:rPr lang="en-US" sz="3200" b="1" dirty="0" smtClean="0">
                <a:solidFill>
                  <a:srgbClr val="FF0000"/>
                </a:solidFill>
              </a:rPr>
              <a:t>/</a:t>
            </a:r>
            <a:r>
              <a:rPr lang="ru-RU" sz="3200" b="1" dirty="0" smtClean="0">
                <a:solidFill>
                  <a:srgbClr val="FF0000"/>
                </a:solidFill>
              </a:rPr>
              <a:t>сек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31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 за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lt1">
              <a:alpha val="6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/>
              <a:t>Воздух</a:t>
            </a:r>
            <a:r>
              <a:rPr lang="ru-RU" i="1" dirty="0"/>
              <a:t> — смесь газов (главным образом азота и кислорода — 98-99 % в сумме, а также аргона, углекислого газа, воды, водорода), образующая земную атмосферу. Количество азота в воздухе составляет около </a:t>
            </a:r>
            <a:r>
              <a:rPr lang="en-US" sz="4000" b="1" i="1" dirty="0" smtClean="0">
                <a:solidFill>
                  <a:srgbClr val="FF0000"/>
                </a:solidFill>
              </a:rPr>
              <a:t>y</a:t>
            </a:r>
            <a:r>
              <a:rPr lang="ru-RU" i="1" dirty="0" smtClean="0"/>
              <a:t>% </a:t>
            </a:r>
            <a:r>
              <a:rPr lang="ru-RU" i="1" dirty="0"/>
              <a:t>по объему. </a:t>
            </a:r>
            <a:endParaRPr lang="ru-RU" i="1" dirty="0" smtClean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3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количество </a:t>
            </a:r>
          </a:p>
          <a:p>
            <a:pPr marL="0" indent="0" algn="r">
              <a:buNone/>
            </a:pPr>
            <a:r>
              <a:rPr lang="ru-RU" i="1" dirty="0" smtClean="0"/>
              <a:t>Мировых океанов</a:t>
            </a:r>
            <a:endParaRPr lang="ru-RU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44989" y="5433030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78%</a:t>
            </a:r>
            <a:endParaRPr lang="ru-RU" sz="32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3568" y="4797152"/>
                <a:ext cx="416909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/>
                        </a:rPr>
                        <m:t>𝑦</m:t>
                      </m:r>
                      <m:r>
                        <a:rPr lang="en-US" sz="3200" i="1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3200" i="1">
                          <a:latin typeface="Cambria Math"/>
                        </a:rPr>
                        <m:t>x</m:t>
                      </m:r>
                      <m:r>
                        <m:rPr>
                          <m:nor/>
                        </m:rPr>
                        <a:rPr lang="ru-RU" sz="3200" i="1" baseline="30000">
                          <a:latin typeface="Cambria Math"/>
                        </a:rPr>
                        <m:t>3</m:t>
                      </m:r>
                      <m:r>
                        <m:rPr>
                          <m:nor/>
                        </m:rPr>
                        <a:rPr lang="ru-RU" sz="3200" i="1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ru-RU" sz="3200" i="1">
                          <a:latin typeface="Cambria Math"/>
                        </a:rPr>
                        <m:t>+ </m:t>
                      </m:r>
                      <m:r>
                        <m:rPr>
                          <m:nor/>
                        </m:rPr>
                        <a:rPr lang="en-US" sz="3200" i="1">
                          <a:latin typeface="Cambria Math"/>
                        </a:rPr>
                        <m:t>x</m:t>
                      </m:r>
                      <m:r>
                        <m:rPr>
                          <m:nor/>
                        </m:rPr>
                        <a:rPr lang="ru-RU" sz="3200" i="1">
                          <a:latin typeface="Cambria Math"/>
                        </a:rPr>
                        <m:t> ∙ </m:t>
                      </m:r>
                      <m:r>
                        <m:rPr>
                          <m:nor/>
                        </m:rPr>
                        <a:rPr lang="ru-RU" sz="3200" i="1">
                          <a:latin typeface="Cambria Math"/>
                        </a:rPr>
                        <m:t>3 </m:t>
                      </m:r>
                      <m:r>
                        <m:rPr>
                          <m:nor/>
                        </m:rPr>
                        <a:rPr lang="ru-RU" sz="3200" i="1">
                          <a:latin typeface="Cambria Math"/>
                        </a:rPr>
                        <m:t>+ </m:t>
                      </m:r>
                      <m:r>
                        <m:rPr>
                          <m:nor/>
                        </m:rPr>
                        <a:rPr lang="en-US" sz="3200" i="1">
                          <a:latin typeface="Cambria Math"/>
                        </a:rPr>
                        <m:t>x</m:t>
                      </m:r>
                      <m:r>
                        <m:rPr>
                          <m:nor/>
                        </m:rPr>
                        <a:rPr lang="en-US" sz="3200" i="1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ru-RU" sz="3200" i="1">
                          <a:latin typeface="Cambria Math"/>
                        </a:rPr>
                        <m:t>∙ </m:t>
                      </m:r>
                      <m:r>
                        <m:rPr>
                          <m:nor/>
                        </m:rPr>
                        <a:rPr lang="ru-RU" sz="3200" i="1">
                          <a:latin typeface="Cambria Math"/>
                        </a:rPr>
                        <m:t>0</m:t>
                      </m:r>
                      <m:r>
                        <m:rPr>
                          <m:nor/>
                        </m:rPr>
                        <a:rPr lang="ru-RU" sz="3200" i="1">
                          <a:latin typeface="Cambria Math"/>
                        </a:rPr>
                        <m:t>,</m:t>
                      </m:r>
                      <m:r>
                        <m:rPr>
                          <m:nor/>
                        </m:rPr>
                        <a:rPr lang="ru-RU" sz="3200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sz="3200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797152"/>
                <a:ext cx="4169090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013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 за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lt1">
              <a:alpha val="6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dirty="0"/>
              <a:t>Биологические существа, которые для поддержания жизни не нуждаются в кислороде, обнаружены итальянскими учёными на дне Средиземного моря. </a:t>
            </a:r>
            <a:r>
              <a:rPr lang="ru-RU" i="1" dirty="0" smtClean="0"/>
              <a:t>Место </a:t>
            </a:r>
            <a:r>
              <a:rPr lang="ru-RU" i="1" dirty="0"/>
              <a:t>находки - это подводное солёное озеро, расположенное в 200 километров к западу от </a:t>
            </a:r>
            <a:r>
              <a:rPr lang="ru-RU" i="1" dirty="0" smtClean="0"/>
              <a:t>острова </a:t>
            </a:r>
            <a:r>
              <a:rPr lang="ru-RU" i="1" dirty="0"/>
              <a:t>Крит на глубине </a:t>
            </a:r>
            <a:r>
              <a:rPr lang="en-US" sz="4300" b="1" i="1" dirty="0" smtClean="0">
                <a:solidFill>
                  <a:srgbClr val="FF0000"/>
                </a:solidFill>
              </a:rPr>
              <a:t>y</a:t>
            </a:r>
            <a:r>
              <a:rPr lang="ru-RU" i="1" dirty="0" smtClean="0"/>
              <a:t> </a:t>
            </a:r>
            <a:r>
              <a:rPr lang="ru-RU" i="1" dirty="0"/>
              <a:t>километра</a:t>
            </a:r>
            <a:r>
              <a:rPr lang="ru-RU" i="1" dirty="0" smtClean="0"/>
              <a:t>.</a:t>
            </a:r>
            <a:endParaRPr lang="en-US" i="1" dirty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количество </a:t>
            </a:r>
          </a:p>
          <a:p>
            <a:pPr marL="0" indent="0" algn="r">
              <a:buNone/>
            </a:pPr>
            <a:r>
              <a:rPr lang="ru-RU" i="1" dirty="0" smtClean="0"/>
              <a:t>материков Земли</a:t>
            </a:r>
            <a:endParaRPr lang="ru-RU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7334830"/>
              </p:ext>
            </p:extLst>
          </p:nvPr>
        </p:nvGraphicFramePr>
        <p:xfrm>
          <a:off x="2051720" y="4941168"/>
          <a:ext cx="1790700" cy="1058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7" name="Equation" r:id="rId5" imgW="736560" imgH="393480" progId="Equation.DSMT4">
                  <p:embed/>
                </p:oleObj>
              </mc:Choice>
              <mc:Fallback>
                <p:oleObj name="Equation" r:id="rId5" imgW="736560" imgH="39348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4941168"/>
                        <a:ext cx="1790700" cy="1058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940152" y="5374203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3,5 км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47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 за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lt1">
              <a:alpha val="6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/>
              <a:t>В атмосферном воздухе присутствует некоторое количество инертных газов: аргона, неона, гелия, криптона и ксенона. Эти газы относятся к нулевой группе таблицы Менделеева, не вступают в реакции с другими элементами, являются инертными в химическом смысле</a:t>
            </a:r>
            <a:r>
              <a:rPr lang="ru-RU" i="1" dirty="0" smtClean="0"/>
              <a:t>. На </a:t>
            </a:r>
            <a:r>
              <a:rPr lang="ru-RU" i="1" dirty="0"/>
              <a:t>инертные газы приходится </a:t>
            </a:r>
            <a:r>
              <a:rPr lang="en-US" sz="4300" b="1" i="1" dirty="0" smtClean="0">
                <a:solidFill>
                  <a:srgbClr val="FF0000"/>
                </a:solidFill>
              </a:rPr>
              <a:t>y</a:t>
            </a:r>
            <a:r>
              <a:rPr lang="ru-RU" i="1" dirty="0" smtClean="0"/>
              <a:t>% воздуха:</a:t>
            </a:r>
            <a:endParaRPr lang="ru-RU" i="1" dirty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число морей, </a:t>
            </a:r>
          </a:p>
          <a:p>
            <a:pPr marL="0" indent="0" algn="r">
              <a:buNone/>
            </a:pPr>
            <a:r>
              <a:rPr lang="ru-RU" i="1" dirty="0" smtClean="0"/>
              <a:t>омывающих берега РФ</a:t>
            </a:r>
            <a:endParaRPr lang="ru-RU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3004554"/>
              </p:ext>
            </p:extLst>
          </p:nvPr>
        </p:nvGraphicFramePr>
        <p:xfrm>
          <a:off x="1475656" y="4869160"/>
          <a:ext cx="2376487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2" name="Equation" r:id="rId5" imgW="977760" imgH="419040" progId="Equation.DSMT4">
                  <p:embed/>
                </p:oleObj>
              </mc:Choice>
              <mc:Fallback>
                <p:oleObj name="Equation" r:id="rId5" imgW="977760" imgH="41904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4869160"/>
                        <a:ext cx="2376487" cy="1127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2160" y="5487128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1%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58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 за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lt1">
              <a:alpha val="6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/>
              <a:t>Угарный </a:t>
            </a:r>
            <a:r>
              <a:rPr lang="ru-RU" i="1" dirty="0" smtClean="0"/>
              <a:t>газ</a:t>
            </a:r>
            <a:r>
              <a:rPr lang="en-US" i="1" dirty="0" smtClean="0"/>
              <a:t> </a:t>
            </a:r>
            <a:r>
              <a:rPr lang="ru-RU" i="1" dirty="0" smtClean="0"/>
              <a:t>является </a:t>
            </a:r>
            <a:r>
              <a:rPr lang="ru-RU" i="1" dirty="0"/>
              <a:t>продуктом горения и попадает в атмосферу при любых его видах</a:t>
            </a:r>
            <a:r>
              <a:rPr lang="ru-RU" i="1" dirty="0" smtClean="0"/>
              <a:t>. </a:t>
            </a:r>
            <a:r>
              <a:rPr lang="ru-RU" i="1" dirty="0"/>
              <a:t>Не имея запаха и вкуса, вещество </a:t>
            </a:r>
            <a:r>
              <a:rPr lang="ru-RU" i="1" dirty="0" smtClean="0"/>
              <a:t>легко </a:t>
            </a:r>
            <a:r>
              <a:rPr lang="ru-RU" i="1" dirty="0"/>
              <a:t>проникает через стены, почву и фильтрующие материалы</a:t>
            </a:r>
            <a:r>
              <a:rPr lang="ru-RU" i="1" dirty="0" smtClean="0"/>
              <a:t>. Поэтому </a:t>
            </a:r>
            <a:r>
              <a:rPr lang="ru-RU" i="1" dirty="0"/>
              <a:t>превышения концентрации СО можно обнаружить только с помощью специальных </a:t>
            </a:r>
            <a:r>
              <a:rPr lang="ru-RU" i="1" dirty="0" smtClean="0"/>
              <a:t>приборов. Предельно допустимая максимально разовая концентрация СО составляет </a:t>
            </a:r>
            <a:r>
              <a:rPr lang="en-US" sz="4300" b="1" i="1" dirty="0" smtClean="0">
                <a:solidFill>
                  <a:srgbClr val="FF0000"/>
                </a:solidFill>
              </a:rPr>
              <a:t>y</a:t>
            </a:r>
            <a:r>
              <a:rPr lang="ru-RU" i="1" dirty="0" smtClean="0"/>
              <a:t> мг/м</a:t>
            </a:r>
            <a:r>
              <a:rPr lang="ru-RU" i="1" baseline="30000" dirty="0" smtClean="0"/>
              <a:t>3</a:t>
            </a:r>
            <a:r>
              <a:rPr lang="ru-RU" i="1" dirty="0" smtClean="0"/>
              <a:t>:</a:t>
            </a:r>
            <a:endParaRPr lang="ru-RU" i="1" dirty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–</a:t>
            </a:r>
            <a:r>
              <a:rPr lang="ru-RU" i="1" dirty="0" smtClean="0"/>
              <a:t> </a:t>
            </a:r>
            <a:r>
              <a:rPr lang="en-US" i="1" dirty="0" smtClean="0"/>
              <a:t>log</a:t>
            </a:r>
            <a:r>
              <a:rPr lang="en-US" i="1" baseline="-25000" dirty="0" smtClean="0"/>
              <a:t>2</a:t>
            </a:r>
            <a:r>
              <a:rPr lang="en-US" i="1" dirty="0" smtClean="0"/>
              <a:t>8</a:t>
            </a:r>
          </a:p>
          <a:p>
            <a:pPr marL="0" indent="0" algn="r">
              <a:buNone/>
            </a:pPr>
            <a:r>
              <a:rPr lang="ru-RU" i="1" dirty="0" smtClean="0"/>
              <a:t> </a:t>
            </a:r>
          </a:p>
          <a:p>
            <a:pPr marL="0" indent="0" algn="r">
              <a:buNone/>
            </a:pPr>
            <a:endParaRPr lang="ru-RU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6700245"/>
              </p:ext>
            </p:extLst>
          </p:nvPr>
        </p:nvGraphicFramePr>
        <p:xfrm>
          <a:off x="1022350" y="4868863"/>
          <a:ext cx="2130425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56" name="Equation" r:id="rId5" imgW="876240" imgH="419040" progId="Equation.DSMT4">
                  <p:embed/>
                </p:oleObj>
              </mc:Choice>
              <mc:Fallback>
                <p:oleObj name="Equation" r:id="rId5" imgW="876240" imgH="41904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2350" y="4868863"/>
                        <a:ext cx="2130425" cy="1127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2160" y="5445224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5,0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8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 за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lt1">
              <a:alpha val="6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dirty="0"/>
              <a:t>Антициклон </a:t>
            </a:r>
            <a:r>
              <a:rPr lang="en-US" i="1" dirty="0"/>
              <a:t>–</a:t>
            </a:r>
            <a:r>
              <a:rPr lang="ru-RU" i="1" dirty="0" smtClean="0"/>
              <a:t> </a:t>
            </a:r>
            <a:r>
              <a:rPr lang="ru-RU" i="1" dirty="0"/>
              <a:t>крупный атмосферный вихрь с областью повышенного давления в центре. Воздух из области повышенного давления растекается вокруг, где давление ниже и закручивается. Воздух в антициклоне в северном полушарии движется, огибая центр по часовой </a:t>
            </a:r>
            <a:r>
              <a:rPr lang="ru-RU" i="1" dirty="0" smtClean="0"/>
              <a:t>стрелке. Скорость </a:t>
            </a:r>
            <a:r>
              <a:rPr lang="ru-RU" i="1" dirty="0"/>
              <a:t>движения </a:t>
            </a:r>
            <a:r>
              <a:rPr lang="ru-RU" i="1" dirty="0" smtClean="0"/>
              <a:t>антициклона достигает </a:t>
            </a:r>
            <a:r>
              <a:rPr lang="en-US" i="1" dirty="0" smtClean="0"/>
              <a:t>Y</a:t>
            </a:r>
            <a:r>
              <a:rPr lang="ru-RU" i="1" dirty="0" smtClean="0"/>
              <a:t> км/ч.</a:t>
            </a:r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</a:t>
            </a:r>
            <a:r>
              <a:rPr lang="en-US" i="1" dirty="0"/>
              <a:t>– </a:t>
            </a:r>
            <a:r>
              <a:rPr lang="ru-RU" i="1" dirty="0" smtClean="0"/>
              <a:t>наименьшее </a:t>
            </a:r>
          </a:p>
          <a:p>
            <a:pPr marL="0" indent="0" algn="r">
              <a:buNone/>
            </a:pPr>
            <a:r>
              <a:rPr lang="ru-RU" i="1" dirty="0" smtClean="0"/>
              <a:t>натуральное число</a:t>
            </a:r>
            <a:endParaRPr lang="ru-RU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1050932"/>
              </p:ext>
            </p:extLst>
          </p:nvPr>
        </p:nvGraphicFramePr>
        <p:xfrm>
          <a:off x="827088" y="4908550"/>
          <a:ext cx="2994025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0" name="Equation" r:id="rId5" imgW="1231560" imgH="228600" progId="Equation.DSMT4">
                  <p:embed/>
                </p:oleObj>
              </mc:Choice>
              <mc:Fallback>
                <p:oleObj name="Equation" r:id="rId5" imgW="1231560" imgH="2286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4908550"/>
                        <a:ext cx="2994025" cy="61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68144" y="5337212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40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75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Биосфера за 200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lt1">
              <a:alpha val="5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 smtClean="0"/>
              <a:t>Биосфера</a:t>
            </a:r>
            <a:r>
              <a:rPr lang="ru-RU" i="1" dirty="0" smtClean="0"/>
              <a:t> </a:t>
            </a:r>
            <a:r>
              <a:rPr lang="en-US" i="1" dirty="0"/>
              <a:t>–</a:t>
            </a:r>
            <a:r>
              <a:rPr lang="ru-RU" i="1" dirty="0" smtClean="0"/>
              <a:t> </a:t>
            </a:r>
            <a:r>
              <a:rPr lang="ru-RU" i="1" dirty="0"/>
              <a:t>оболочка Земли, заселенная живыми организмами, находящаяся под их воздействием и занятая продуктами их жизнедеятельности; «пленка жизни»; глобальная экосистема </a:t>
            </a:r>
            <a:r>
              <a:rPr lang="ru-RU" i="1" dirty="0" smtClean="0"/>
              <a:t>Земли. Термин </a:t>
            </a:r>
            <a:r>
              <a:rPr lang="ru-RU" i="1" dirty="0"/>
              <a:t>«биосфера</a:t>
            </a:r>
            <a:r>
              <a:rPr lang="ru-RU" i="1" dirty="0" smtClean="0"/>
              <a:t>» </a:t>
            </a:r>
            <a:r>
              <a:rPr lang="ru-RU" i="1" dirty="0"/>
              <a:t>был предложен австрийским геологом и </a:t>
            </a:r>
            <a:r>
              <a:rPr lang="ru-RU" i="1" dirty="0" smtClean="0"/>
              <a:t>палеонтологом</a:t>
            </a:r>
            <a:r>
              <a:rPr lang="ru-RU" i="1" dirty="0"/>
              <a:t> Эдуардом Зюссом </a:t>
            </a:r>
            <a:r>
              <a:rPr lang="ru-RU" i="1" dirty="0" smtClean="0"/>
              <a:t>в </a:t>
            </a:r>
            <a:r>
              <a:rPr lang="en-US" sz="4300" b="1" i="1" dirty="0" smtClean="0">
                <a:solidFill>
                  <a:srgbClr val="FF0000"/>
                </a:solidFill>
              </a:rPr>
              <a:t>Y</a:t>
            </a:r>
            <a:r>
              <a:rPr lang="en-US" i="1" dirty="0" smtClean="0"/>
              <a:t> </a:t>
            </a:r>
            <a:r>
              <a:rPr lang="ru-RU" i="1" dirty="0" smtClean="0"/>
              <a:t>году:</a:t>
            </a:r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</a:t>
            </a:r>
            <a:r>
              <a:rPr lang="en-US" i="1" dirty="0"/>
              <a:t>–</a:t>
            </a:r>
            <a:r>
              <a:rPr lang="ru-RU" i="1" dirty="0" smtClean="0"/>
              <a:t> год изобретения </a:t>
            </a:r>
          </a:p>
          <a:p>
            <a:pPr marL="0" indent="0" algn="r">
              <a:buNone/>
            </a:pPr>
            <a:r>
              <a:rPr lang="ru-RU" i="1" dirty="0" smtClean="0"/>
              <a:t>радио А. С. Поповым.</a:t>
            </a:r>
            <a:endParaRPr lang="ru-RU" i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6770314"/>
              </p:ext>
            </p:extLst>
          </p:nvPr>
        </p:nvGraphicFramePr>
        <p:xfrm>
          <a:off x="1187624" y="4869160"/>
          <a:ext cx="2654300" cy="105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04" name="Equation" r:id="rId5" imgW="1091880" imgH="393480" progId="Equation.DSMT4">
                  <p:embed/>
                </p:oleObj>
              </mc:Choice>
              <mc:Fallback>
                <p:oleObj name="Equation" r:id="rId5" imgW="1091880" imgH="39348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869160"/>
                        <a:ext cx="2654300" cy="1058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68144" y="5588321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1875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43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Фауна за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856" y="1412776"/>
            <a:ext cx="8229600" cy="5184576"/>
          </a:xfrm>
          <a:gradFill>
            <a:gsLst>
              <a:gs pos="0">
                <a:schemeClr val="accent6">
                  <a:tint val="50000"/>
                  <a:satMod val="300000"/>
                </a:schemeClr>
              </a:gs>
              <a:gs pos="90000">
                <a:schemeClr val="accent6">
                  <a:tint val="37000"/>
                  <a:satMod val="300000"/>
                  <a:alpha val="3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Единственным врагом слонов является человек, безжалостно истребляющий животных ради мяса, кожи и костей.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Львы</a:t>
            </a:r>
            <a: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и крокодилы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представляют опасность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для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маленьких слонят.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Продолжительность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жизни слона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природе может составлять: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dirty="0" smtClean="0"/>
              <a:t>                           </a:t>
            </a: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ru-RU" i="1" dirty="0" smtClean="0"/>
              <a:t> – пятое по счету положительное простое число. </a:t>
            </a:r>
            <a:endParaRPr lang="ru-RU" i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8012074"/>
              </p:ext>
            </p:extLst>
          </p:nvPr>
        </p:nvGraphicFramePr>
        <p:xfrm>
          <a:off x="683568" y="4775869"/>
          <a:ext cx="2262187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" name="Equation" r:id="rId5" imgW="774360" imgH="228600" progId="Equation.DSMT4">
                  <p:embed/>
                </p:oleObj>
              </mc:Choice>
              <mc:Fallback>
                <p:oleObj name="Equation" r:id="rId5" imgW="774360" imgH="2286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4775869"/>
                        <a:ext cx="2262187" cy="741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940152" y="5877272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80 лет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6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Биосфера за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lt1">
              <a:alpha val="5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i="1" dirty="0"/>
              <a:t>Размеры биосферы впервые оценил В.И. Вернадский. Верхней ее границей служит озоновый слой в стратосфере, определяющий предел возможной жизни. 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Нижняя граница в литосфере достигает максимально </a:t>
            </a:r>
            <a:r>
              <a:rPr lang="en-US" sz="4000" b="1" i="1" dirty="0" smtClean="0">
                <a:solidFill>
                  <a:srgbClr val="FF0000"/>
                </a:solidFill>
              </a:rPr>
              <a:t>y</a:t>
            </a:r>
            <a:r>
              <a:rPr lang="en-US" i="1" dirty="0" smtClean="0"/>
              <a:t> </a:t>
            </a:r>
            <a:r>
              <a:rPr lang="ru-RU" i="1" dirty="0" smtClean="0"/>
              <a:t>км:</a:t>
            </a:r>
            <a:endParaRPr lang="ru-RU" i="1" dirty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век до н.э. </a:t>
            </a:r>
          </a:p>
          <a:p>
            <a:pPr marL="0" indent="0" algn="r">
              <a:buNone/>
            </a:pPr>
            <a:r>
              <a:rPr lang="ru-RU" i="1" dirty="0" smtClean="0"/>
              <a:t>жизни философа Сократа</a:t>
            </a:r>
            <a:endParaRPr lang="ru-RU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6470661"/>
              </p:ext>
            </p:extLst>
          </p:nvPr>
        </p:nvGraphicFramePr>
        <p:xfrm>
          <a:off x="1273175" y="4691063"/>
          <a:ext cx="1760538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27" name="Equation" r:id="rId5" imgW="723600" imgH="419040" progId="Equation.DSMT4">
                  <p:embed/>
                </p:oleObj>
              </mc:Choice>
              <mc:Fallback>
                <p:oleObj name="Equation" r:id="rId5" imgW="723600" imgH="41904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3175" y="4691063"/>
                        <a:ext cx="1760538" cy="1127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2160" y="5447293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7,5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50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Биосфера за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lt1">
              <a:alpha val="5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i="1" dirty="0"/>
              <a:t>Живое вещество — вся совокупность тел живых организмов, населяющих Землю, физико-химически едина, вне зависимости от их систематической принадлежности. Масса живого вещества сравнительно мала и оценивается величиной </a:t>
            </a:r>
            <a:r>
              <a:rPr lang="ru-RU" i="1" dirty="0" smtClean="0"/>
              <a:t>до </a:t>
            </a:r>
            <a:r>
              <a:rPr lang="en-US" sz="4000" b="1" i="1" dirty="0" smtClean="0">
                <a:solidFill>
                  <a:srgbClr val="FF0000"/>
                </a:solidFill>
              </a:rPr>
              <a:t>y</a:t>
            </a:r>
            <a:r>
              <a:rPr lang="ru-RU" i="1" dirty="0" smtClean="0"/>
              <a:t>·10</a:t>
            </a:r>
            <a:r>
              <a:rPr lang="ru-RU" i="1" baseline="30000" dirty="0" smtClean="0"/>
              <a:t>12</a:t>
            </a:r>
            <a:r>
              <a:rPr lang="ru-RU" i="1" dirty="0"/>
              <a:t> </a:t>
            </a:r>
            <a:r>
              <a:rPr lang="ru-RU" i="1" dirty="0" smtClean="0"/>
              <a:t>т:</a:t>
            </a:r>
            <a:endParaRPr lang="ru-RU" i="1" dirty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ru-RU" i="1" dirty="0" smtClean="0"/>
              <a:t> –</a:t>
            </a:r>
            <a:r>
              <a:rPr lang="en-US" i="1" dirty="0" smtClean="0"/>
              <a:t> </a:t>
            </a:r>
            <a:r>
              <a:rPr lang="ru-RU" i="1" dirty="0" smtClean="0"/>
              <a:t>млрд. лет прошедших </a:t>
            </a:r>
          </a:p>
          <a:p>
            <a:pPr marL="0" indent="0" algn="r">
              <a:buNone/>
            </a:pPr>
            <a:r>
              <a:rPr lang="ru-RU" i="1" dirty="0" smtClean="0"/>
              <a:t>со времени образования </a:t>
            </a:r>
          </a:p>
          <a:p>
            <a:pPr marL="0" indent="0" algn="r">
              <a:buNone/>
            </a:pPr>
            <a:r>
              <a:rPr lang="ru-RU" i="1" dirty="0" smtClean="0"/>
              <a:t>Земли (округлить до десятых</a:t>
            </a:r>
            <a:r>
              <a:rPr lang="ru-RU" dirty="0" smtClean="0"/>
              <a:t>)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7251539"/>
              </p:ext>
            </p:extLst>
          </p:nvPr>
        </p:nvGraphicFramePr>
        <p:xfrm>
          <a:off x="827584" y="4653136"/>
          <a:ext cx="2100263" cy="1058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53" name="Equation" r:id="rId5" imgW="863280" imgH="393480" progId="Equation.DSMT4">
                  <p:embed/>
                </p:oleObj>
              </mc:Choice>
              <mc:Fallback>
                <p:oleObj name="Equation" r:id="rId5" imgW="863280" imgH="39348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653136"/>
                        <a:ext cx="2100263" cy="1058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940152" y="5445224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3,6 </a:t>
            </a:r>
            <a:r>
              <a:rPr lang="ru-RU" sz="3200" dirty="0">
                <a:solidFill>
                  <a:srgbClr val="FF0000"/>
                </a:solidFill>
              </a:rPr>
              <a:t>·10</a:t>
            </a:r>
            <a:r>
              <a:rPr lang="ru-RU" sz="3200" baseline="30000" dirty="0">
                <a:solidFill>
                  <a:srgbClr val="FF0000"/>
                </a:solidFill>
              </a:rPr>
              <a:t>12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791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Биосфера за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lt1">
              <a:alpha val="5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 smtClean="0"/>
              <a:t>Ноосфера</a:t>
            </a:r>
            <a:r>
              <a:rPr lang="ru-RU" i="1" dirty="0" smtClean="0"/>
              <a:t> </a:t>
            </a:r>
            <a:r>
              <a:rPr lang="en-US" i="1" dirty="0"/>
              <a:t>–</a:t>
            </a:r>
            <a:r>
              <a:rPr lang="ru-RU" i="1" dirty="0" smtClean="0"/>
              <a:t> сфера </a:t>
            </a:r>
            <a:r>
              <a:rPr lang="ru-RU" i="1" dirty="0"/>
              <a:t>взаимодействия общества и природы, в границах которой разумная человеческая деятельность становится определяющим фактором развития </a:t>
            </a:r>
            <a:r>
              <a:rPr lang="ru-RU" i="1" dirty="0" smtClean="0"/>
              <a:t>.</a:t>
            </a:r>
            <a:r>
              <a:rPr lang="ru-RU" i="1" dirty="0"/>
              <a:t> О том, что такое ноосфера, впервые поведал миру в своих публикациях французский ученый-математик Эдуард </a:t>
            </a:r>
            <a:r>
              <a:rPr lang="ru-RU" i="1" dirty="0" err="1"/>
              <a:t>Леруа</a:t>
            </a:r>
            <a:r>
              <a:rPr lang="ru-RU" i="1" dirty="0"/>
              <a:t> в </a:t>
            </a:r>
            <a:r>
              <a:rPr lang="en-US" sz="4700" b="1" i="1" dirty="0" smtClean="0">
                <a:solidFill>
                  <a:srgbClr val="FF0000"/>
                </a:solidFill>
              </a:rPr>
              <a:t>y</a:t>
            </a:r>
            <a:r>
              <a:rPr lang="ru-RU" i="1" dirty="0" smtClean="0"/>
              <a:t> году:</a:t>
            </a:r>
            <a:endParaRPr lang="ru-RU" i="1" dirty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</a:t>
            </a:r>
            <a:r>
              <a:rPr lang="en-US" i="1" dirty="0"/>
              <a:t>–</a:t>
            </a:r>
            <a:r>
              <a:rPr lang="ru-RU" i="1" dirty="0" smtClean="0"/>
              <a:t> первая </a:t>
            </a:r>
          </a:p>
          <a:p>
            <a:pPr marL="0" indent="0" algn="r">
              <a:buNone/>
            </a:pPr>
            <a:r>
              <a:rPr lang="ru-RU" i="1" dirty="0" smtClean="0"/>
              <a:t>космическая скорость </a:t>
            </a:r>
          </a:p>
          <a:p>
            <a:pPr marL="0" indent="0" algn="r">
              <a:buNone/>
            </a:pPr>
            <a:r>
              <a:rPr lang="ru-RU" i="1" dirty="0" smtClean="0"/>
              <a:t>для Земли, км/с (округленно до целых)</a:t>
            </a:r>
            <a:endParaRPr lang="ru-RU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9896051"/>
              </p:ext>
            </p:extLst>
          </p:nvPr>
        </p:nvGraphicFramePr>
        <p:xfrm>
          <a:off x="971600" y="4581128"/>
          <a:ext cx="3119438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77" name="Equation" r:id="rId5" imgW="1282680" imgH="228600" progId="Equation.DSMT4">
                  <p:embed/>
                </p:oleObj>
              </mc:Choice>
              <mc:Fallback>
                <p:oleObj name="Equation" r:id="rId5" imgW="1282680" imgH="2286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4581128"/>
                        <a:ext cx="3119438" cy="614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2160" y="5500327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1927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90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Биосфера за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lt1">
              <a:alpha val="5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i="1" dirty="0"/>
              <a:t>Жизнь на Земле зародилась </a:t>
            </a:r>
            <a:r>
              <a:rPr lang="ru-RU" i="1" dirty="0" smtClean="0"/>
              <a:t>в гидросфере </a:t>
            </a:r>
            <a:r>
              <a:rPr lang="ru-RU" i="1" dirty="0"/>
              <a:t>примерно </a:t>
            </a:r>
            <a:r>
              <a:rPr lang="en-US" sz="4000" b="1" i="1" dirty="0" smtClean="0">
                <a:solidFill>
                  <a:srgbClr val="FF0000"/>
                </a:solidFill>
              </a:rPr>
              <a:t>y</a:t>
            </a:r>
            <a:r>
              <a:rPr lang="ru-RU" i="1" dirty="0"/>
              <a:t> </a:t>
            </a:r>
            <a:r>
              <a:rPr lang="ru-RU" i="1" dirty="0" smtClean="0"/>
              <a:t> лет назад.</a:t>
            </a:r>
          </a:p>
          <a:p>
            <a:pPr marL="0" indent="0">
              <a:buNone/>
            </a:pPr>
            <a:r>
              <a:rPr lang="ru-RU" i="1" dirty="0" smtClean="0"/>
              <a:t> </a:t>
            </a:r>
            <a:endParaRPr lang="ru-RU" i="1" baseline="300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ru-RU" i="1" dirty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3" action="ppaction://hlinksldjump"/>
              </a:rPr>
              <a:t>x</a:t>
            </a:r>
            <a:r>
              <a:rPr lang="ru-RU" i="1" dirty="0" smtClean="0"/>
              <a:t> – диаметр Земли в км.</a:t>
            </a:r>
            <a:endParaRPr lang="ru-RU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5485002"/>
            <a:ext cx="2808312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3500 млн. лет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3228536"/>
            <a:ext cx="63049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у = х</a:t>
            </a:r>
            <a:r>
              <a:rPr lang="en-US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 ∙ 10</a:t>
            </a:r>
            <a:r>
              <a:rPr lang="en-US" sz="3200" i="1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r>
              <a:rPr lang="en-US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 ∙</a:t>
            </a:r>
            <a:r>
              <a:rPr lang="ru-RU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 2 </a:t>
            </a:r>
            <a:r>
              <a:rPr lang="en-US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ru-RU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 30000</a:t>
            </a:r>
            <a:r>
              <a:rPr lang="ru-RU" sz="3200" i="1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ru-RU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 + </a:t>
            </a:r>
            <a:r>
              <a:rPr lang="en-US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516 ∙ 10</a:t>
            </a:r>
            <a:r>
              <a:rPr lang="en-US" sz="3200" i="1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9476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64"/>
          <p:cNvSpPr>
            <a:spLocks noChangeArrowheads="1"/>
          </p:cNvSpPr>
          <p:nvPr/>
        </p:nvSpPr>
        <p:spPr bwMode="auto">
          <a:xfrm>
            <a:off x="497623" y="1772816"/>
            <a:ext cx="8114400" cy="72000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Вода</a:t>
            </a:r>
            <a:endParaRPr lang="en-US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Rectangle 64"/>
          <p:cNvSpPr>
            <a:spLocks noChangeAspect="1" noChangeArrowheads="1"/>
          </p:cNvSpPr>
          <p:nvPr/>
        </p:nvSpPr>
        <p:spPr bwMode="auto">
          <a:xfrm>
            <a:off x="484813" y="476672"/>
            <a:ext cx="8115526" cy="72000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Красная книга</a:t>
            </a:r>
            <a:endParaRPr lang="en-US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Rectangle 64"/>
          <p:cNvSpPr>
            <a:spLocks noChangeArrowheads="1"/>
          </p:cNvSpPr>
          <p:nvPr/>
        </p:nvSpPr>
        <p:spPr bwMode="auto">
          <a:xfrm>
            <a:off x="485939" y="3068960"/>
            <a:ext cx="8114400" cy="72000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Леса</a:t>
            </a:r>
            <a:endParaRPr lang="en-US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Rectangle 64"/>
          <p:cNvSpPr>
            <a:spLocks noChangeArrowheads="1"/>
          </p:cNvSpPr>
          <p:nvPr/>
        </p:nvSpPr>
        <p:spPr bwMode="auto">
          <a:xfrm>
            <a:off x="497623" y="4365104"/>
            <a:ext cx="8114400" cy="72000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Отношения организмов</a:t>
            </a:r>
            <a:endParaRPr lang="en-US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Rectangle 64"/>
          <p:cNvSpPr>
            <a:spLocks noChangeArrowheads="1"/>
          </p:cNvSpPr>
          <p:nvPr/>
        </p:nvSpPr>
        <p:spPr bwMode="auto">
          <a:xfrm>
            <a:off x="497623" y="5661248"/>
            <a:ext cx="8114400" cy="72000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Воздух</a:t>
            </a:r>
            <a:endParaRPr lang="en-US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Sound16820 [Wav_Library_Net]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34400" y="602297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14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380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6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23507" y="1741747"/>
            <a:ext cx="8114400" cy="72000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Вода</a:t>
            </a:r>
            <a:endParaRPr lang="en-US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Rectangle 64">
            <a:hlinkClick r:id="rId4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488922" y="448802"/>
            <a:ext cx="8115526" cy="72000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Красная книга</a:t>
            </a:r>
            <a:endParaRPr lang="en-US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Rectangle 6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88922" y="3068960"/>
            <a:ext cx="8114400" cy="72000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Леса</a:t>
            </a:r>
            <a:endParaRPr lang="en-US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Rectangle 6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97623" y="4365104"/>
            <a:ext cx="8114400" cy="72000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Отношения организмов</a:t>
            </a:r>
            <a:endParaRPr lang="en-US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Rectangle 64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497623" y="5661248"/>
            <a:ext cx="8114400" cy="72000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Воздух</a:t>
            </a:r>
            <a:endParaRPr lang="en-US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57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5"/>
          <p:cNvSpPr>
            <a:spLocks noGrp="1"/>
          </p:cNvSpPr>
          <p:nvPr>
            <p:ph sz="half" idx="4294967295"/>
          </p:nvPr>
        </p:nvSpPr>
        <p:spPr>
          <a:xfrm>
            <a:off x="3409528" y="260648"/>
            <a:ext cx="5482952" cy="6336704"/>
          </a:xfrm>
          <a:prstGeom prst="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/>
              <a:t>На Земле остались всего около двух тысяч представителей </a:t>
            </a:r>
            <a:r>
              <a:rPr lang="ru-RU" i="1" dirty="0" smtClean="0"/>
              <a:t>лошади Пржевальского. </a:t>
            </a:r>
            <a:r>
              <a:rPr lang="ru-RU" i="1" dirty="0"/>
              <a:t>Интересный факт - в качестве экспериментального проекта, в начале 1990-х годов, несколько особей были выпущены на </a:t>
            </a:r>
            <a:r>
              <a:rPr lang="ru-RU" i="1" dirty="0" smtClean="0"/>
              <a:t>волю… в </a:t>
            </a:r>
            <a:r>
              <a:rPr lang="ru-RU" i="1" dirty="0"/>
              <a:t>зону отчуждения Чернобыльской АЭС. Там они стали размножаться, и сейчас </a:t>
            </a:r>
            <a:r>
              <a:rPr lang="ru-RU" i="1" dirty="0" smtClean="0"/>
              <a:t>их насчитывается </a:t>
            </a:r>
            <a:r>
              <a:rPr lang="ru-RU" i="1" dirty="0"/>
              <a:t>в зоне </a:t>
            </a:r>
            <a:r>
              <a:rPr lang="ru-RU" i="1" dirty="0" smtClean="0"/>
              <a:t>около </a:t>
            </a:r>
            <a:r>
              <a:rPr lang="en-US" sz="3900" b="1" i="1" dirty="0" smtClean="0">
                <a:solidFill>
                  <a:srgbClr val="FF0000"/>
                </a:solidFill>
              </a:rPr>
              <a:t>y</a:t>
            </a:r>
            <a:r>
              <a:rPr lang="en-US" sz="4700" b="1" i="1" dirty="0" smtClean="0">
                <a:solidFill>
                  <a:srgbClr val="FF0000"/>
                </a:solidFill>
              </a:rPr>
              <a:t> </a:t>
            </a:r>
            <a:r>
              <a:rPr lang="ru-RU" i="1" dirty="0" smtClean="0"/>
              <a:t>особей:</a:t>
            </a:r>
            <a:endParaRPr lang="en-US" i="1" dirty="0" smtClean="0"/>
          </a:p>
          <a:p>
            <a:pPr marL="0" indent="0">
              <a:buNone/>
            </a:pPr>
            <a:endParaRPr lang="ru-RU" i="1" dirty="0" smtClean="0"/>
          </a:p>
          <a:p>
            <a:pPr marL="0" indent="0" algn="r">
              <a:buNone/>
            </a:pPr>
            <a:r>
              <a:rPr lang="ru-RU" i="1" dirty="0" smtClean="0"/>
              <a:t>где</a:t>
            </a:r>
            <a:r>
              <a:rPr lang="en-US" i="1" dirty="0" smtClean="0"/>
              <a:t>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возраст распятия Христа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7244251"/>
              </p:ext>
            </p:extLst>
          </p:nvPr>
        </p:nvGraphicFramePr>
        <p:xfrm>
          <a:off x="5004048" y="5013176"/>
          <a:ext cx="1668462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2" name="Equation" r:id="rId5" imgW="685800" imgH="203040" progId="Equation.DSMT4">
                  <p:embed/>
                </p:oleObj>
              </mc:Choice>
              <mc:Fallback>
                <p:oleObj name="Equation" r:id="rId5" imgW="685800" imgH="20304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5013176"/>
                        <a:ext cx="1668462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21104"/>
            <a:ext cx="3153808" cy="2104040"/>
          </a:xfrm>
        </p:spPr>
      </p:pic>
      <p:sp>
        <p:nvSpPr>
          <p:cNvPr id="5" name="Прямоугольник 4"/>
          <p:cNvSpPr/>
          <p:nvPr/>
        </p:nvSpPr>
        <p:spPr>
          <a:xfrm>
            <a:off x="6156176" y="5877272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100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104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4525963"/>
          </a:xfrm>
          <a:solidFill>
            <a:schemeClr val="lt1">
              <a:alpha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/>
              <a:t>Мировой океан — основная часть гидросферы, составляющая 94,1 % всей её площади, непрерывная, но не сплошная водная оболочка Земли, окружающая материки и острова и отличающаяся общностью солевого состава</a:t>
            </a:r>
            <a:r>
              <a:rPr lang="ru-RU" i="1" dirty="0" smtClean="0"/>
              <a:t>. Самый крупный из четырех океанов – Тихий. Его площадь без морей в тыс</a:t>
            </a:r>
            <a:r>
              <a:rPr lang="ru-RU" i="1" dirty="0"/>
              <a:t>. квадратных километров </a:t>
            </a:r>
            <a:r>
              <a:rPr lang="ru-RU" i="1" dirty="0" smtClean="0"/>
              <a:t>составляет:</a:t>
            </a:r>
          </a:p>
          <a:p>
            <a:pPr marL="0" indent="0">
              <a:buNone/>
            </a:pPr>
            <a:endParaRPr lang="en-US" i="1" dirty="0" smtClean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количество видов </a:t>
            </a:r>
          </a:p>
          <a:p>
            <a:pPr marL="0" indent="0" algn="r">
              <a:buNone/>
            </a:pPr>
            <a:r>
              <a:rPr lang="ru-RU" i="1" dirty="0" smtClean="0"/>
              <a:t>слонов обитает на Земле в настоящее время</a:t>
            </a:r>
            <a:endParaRPr lang="ru-RU" i="1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742451"/>
              </p:ext>
            </p:extLst>
          </p:nvPr>
        </p:nvGraphicFramePr>
        <p:xfrm>
          <a:off x="956890" y="3356992"/>
          <a:ext cx="2967038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5" name="Equation" r:id="rId5" imgW="1218960" imgH="393480" progId="Equation.DSMT4">
                  <p:embed/>
                </p:oleObj>
              </mc:Choice>
              <mc:Fallback>
                <p:oleObj name="Equation" r:id="rId5" imgW="1218960" imgH="393480" progId="Equation.DSMT4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6890" y="3356992"/>
                        <a:ext cx="2967038" cy="1057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796136" y="5484561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105,2 </a:t>
            </a:r>
            <a:r>
              <a:rPr lang="ru-RU" sz="3200" b="1" dirty="0" err="1" smtClean="0">
                <a:solidFill>
                  <a:srgbClr val="FF0000"/>
                </a:solidFill>
              </a:rPr>
              <a:t>тыс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1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896544"/>
          </a:xfrm>
          <a:gradFill>
            <a:gsLst>
              <a:gs pos="2000">
                <a:schemeClr val="accent3">
                  <a:shade val="51000"/>
                  <a:satMod val="130000"/>
                  <a:alpha val="30000"/>
                </a:schemeClr>
              </a:gs>
              <a:gs pos="95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dirty="0">
                <a:solidFill>
                  <a:schemeClr val="tx1"/>
                </a:solidFill>
              </a:rPr>
              <a:t>Эвкалиптовый лес </a:t>
            </a:r>
            <a:r>
              <a:rPr lang="ru-RU" i="1" dirty="0" smtClean="0">
                <a:solidFill>
                  <a:schemeClr val="tx1"/>
                </a:solidFill>
              </a:rPr>
              <a:t>— лес, </a:t>
            </a:r>
            <a:r>
              <a:rPr lang="ru-RU" i="1" dirty="0">
                <a:solidFill>
                  <a:schemeClr val="tx1"/>
                </a:solidFill>
              </a:rPr>
              <a:t>в котором </a:t>
            </a:r>
            <a:r>
              <a:rPr lang="ru-RU" i="1" dirty="0" smtClean="0">
                <a:solidFill>
                  <a:schemeClr val="tx1"/>
                </a:solidFill>
              </a:rPr>
              <a:t>основной лесообразующей породой являются </a:t>
            </a:r>
            <a:r>
              <a:rPr lang="ru-RU" i="1" dirty="0">
                <a:solidFill>
                  <a:schemeClr val="tx1"/>
                </a:solidFill>
              </a:rPr>
              <a:t>различные </a:t>
            </a:r>
            <a:r>
              <a:rPr lang="ru-RU" i="1" dirty="0" smtClean="0">
                <a:solidFill>
                  <a:schemeClr val="tx1"/>
                </a:solidFill>
              </a:rPr>
              <a:t>виды эвкалипта.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tx1"/>
                </a:solidFill>
              </a:rPr>
              <a:t>Естественным  </a:t>
            </a:r>
            <a:r>
              <a:rPr lang="ru-RU" i="1" dirty="0" smtClean="0">
                <a:solidFill>
                  <a:schemeClr val="tx1"/>
                </a:solidFill>
              </a:rPr>
              <a:t>эндемическим ареалом являются Австралия</a:t>
            </a:r>
            <a:r>
              <a:rPr lang="ru-RU" i="1" dirty="0">
                <a:solidFill>
                  <a:schemeClr val="tx1"/>
                </a:solidFill>
              </a:rPr>
              <a:t> и прилегающие к ней острова, часть островов Малайского </a:t>
            </a:r>
            <a:r>
              <a:rPr lang="ru-RU" i="1" dirty="0" smtClean="0">
                <a:solidFill>
                  <a:schemeClr val="tx1"/>
                </a:solidFill>
              </a:rPr>
              <a:t>архипелага. Их </a:t>
            </a:r>
            <a:r>
              <a:rPr lang="ru-RU" i="1" dirty="0">
                <a:solidFill>
                  <a:schemeClr val="tx1"/>
                </a:solidFill>
              </a:rPr>
              <a:t>общая площадь составляет около </a:t>
            </a:r>
            <a:r>
              <a:rPr lang="en-US" sz="4300" b="1" i="1" dirty="0" smtClean="0">
                <a:solidFill>
                  <a:srgbClr val="FF0000"/>
                </a:solidFill>
              </a:rPr>
              <a:t>y</a:t>
            </a:r>
            <a:r>
              <a:rPr lang="ru-RU" sz="4300" b="1" i="1" dirty="0" smtClean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chemeClr val="tx1"/>
                </a:solidFill>
              </a:rPr>
              <a:t>млн</a:t>
            </a:r>
            <a:r>
              <a:rPr lang="ru-RU" i="1" dirty="0">
                <a:solidFill>
                  <a:schemeClr val="tx1"/>
                </a:solidFill>
              </a:rPr>
              <a:t>. га</a:t>
            </a:r>
            <a:r>
              <a:rPr lang="ru-RU" i="1" dirty="0" smtClean="0">
                <a:solidFill>
                  <a:schemeClr val="tx1"/>
                </a:solidFill>
              </a:rPr>
              <a:t>.</a:t>
            </a:r>
            <a:endParaRPr lang="en-US" i="1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где </a:t>
            </a:r>
            <a:r>
              <a:rPr lang="en-US" i="1" dirty="0" smtClean="0">
                <a:solidFill>
                  <a:schemeClr val="tx1"/>
                </a:solidFill>
                <a:hlinkClick r:id="rId4" action="ppaction://hlinksldjump"/>
              </a:rPr>
              <a:t>x</a:t>
            </a:r>
            <a:r>
              <a:rPr lang="en-US" i="1" dirty="0" smtClean="0">
                <a:solidFill>
                  <a:schemeClr val="tx1"/>
                </a:solidFill>
              </a:rPr>
              <a:t> – </a:t>
            </a:r>
            <a:r>
              <a:rPr lang="ru-RU" i="1" dirty="0" smtClean="0">
                <a:solidFill>
                  <a:schemeClr val="tx1"/>
                </a:solidFill>
              </a:rPr>
              <a:t>количество 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засушливых пустынь на Земле</a:t>
            </a:r>
          </a:p>
          <a:p>
            <a:pPr marL="0" indent="0">
              <a:buNone/>
            </a:pPr>
            <a:endParaRPr lang="ru-RU" i="1" dirty="0">
              <a:solidFill>
                <a:schemeClr val="tx1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6603254"/>
              </p:ext>
            </p:extLst>
          </p:nvPr>
        </p:nvGraphicFramePr>
        <p:xfrm>
          <a:off x="899592" y="5036021"/>
          <a:ext cx="2070100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8" name="Equation" r:id="rId5" imgW="850680" imgH="393480" progId="Equation.DSMT4">
                  <p:embed/>
                </p:oleObj>
              </mc:Choice>
              <mc:Fallback>
                <p:oleObj name="Equation" r:id="rId5" imgW="850680" imgH="393480" progId="Equation.DSMT4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5036021"/>
                        <a:ext cx="2070100" cy="1057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796136" y="5949280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8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2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  <a:solidFill>
            <a:schemeClr val="lt1">
              <a:alpha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 smtClean="0"/>
              <a:t>Симбиоз</a:t>
            </a:r>
            <a:r>
              <a:rPr lang="ru-RU" i="1" dirty="0" smtClean="0"/>
              <a:t> </a:t>
            </a:r>
            <a:r>
              <a:rPr lang="en-US" i="1" dirty="0"/>
              <a:t>–</a:t>
            </a:r>
            <a:r>
              <a:rPr lang="ru-RU" i="1" dirty="0" smtClean="0"/>
              <a:t> </a:t>
            </a:r>
            <a:r>
              <a:rPr lang="ru-RU" i="1" dirty="0"/>
              <a:t>форма взаимоотношений, при которой оба партнёра или только один извлекает пользу из другого</a:t>
            </a:r>
            <a:r>
              <a:rPr lang="ru-RU" i="1" dirty="0" smtClean="0"/>
              <a:t>. Пример симбиоза – лишайник, состоящий из</a:t>
            </a:r>
            <a:r>
              <a:rPr lang="ru-RU" i="1" dirty="0"/>
              <a:t> гриба и водоросли. Водоросль в </a:t>
            </a:r>
            <a:r>
              <a:rPr lang="ru-RU" i="1" dirty="0" smtClean="0"/>
              <a:t>результате фотосинтеза производит </a:t>
            </a:r>
            <a:r>
              <a:rPr lang="ru-RU" i="1" dirty="0"/>
              <a:t>органические </a:t>
            </a:r>
            <a:r>
              <a:rPr lang="ru-RU" i="1" dirty="0" smtClean="0"/>
              <a:t>вещества, </a:t>
            </a:r>
            <a:r>
              <a:rPr lang="ru-RU" i="1" dirty="0"/>
              <a:t>использующиеся грибом, а тот </a:t>
            </a:r>
            <a:r>
              <a:rPr lang="ru-RU" i="1" dirty="0" smtClean="0"/>
              <a:t>поставляет воду</a:t>
            </a:r>
            <a:r>
              <a:rPr lang="ru-RU" i="1" dirty="0"/>
              <a:t> и минеральные вещества</a:t>
            </a:r>
            <a:r>
              <a:rPr lang="ru-RU" i="1" dirty="0" smtClean="0"/>
              <a:t>. </a:t>
            </a:r>
          </a:p>
          <a:p>
            <a:pPr marL="0" indent="0">
              <a:buNone/>
            </a:pPr>
            <a:r>
              <a:rPr lang="ru-RU" i="1" dirty="0" smtClean="0"/>
              <a:t>На Земле более </a:t>
            </a:r>
            <a:r>
              <a:rPr lang="en-US" sz="3500" b="1" i="1" dirty="0" smtClean="0">
                <a:solidFill>
                  <a:srgbClr val="FF0000"/>
                </a:solidFill>
              </a:rPr>
              <a:t>Y</a:t>
            </a:r>
            <a:r>
              <a:rPr lang="en-US" i="1" dirty="0" smtClean="0"/>
              <a:t> </a:t>
            </a:r>
            <a:r>
              <a:rPr lang="ru-RU" i="1" dirty="0" smtClean="0"/>
              <a:t>видов лишайников:</a:t>
            </a:r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–</a:t>
            </a:r>
            <a:r>
              <a:rPr lang="ru-RU" i="1" dirty="0" smtClean="0"/>
              <a:t> количество </a:t>
            </a:r>
          </a:p>
          <a:p>
            <a:pPr marL="0" indent="0" algn="r">
              <a:buNone/>
            </a:pPr>
            <a:r>
              <a:rPr lang="ru-RU" i="1" dirty="0" smtClean="0"/>
              <a:t>основных слоев атмосферы</a:t>
            </a:r>
            <a:endParaRPr lang="ru-RU" i="1" dirty="0"/>
          </a:p>
          <a:p>
            <a:pPr marL="0" indent="0">
              <a:buNone/>
            </a:pPr>
            <a:endParaRPr lang="ru-RU" i="1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4376714"/>
              </p:ext>
            </p:extLst>
          </p:nvPr>
        </p:nvGraphicFramePr>
        <p:xfrm>
          <a:off x="812800" y="4873625"/>
          <a:ext cx="3398838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2" name="Equation" r:id="rId5" imgW="1396800" imgH="228600" progId="Equation.DSMT4">
                  <p:embed/>
                </p:oleObj>
              </mc:Choice>
              <mc:Fallback>
                <p:oleObj name="Equation" r:id="rId5" imgW="1396800" imgH="228600" progId="Equation.DSMT4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800" y="4873625"/>
                        <a:ext cx="3398838" cy="61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977546" y="5565515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26000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087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Фауна за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  <a:gradFill>
            <a:gsLst>
              <a:gs pos="0">
                <a:schemeClr val="accent6">
                  <a:tint val="50000"/>
                  <a:satMod val="300000"/>
                </a:schemeClr>
              </a:gs>
              <a:gs pos="80000">
                <a:schemeClr val="accent6">
                  <a:tint val="37000"/>
                  <a:satMod val="300000"/>
                  <a:alpha val="3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Лось относится к животным, употребляющим в пищу древесную растительность. Но эти животные также питаются травянистыми растениями. Чтобы узнать количество растительных кормов лосей, известных человеку решите уравнение:</a:t>
            </a:r>
          </a:p>
          <a:p>
            <a:pPr marL="0" indent="0">
              <a:spcBef>
                <a:spcPts val="0"/>
              </a:spcBef>
              <a:buNone/>
            </a:pPr>
            <a:endParaRPr lang="ru-RU" i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i="1" dirty="0" smtClean="0">
              <a:solidFill>
                <a:schemeClr val="tx1"/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i="1" dirty="0" smtClean="0">
                <a:solidFill>
                  <a:schemeClr val="tx1"/>
                </a:solidFill>
              </a:rPr>
              <a:t>где </a:t>
            </a:r>
            <a:r>
              <a:rPr lang="en-US" i="1" dirty="0" smtClean="0">
                <a:solidFill>
                  <a:schemeClr val="tx1"/>
                </a:solidFill>
                <a:hlinkClick r:id="rId4" action="ppaction://hlinksldjump"/>
              </a:rPr>
              <a:t>x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ru-RU" i="1" dirty="0" smtClean="0">
                <a:solidFill>
                  <a:schemeClr val="tx1"/>
                </a:solidFill>
              </a:rPr>
              <a:t>– количество календарных месяцев.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4139687"/>
              </p:ext>
            </p:extLst>
          </p:nvPr>
        </p:nvGraphicFramePr>
        <p:xfrm>
          <a:off x="827584" y="4941168"/>
          <a:ext cx="3633788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Equation" r:id="rId5" imgW="1244520" imgH="241200" progId="Equation.DSMT4">
                  <p:embed/>
                </p:oleObj>
              </mc:Choice>
              <mc:Fallback>
                <p:oleObj name="Equation" r:id="rId5" imgW="1244520" imgH="2412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941168"/>
                        <a:ext cx="3633788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652120" y="4869160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355 кормов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21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  <a:solidFill>
            <a:schemeClr val="lt1">
              <a:alpha val="6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i="1" dirty="0"/>
              <a:t>Нормирование примесей в атмосферном воздухе ведется по количеству вещества в единице объема воздуха при нормальных условиях (обычно в мг/м</a:t>
            </a:r>
            <a:r>
              <a:rPr lang="ru-RU" i="1" baseline="30000" dirty="0"/>
              <a:t>3</a:t>
            </a:r>
            <a:r>
              <a:rPr lang="ru-RU" i="1" dirty="0"/>
              <a:t>).</a:t>
            </a:r>
          </a:p>
          <a:p>
            <a:pPr marL="0" indent="0">
              <a:buNone/>
            </a:pPr>
            <a:r>
              <a:rPr lang="ru-RU" i="1" dirty="0" smtClean="0"/>
              <a:t>ПДК – предельно допустимые концентрации веществ - то </a:t>
            </a:r>
            <a:r>
              <a:rPr lang="ru-RU" i="1" dirty="0"/>
              <a:t>концентрации, которые не оказывают на человека ни прямого, ни косвенного вредного и неприятного действия, не снижают его трудоспособности, не влияют отрицательно на его самочувствие и настроение</a:t>
            </a:r>
            <a:r>
              <a:rPr lang="ru-RU" i="1" dirty="0" smtClean="0"/>
              <a:t>.  В РФ нормируется </a:t>
            </a:r>
            <a:r>
              <a:rPr lang="en-US" i="1" dirty="0" smtClean="0"/>
              <a:t>Y </a:t>
            </a:r>
            <a:r>
              <a:rPr lang="ru-RU" i="1" dirty="0" smtClean="0"/>
              <a:t>примесей в воздухе рабочей зоны:</a:t>
            </a:r>
            <a:endParaRPr lang="ru-RU" i="1" dirty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4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минимальная </a:t>
            </a:r>
          </a:p>
          <a:p>
            <a:pPr marL="0" indent="0" algn="r">
              <a:buNone/>
            </a:pPr>
            <a:r>
              <a:rPr lang="ru-RU" i="1" dirty="0" smtClean="0"/>
              <a:t>скорость ураганного ветра</a:t>
            </a:r>
          </a:p>
          <a:p>
            <a:pPr marL="0" indent="0" algn="r">
              <a:buNone/>
            </a:pPr>
            <a:r>
              <a:rPr lang="ru-RU" i="1" dirty="0" smtClean="0"/>
              <a:t>по шкале Бофорта, м/с, округленная до целого числа</a:t>
            </a:r>
            <a:endParaRPr lang="ru-RU" i="1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0819969"/>
              </p:ext>
            </p:extLst>
          </p:nvPr>
        </p:nvGraphicFramePr>
        <p:xfrm>
          <a:off x="899592" y="4653136"/>
          <a:ext cx="2935287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4" name="Equation" r:id="rId5" imgW="1206360" imgH="228600" progId="Equation.DSMT4">
                  <p:embed/>
                </p:oleObj>
              </mc:Choice>
              <mc:Fallback>
                <p:oleObj name="Equation" r:id="rId5" imgW="1206360" imgH="228600" progId="Equation.DSMT4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653136"/>
                        <a:ext cx="2935287" cy="61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68144" y="5661248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2400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562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70609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75000"/>
                </a:schemeClr>
              </a:gs>
              <a:gs pos="100000">
                <a:schemeClr val="accent1">
                  <a:tint val="23500"/>
                  <a:satMod val="160000"/>
                  <a:alpha val="50000"/>
                </a:schemeClr>
              </a:gs>
            </a:gsLst>
            <a:path path="shape">
              <a:fillToRect l="50000" t="50000" r="50000" b="50000"/>
            </a:path>
            <a:tileRect/>
          </a:gradFill>
          <a:effectLst/>
        </p:spPr>
        <p:txBody>
          <a:bodyPr>
            <a:normAutofit/>
          </a:bodyPr>
          <a:lstStyle/>
          <a:p>
            <a:r>
              <a:rPr lang="ru-RU" sz="3200" b="1" dirty="0"/>
              <a:t>Список </a:t>
            </a:r>
            <a:r>
              <a:rPr lang="ru-RU" sz="3200" b="1" dirty="0" smtClean="0"/>
              <a:t>источников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62124" y="1061046"/>
            <a:ext cx="8702016" cy="4237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75000"/>
                </a:schemeClr>
              </a:gs>
              <a:gs pos="100000">
                <a:schemeClr val="accent1">
                  <a:tint val="23500"/>
                  <a:satMod val="160000"/>
                  <a:alpha val="50000"/>
                </a:schemeClr>
              </a:gs>
            </a:gsLst>
            <a:path path="shape">
              <a:fillToRect l="50000" t="50000" r="50000" b="50000"/>
            </a:path>
          </a:gradFill>
        </p:spPr>
        <p:txBody>
          <a:bodyPr anchor="ctr">
            <a:normAutofit/>
          </a:bodyPr>
          <a:lstStyle/>
          <a:p>
            <a:pPr algn="ctr"/>
            <a:r>
              <a:rPr lang="ru-RU" sz="2000" dirty="0" smtClean="0"/>
              <a:t>Для вопросов:</a:t>
            </a:r>
            <a:endParaRPr lang="ru-RU" sz="20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251520" y="1556792"/>
            <a:ext cx="8712968" cy="5112568"/>
          </a:xfrm>
          <a:gradFill flip="none" rotWithShape="1">
            <a:gsLst>
              <a:gs pos="0">
                <a:schemeClr val="accent1">
                  <a:tint val="66000"/>
                  <a:satMod val="160000"/>
                  <a:alpha val="70000"/>
                </a:schemeClr>
              </a:gs>
              <a:gs pos="50000">
                <a:schemeClr val="accent1">
                  <a:tint val="44500"/>
                  <a:satMod val="160000"/>
                  <a:alpha val="70000"/>
                </a:schemeClr>
              </a:gs>
              <a:gs pos="100000">
                <a:schemeClr val="accent1">
                  <a:tint val="23500"/>
                  <a:satMod val="160000"/>
                  <a:alpha val="70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anchor="t">
            <a:noAutofit/>
          </a:bodyPr>
          <a:lstStyle/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</a:t>
            </a:r>
            <a:r>
              <a:rPr lang="en-US" sz="1100" dirty="0" err="1"/>
              <a:t>Grandars</a:t>
            </a:r>
            <a:r>
              <a:rPr lang="ru-RU" sz="1100" dirty="0"/>
              <a:t> – Биоритмы человека» – </a:t>
            </a:r>
            <a:r>
              <a:rPr lang="en-US" sz="1100" u="sng" dirty="0">
                <a:hlinkClick r:id="rId3"/>
              </a:rPr>
              <a:t>http</a:t>
            </a:r>
            <a:r>
              <a:rPr lang="ru-RU" sz="1100" u="sng" dirty="0">
                <a:hlinkClick r:id="rId3"/>
              </a:rPr>
              <a:t>://</a:t>
            </a:r>
            <a:r>
              <a:rPr lang="en-US" sz="1100" u="sng" dirty="0">
                <a:hlinkClick r:id="rId3"/>
              </a:rPr>
              <a:t>www</a:t>
            </a:r>
            <a:r>
              <a:rPr lang="ru-RU" sz="1100" u="sng" dirty="0">
                <a:hlinkClick r:id="rId3"/>
              </a:rPr>
              <a:t>.</a:t>
            </a:r>
            <a:r>
              <a:rPr lang="en-US" sz="1100" u="sng" dirty="0" err="1">
                <a:hlinkClick r:id="rId3"/>
              </a:rPr>
              <a:t>grandars</a:t>
            </a:r>
            <a:r>
              <a:rPr lang="ru-RU" sz="1100" u="sng" dirty="0">
                <a:hlinkClick r:id="rId3"/>
              </a:rPr>
              <a:t>.</a:t>
            </a:r>
            <a:r>
              <a:rPr lang="en-US" sz="1100" u="sng" dirty="0" err="1">
                <a:hlinkClick r:id="rId3"/>
              </a:rPr>
              <a:t>ru</a:t>
            </a:r>
            <a:r>
              <a:rPr lang="ru-RU" sz="1100" u="sng" dirty="0">
                <a:hlinkClick r:id="rId3"/>
              </a:rPr>
              <a:t>/</a:t>
            </a:r>
            <a:r>
              <a:rPr lang="en-US" sz="1100" u="sng" dirty="0">
                <a:hlinkClick r:id="rId3"/>
              </a:rPr>
              <a:t>college</a:t>
            </a:r>
            <a:r>
              <a:rPr lang="ru-RU" sz="1100" u="sng" dirty="0">
                <a:hlinkClick r:id="rId3"/>
              </a:rPr>
              <a:t>/</a:t>
            </a:r>
            <a:r>
              <a:rPr lang="en-US" sz="1100" u="sng" dirty="0" err="1">
                <a:hlinkClick r:id="rId3"/>
              </a:rPr>
              <a:t>medicina</a:t>
            </a:r>
            <a:r>
              <a:rPr lang="ru-RU" sz="1100" u="sng" dirty="0">
                <a:hlinkClick r:id="rId3"/>
              </a:rPr>
              <a:t>/</a:t>
            </a:r>
            <a:r>
              <a:rPr lang="en-US" sz="1100" u="sng" dirty="0" err="1">
                <a:hlinkClick r:id="rId3"/>
              </a:rPr>
              <a:t>bioritmy</a:t>
            </a:r>
            <a:r>
              <a:rPr lang="ru-RU" sz="1100" u="sng" dirty="0">
                <a:hlinkClick r:id="rId3"/>
              </a:rPr>
              <a:t>-</a:t>
            </a:r>
            <a:r>
              <a:rPr lang="en-US" sz="1100" u="sng" dirty="0" err="1">
                <a:hlinkClick r:id="rId3"/>
              </a:rPr>
              <a:t>cheloveka</a:t>
            </a:r>
            <a:r>
              <a:rPr lang="ru-RU" sz="1100" u="sng" dirty="0">
                <a:hlinkClick r:id="rId3"/>
              </a:rPr>
              <a:t>.</a:t>
            </a:r>
            <a:r>
              <a:rPr lang="en-US" sz="1100" u="sng" dirty="0">
                <a:hlinkClick r:id="rId3"/>
              </a:rPr>
              <a:t>html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</a:t>
            </a:r>
            <a:r>
              <a:rPr lang="en-US" sz="1100" dirty="0"/>
              <a:t> «Russian Reed» – </a:t>
            </a:r>
            <a:r>
              <a:rPr lang="en-US" sz="1100" u="sng" dirty="0">
                <a:hlinkClick r:id="rId4"/>
              </a:rPr>
              <a:t>http://www.azovthatch.com/zagotovka_skladirovanie_save.html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«Zoodrug.ru – о животных» – </a:t>
            </a:r>
            <a:r>
              <a:rPr lang="ru-RU" sz="1100" u="sng" dirty="0">
                <a:hlinkClick r:id="rId5"/>
              </a:rPr>
              <a:t>https://zoodrug.ru/s/Buryj-medved.html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«Биоритм. Гармония, проверенная временем» – </a:t>
            </a:r>
            <a:r>
              <a:rPr lang="ru-RU" sz="1100" u="sng" dirty="0">
                <a:hlinkClick r:id="rId6"/>
              </a:rPr>
              <a:t>http://bioritmplus.ru/hrono-med-bio.html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«В мире животных – Костромская лосеферма» – </a:t>
            </a:r>
            <a:r>
              <a:rPr lang="ru-RU" sz="1100" u="sng" dirty="0">
                <a:hlinkClick r:id="rId7"/>
              </a:rPr>
              <a:t>http://www.worldofanimals.ru/notes/64-elks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«Ваш гид по биологии» – </a:t>
            </a:r>
            <a:r>
              <a:rPr lang="ru-RU" sz="1100" u="sng" dirty="0">
                <a:hlinkClick r:id="rId8"/>
              </a:rPr>
              <a:t>http://www.biologyguide.ru/gbids-49-2.html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«Вести.</a:t>
            </a:r>
            <a:r>
              <a:rPr lang="en-US" sz="1100" dirty="0"/>
              <a:t>Ru</a:t>
            </a:r>
            <a:r>
              <a:rPr lang="ru-RU" sz="1100" dirty="0"/>
              <a:t> – Организмы-</a:t>
            </a:r>
            <a:r>
              <a:rPr lang="ru-RU" sz="1100" dirty="0" err="1"/>
              <a:t>экстремофилы</a:t>
            </a:r>
            <a:r>
              <a:rPr lang="ru-RU" sz="1100" dirty="0"/>
              <a:t>» – </a:t>
            </a:r>
            <a:r>
              <a:rPr lang="ru-RU" sz="1100" u="sng" dirty="0">
                <a:hlinkClick r:id="rId9"/>
              </a:rPr>
              <a:t>http://www.vesti.ru/doc.html?id=384905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«Википедия» – </a:t>
            </a:r>
            <a:r>
              <a:rPr lang="ru-RU" sz="1100" u="sng" dirty="0">
                <a:hlinkClick r:id="rId10"/>
              </a:rPr>
              <a:t>https://ru.wikipedia.org/wiki/Коала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«Википедия» – </a:t>
            </a:r>
            <a:r>
              <a:rPr lang="ru-RU" sz="1100" u="sng" dirty="0">
                <a:hlinkClick r:id="rId11"/>
              </a:rPr>
              <a:t>https://ru.wikipedia.org/wiki/Мелкозубый_пилорыл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«География – Биологические ритмы» – </a:t>
            </a:r>
            <a:r>
              <a:rPr lang="ru-RU" sz="1100" u="sng" dirty="0">
                <a:hlinkClick r:id="rId12"/>
              </a:rPr>
              <a:t>http://biofile.ru/bio/23065.html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«География – Глобальные проблемы человечества» – </a:t>
            </a:r>
            <a:r>
              <a:rPr lang="ru-RU" sz="1100" u="sng" dirty="0">
                <a:hlinkClick r:id="rId13"/>
              </a:rPr>
              <a:t>https://geographyofrussia.com/globalnye-problemy-chelovechestva-2/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«География – Солнечная радиация» – </a:t>
            </a:r>
            <a:r>
              <a:rPr lang="ru-RU" sz="1100" u="sng" dirty="0">
                <a:hlinkClick r:id="rId14"/>
              </a:rPr>
              <a:t>http://geography-ege.ru/solnechnaya-radiaciya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«География – Экологические группы растений» – </a:t>
            </a:r>
            <a:r>
              <a:rPr lang="ru-RU" sz="1100" u="sng" dirty="0">
                <a:hlinkClick r:id="rId15"/>
              </a:rPr>
              <a:t>http://biofile.ru/bio/3730.html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</a:t>
            </a:r>
            <a:r>
              <a:rPr lang="ru-RU" sz="1100" dirty="0" err="1"/>
              <a:t>Зооклуб</a:t>
            </a:r>
            <a:r>
              <a:rPr lang="ru-RU" sz="1100" dirty="0"/>
              <a:t> – </a:t>
            </a:r>
            <a:r>
              <a:rPr lang="ru-RU" sz="1100" dirty="0" err="1"/>
              <a:t>Мегаэнциклопедия</a:t>
            </a:r>
            <a:r>
              <a:rPr lang="ru-RU" sz="1100" dirty="0"/>
              <a:t> о животных» – </a:t>
            </a:r>
            <a:r>
              <a:rPr lang="ru-RU" sz="1100" u="sng" dirty="0">
                <a:hlinkClick r:id="rId16"/>
              </a:rPr>
              <a:t>http://www.zooclub.ru/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«Интересные факты – Узнай все» – </a:t>
            </a:r>
            <a:r>
              <a:rPr lang="ru-RU" sz="1100" u="sng" dirty="0">
                <a:hlinkClick r:id="rId17"/>
              </a:rPr>
              <a:t>https://uznayvse.ru/interesting-facts/samyie-redkie-rasteniya-v-mire.html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</a:t>
            </a:r>
            <a:r>
              <a:rPr lang="ru-RU" sz="1100" dirty="0" err="1"/>
              <a:t>Отходы.ру</a:t>
            </a:r>
            <a:r>
              <a:rPr lang="ru-RU" sz="1100" dirty="0"/>
              <a:t>» – </a:t>
            </a:r>
            <a:r>
              <a:rPr lang="ru-RU" sz="1100" u="sng" dirty="0">
                <a:hlinkClick r:id="rId18"/>
              </a:rPr>
              <a:t>http://www.waste.ru/modules/section/item.php?itemid=29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«Познавательная биология – </a:t>
            </a:r>
            <a:r>
              <a:rPr lang="en-US" sz="1100" dirty="0" err="1"/>
              <a:t>BioFinder</a:t>
            </a:r>
            <a:r>
              <a:rPr lang="ru-RU" sz="1100" dirty="0"/>
              <a:t>.</a:t>
            </a:r>
            <a:r>
              <a:rPr lang="en-US" sz="1100" dirty="0" err="1"/>
              <a:t>ru</a:t>
            </a:r>
            <a:r>
              <a:rPr lang="ru-RU" sz="1100" dirty="0"/>
              <a:t>» – </a:t>
            </a:r>
            <a:r>
              <a:rPr lang="ru-RU" sz="1100" u="sng" dirty="0">
                <a:hlinkClick r:id="rId19"/>
              </a:rPr>
              <a:t>http://www.biofinder.ru/bfins-398-1.html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«Полезные растения: лекарственные, комнатные и другие» – </a:t>
            </a:r>
            <a:r>
              <a:rPr lang="ru-RU" sz="1100" u="sng" dirty="0">
                <a:hlinkClick r:id="rId20"/>
              </a:rPr>
              <a:t>http://www.travinushka.ru/index.php/lekrastmenu/35-statilekrast/50-ekolog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«Растения – окружающий мир, эволюция, </a:t>
            </a:r>
            <a:r>
              <a:rPr lang="ru-RU" sz="1100" dirty="0" err="1"/>
              <a:t>класификация</a:t>
            </a:r>
            <a:r>
              <a:rPr lang="ru-RU" sz="1100" dirty="0"/>
              <a:t>» – </a:t>
            </a:r>
            <a:r>
              <a:rPr lang="en-US" sz="1100" u="sng" dirty="0">
                <a:hlinkClick r:id="rId21"/>
              </a:rPr>
              <a:t>http</a:t>
            </a:r>
            <a:r>
              <a:rPr lang="ru-RU" sz="1100" u="sng" dirty="0">
                <a:hlinkClick r:id="rId21"/>
              </a:rPr>
              <a:t>://</a:t>
            </a:r>
            <a:r>
              <a:rPr lang="en-US" sz="1100" u="sng" dirty="0" err="1">
                <a:hlinkClick r:id="rId21"/>
              </a:rPr>
              <a:t>beaplanet</a:t>
            </a:r>
            <a:r>
              <a:rPr lang="ru-RU" sz="1100" u="sng" dirty="0">
                <a:hlinkClick r:id="rId21"/>
              </a:rPr>
              <a:t>.</a:t>
            </a:r>
            <a:r>
              <a:rPr lang="en-US" sz="1100" u="sng" dirty="0" err="1">
                <a:hlinkClick r:id="rId21"/>
              </a:rPr>
              <a:t>ru</a:t>
            </a:r>
            <a:r>
              <a:rPr lang="ru-RU" sz="1100" u="sng" dirty="0">
                <a:hlinkClick r:id="rId21"/>
              </a:rPr>
              <a:t>/</a:t>
            </a:r>
            <a:r>
              <a:rPr lang="en-US" sz="1100" u="sng" dirty="0" err="1">
                <a:hlinkClick r:id="rId21"/>
              </a:rPr>
              <a:t>zhiznedeyatelnost</a:t>
            </a:r>
            <a:r>
              <a:rPr lang="ru-RU" sz="1100" u="sng" dirty="0">
                <a:hlinkClick r:id="rId21"/>
              </a:rPr>
              <a:t>_</a:t>
            </a:r>
            <a:r>
              <a:rPr lang="en-US" sz="1100" u="sng" dirty="0" err="1">
                <a:hlinkClick r:id="rId21"/>
              </a:rPr>
              <a:t>rasteniy</a:t>
            </a:r>
            <a:r>
              <a:rPr lang="ru-RU" sz="1100" u="sng" dirty="0">
                <a:hlinkClick r:id="rId21"/>
              </a:rPr>
              <a:t>/</a:t>
            </a:r>
            <a:r>
              <a:rPr lang="en-US" sz="1100" u="sng" dirty="0" err="1">
                <a:hlinkClick r:id="rId21"/>
              </a:rPr>
              <a:t>rastenie</a:t>
            </a:r>
            <a:r>
              <a:rPr lang="ru-RU" sz="1100" u="sng" dirty="0">
                <a:hlinkClick r:id="rId21"/>
              </a:rPr>
              <a:t>_</a:t>
            </a:r>
            <a:r>
              <a:rPr lang="en-US" sz="1100" u="sng" dirty="0" err="1">
                <a:hlinkClick r:id="rId21"/>
              </a:rPr>
              <a:t>i</a:t>
            </a:r>
            <a:r>
              <a:rPr lang="ru-RU" sz="1100" u="sng" dirty="0">
                <a:hlinkClick r:id="rId21"/>
              </a:rPr>
              <a:t>_</a:t>
            </a:r>
            <a:r>
              <a:rPr lang="en-US" sz="1100" u="sng" dirty="0" err="1">
                <a:hlinkClick r:id="rId21"/>
              </a:rPr>
              <a:t>voda</a:t>
            </a:r>
            <a:r>
              <a:rPr lang="ru-RU" sz="1100" u="sng" dirty="0">
                <a:hlinkClick r:id="rId21"/>
              </a:rPr>
              <a:t>/</a:t>
            </a:r>
            <a:r>
              <a:rPr lang="en-US" sz="1100" u="sng" dirty="0" err="1">
                <a:hlinkClick r:id="rId21"/>
              </a:rPr>
              <a:t>kserofity</a:t>
            </a:r>
            <a:r>
              <a:rPr lang="ru-RU" sz="1100" u="sng" dirty="0">
                <a:hlinkClick r:id="rId21"/>
              </a:rPr>
              <a:t>.</a:t>
            </a:r>
            <a:r>
              <a:rPr lang="en-US" sz="1100" u="sng" dirty="0">
                <a:hlinkClick r:id="rId21"/>
              </a:rPr>
              <a:t>html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«Солнечна энергия» – </a:t>
            </a:r>
            <a:r>
              <a:rPr lang="ru-RU" sz="1100" u="sng" dirty="0">
                <a:hlinkClick r:id="rId22"/>
              </a:rPr>
              <a:t>http://rea.org.ua/dieret/Solar/solar.html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«Состав мирового океана» – </a:t>
            </a:r>
            <a:r>
              <a:rPr lang="ru-RU" sz="1100" u="sng" dirty="0">
                <a:hlinkClick r:id="rId23"/>
              </a:rPr>
              <a:t>http://geolike.ru/page/gl_5122.htm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Сайт «Энциклопедия животных» – </a:t>
            </a:r>
            <a:r>
              <a:rPr lang="ru-RU" sz="1100" u="sng" dirty="0">
                <a:hlinkClick r:id="rId24"/>
              </a:rPr>
              <a:t>http://www.animalsglobe.ru/koala-ili-sumchatiy-medved/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Современная энциклопедия вселенной / </a:t>
            </a:r>
            <a:r>
              <a:rPr lang="ru-RU" sz="1100" dirty="0" err="1"/>
              <a:t>Фейгин</a:t>
            </a:r>
            <a:r>
              <a:rPr lang="ru-RU" sz="1100" dirty="0"/>
              <a:t> О.О. – М.: </a:t>
            </a:r>
            <a:r>
              <a:rPr lang="ru-RU" sz="1100" dirty="0" err="1"/>
              <a:t>Эксмо</a:t>
            </a:r>
            <a:r>
              <a:rPr lang="ru-RU" sz="1100" dirty="0"/>
              <a:t>, 2014. – 304с.: ил.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Статья «Биологические ритмы здоровья» – Доктор медицинских наук В. Гриневич. – Журнал «Наука и жизнь» №09 сентябрь 2017. – </a:t>
            </a:r>
            <a:r>
              <a:rPr lang="ru-RU" sz="1100" u="sng" dirty="0">
                <a:hlinkClick r:id="rId25"/>
              </a:rPr>
              <a:t>https://www.nkj.ru/archive/articles/1087/</a:t>
            </a:r>
            <a:endParaRPr lang="ru-RU" sz="1100" dirty="0"/>
          </a:p>
          <a:p>
            <a:pPr marL="228600" lvl="0" indent="-228600">
              <a:buFont typeface="+mj-lt"/>
              <a:buAutoNum type="arabicPeriod"/>
            </a:pPr>
            <a:r>
              <a:rPr lang="ru-RU" sz="1100" dirty="0"/>
              <a:t>Учебник Экология – </a:t>
            </a:r>
            <a:r>
              <a:rPr lang="ru-RU" sz="1100" dirty="0" err="1"/>
              <a:t>Степановских</a:t>
            </a:r>
            <a:r>
              <a:rPr lang="ru-RU" sz="1100" dirty="0"/>
              <a:t> А.С. – М.: ООО «Издательство </a:t>
            </a:r>
            <a:r>
              <a:rPr lang="ru-RU" sz="1100" dirty="0" err="1"/>
              <a:t>Юнити</a:t>
            </a:r>
            <a:r>
              <a:rPr lang="ru-RU" sz="1100" dirty="0"/>
              <a:t>-Дана», 2003. – 634с</a:t>
            </a:r>
            <a:r>
              <a:rPr lang="ru-RU" sz="1100" dirty="0" smtClean="0"/>
              <a:t>.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44827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70609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75000"/>
                </a:schemeClr>
              </a:gs>
              <a:gs pos="100000">
                <a:schemeClr val="accent1">
                  <a:tint val="23500"/>
                  <a:satMod val="160000"/>
                  <a:alpha val="50000"/>
                </a:schemeClr>
              </a:gs>
            </a:gsLst>
            <a:path path="shape">
              <a:fillToRect l="50000" t="50000" r="50000" b="50000"/>
            </a:path>
            <a:tileRect/>
          </a:gradFill>
          <a:effectLst/>
        </p:spPr>
        <p:txBody>
          <a:bodyPr>
            <a:normAutofit/>
          </a:bodyPr>
          <a:lstStyle/>
          <a:p>
            <a:r>
              <a:rPr lang="ru-RU" sz="3200" b="1" dirty="0"/>
              <a:t>Список </a:t>
            </a:r>
            <a:r>
              <a:rPr lang="ru-RU" sz="3200" b="1" dirty="0" smtClean="0"/>
              <a:t>источников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62124" y="1061046"/>
            <a:ext cx="8702016" cy="4237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75000"/>
                </a:schemeClr>
              </a:gs>
              <a:gs pos="100000">
                <a:schemeClr val="accent1">
                  <a:tint val="23500"/>
                  <a:satMod val="160000"/>
                  <a:alpha val="50000"/>
                </a:schemeClr>
              </a:gs>
            </a:gsLst>
            <a:path path="shape">
              <a:fillToRect l="50000" t="50000" r="50000" b="50000"/>
            </a:path>
          </a:gradFill>
        </p:spPr>
        <p:txBody>
          <a:bodyPr anchor="ctr">
            <a:normAutofit/>
          </a:bodyPr>
          <a:lstStyle/>
          <a:p>
            <a:pPr algn="ctr"/>
            <a:r>
              <a:rPr lang="ru-RU" sz="2000" dirty="0" smtClean="0"/>
              <a:t>Для оформления:</a:t>
            </a:r>
            <a:endParaRPr lang="ru-RU" sz="20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251520" y="1556792"/>
            <a:ext cx="8712968" cy="5112568"/>
          </a:xfrm>
          <a:gradFill flip="none" rotWithShape="1">
            <a:gsLst>
              <a:gs pos="0">
                <a:schemeClr val="accent1">
                  <a:tint val="66000"/>
                  <a:satMod val="160000"/>
                  <a:alpha val="70000"/>
                </a:schemeClr>
              </a:gs>
              <a:gs pos="50000">
                <a:schemeClr val="accent1">
                  <a:tint val="44500"/>
                  <a:satMod val="160000"/>
                  <a:alpha val="70000"/>
                </a:schemeClr>
              </a:gs>
              <a:gs pos="100000">
                <a:schemeClr val="accent1">
                  <a:tint val="23500"/>
                  <a:satMod val="160000"/>
                  <a:alpha val="70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anchor="t">
            <a:normAutofit fontScale="32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Видео фрагмент заставки программы «Своя игра» с сайта – </a:t>
            </a:r>
            <a:r>
              <a:rPr lang="ru-RU" sz="3700" u="sng" dirty="0">
                <a:hlinkClick r:id="rId3"/>
              </a:rPr>
              <a:t>https://www.youtube.com/watch?v=hIl4fcJbPA4</a:t>
            </a:r>
            <a:endParaRPr lang="ru-RU" sz="3700" dirty="0"/>
          </a:p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Изображение земной шар в руке с сайта «Пробуждение земли – </a:t>
            </a:r>
            <a:r>
              <a:rPr lang="ru-RU" sz="3700" dirty="0" err="1"/>
              <a:t>Советnews</a:t>
            </a:r>
            <a:r>
              <a:rPr lang="ru-RU" sz="3700" dirty="0"/>
              <a:t>» – </a:t>
            </a:r>
            <a:r>
              <a:rPr lang="ru-RU" sz="3700" u="sng" dirty="0">
                <a:hlinkClick r:id="rId4"/>
              </a:rPr>
              <a:t>http://sovetnews.com/probuzhdenie-zemli/</a:t>
            </a:r>
            <a:endParaRPr lang="ru-RU" sz="3700" dirty="0"/>
          </a:p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Изображение животные Африки с сайта «Фотографии животные и растения Африки» – </a:t>
            </a:r>
            <a:r>
              <a:rPr lang="ru-RU" sz="3700" u="sng" dirty="0">
                <a:hlinkClick r:id="rId5"/>
              </a:rPr>
              <a:t>http://ovoshi2017.ru/jivotnie-i-rasteniya-afriki</a:t>
            </a:r>
            <a:endParaRPr lang="ru-RU" sz="3700" dirty="0"/>
          </a:p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Изображение красная книга с сайта «Вестник Кавказа» – </a:t>
            </a:r>
            <a:r>
              <a:rPr lang="ru-RU" sz="3700" u="sng" dirty="0">
                <a:hlinkClick r:id="rId6"/>
              </a:rPr>
              <a:t>http://vestikavkaza.ru/news/V-Azerbaydzhane-pereizdali-Krasnuyu-knigu.html</a:t>
            </a:r>
            <a:endParaRPr lang="ru-RU" sz="3700" dirty="0"/>
          </a:p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Изображение летний рассвет в ромашковом поле с сайта «Dreem-Pics.com - лучшие фото, картинки на любую тематику» – </a:t>
            </a:r>
            <a:r>
              <a:rPr lang="ru-RU" sz="3700" u="sng" dirty="0">
                <a:hlinkClick r:id="rId7"/>
              </a:rPr>
              <a:t>https://dreem-pics.com/priroda/599-foto-leto-priroda-krasivye.html</a:t>
            </a:r>
            <a:endParaRPr lang="ru-RU" sz="3700" dirty="0"/>
          </a:p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Изображение биологические ритмы с сайта «</a:t>
            </a:r>
            <a:r>
              <a:rPr lang="ru-RU" sz="3700" dirty="0" err="1"/>
              <a:t>Психологос</a:t>
            </a:r>
            <a:r>
              <a:rPr lang="ru-RU" sz="3700" dirty="0"/>
              <a:t>» – </a:t>
            </a:r>
            <a:r>
              <a:rPr lang="ru-RU" sz="3700" u="sng" dirty="0">
                <a:hlinkClick r:id="rId8"/>
              </a:rPr>
              <a:t>http://www.psychologos.ru/articles/view/biologicheskie-ritmy</a:t>
            </a:r>
            <a:endParaRPr lang="ru-RU" sz="3700" dirty="0"/>
          </a:p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Изображение ромашки с сайта «</a:t>
            </a:r>
            <a:r>
              <a:rPr lang="en-US" sz="3700" dirty="0" err="1"/>
              <a:t>FanPop</a:t>
            </a:r>
            <a:r>
              <a:rPr lang="ru-RU" sz="3700" dirty="0"/>
              <a:t>» – </a:t>
            </a:r>
            <a:r>
              <a:rPr lang="ru-RU" sz="3700" u="sng" dirty="0">
                <a:hlinkClick r:id="rId9"/>
              </a:rPr>
              <a:t>http://www.fanpop.com/clubs/flora-and-fauna/images/19229273/title/blue-daisies-screencap</a:t>
            </a:r>
            <a:endParaRPr lang="ru-RU" sz="3700" dirty="0"/>
          </a:p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Изображение мусорных отходов с сайта «C</a:t>
            </a:r>
            <a:r>
              <a:rPr lang="en-US" sz="3700" dirty="0" err="1"/>
              <a:t>onsiglio</a:t>
            </a:r>
            <a:r>
              <a:rPr lang="ru-RU" sz="3700" dirty="0"/>
              <a:t> N</a:t>
            </a:r>
            <a:r>
              <a:rPr lang="en-US" sz="3700" dirty="0" err="1"/>
              <a:t>azionale</a:t>
            </a:r>
            <a:r>
              <a:rPr lang="ru-RU" sz="3700" dirty="0"/>
              <a:t> D</a:t>
            </a:r>
            <a:r>
              <a:rPr lang="en-US" sz="3700" dirty="0" err="1"/>
              <a:t>ei</a:t>
            </a:r>
            <a:r>
              <a:rPr lang="en-US" sz="3700" dirty="0"/>
              <a:t> </a:t>
            </a:r>
            <a:r>
              <a:rPr lang="ru-RU" sz="3700" dirty="0"/>
              <a:t>G</a:t>
            </a:r>
            <a:r>
              <a:rPr lang="en-US" sz="3700" dirty="0" err="1"/>
              <a:t>eologi</a:t>
            </a:r>
            <a:r>
              <a:rPr lang="ru-RU" sz="3700" dirty="0"/>
              <a:t>» – </a:t>
            </a:r>
            <a:r>
              <a:rPr lang="en-US" sz="3700" u="sng" dirty="0">
                <a:hlinkClick r:id="rId10"/>
              </a:rPr>
              <a:t>http</a:t>
            </a:r>
            <a:r>
              <a:rPr lang="ru-RU" sz="3700" u="sng" dirty="0">
                <a:hlinkClick r:id="rId10"/>
              </a:rPr>
              <a:t>://</a:t>
            </a:r>
            <a:r>
              <a:rPr lang="en-US" sz="3700" u="sng" dirty="0">
                <a:hlinkClick r:id="rId10"/>
              </a:rPr>
              <a:t>www</a:t>
            </a:r>
            <a:r>
              <a:rPr lang="ru-RU" sz="3700" u="sng" dirty="0">
                <a:hlinkClick r:id="rId10"/>
              </a:rPr>
              <a:t>.</a:t>
            </a:r>
            <a:r>
              <a:rPr lang="en-US" sz="3700" u="sng" dirty="0" err="1">
                <a:hlinkClick r:id="rId10"/>
              </a:rPr>
              <a:t>cngeologi</a:t>
            </a:r>
            <a:r>
              <a:rPr lang="ru-RU" sz="3700" u="sng" dirty="0">
                <a:hlinkClick r:id="rId10"/>
              </a:rPr>
              <a:t>.</a:t>
            </a:r>
            <a:r>
              <a:rPr lang="en-US" sz="3700" u="sng" dirty="0">
                <a:hlinkClick r:id="rId10"/>
              </a:rPr>
              <a:t>it</a:t>
            </a:r>
            <a:r>
              <a:rPr lang="ru-RU" sz="3700" u="sng" dirty="0">
                <a:hlinkClick r:id="rId10"/>
              </a:rPr>
              <a:t>/2015/03/18/</a:t>
            </a:r>
            <a:r>
              <a:rPr lang="en-US" sz="3700" u="sng" dirty="0" err="1">
                <a:hlinkClick r:id="rId10"/>
              </a:rPr>
              <a:t>rifiuti</a:t>
            </a:r>
            <a:r>
              <a:rPr lang="ru-RU" sz="3700" u="sng" dirty="0">
                <a:hlinkClick r:id="rId10"/>
              </a:rPr>
              <a:t>-</a:t>
            </a:r>
            <a:r>
              <a:rPr lang="en-US" sz="3700" u="sng" dirty="0">
                <a:hlinkClick r:id="rId10"/>
              </a:rPr>
              <a:t>in</a:t>
            </a:r>
            <a:r>
              <a:rPr lang="ru-RU" sz="3700" u="sng" dirty="0">
                <a:hlinkClick r:id="rId10"/>
              </a:rPr>
              <a:t>-</a:t>
            </a:r>
            <a:r>
              <a:rPr lang="en-US" sz="3700" u="sng" dirty="0" err="1">
                <a:hlinkClick r:id="rId10"/>
              </a:rPr>
              <a:t>italia</a:t>
            </a:r>
            <a:r>
              <a:rPr lang="ru-RU" sz="3700" u="sng" dirty="0">
                <a:hlinkClick r:id="rId10"/>
              </a:rPr>
              <a:t>-</a:t>
            </a:r>
            <a:r>
              <a:rPr lang="en-US" sz="3700" u="sng" dirty="0" err="1">
                <a:hlinkClick r:id="rId10"/>
              </a:rPr>
              <a:t>censite</a:t>
            </a:r>
            <a:r>
              <a:rPr lang="ru-RU" sz="3700" u="sng" dirty="0">
                <a:hlinkClick r:id="rId10"/>
              </a:rPr>
              <a:t>-188-</a:t>
            </a:r>
            <a:r>
              <a:rPr lang="en-US" sz="3700" u="sng" dirty="0" err="1">
                <a:hlinkClick r:id="rId10"/>
              </a:rPr>
              <a:t>discariche</a:t>
            </a:r>
            <a:r>
              <a:rPr lang="ru-RU" sz="3700" u="sng" dirty="0">
                <a:hlinkClick r:id="rId10"/>
              </a:rPr>
              <a:t>-</a:t>
            </a:r>
            <a:r>
              <a:rPr lang="en-US" sz="3700" u="sng" dirty="0">
                <a:hlinkClick r:id="rId10"/>
              </a:rPr>
              <a:t>abusive</a:t>
            </a:r>
            <a:r>
              <a:rPr lang="ru-RU" sz="3700" u="sng" dirty="0">
                <a:hlinkClick r:id="rId10"/>
              </a:rPr>
              <a:t>-</a:t>
            </a:r>
            <a:r>
              <a:rPr lang="en-US" sz="3700" u="sng" dirty="0">
                <a:hlinkClick r:id="rId10"/>
              </a:rPr>
              <a:t>la</a:t>
            </a:r>
            <a:r>
              <a:rPr lang="ru-RU" sz="3700" u="sng" dirty="0">
                <a:hlinkClick r:id="rId10"/>
              </a:rPr>
              <a:t>-</a:t>
            </a:r>
            <a:r>
              <a:rPr lang="en-US" sz="3700" u="sng" dirty="0" err="1">
                <a:hlinkClick r:id="rId10"/>
              </a:rPr>
              <a:t>mappa</a:t>
            </a:r>
            <a:r>
              <a:rPr lang="ru-RU" sz="3700" u="sng" dirty="0">
                <a:hlinkClick r:id="rId10"/>
              </a:rPr>
              <a:t>-</a:t>
            </a:r>
            <a:r>
              <a:rPr lang="en-US" sz="3700" u="sng" dirty="0" err="1">
                <a:hlinkClick r:id="rId10"/>
              </a:rPr>
              <a:t>ue</a:t>
            </a:r>
            <a:r>
              <a:rPr lang="ru-RU" sz="3700" u="sng" dirty="0">
                <a:hlinkClick r:id="rId10"/>
              </a:rPr>
              <a:t>-</a:t>
            </a:r>
            <a:r>
              <a:rPr lang="en-US" sz="3700" u="sng" dirty="0" err="1">
                <a:hlinkClick r:id="rId10"/>
              </a:rPr>
              <a:t>dei</a:t>
            </a:r>
            <a:r>
              <a:rPr lang="ru-RU" sz="3700" u="sng" dirty="0">
                <a:hlinkClick r:id="rId10"/>
              </a:rPr>
              <a:t>-</a:t>
            </a:r>
            <a:r>
              <a:rPr lang="en-US" sz="3700" u="sng" dirty="0" err="1">
                <a:hlinkClick r:id="rId10"/>
              </a:rPr>
              <a:t>siti</a:t>
            </a:r>
            <a:r>
              <a:rPr lang="ru-RU" sz="3700" u="sng" dirty="0">
                <a:hlinkClick r:id="rId10"/>
              </a:rPr>
              <a:t>-</a:t>
            </a:r>
            <a:r>
              <a:rPr lang="en-US" sz="3700" u="sng" dirty="0" err="1">
                <a:hlinkClick r:id="rId10"/>
              </a:rPr>
              <a:t>inquinati</a:t>
            </a:r>
            <a:r>
              <a:rPr lang="ru-RU" sz="3700" u="sng" dirty="0">
                <a:hlinkClick r:id="rId10"/>
              </a:rPr>
              <a:t>/</a:t>
            </a:r>
            <a:endParaRPr lang="ru-RU" sz="3700" dirty="0"/>
          </a:p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Изображение воздух с сайта «Сервис блогов (онлайн дневников) LiveInternet.ru» – </a:t>
            </a:r>
            <a:r>
              <a:rPr lang="ru-RU" sz="3700" u="sng" dirty="0">
                <a:hlinkClick r:id="rId11"/>
              </a:rPr>
              <a:t>http://www.liveinternet.ru/showjournal.php?journalid=3509727&amp;tagid=14033</a:t>
            </a:r>
            <a:endParaRPr lang="ru-RU" sz="3700" dirty="0"/>
          </a:p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Изображение биосфера с сайта «География планеты Земля» – </a:t>
            </a:r>
            <a:r>
              <a:rPr lang="ru-RU" sz="3700" u="sng" dirty="0">
                <a:hlinkClick r:id="rId12"/>
              </a:rPr>
              <a:t>http://география-земли.рф/биосфера-планеты-земля.html</a:t>
            </a:r>
            <a:endParaRPr lang="ru-RU" sz="3700" dirty="0"/>
          </a:p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Изображение пищевые цепи питания с сайта «Схема природного сообщества» – </a:t>
            </a:r>
            <a:r>
              <a:rPr lang="ru-RU" sz="3700" u="sng" dirty="0">
                <a:hlinkClick r:id="rId13"/>
              </a:rPr>
              <a:t>http://twlwone.appspot.com/shema-prirodnogo-soobshestva.html</a:t>
            </a:r>
            <a:endParaRPr lang="ru-RU" sz="3700" dirty="0"/>
          </a:p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Изображение </a:t>
            </a:r>
            <a:r>
              <a:rPr lang="ru-RU" sz="3700" dirty="0" err="1"/>
              <a:t>Миддлемист</a:t>
            </a:r>
            <a:r>
              <a:rPr lang="ru-RU" sz="3700" dirty="0"/>
              <a:t> красный с сайта «Интересные факты – Узнай все» – </a:t>
            </a:r>
            <a:r>
              <a:rPr lang="ru-RU" sz="3700" u="sng" dirty="0">
                <a:hlinkClick r:id="rId14"/>
              </a:rPr>
              <a:t>https://uznayvse.ru/interesting-facts/samyie-redkie-rasteniya-v-mire.html</a:t>
            </a:r>
            <a:endParaRPr lang="ru-RU" sz="3700" dirty="0"/>
          </a:p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Изображение Эдельвейс с сайта «Интересные факты – Узнай все» – </a:t>
            </a:r>
            <a:r>
              <a:rPr lang="ru-RU" sz="3700" u="sng" dirty="0">
                <a:hlinkClick r:id="rId14"/>
              </a:rPr>
              <a:t>https://uznayvse.ru/interesting-facts/samyie-redkie-rasteniya-v-mire.html</a:t>
            </a:r>
            <a:endParaRPr lang="ru-RU" sz="3700" dirty="0"/>
          </a:p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Изображение Мафусаил с сайта «Интересные факты – Узнай все» – </a:t>
            </a:r>
            <a:r>
              <a:rPr lang="ru-RU" sz="3700" u="sng" dirty="0">
                <a:hlinkClick r:id="rId14"/>
              </a:rPr>
              <a:t>https://uznayvse.ru/interesting-facts/samyie-redkie-rasteniya-v-mire.html</a:t>
            </a:r>
            <a:endParaRPr lang="ru-RU" sz="3700" dirty="0"/>
          </a:p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Изображение Хоботковая собачка </a:t>
            </a:r>
            <a:r>
              <a:rPr lang="ru-RU" sz="3700" dirty="0" err="1"/>
              <a:t>Петерса</a:t>
            </a:r>
            <a:r>
              <a:rPr lang="ru-RU" sz="3700" dirty="0"/>
              <a:t> с сайта «</a:t>
            </a:r>
            <a:r>
              <a:rPr lang="en-US" sz="3700" dirty="0" err="1"/>
              <a:t>Damys</a:t>
            </a:r>
            <a:r>
              <a:rPr lang="ru-RU" sz="3700" dirty="0"/>
              <a:t> – Интересно, вкусно, полезно» – </a:t>
            </a:r>
            <a:r>
              <a:rPr lang="ru-RU" sz="3700" u="sng" dirty="0">
                <a:hlinkClick r:id="rId15"/>
              </a:rPr>
              <a:t>http://damys.ru/189-15-samyh-redkih-v-mire-zhivotnyh.html</a:t>
            </a:r>
            <a:endParaRPr lang="ru-RU" sz="3700" dirty="0"/>
          </a:p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Изображение Мелкозубый </a:t>
            </a:r>
            <a:r>
              <a:rPr lang="ru-RU" sz="3700" dirty="0" err="1"/>
              <a:t>пилорыл</a:t>
            </a:r>
            <a:r>
              <a:rPr lang="ru-RU" sz="3700" dirty="0"/>
              <a:t> с сайта «</a:t>
            </a:r>
            <a:r>
              <a:rPr lang="en-US" sz="3700" dirty="0" err="1"/>
              <a:t>Damys</a:t>
            </a:r>
            <a:r>
              <a:rPr lang="ru-RU" sz="3700" dirty="0"/>
              <a:t> – Интересно, вкусно, полезно» – </a:t>
            </a:r>
            <a:r>
              <a:rPr lang="ru-RU" sz="3700" u="sng" dirty="0">
                <a:hlinkClick r:id="rId15"/>
              </a:rPr>
              <a:t>http://damys.ru/189-15-samyh-redkih-v-mire-zhivotnyh.html</a:t>
            </a:r>
            <a:endParaRPr lang="ru-RU" sz="3700" dirty="0"/>
          </a:p>
          <a:p>
            <a:pPr marL="457200" lvl="0" indent="-457200">
              <a:buFont typeface="+mj-lt"/>
              <a:buAutoNum type="arabicPeriod"/>
            </a:pPr>
            <a:r>
              <a:rPr lang="ru-RU" sz="3700" dirty="0"/>
              <a:t>Изображение Лошадь Пржевальского с сайта «Ферма: животноводство и растениеводство» – </a:t>
            </a:r>
            <a:r>
              <a:rPr lang="ru-RU" sz="3700" u="sng" dirty="0">
                <a:hlinkClick r:id="rId16"/>
              </a:rPr>
              <a:t>https://goferma.ru/zhivotnovodstvo/loshadi/loshad-przhevalskogo.html</a:t>
            </a:r>
            <a:endParaRPr lang="ru-RU" sz="37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25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Фауна за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  <a:gradFill>
            <a:gsLst>
              <a:gs pos="0">
                <a:schemeClr val="accent6">
                  <a:tint val="50000"/>
                  <a:satMod val="300000"/>
                </a:schemeClr>
              </a:gs>
              <a:gs pos="80000">
                <a:schemeClr val="accent6">
                  <a:tint val="37000"/>
                  <a:satMod val="300000"/>
                  <a:alpha val="3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Коала ― сумчатое травоядное животное. Обитает на юге и востоке Австралии</a:t>
            </a:r>
            <a:r>
              <a:rPr lang="ru-RU" sz="3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</a:t>
            </a:r>
            <a:r>
              <a:rPr lang="ru-RU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Коала </a:t>
            </a:r>
            <a:r>
              <a:rPr lang="ru-RU" sz="3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остался незамеченным </a:t>
            </a:r>
            <a:r>
              <a:rPr lang="ru-RU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экспедицией</a:t>
            </a:r>
            <a:r>
              <a:rPr lang="ru-RU" sz="3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Джеймса Кука, в 1770 </a:t>
            </a:r>
            <a:r>
              <a:rPr lang="ru-RU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году. Чтобы узнать в каком году было первое упоминание о коалах, решите уравнение:</a:t>
            </a:r>
          </a:p>
          <a:p>
            <a:pPr marL="0" indent="0">
              <a:spcBef>
                <a:spcPts val="0"/>
              </a:spcBef>
              <a:buNone/>
            </a:pPr>
            <a:endParaRPr lang="ru-RU" i="1" dirty="0" smtClean="0"/>
          </a:p>
          <a:p>
            <a:pPr marL="0" indent="0">
              <a:spcBef>
                <a:spcPts val="0"/>
              </a:spcBef>
              <a:buNone/>
            </a:pPr>
            <a:endParaRPr lang="ru-RU" i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i="1" dirty="0"/>
              <a:t> </a:t>
            </a:r>
            <a:r>
              <a:rPr lang="ru-RU" i="1" dirty="0" smtClean="0">
                <a:solidFill>
                  <a:schemeClr val="tx1"/>
                </a:solidFill>
              </a:rPr>
              <a:t>где </a:t>
            </a:r>
            <a:r>
              <a:rPr lang="en-US" i="1" dirty="0" smtClean="0">
                <a:solidFill>
                  <a:schemeClr val="tx1"/>
                </a:solidFill>
                <a:hlinkClick r:id="rId4" action="ppaction://hlinksldjump"/>
              </a:rPr>
              <a:t>x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ru-RU" i="1" dirty="0" smtClean="0">
                <a:solidFill>
                  <a:schemeClr val="tx1"/>
                </a:solidFill>
              </a:rPr>
              <a:t>– количество условных знаков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 smtClean="0">
                <a:solidFill>
                  <a:schemeClr val="tx1"/>
                </a:solidFill>
              </a:rPr>
              <a:t> в азбуке Морзе.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1645840"/>
              </p:ext>
            </p:extLst>
          </p:nvPr>
        </p:nvGraphicFramePr>
        <p:xfrm>
          <a:off x="755576" y="4365104"/>
          <a:ext cx="7344816" cy="615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7" name="Equation" r:id="rId5" imgW="3022560" imgH="228600" progId="Equation.DSMT4">
                  <p:embed/>
                </p:oleObj>
              </mc:Choice>
              <mc:Fallback>
                <p:oleObj name="Equation" r:id="rId5" imgW="3022560" imgH="2286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4365104"/>
                        <a:ext cx="7344816" cy="6157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868144" y="5733256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1798 год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25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Фауна за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500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  <a:gradFill>
            <a:gsLst>
              <a:gs pos="0">
                <a:schemeClr val="accent6">
                  <a:tint val="50000"/>
                  <a:satMod val="300000"/>
                </a:schemeClr>
              </a:gs>
              <a:gs pos="80000">
                <a:schemeClr val="accent6">
                  <a:tint val="37000"/>
                  <a:satMod val="300000"/>
                  <a:alpha val="3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Муравьи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являются общественными насекомыми, образующими касты (группы, отличные друг от друга по форме и образу жизни). А количество каст следующее:</a:t>
            </a:r>
          </a:p>
          <a:p>
            <a:pPr marL="0" indent="0">
              <a:spcBef>
                <a:spcPts val="0"/>
              </a:spcBef>
              <a:buNone/>
            </a:pPr>
            <a:endParaRPr lang="ru-RU" i="1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ru-RU" i="1" dirty="0" smtClean="0">
                <a:solidFill>
                  <a:schemeClr val="tx1"/>
                </a:solidFill>
              </a:rPr>
              <a:t>где </a:t>
            </a:r>
            <a:r>
              <a:rPr lang="en-US" i="1" dirty="0" smtClean="0">
                <a:solidFill>
                  <a:schemeClr val="tx1"/>
                </a:solidFill>
                <a:hlinkClick r:id="rId4" action="ppaction://hlinksldjump"/>
              </a:rPr>
              <a:t>x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ru-RU" i="1" dirty="0">
                <a:solidFill>
                  <a:schemeClr val="tx1"/>
                </a:solidFill>
              </a:rPr>
              <a:t>–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ru-RU" i="1" dirty="0" smtClean="0">
                <a:solidFill>
                  <a:schemeClr val="tx1"/>
                </a:solidFill>
              </a:rPr>
              <a:t>число дней недели</a:t>
            </a:r>
            <a:endParaRPr lang="ru-RU" i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240520"/>
              </p:ext>
            </p:extLst>
          </p:nvPr>
        </p:nvGraphicFramePr>
        <p:xfrm>
          <a:off x="971600" y="3861048"/>
          <a:ext cx="1912937" cy="1198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0" name="Equation" r:id="rId5" imgW="787320" imgH="444240" progId="Equation.DSMT4">
                  <p:embed/>
                </p:oleObj>
              </mc:Choice>
              <mc:Fallback>
                <p:oleObj name="Equation" r:id="rId5" imgW="787320" imgH="44424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861048"/>
                        <a:ext cx="1912937" cy="1198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796136" y="5661248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3 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2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Красная книга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100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96752"/>
            <a:ext cx="7200800" cy="5400600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481536" y="1196752"/>
            <a:ext cx="5482952" cy="5400600"/>
          </a:xfrm>
          <a:solidFill>
            <a:schemeClr val="lt1">
              <a:alpha val="7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i="1" dirty="0" err="1"/>
              <a:t>Миддлемист</a:t>
            </a:r>
            <a:r>
              <a:rPr lang="ru-RU" b="1" i="1" dirty="0"/>
              <a:t> </a:t>
            </a:r>
            <a:r>
              <a:rPr lang="ru-RU" b="1" i="1" dirty="0" smtClean="0"/>
              <a:t>красный </a:t>
            </a:r>
            <a:r>
              <a:rPr lang="ru-RU" i="1" dirty="0" smtClean="0"/>
              <a:t>– самый редкий в мире цветок. Родом из Китая он был завезен в Великобританию.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 smtClean="0"/>
              <a:t>В Китае цветок исчез, а в мире сохранилось </a:t>
            </a:r>
            <a:r>
              <a:rPr lang="ru-RU" i="1" dirty="0"/>
              <a:t>несколько</a:t>
            </a:r>
            <a:r>
              <a:rPr lang="en-US" i="1" dirty="0" smtClean="0"/>
              <a:t> </a:t>
            </a:r>
            <a:r>
              <a:rPr lang="ru-RU" i="1" dirty="0" smtClean="0"/>
              <a:t>популяций вида, выращиваемых в искусственных условиях: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 algn="r">
              <a:buNone/>
            </a:pPr>
            <a:r>
              <a:rPr lang="ru-RU" i="1" dirty="0" smtClean="0"/>
              <a:t>где</a:t>
            </a:r>
            <a:r>
              <a:rPr lang="en-US" i="1" dirty="0" smtClean="0"/>
              <a:t> </a:t>
            </a:r>
            <a:r>
              <a:rPr lang="en-US" i="1" dirty="0" smtClean="0">
                <a:hlinkClick r:id="rId5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количество спутников Марса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475361"/>
              </p:ext>
            </p:extLst>
          </p:nvPr>
        </p:nvGraphicFramePr>
        <p:xfrm>
          <a:off x="3633737" y="4650333"/>
          <a:ext cx="4538663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9" name="Equation" r:id="rId6" imgW="1866600" imgH="241200" progId="Equation.DSMT4">
                  <p:embed/>
                </p:oleObj>
              </mc:Choice>
              <mc:Fallback>
                <p:oleObj name="Equation" r:id="rId6" imgW="1866600" imgH="2412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3737" y="4650333"/>
                        <a:ext cx="4538663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851920" y="5805264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2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400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Красная книга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9" t="10441" b="5226"/>
          <a:stretch/>
        </p:blipFill>
        <p:spPr>
          <a:xfrm>
            <a:off x="140597" y="1196752"/>
            <a:ext cx="7023691" cy="5400600"/>
          </a:xfrm>
          <a:solidFill>
            <a:schemeClr val="lt1">
              <a:alpha val="75000"/>
            </a:schemeClr>
          </a:solidFill>
          <a:effectLst>
            <a:outerShdw dist="50800" sx="1000" sy="1000" algn="ctr" rotWithShape="0">
              <a:srgbClr val="0000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7" name="Объект 5"/>
          <p:cNvSpPr>
            <a:spLocks noGrp="1"/>
          </p:cNvSpPr>
          <p:nvPr>
            <p:ph sz="half" idx="2"/>
          </p:nvPr>
        </p:nvSpPr>
        <p:spPr>
          <a:xfrm>
            <a:off x="3481536" y="1196752"/>
            <a:ext cx="5482952" cy="5400600"/>
          </a:xfrm>
          <a:solidFill>
            <a:schemeClr val="lt1">
              <a:alpha val="7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/>
              <a:t>Эдельвейс – цветок, который растет в </a:t>
            </a:r>
            <a:r>
              <a:rPr lang="ru-RU" i="1" dirty="0" smtClean="0"/>
              <a:t>высокогорье, </a:t>
            </a:r>
            <a:r>
              <a:rPr lang="ru-RU" i="1" dirty="0"/>
              <a:t>куда редко ступает нога </a:t>
            </a:r>
            <a:r>
              <a:rPr lang="ru-RU" i="1" dirty="0" smtClean="0"/>
              <a:t>человека.</a:t>
            </a:r>
          </a:p>
          <a:p>
            <a:pPr marL="0" indent="0">
              <a:buNone/>
            </a:pPr>
            <a:r>
              <a:rPr lang="ru-RU" i="1" dirty="0" smtClean="0"/>
              <a:t>Интересен </a:t>
            </a:r>
            <a:r>
              <a:rPr lang="ru-RU" i="1" dirty="0"/>
              <a:t>цвет листьев – он может варьироваться от серо-зеленого до серебристого. </a:t>
            </a:r>
            <a:r>
              <a:rPr lang="ru-RU" i="1" dirty="0" smtClean="0"/>
              <a:t>Средняя высота растения:</a:t>
            </a:r>
          </a:p>
          <a:p>
            <a:pPr marL="0" indent="0" algn="r">
              <a:buNone/>
            </a:pPr>
            <a:endParaRPr lang="ru-RU" i="1" dirty="0"/>
          </a:p>
          <a:p>
            <a:pPr marL="0" indent="0" algn="r">
              <a:buNone/>
            </a:pPr>
            <a:r>
              <a:rPr lang="ru-RU" i="1" dirty="0" smtClean="0"/>
              <a:t>где </a:t>
            </a:r>
            <a:r>
              <a:rPr lang="en-US" i="1" dirty="0" smtClean="0">
                <a:hlinkClick r:id="rId5" action="ppaction://hlinksldjump"/>
              </a:rPr>
              <a:t>x</a:t>
            </a:r>
            <a:r>
              <a:rPr lang="en-US" i="1" dirty="0" smtClean="0"/>
              <a:t> – </a:t>
            </a:r>
            <a:r>
              <a:rPr lang="ru-RU" i="1" dirty="0" smtClean="0"/>
              <a:t>количество групп витаминов</a:t>
            </a:r>
            <a:endParaRPr lang="ru-RU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6532900"/>
              </p:ext>
            </p:extLst>
          </p:nvPr>
        </p:nvGraphicFramePr>
        <p:xfrm>
          <a:off x="3347864" y="4293096"/>
          <a:ext cx="2992438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9" name="Equation" r:id="rId6" imgW="1231560" imgH="241200" progId="Equation.DSMT4">
                  <p:embed/>
                </p:oleObj>
              </mc:Choice>
              <mc:Fallback>
                <p:oleObj name="Equation" r:id="rId6" imgW="1231560" imgH="24120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4293096"/>
                        <a:ext cx="2992438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156176" y="5805264"/>
            <a:ext cx="2664296" cy="648072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25 см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808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2502</TotalTime>
  <Words>2000</Words>
  <Application>Microsoft Office PowerPoint</Application>
  <PresentationFormat>Экран (4:3)</PresentationFormat>
  <Paragraphs>361</Paragraphs>
  <Slides>52</Slides>
  <Notes>1</Notes>
  <HiddenSlides>2</HiddenSlides>
  <MMClips>3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4" baseType="lpstr">
      <vt:lpstr>Тема Office</vt:lpstr>
      <vt:lpstr>Equation</vt:lpstr>
      <vt:lpstr>Презентация PowerPoint</vt:lpstr>
      <vt:lpstr>Презентация PowerPoint</vt:lpstr>
      <vt:lpstr>Фауна за 100</vt:lpstr>
      <vt:lpstr>Фауна за 200</vt:lpstr>
      <vt:lpstr>Фауна за 300</vt:lpstr>
      <vt:lpstr>Фауна за 400</vt:lpstr>
      <vt:lpstr>Фауна за 500</vt:lpstr>
      <vt:lpstr>Красная книга за 100</vt:lpstr>
      <vt:lpstr>Красная книга за 200</vt:lpstr>
      <vt:lpstr>Красная книга за 300</vt:lpstr>
      <vt:lpstr>Красная книга за 400</vt:lpstr>
      <vt:lpstr>Красная книга за 500</vt:lpstr>
      <vt:lpstr>Солнце за 100</vt:lpstr>
      <vt:lpstr>Солнце за 200</vt:lpstr>
      <vt:lpstr>Солнце за 300</vt:lpstr>
      <vt:lpstr>Солнце за 400</vt:lpstr>
      <vt:lpstr>Солнце за 500</vt:lpstr>
      <vt:lpstr>Биологические ритмы за 100</vt:lpstr>
      <vt:lpstr>Биологические ритмы за 200</vt:lpstr>
      <vt:lpstr>Биологические ритмы за 300</vt:lpstr>
      <vt:lpstr>Биологические ритмы за 400</vt:lpstr>
      <vt:lpstr>Биологические ритмы за 500</vt:lpstr>
      <vt:lpstr>Презентация PowerPoint</vt:lpstr>
      <vt:lpstr>Флора за 200</vt:lpstr>
      <vt:lpstr>Флора за 400</vt:lpstr>
      <vt:lpstr>Флора за 600</vt:lpstr>
      <vt:lpstr>Флора за 800</vt:lpstr>
      <vt:lpstr>Флора за 1000</vt:lpstr>
      <vt:lpstr>Мусор – это серьезно за 200</vt:lpstr>
      <vt:lpstr>Мусор – это серьезно за 400</vt:lpstr>
      <vt:lpstr>Мусор – это серьезно за 600</vt:lpstr>
      <vt:lpstr>Мусор – это серьезно за 800</vt:lpstr>
      <vt:lpstr>Мусор – это серьезно за 1000</vt:lpstr>
      <vt:lpstr>Воздух за 200</vt:lpstr>
      <vt:lpstr>Воздух за 400</vt:lpstr>
      <vt:lpstr>Воздух за 600</vt:lpstr>
      <vt:lpstr>Воздух за 800</vt:lpstr>
      <vt:lpstr>Воздух за 1000</vt:lpstr>
      <vt:lpstr>Биосфера за 200</vt:lpstr>
      <vt:lpstr>Биосфера за 400</vt:lpstr>
      <vt:lpstr>Биосфера за 600</vt:lpstr>
      <vt:lpstr>Биосфера за 800</vt:lpstr>
      <vt:lpstr>Биосфера за 1000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источников</vt:lpstr>
      <vt:lpstr>Список источников</vt:lpstr>
    </vt:vector>
  </TitlesOfParts>
  <Company>slider999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</dc:creator>
  <cp:lastModifiedBy>User</cp:lastModifiedBy>
  <cp:revision>129</cp:revision>
  <dcterms:created xsi:type="dcterms:W3CDTF">2017-03-24T19:59:14Z</dcterms:created>
  <dcterms:modified xsi:type="dcterms:W3CDTF">2020-12-06T20:52:07Z</dcterms:modified>
</cp:coreProperties>
</file>