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0" r:id="rId2"/>
    <p:sldId id="299" r:id="rId3"/>
    <p:sldId id="300" r:id="rId4"/>
    <p:sldId id="302" r:id="rId5"/>
    <p:sldId id="303" r:id="rId6"/>
    <p:sldId id="304" r:id="rId7"/>
    <p:sldId id="305" r:id="rId8"/>
    <p:sldId id="306" r:id="rId9"/>
    <p:sldId id="308" r:id="rId10"/>
    <p:sldId id="307" r:id="rId11"/>
    <p:sldId id="271" r:id="rId12"/>
    <p:sldId id="268" r:id="rId13"/>
    <p:sldId id="314" r:id="rId14"/>
    <p:sldId id="319" r:id="rId15"/>
    <p:sldId id="269" r:id="rId16"/>
    <p:sldId id="270" r:id="rId17"/>
    <p:sldId id="277" r:id="rId18"/>
    <p:sldId id="289" r:id="rId19"/>
    <p:sldId id="292" r:id="rId20"/>
    <p:sldId id="32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6774" autoAdjust="0"/>
  </p:normalViewPr>
  <p:slideViewPr>
    <p:cSldViewPr>
      <p:cViewPr varScale="1">
        <p:scale>
          <a:sx n="88" d="100"/>
          <a:sy n="88" d="100"/>
        </p:scale>
        <p:origin x="149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15862-224A-4A82-AB22-DC17BDA29169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2A794-AA1B-448E-93D5-943E7906CD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55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0D06A-8495-4D9B-B60E-3767345D7359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C2222-2003-41F7-8221-A0EAEDDABF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88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C2222-2003-41F7-8221-A0EAEDDABF5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C2222-2003-41F7-8221-A0EAEDDABF5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spd="med" advClick="0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H_y1sSUxf8&amp;feature=emb_logo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H_y1sSUxf8&amp;feature=emb_logo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27784" y="1340768"/>
            <a:ext cx="5976664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Весна в мире птиц и зверей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941168"/>
            <a:ext cx="4124002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548680"/>
            <a:ext cx="7292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окружающего мира на тему:</a:t>
            </a:r>
            <a:endParaRPr lang="ru-RU" sz="3600" dirty="0"/>
          </a:p>
        </p:txBody>
      </p:sp>
    </p:spTree>
  </p:cSld>
  <p:clrMapOvr>
    <a:masterClrMapping/>
  </p:clrMapOvr>
  <p:transition spd="med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Изучение нового материала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9229" y="1556792"/>
            <a:ext cx="81975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>
                <a:hlinkClick r:id="rId2"/>
              </a:rPr>
              <a:t>Посмотрите видеофрагмент</a:t>
            </a:r>
          </a:p>
          <a:p>
            <a:endParaRPr lang="ru-RU" sz="3200" u="sng" dirty="0" smtClean="0">
              <a:hlinkClick r:id="rId2"/>
            </a:endParaRPr>
          </a:p>
          <a:p>
            <a:r>
              <a:rPr lang="ru-RU" sz="2800" u="sng" dirty="0" smtClean="0">
                <a:hlinkClick r:id="rId2"/>
              </a:rPr>
              <a:t>https</a:t>
            </a:r>
            <a:r>
              <a:rPr lang="ru-RU" sz="2800" u="sng" dirty="0">
                <a:hlinkClick r:id="rId2"/>
              </a:rPr>
              <a:t>://www.youtube.com/watch?v=WH_y1sSUxf8&amp;feature=emb_logo</a:t>
            </a:r>
            <a:endParaRPr lang="ru-RU" sz="2800" dirty="0"/>
          </a:p>
        </p:txBody>
      </p:sp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260648"/>
            <a:ext cx="8496944" cy="61926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78067" y="620688"/>
            <a:ext cx="7704856" cy="80486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ВЕСНОЙ МНОГИЕ ПТИЦЫ ОТКЛАДЫВАЮТ ЯЙЦА И ВЫСИЖИВАЮТ ПТЕНЦОВ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967335"/>
            <a:ext cx="80378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9858590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sz="2800" i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2800" i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 </a:t>
            </a:r>
            <a:r>
              <a:rPr lang="ru-RU" sz="2800" i="1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задумались ли вы о том, как мы должны относиться к птицам</a:t>
            </a:r>
            <a:r>
              <a:rPr lang="ru-RU" sz="2800" i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492896"/>
            <a:ext cx="808955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800" dirty="0" smtClean="0"/>
              <a:t>1. Вывешивать скворечники весной.</a:t>
            </a:r>
          </a:p>
          <a:p>
            <a:r>
              <a:rPr lang="ru-RU" sz="2800" dirty="0" smtClean="0"/>
              <a:t>2. Стрелять из рогатки по птицам.</a:t>
            </a:r>
          </a:p>
          <a:p>
            <a:r>
              <a:rPr lang="ru-RU" sz="2800" dirty="0" smtClean="0"/>
              <a:t>3. Помогать больной или раненой птице.</a:t>
            </a:r>
          </a:p>
          <a:p>
            <a:r>
              <a:rPr lang="ru-RU" sz="2800" dirty="0" smtClean="0"/>
              <a:t>4. Разорять птичьи гнезда.</a:t>
            </a:r>
          </a:p>
          <a:p>
            <a:r>
              <a:rPr lang="ru-RU" sz="2800" dirty="0" smtClean="0"/>
              <a:t>5. Подкармливать птиц ранней весной.</a:t>
            </a:r>
          </a:p>
          <a:p>
            <a:r>
              <a:rPr lang="ru-RU" sz="2800" dirty="0" smtClean="0"/>
              <a:t>6. Уносить домой здоровых птенцов.</a:t>
            </a:r>
          </a:p>
          <a:p>
            <a:r>
              <a:rPr lang="ru-RU" sz="2800" dirty="0" smtClean="0"/>
              <a:t>7. Подходить   близко к гнездам птиц.</a:t>
            </a:r>
          </a:p>
          <a:p>
            <a:r>
              <a:rPr lang="ru-RU" sz="2800" dirty="0" smtClean="0"/>
              <a:t>8. Изучать птиц.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55494166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Пятая  остановка – Мир зверей.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971600" y="1629381"/>
            <a:ext cx="770485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по учебнику с.88.</a:t>
            </a: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Выполнение задания на листочках.</a:t>
            </a: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Знакомство 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дополнительной информацией.</a:t>
            </a: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Дополнение ответов.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9229" y="1556792"/>
            <a:ext cx="81975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>
                <a:hlinkClick r:id="rId2"/>
              </a:rPr>
              <a:t>Посмотрите видеофрагмент</a:t>
            </a:r>
          </a:p>
          <a:p>
            <a:endParaRPr lang="ru-RU" sz="3200" u="sng" dirty="0" smtClean="0">
              <a:hlinkClick r:id="rId2"/>
            </a:endParaRPr>
          </a:p>
          <a:p>
            <a:r>
              <a:rPr lang="ru-RU" sz="2800" u="sng" dirty="0" smtClean="0">
                <a:hlinkClick r:id="rId2"/>
              </a:rPr>
              <a:t>https</a:t>
            </a:r>
            <a:r>
              <a:rPr lang="ru-RU" sz="2800" u="sng" dirty="0">
                <a:hlinkClick r:id="rId2"/>
              </a:rPr>
              <a:t>://www.youtube.com/watch?v=WH_y1sSUxf8&amp;feature=emb_logo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98531304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/>
            </a:r>
            <a:br>
              <a:rPr lang="ru-RU" sz="2400" b="1" dirty="0" smtClean="0">
                <a:solidFill>
                  <a:srgbClr val="333399"/>
                </a:solidFill>
                <a:latin typeface="Arial" charset="0"/>
                <a:cs typeface="Arial" charset="0"/>
              </a:rPr>
            </a:br>
            <a:r>
              <a:rPr lang="ru-RU" sz="2400" b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/>
            </a:r>
            <a:br>
              <a:rPr lang="ru-RU" sz="2400" b="1" dirty="0" smtClean="0">
                <a:solidFill>
                  <a:srgbClr val="333399"/>
                </a:solidFill>
                <a:latin typeface="Arial" charset="0"/>
                <a:cs typeface="Arial" charset="0"/>
              </a:rPr>
            </a:br>
            <a:r>
              <a:rPr lang="ru-RU" sz="2400" b="1" dirty="0">
                <a:solidFill>
                  <a:srgbClr val="333399"/>
                </a:solidFill>
                <a:latin typeface="Arial" charset="0"/>
                <a:cs typeface="Arial" charset="0"/>
              </a:rPr>
              <a:t/>
            </a:r>
            <a:br>
              <a:rPr lang="ru-RU" sz="2400" b="1" dirty="0">
                <a:solidFill>
                  <a:srgbClr val="333399"/>
                </a:solidFill>
                <a:latin typeface="Arial" charset="0"/>
                <a:cs typeface="Arial" charset="0"/>
              </a:rPr>
            </a:br>
            <a:r>
              <a:rPr lang="ru-RU" sz="2400" b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/>
            </a:r>
            <a:br>
              <a:rPr lang="ru-RU" sz="2400" b="1" dirty="0" smtClean="0">
                <a:solidFill>
                  <a:srgbClr val="333399"/>
                </a:solidFill>
                <a:latin typeface="Arial" charset="0"/>
                <a:cs typeface="Arial" charset="0"/>
              </a:rPr>
            </a:br>
            <a:r>
              <a:rPr lang="ru-RU" sz="3100" b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Весной </a:t>
            </a:r>
            <a:r>
              <a:rPr lang="ru-RU" sz="3100" b="1" dirty="0">
                <a:solidFill>
                  <a:srgbClr val="333399"/>
                </a:solidFill>
                <a:latin typeface="Arial" charset="0"/>
                <a:cs typeface="Arial" charset="0"/>
              </a:rPr>
              <a:t>происходит много изменений </a:t>
            </a:r>
            <a:br>
              <a:rPr lang="ru-RU" sz="3100" b="1" dirty="0">
                <a:solidFill>
                  <a:srgbClr val="333399"/>
                </a:solidFill>
                <a:latin typeface="Arial" charset="0"/>
                <a:cs typeface="Arial" charset="0"/>
              </a:rPr>
            </a:br>
            <a:r>
              <a:rPr lang="ru-RU" sz="3100" b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/>
            </a:r>
            <a:br>
              <a:rPr lang="ru-RU" sz="3100" b="1" dirty="0" smtClean="0">
                <a:solidFill>
                  <a:srgbClr val="333399"/>
                </a:solidFill>
                <a:latin typeface="Arial" charset="0"/>
                <a:cs typeface="Arial" charset="0"/>
              </a:rPr>
            </a:br>
            <a:r>
              <a:rPr lang="ru-RU" sz="3100" b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и в </a:t>
            </a:r>
            <a:r>
              <a:rPr lang="ru-RU" sz="3100" b="1" dirty="0">
                <a:solidFill>
                  <a:srgbClr val="333399"/>
                </a:solidFill>
                <a:latin typeface="Arial" charset="0"/>
                <a:cs typeface="Arial" charset="0"/>
              </a:rPr>
              <a:t>жизни </a:t>
            </a:r>
            <a:r>
              <a:rPr lang="ru-RU" sz="3100" b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животных</a:t>
            </a:r>
            <a:br>
              <a:rPr lang="ru-RU" sz="3100" b="1" dirty="0" smtClean="0">
                <a:solidFill>
                  <a:srgbClr val="333399"/>
                </a:solidFill>
                <a:latin typeface="Arial" charset="0"/>
                <a:cs typeface="Arial" charset="0"/>
              </a:rPr>
            </a:br>
            <a:endParaRPr lang="ru-RU" sz="53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86" y="2149370"/>
            <a:ext cx="6622433" cy="366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613150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000108"/>
            <a:ext cx="82423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3285984"/>
            <a:ext cx="2071702" cy="1801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70" y="4714884"/>
            <a:ext cx="1714512" cy="1852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 descr="D:\животные\летучие мыши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1855">
            <a:off x="3403652" y="3135295"/>
            <a:ext cx="2440020" cy="215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Users\Helen\Desktop\звери весной\0_cb63_b07bcab1_L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3504" y="4857760"/>
            <a:ext cx="2190766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6" descr="C:\Users\Helen\Desktop\звери весной\0_12c21_2e89946_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3286124"/>
            <a:ext cx="206850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206895" y="571480"/>
            <a:ext cx="267111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пробуждение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5457247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43174" y="571480"/>
            <a:ext cx="421484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ЛИНЬКА ШЕРСТИ</a:t>
            </a:r>
          </a:p>
          <a:p>
            <a:pPr algn="ctr"/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285860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3538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Весной звери линяют. Свою теплую шубу они меняют на легкую летнюю.</a:t>
            </a:r>
          </a:p>
        </p:txBody>
      </p:sp>
      <p:pic>
        <p:nvPicPr>
          <p:cNvPr id="5" name="Picture 6" descr="D:\животные\лисич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2071678"/>
            <a:ext cx="3214710" cy="4320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D:\животные\лисица 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117325"/>
            <a:ext cx="3271171" cy="4316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5471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 descr="C:\Users\Helen\Desktop\звери весной\волчоно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483768" y="3933056"/>
            <a:ext cx="3522699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C:\Users\Helen\Desktop\звери весной\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8272"/>
            <a:ext cx="3116425" cy="3000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D:\животные\медвежат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57368" y="1818347"/>
            <a:ext cx="3458232" cy="2690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0494175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548680"/>
            <a:ext cx="406643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Домашнее задание</a:t>
            </a:r>
          </a:p>
          <a:p>
            <a:pPr algn="ctr"/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3" y="1484784"/>
            <a:ext cx="828092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 algn="ctr">
              <a:buAutoNum type="arabicPeriod"/>
            </a:pPr>
            <a:endParaRPr lang="ru-RU" sz="2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marL="1371600" lvl="2" indent="-457200">
              <a:buAutoNum type="arabicPeriod"/>
            </a:pP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Прочитать текст с учебнике с. 86 - 89, ответить на вопросы в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убрике «Проверим себя»</a:t>
            </a:r>
          </a:p>
          <a:p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	2. Выполнить  задание - с. 48 – 49, задание 1, 3 </a:t>
            </a:r>
          </a:p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	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в рабочей тетради.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91128648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Соедините пословицы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1628798"/>
          <a:ext cx="8424936" cy="3082379"/>
        </p:xfrm>
        <a:graphic>
          <a:graphicData uri="http://schemas.openxmlformats.org/drawingml/2006/table">
            <a:tbl>
              <a:tblPr/>
              <a:tblGrid>
                <a:gridCol w="4248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205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Зайца ноги носят, волка зубы кормят, лису…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n-lt"/>
                          <a:ea typeface="Times New Roman"/>
                          <a:cs typeface="Times New Roman"/>
                        </a:rPr>
                        <a:t>весну встречай.</a:t>
                      </a:r>
                      <a:endParaRPr lang="ru-RU" sz="2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05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Times New Roman"/>
                          <a:cs typeface="Times New Roman"/>
                        </a:rPr>
                        <a:t>Увидел грача - …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Times New Roman"/>
                          <a:cs typeface="Times New Roman"/>
                        </a:rPr>
                        <a:t>вывел весну из </a:t>
                      </a:r>
                      <a:r>
                        <a:rPr lang="ru-RU" sz="2800" dirty="0" err="1">
                          <a:latin typeface="+mn-lt"/>
                          <a:ea typeface="Times New Roman"/>
                          <a:cs typeface="Times New Roman"/>
                        </a:rPr>
                        <a:t>затворья</a:t>
                      </a:r>
                      <a:r>
                        <a:rPr lang="ru-RU" sz="2800" dirty="0"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205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Times New Roman"/>
                          <a:cs typeface="Times New Roman"/>
                        </a:rPr>
                        <a:t>Прилетел кулик из-за моря, …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Times New Roman"/>
                          <a:cs typeface="Times New Roman"/>
                        </a:rPr>
                        <a:t>его летать учит.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205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Times New Roman"/>
                          <a:cs typeface="Times New Roman"/>
                        </a:rPr>
                        <a:t>И птица, высидев да выкормив птенца</a:t>
                      </a:r>
                      <a:r>
                        <a:rPr lang="ru-RU" sz="2800" dirty="0" smtClean="0">
                          <a:latin typeface="+mn-lt"/>
                          <a:ea typeface="Times New Roman"/>
                          <a:cs typeface="Times New Roman"/>
                        </a:rPr>
                        <a:t>, …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хвост бережет.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372200" y="5949280"/>
            <a:ext cx="1887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РЕЛЛИ РОБИН</a:t>
            </a:r>
            <a:endParaRPr lang="ru-RU" dirty="0"/>
          </a:p>
        </p:txBody>
      </p:sp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2564904"/>
            <a:ext cx="777686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2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</a:t>
            </a:r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асибо за урок!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2299747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1628798"/>
          <a:ext cx="8424936" cy="3082379"/>
        </p:xfrm>
        <a:graphic>
          <a:graphicData uri="http://schemas.openxmlformats.org/drawingml/2006/table">
            <a:tbl>
              <a:tblPr/>
              <a:tblGrid>
                <a:gridCol w="4176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205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Зайца ноги носят, волка зубы кормят, лису…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весну встречай.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05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Увидел грача - …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вывел весну из </a:t>
                      </a:r>
                      <a:r>
                        <a:rPr lang="ru-RU" sz="2800" b="1" dirty="0" err="1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затворья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205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Прилетел кулик из-за моря, …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Times New Roman"/>
                          <a:cs typeface="Times New Roman"/>
                        </a:rPr>
                        <a:t>его летать учит.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205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Times New Roman"/>
                          <a:cs typeface="Times New Roman"/>
                        </a:rPr>
                        <a:t>И птица, высидев да выкормив птенца</a:t>
                      </a:r>
                      <a:r>
                        <a:rPr lang="ru-RU" sz="2800" dirty="0" smtClean="0">
                          <a:latin typeface="+mn-lt"/>
                          <a:ea typeface="Times New Roman"/>
                          <a:cs typeface="Times New Roman"/>
                        </a:rPr>
                        <a:t>, …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хвост бережет.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Маршрут путешествия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83768" y="1224261"/>
            <a:ext cx="475252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 насекомых.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Птичий рай.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Физкультминутка.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 зверей.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в тетради.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Подведение итогов.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60232" y="1556792"/>
            <a:ext cx="576064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660232" y="2276872"/>
            <a:ext cx="576064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60232" y="2996952"/>
            <a:ext cx="576064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60232" y="3717032"/>
            <a:ext cx="576064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660232" y="4437112"/>
            <a:ext cx="576064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5157192"/>
            <a:ext cx="576064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5805264"/>
            <a:ext cx="576064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600" b="1" i="1" dirty="0" smtClean="0">
                <a:solidFill>
                  <a:srgbClr val="FF0000"/>
                </a:solidFill>
              </a:rPr>
              <a:t>Первая остановка «Памятка»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47664" y="1484784"/>
            <a:ext cx="583264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Составление памятки «Правила поведения на природе».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600" b="1" i="1" dirty="0" smtClean="0">
                <a:solidFill>
                  <a:srgbClr val="FF0000"/>
                </a:solidFill>
              </a:rPr>
              <a:t>Первая остановка «Памятка»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1124744"/>
            <a:ext cx="712879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800" b="1" i="1" dirty="0" smtClean="0"/>
              <a:t>Десять «нельзя»: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Разорять птичьи гнезда.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Рвать и бросать цветы.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Ломать ветки деревьев, кустов.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Давить насекомых.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Шуметь в лесу.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Разводить костры.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Оставлять мусор в лесу и водоемах.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Сбивать мухоморы и прочие поганки.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Убивать лягушек и ужей.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Брать лесных зверьков домой.</a:t>
            </a:r>
            <a:endParaRPr lang="ru-RU" sz="2800" dirty="0"/>
          </a:p>
        </p:txBody>
      </p:sp>
    </p:spTree>
  </p:cSld>
  <p:clrMapOvr>
    <a:masterClrMapping/>
  </p:clrMapOvr>
  <p:transition spd="med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200" b="1" i="1" dirty="0" smtClean="0">
                <a:solidFill>
                  <a:srgbClr val="FF0000"/>
                </a:solidFill>
              </a:rPr>
              <a:t>Вторая  остановка</a:t>
            </a:r>
            <a:r>
              <a:rPr lang="ru-RU" sz="3200" b="1" dirty="0" smtClean="0">
                <a:solidFill>
                  <a:srgbClr val="FF0000"/>
                </a:solidFill>
              </a:rPr>
              <a:t> – </a:t>
            </a:r>
            <a:r>
              <a:rPr lang="ru-RU" sz="3200" b="1" i="1" dirty="0" smtClean="0">
                <a:solidFill>
                  <a:srgbClr val="FF0000"/>
                </a:solidFill>
              </a:rPr>
              <a:t>«Мир насекомых»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347864" y="1196752"/>
            <a:ext cx="496855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 smtClean="0"/>
              <a:t>Тест</a:t>
            </a:r>
            <a:endParaRPr lang="ru-RU" sz="2000" dirty="0" smtClean="0"/>
          </a:p>
          <a:p>
            <a:pPr algn="r"/>
            <a:r>
              <a:rPr lang="ru-RU" sz="2000" i="1" dirty="0" smtClean="0"/>
              <a:t>Отметьте правильный ответ.</a:t>
            </a:r>
          </a:p>
          <a:p>
            <a:r>
              <a:rPr lang="ru-RU" sz="2000" dirty="0" smtClean="0"/>
              <a:t>1. Какое животное – насекомое?</a:t>
            </a:r>
          </a:p>
          <a:p>
            <a:r>
              <a:rPr lang="ru-RU" sz="2000" dirty="0" smtClean="0"/>
              <a:t>а) утка            в) окунь</a:t>
            </a:r>
          </a:p>
          <a:p>
            <a:r>
              <a:rPr lang="ru-RU" sz="2000" dirty="0" smtClean="0"/>
              <a:t>б) комар          г) крот</a:t>
            </a:r>
          </a:p>
          <a:p>
            <a:r>
              <a:rPr lang="ru-RU" sz="2000" dirty="0" smtClean="0"/>
              <a:t>2. Какое животное лишнее?</a:t>
            </a:r>
          </a:p>
          <a:p>
            <a:r>
              <a:rPr lang="ru-RU" sz="2000" dirty="0" smtClean="0"/>
              <a:t>а) бабочка       в) паук</a:t>
            </a:r>
          </a:p>
          <a:p>
            <a:r>
              <a:rPr lang="ru-RU" sz="2000" dirty="0" smtClean="0"/>
              <a:t>б) стрекоза      г) комар</a:t>
            </a:r>
          </a:p>
          <a:p>
            <a:r>
              <a:rPr lang="ru-RU" sz="2000" dirty="0" smtClean="0"/>
              <a:t>3. Сколько ног у насекомых?</a:t>
            </a:r>
          </a:p>
          <a:p>
            <a:r>
              <a:rPr lang="ru-RU" sz="2000" dirty="0" smtClean="0"/>
              <a:t>а) 6                 в) 4</a:t>
            </a:r>
          </a:p>
          <a:p>
            <a:r>
              <a:rPr lang="ru-RU" sz="2000" dirty="0" smtClean="0"/>
              <a:t>б) 3                 г) 8</a:t>
            </a:r>
          </a:p>
          <a:p>
            <a:r>
              <a:rPr lang="ru-RU" sz="2000" dirty="0" smtClean="0"/>
              <a:t>4. Какое утверждение неверно?</a:t>
            </a:r>
          </a:p>
          <a:p>
            <a:pPr marL="182563"/>
            <a:r>
              <a:rPr lang="ru-RU" sz="2000" dirty="0" smtClean="0"/>
              <a:t>а) тело птиц покрыто перьями</a:t>
            </a:r>
          </a:p>
          <a:p>
            <a:pPr marL="182563"/>
            <a:r>
              <a:rPr lang="ru-RU" sz="2000" dirty="0" smtClean="0"/>
              <a:t>б) у зверей две пары конечностей</a:t>
            </a:r>
          </a:p>
          <a:p>
            <a:pPr marL="182563"/>
            <a:r>
              <a:rPr lang="ru-RU" sz="2000" dirty="0" smtClean="0"/>
              <a:t>в) у насекомых четыре пары ног</a:t>
            </a:r>
          </a:p>
          <a:p>
            <a:pPr marL="182563"/>
            <a:r>
              <a:rPr lang="ru-RU" sz="2000" dirty="0" smtClean="0"/>
              <a:t>г) рыбы живут в воде</a:t>
            </a:r>
            <a:endParaRPr lang="ru-RU" sz="2000" dirty="0"/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755576" y="1296343"/>
            <a:ext cx="22322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Проверка домашнего задания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200" b="1" i="1" dirty="0" smtClean="0">
                <a:solidFill>
                  <a:srgbClr val="FF0000"/>
                </a:solidFill>
              </a:rPr>
              <a:t>Вторая  остановка</a:t>
            </a:r>
            <a:r>
              <a:rPr lang="ru-RU" sz="3200" b="1" dirty="0" smtClean="0">
                <a:solidFill>
                  <a:srgbClr val="FF0000"/>
                </a:solidFill>
              </a:rPr>
              <a:t> – </a:t>
            </a:r>
            <a:r>
              <a:rPr lang="ru-RU" sz="3200" b="1" i="1" dirty="0" smtClean="0">
                <a:solidFill>
                  <a:srgbClr val="FF0000"/>
                </a:solidFill>
              </a:rPr>
              <a:t>«Мир насекомых»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347864" y="1196752"/>
            <a:ext cx="496855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 smtClean="0"/>
              <a:t>Тест</a:t>
            </a:r>
            <a:endParaRPr lang="ru-RU" sz="2000" dirty="0" smtClean="0"/>
          </a:p>
          <a:p>
            <a:pPr algn="r"/>
            <a:r>
              <a:rPr lang="ru-RU" sz="2000" i="1" dirty="0" smtClean="0"/>
              <a:t>Отметьте правильный ответ.</a:t>
            </a:r>
          </a:p>
          <a:p>
            <a:r>
              <a:rPr lang="ru-RU" sz="2000" dirty="0" smtClean="0"/>
              <a:t>1. Какое животное – насекомое?</a:t>
            </a:r>
          </a:p>
          <a:p>
            <a:r>
              <a:rPr lang="ru-RU" sz="2000" dirty="0" smtClean="0"/>
              <a:t>а) утка            в) окунь</a:t>
            </a:r>
          </a:p>
          <a:p>
            <a:r>
              <a:rPr lang="ru-RU" sz="2000" dirty="0" smtClean="0"/>
              <a:t>б) комар          г) крот</a:t>
            </a:r>
          </a:p>
          <a:p>
            <a:r>
              <a:rPr lang="ru-RU" sz="2000" dirty="0" smtClean="0"/>
              <a:t>2. Какое животное лишнее?</a:t>
            </a:r>
          </a:p>
          <a:p>
            <a:r>
              <a:rPr lang="ru-RU" sz="2000" dirty="0" smtClean="0"/>
              <a:t>а) бабочка       в) паук</a:t>
            </a:r>
          </a:p>
          <a:p>
            <a:r>
              <a:rPr lang="ru-RU" sz="2000" dirty="0" smtClean="0"/>
              <a:t>б) стрекоза      г) комар</a:t>
            </a:r>
          </a:p>
          <a:p>
            <a:r>
              <a:rPr lang="ru-RU" sz="2000" dirty="0" smtClean="0"/>
              <a:t>3. Сколько ног у насекомых?</a:t>
            </a:r>
          </a:p>
          <a:p>
            <a:r>
              <a:rPr lang="ru-RU" sz="2000" dirty="0" smtClean="0"/>
              <a:t>а) 6                 в) 4</a:t>
            </a:r>
          </a:p>
          <a:p>
            <a:r>
              <a:rPr lang="ru-RU" sz="2000" dirty="0" smtClean="0"/>
              <a:t>б) 3                 г) 8</a:t>
            </a:r>
          </a:p>
          <a:p>
            <a:r>
              <a:rPr lang="ru-RU" sz="2000" dirty="0" smtClean="0"/>
              <a:t>4. Какое утверждение неверно?</a:t>
            </a:r>
          </a:p>
          <a:p>
            <a:pPr marL="182563"/>
            <a:r>
              <a:rPr lang="ru-RU" sz="2000" dirty="0" smtClean="0"/>
              <a:t>а) тело птиц покрыто перьями</a:t>
            </a:r>
          </a:p>
          <a:p>
            <a:pPr marL="182563"/>
            <a:r>
              <a:rPr lang="ru-RU" sz="2000" dirty="0" smtClean="0"/>
              <a:t>б) у зверей две пары конечностей</a:t>
            </a:r>
          </a:p>
          <a:p>
            <a:pPr marL="182563"/>
            <a:r>
              <a:rPr lang="ru-RU" sz="2000" dirty="0" smtClean="0"/>
              <a:t>в) у насекомых четыре пары ног</a:t>
            </a:r>
          </a:p>
          <a:p>
            <a:pPr marL="182563"/>
            <a:r>
              <a:rPr lang="ru-RU" sz="2000" dirty="0" smtClean="0"/>
              <a:t>г) рыбы живут в воде</a:t>
            </a:r>
            <a:endParaRPr lang="ru-RU" sz="20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635896" y="2780928"/>
            <a:ext cx="7920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076056" y="3429000"/>
            <a:ext cx="7920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347864" y="4293096"/>
            <a:ext cx="5040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79845" y="5877272"/>
            <a:ext cx="36564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Третья остановка – «Птичий рай»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Picture 26" descr="Самые медленные птицы Записи Планета Земля - наш дом. УО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4936936" cy="3647729"/>
          </a:xfrm>
          <a:prstGeom prst="rect">
            <a:avLst/>
          </a:prstGeom>
          <a:noFill/>
        </p:spPr>
      </p:pic>
      <p:pic>
        <p:nvPicPr>
          <p:cNvPr id="4" name="Picture 22" descr="Смотреть онлайн хорошего качества бесплатно Мультфильм .Кукушка и Скворец . . 1949 1080p ютуб мультфильмы советские карусель - 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761" y="3617640"/>
            <a:ext cx="4329239" cy="324036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527</Words>
  <Application>Microsoft Office PowerPoint</Application>
  <PresentationFormat>Экран (4:3)</PresentationFormat>
  <Paragraphs>115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Bookman Old Style</vt:lpstr>
      <vt:lpstr>Calibri</vt:lpstr>
      <vt:lpstr>Times New Roman</vt:lpstr>
      <vt:lpstr>Тема Office</vt:lpstr>
      <vt:lpstr>Презентация PowerPoint</vt:lpstr>
      <vt:lpstr>Соедините пословицы</vt:lpstr>
      <vt:lpstr>Пословицы</vt:lpstr>
      <vt:lpstr>Маршрут путешествия</vt:lpstr>
      <vt:lpstr> Первая остановка «Памятка» </vt:lpstr>
      <vt:lpstr> Первая остановка «Памятка» </vt:lpstr>
      <vt:lpstr> Вторая  остановка – «Мир насекомых» </vt:lpstr>
      <vt:lpstr> Вторая  остановка – «Мир насекомых» </vt:lpstr>
      <vt:lpstr>Третья остановка – «Птичий рай»</vt:lpstr>
      <vt:lpstr>Изучение нового материала</vt:lpstr>
      <vt:lpstr>Презентация PowerPoint</vt:lpstr>
      <vt:lpstr> А задумались ли вы о том, как мы должны относиться к птицам?</vt:lpstr>
      <vt:lpstr>Пятая  остановка – Мир зверей.</vt:lpstr>
      <vt:lpstr>Презентация PowerPoint</vt:lpstr>
      <vt:lpstr>    Весной происходит много изменений   и в жизни животных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94</cp:revision>
  <dcterms:created xsi:type="dcterms:W3CDTF">2013-08-23T08:38:35Z</dcterms:created>
  <dcterms:modified xsi:type="dcterms:W3CDTF">2020-12-06T07:42:50Z</dcterms:modified>
</cp:coreProperties>
</file>