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2" r:id="rId11"/>
    <p:sldId id="267" r:id="rId12"/>
    <p:sldId id="266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662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83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33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10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750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3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05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83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25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47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83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5941C9D-88F0-4BCD-AD79-60AF8AADC419}" type="datetimeFigureOut">
              <a:rPr lang="ru-RU" smtClean="0"/>
              <a:t>11.12.2019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B863317-53F2-46AF-8773-CDAC8067910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215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1966" t="21171" r="45532" b="52414"/>
          <a:stretch/>
        </p:blipFill>
        <p:spPr>
          <a:xfrm>
            <a:off x="3015048" y="1136821"/>
            <a:ext cx="5642393" cy="413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058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05928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Тема урока:</a:t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800" b="1" dirty="0" smtClean="0"/>
              <a:t>Теорема синусов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37358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Теорема синусов: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314" y="1845734"/>
            <a:ext cx="11872686" cy="131838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Стороны треугольника пропорциональны синусам противолежащих углов.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7365" t="28351" r="47500" b="32730"/>
          <a:stretch/>
        </p:blipFill>
        <p:spPr>
          <a:xfrm>
            <a:off x="212273" y="3418950"/>
            <a:ext cx="2988128" cy="2891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800819" y="3538977"/>
                <a:ext cx="4618572" cy="11445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func>
                            <m:func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ru-RU" sz="3600" b="1" i="0"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</m:func>
                        </m:den>
                      </m:f>
                      <m:r>
                        <a:rPr lang="ru-RU" sz="36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func>
                            <m:func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ru-RU" sz="3600" b="1" i="0"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func>
                        </m:den>
                      </m:f>
                      <m:r>
                        <a:rPr lang="ru-RU" sz="3600" b="1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600" b="1" i="1"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func>
                            <m:funcPr>
                              <m:ctrlPr>
                                <a:rPr lang="ru-RU" sz="3600" b="1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ru-RU" sz="3600" b="1" i="0">
                                  <a:latin typeface="Cambria Math" panose="02040503050406030204" pitchFamily="18" charset="0"/>
                                </a:rPr>
                                <m:t>𝐬𝐢𝐧</m:t>
                              </m:r>
                            </m:fName>
                            <m:e>
                              <m:r>
                                <a:rPr lang="ru-RU" sz="3600" b="1" i="1"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819" y="3538977"/>
                <a:ext cx="4618572" cy="114454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9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1100"/>
            <a:ext cx="10058400" cy="105156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6. </a:t>
            </a:r>
            <a:br>
              <a:rPr lang="ru-RU" dirty="0"/>
            </a:br>
            <a:r>
              <a:rPr lang="ru-RU" dirty="0"/>
              <a:t>Используя таблицу </a:t>
            </a:r>
            <a:r>
              <a:rPr lang="ru-RU" dirty="0" err="1"/>
              <a:t>Брадиса</a:t>
            </a:r>
            <a:r>
              <a:rPr lang="ru-RU" dirty="0"/>
              <a:t> найдите: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/>
              <a:t> </a:t>
            </a:r>
            <a:r>
              <a:rPr lang="ru-RU" sz="3600" dirty="0" smtClean="0"/>
              <a:t>sin48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pPr algn="ctr"/>
            <a:r>
              <a:rPr lang="ru-RU" sz="3600" dirty="0" err="1" smtClean="0"/>
              <a:t>sin</a:t>
            </a:r>
            <a:r>
              <a:rPr lang="ru-RU" sz="3600" dirty="0" smtClean="0"/>
              <a:t> 52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pPr algn="ctr"/>
            <a:r>
              <a:rPr lang="en-US" sz="3600" dirty="0" err="1" smtClean="0"/>
              <a:t>si</a:t>
            </a:r>
            <a:r>
              <a:rPr lang="ru-RU" sz="3600" dirty="0" smtClean="0"/>
              <a:t>n30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pPr algn="ctr"/>
            <a:r>
              <a:rPr lang="ru-RU" sz="3600" dirty="0" err="1" smtClean="0"/>
              <a:t>sin</a:t>
            </a:r>
            <a:r>
              <a:rPr lang="ru-RU" sz="3600" dirty="0" smtClean="0"/>
              <a:t> 90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pPr algn="ctr"/>
            <a:r>
              <a:rPr lang="ru-RU" sz="3600" dirty="0" err="1" smtClean="0"/>
              <a:t>sin</a:t>
            </a:r>
            <a:r>
              <a:rPr lang="ru-RU" sz="3600" dirty="0" smtClean="0"/>
              <a:t> </a:t>
            </a:r>
            <a:r>
              <a:rPr lang="ru-RU" sz="3600" dirty="0" smtClean="0"/>
              <a:t>6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pPr algn="ctr"/>
            <a:r>
              <a:rPr lang="ru-RU" sz="3600" dirty="0" smtClean="0"/>
              <a:t>sin13</a:t>
            </a:r>
            <a:r>
              <a:rPr lang="ru-RU" sz="3600" baseline="30000" dirty="0" smtClean="0"/>
              <a:t>0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0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478704"/>
            <a:ext cx="10058400" cy="73406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7.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Используя теорему синусов, </a:t>
            </a:r>
            <a:endParaRPr lang="en-US" sz="4000" dirty="0" smtClean="0"/>
          </a:p>
          <a:p>
            <a:pPr algn="ctr"/>
            <a:r>
              <a:rPr lang="ru-RU" sz="4000" dirty="0" smtClean="0"/>
              <a:t>решите </a:t>
            </a:r>
            <a:r>
              <a:rPr lang="ru-RU" sz="4000" dirty="0"/>
              <a:t>треугольник АВС, если </a:t>
            </a:r>
            <a:endParaRPr lang="en-US" sz="4000" dirty="0" smtClean="0"/>
          </a:p>
          <a:p>
            <a:pPr algn="ctr"/>
            <a:r>
              <a:rPr lang="ru-RU" sz="4000" dirty="0" smtClean="0"/>
              <a:t>∟</a:t>
            </a:r>
            <a:r>
              <a:rPr lang="ru-RU" sz="4000" dirty="0"/>
              <a:t>А=60˚, ∟В=40˚, с=14 см. 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3971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380" y="210403"/>
            <a:ext cx="10058400" cy="1450757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6980" y="2188634"/>
            <a:ext cx="8648700" cy="402336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Выучить теорему </a:t>
            </a:r>
            <a:r>
              <a:rPr lang="ru-RU" sz="4000" dirty="0" smtClean="0"/>
              <a:t>синусов </a:t>
            </a:r>
            <a:r>
              <a:rPr lang="ru-RU" sz="4000" smtClean="0"/>
              <a:t>с доказательством</a:t>
            </a:r>
            <a:endParaRPr lang="ru-RU" sz="4000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№ 1026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№ 1027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/>
              <a:t>разобрать </a:t>
            </a:r>
            <a:r>
              <a:rPr lang="ru-RU" sz="4000" dirty="0"/>
              <a:t>по учебнику решение задачи </a:t>
            </a:r>
            <a:r>
              <a:rPr lang="ru-RU" sz="4000" dirty="0" smtClean="0"/>
              <a:t>№ 1033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2947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8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733" y="197269"/>
            <a:ext cx="10058400" cy="1450757"/>
          </a:xfrm>
        </p:spPr>
        <p:txBody>
          <a:bodyPr/>
          <a:lstStyle/>
          <a:p>
            <a:r>
              <a:rPr lang="ru-RU" b="1" dirty="0" smtClean="0"/>
              <a:t>Задание 1. Заполните пропуски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4000" dirty="0"/>
              <a:t>В треугольнике против большей стороны лежит </a:t>
            </a:r>
            <a:r>
              <a:rPr lang="ru-RU" sz="4000" i="1" dirty="0" smtClean="0">
                <a:solidFill>
                  <a:srgbClr val="C00000"/>
                </a:solidFill>
              </a:rPr>
              <a:t>…</a:t>
            </a:r>
          </a:p>
          <a:p>
            <a:pPr lvl="1"/>
            <a:r>
              <a:rPr lang="ru-RU" sz="4000" dirty="0" smtClean="0"/>
              <a:t>В треугольнике против меньшего угла лежит </a:t>
            </a:r>
            <a:r>
              <a:rPr lang="ru-RU" sz="4000" i="1" dirty="0" smtClean="0">
                <a:solidFill>
                  <a:srgbClr val="C00000"/>
                </a:solidFill>
              </a:rPr>
              <a:t>…</a:t>
            </a:r>
          </a:p>
          <a:p>
            <a:pPr lvl="1"/>
            <a:r>
              <a:rPr lang="ru-RU" sz="4000" dirty="0" smtClean="0"/>
              <a:t>В треугольнике против </a:t>
            </a:r>
            <a:r>
              <a:rPr lang="ru-RU" sz="4000" i="1" dirty="0" smtClean="0">
                <a:solidFill>
                  <a:srgbClr val="C00000"/>
                </a:solidFill>
              </a:rPr>
              <a:t>… </a:t>
            </a:r>
            <a:r>
              <a:rPr lang="ru-RU" sz="4000" dirty="0" smtClean="0"/>
              <a:t>стороны лежит больший </a:t>
            </a:r>
            <a:r>
              <a:rPr lang="ru-RU" sz="4000" i="1" dirty="0" smtClean="0">
                <a:solidFill>
                  <a:srgbClr val="C00000"/>
                </a:solidFill>
              </a:rPr>
              <a:t>…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6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376" y="197269"/>
            <a:ext cx="10058400" cy="1450757"/>
          </a:xfrm>
        </p:spPr>
        <p:txBody>
          <a:bodyPr/>
          <a:lstStyle/>
          <a:p>
            <a:r>
              <a:rPr lang="ru-RU" b="1" dirty="0" smtClean="0"/>
              <a:t>Проверьте себя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sz="4000" dirty="0"/>
              <a:t>В треугольнике против большей стороны лежит </a:t>
            </a:r>
            <a:r>
              <a:rPr lang="ru-RU" sz="4000" i="1" dirty="0" smtClean="0">
                <a:solidFill>
                  <a:srgbClr val="C00000"/>
                </a:solidFill>
              </a:rPr>
              <a:t>больший угол</a:t>
            </a:r>
          </a:p>
          <a:p>
            <a:pPr lvl="1"/>
            <a:r>
              <a:rPr lang="ru-RU" sz="4000" dirty="0" smtClean="0"/>
              <a:t>В треугольнике против меньшего угла лежит </a:t>
            </a:r>
            <a:r>
              <a:rPr lang="ru-RU" sz="4000" i="1" dirty="0" smtClean="0">
                <a:solidFill>
                  <a:srgbClr val="C00000"/>
                </a:solidFill>
              </a:rPr>
              <a:t>меньшая сторона</a:t>
            </a:r>
          </a:p>
          <a:p>
            <a:pPr lvl="1"/>
            <a:r>
              <a:rPr lang="ru-RU" sz="4000" dirty="0" smtClean="0"/>
              <a:t>В треугольнике против </a:t>
            </a:r>
            <a:r>
              <a:rPr lang="ru-RU" sz="4000" i="1" dirty="0" smtClean="0">
                <a:solidFill>
                  <a:srgbClr val="C00000"/>
                </a:solidFill>
              </a:rPr>
              <a:t>большей </a:t>
            </a:r>
            <a:r>
              <a:rPr lang="ru-RU" sz="4000" dirty="0" smtClean="0"/>
              <a:t>стороны лежит больший </a:t>
            </a:r>
            <a:r>
              <a:rPr lang="ru-RU" sz="4000" i="1" dirty="0" smtClean="0">
                <a:solidFill>
                  <a:srgbClr val="C00000"/>
                </a:solidFill>
              </a:rPr>
              <a:t>угол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6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974683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Задание 2.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28980" y="2070786"/>
            <a:ext cx="90850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Основное </a:t>
            </a:r>
          </a:p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тригонометрическое тождество </a:t>
            </a:r>
          </a:p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гласит…</a:t>
            </a:r>
            <a:endParaRPr lang="ru-RU" sz="4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3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9139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Основное тригонометрическое тождество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83970" y="2502586"/>
            <a:ext cx="90850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>
                <a:latin typeface="Andalus" panose="02020603050405020304" pitchFamily="18" charset="-78"/>
                <a:cs typeface="Andalus" panose="02020603050405020304" pitchFamily="18" charset="-78"/>
              </a:rPr>
              <a:t>sin</a:t>
            </a:r>
            <a:r>
              <a:rPr lang="ru-RU" sz="6600" dirty="0">
                <a:cs typeface="Andalus" panose="02020603050405020304" pitchFamily="18" charset="-78"/>
              </a:rPr>
              <a:t>²α+</a:t>
            </a:r>
            <a:r>
              <a:rPr lang="en-US" sz="6600" dirty="0">
                <a:latin typeface="Andalus" panose="02020603050405020304" pitchFamily="18" charset="-78"/>
                <a:cs typeface="Andalus" panose="02020603050405020304" pitchFamily="18" charset="-78"/>
              </a:rPr>
              <a:t>cos</a:t>
            </a:r>
            <a:r>
              <a:rPr lang="ru-RU" sz="6600" dirty="0">
                <a:cs typeface="Andalus" panose="02020603050405020304" pitchFamily="18" charset="-78"/>
              </a:rPr>
              <a:t>²α=1</a:t>
            </a:r>
            <a:endParaRPr lang="ru-RU" sz="19900" dirty="0">
              <a:solidFill>
                <a:schemeClr val="tx1">
                  <a:lumMod val="85000"/>
                  <a:lumOff val="15000"/>
                </a:schemeClr>
              </a:solidFill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81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Задание 3. </a:t>
            </a:r>
            <a:r>
              <a:rPr lang="ru-RU" dirty="0" smtClean="0"/>
              <a:t>Вспомните формулу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594918"/>
            <a:ext cx="10058400" cy="3274175"/>
          </a:xfrm>
        </p:spPr>
        <p:txBody>
          <a:bodyPr>
            <a:normAutofit/>
          </a:bodyPr>
          <a:lstStyle/>
          <a:p>
            <a:r>
              <a:rPr lang="ru-RU" sz="4800" dirty="0"/>
              <a:t>Площадь треугольника равна </a:t>
            </a:r>
            <a:r>
              <a:rPr lang="ru-RU" sz="4800" dirty="0" smtClean="0"/>
              <a:t>…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7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8491" y="434884"/>
            <a:ext cx="10058400" cy="1912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Площадь </a:t>
            </a:r>
            <a:r>
              <a:rPr lang="ru-RU" dirty="0"/>
              <a:t>треугольника </a:t>
            </a:r>
            <a:r>
              <a:rPr lang="ru-RU" dirty="0" smtClean="0"/>
              <a:t>равна половине </a:t>
            </a:r>
            <a:r>
              <a:rPr lang="ru-RU" dirty="0"/>
              <a:t>произведения двух его сторон на синус угла между </a:t>
            </a:r>
            <a:r>
              <a:rPr lang="ru-RU" dirty="0" smtClean="0"/>
              <a:t>ними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51592" y="3113902"/>
                <a:ext cx="4567212" cy="1152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</a:rPr>
                        <m:t> ∆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𝐴𝐵𝐶</m:t>
                      </m:r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𝑎𝑏</m:t>
                      </m:r>
                      <m:func>
                        <m:funcPr>
                          <m:ctrlP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4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4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e>
                      </m:func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592" y="3113902"/>
                <a:ext cx="4567212" cy="115249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7365" t="28351" r="47500" b="32730"/>
          <a:stretch/>
        </p:blipFill>
        <p:spPr>
          <a:xfrm>
            <a:off x="0" y="2594919"/>
            <a:ext cx="3805881" cy="368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6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942409"/>
            <a:ext cx="10058400" cy="2431883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/>
            </a:r>
            <a:br>
              <a:rPr lang="en-US" sz="4900" dirty="0"/>
            </a:br>
            <a:r>
              <a:rPr lang="ru-RU" sz="4900" dirty="0" smtClean="0"/>
              <a:t>Найдите </a:t>
            </a:r>
            <a:r>
              <a:rPr lang="ru-RU" sz="4900" dirty="0"/>
              <a:t>площадь треугольника М</a:t>
            </a:r>
            <a:r>
              <a:rPr lang="en-US" sz="4900" dirty="0"/>
              <a:t>PK</a:t>
            </a:r>
            <a:r>
              <a:rPr lang="ru-RU" sz="4900" dirty="0"/>
              <a:t>, если </a:t>
            </a:r>
            <a:r>
              <a:rPr lang="en-US" sz="4900" dirty="0"/>
              <a:t>MP</a:t>
            </a:r>
            <a:r>
              <a:rPr lang="ru-RU" sz="4900" dirty="0"/>
              <a:t> = 12 см, КМ=15 см, ∟</a:t>
            </a:r>
            <a:r>
              <a:rPr lang="en-US" sz="4900" dirty="0"/>
              <a:t>PMK</a:t>
            </a:r>
            <a:r>
              <a:rPr lang="ru-RU" sz="4900" dirty="0"/>
              <a:t>=30˚.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Задание 4. Решите задачу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11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5</a:t>
            </a:r>
            <a:r>
              <a:rPr lang="ru-RU" dirty="0" smtClean="0"/>
              <a:t>. Лабораторная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9058" y="1845734"/>
            <a:ext cx="8486621" cy="4493282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/>
              <a:t>1) </a:t>
            </a:r>
            <a:r>
              <a:rPr lang="ru-RU" sz="3200" dirty="0" smtClean="0"/>
              <a:t>Дан треугольник АВС</a:t>
            </a:r>
            <a:r>
              <a:rPr lang="ru-RU" sz="3200" dirty="0"/>
              <a:t>.</a:t>
            </a:r>
          </a:p>
          <a:p>
            <a:pPr lvl="0"/>
            <a:r>
              <a:rPr lang="ru-RU" sz="3200" dirty="0" smtClean="0"/>
              <a:t>2) Измерьте </a:t>
            </a:r>
            <a:r>
              <a:rPr lang="ru-RU" sz="3200" dirty="0"/>
              <a:t>длины сторон и градусные меры углов </a:t>
            </a:r>
            <a:r>
              <a:rPr lang="ru-RU" sz="3200" dirty="0" smtClean="0"/>
              <a:t>треугольника АВС.</a:t>
            </a:r>
            <a:endParaRPr lang="ru-RU" sz="3200" dirty="0"/>
          </a:p>
          <a:p>
            <a:pPr lvl="0"/>
            <a:r>
              <a:rPr lang="ru-RU" sz="3200" dirty="0" smtClean="0"/>
              <a:t>3) Найдите </a:t>
            </a:r>
            <a:r>
              <a:rPr lang="ru-RU" sz="3200" dirty="0"/>
              <a:t>синусы измеренных углов.</a:t>
            </a:r>
          </a:p>
          <a:p>
            <a:pPr lvl="0"/>
            <a:r>
              <a:rPr lang="ru-RU" sz="3200" dirty="0" smtClean="0"/>
              <a:t>4) Найдите </a:t>
            </a:r>
            <a:r>
              <a:rPr lang="ru-RU" sz="3200" dirty="0"/>
              <a:t>отношение длины стороны к синусу противолежащего угла.</a:t>
            </a:r>
          </a:p>
          <a:p>
            <a:pPr lvl="0"/>
            <a:r>
              <a:rPr lang="ru-RU" sz="3200" dirty="0" smtClean="0"/>
              <a:t>5) Сделайте вывод.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945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rgbClr val="FFFFFF"/>
      </a:lt1>
      <a:dk2>
        <a:srgbClr val="46464A"/>
      </a:dk2>
      <a:lt2>
        <a:srgbClr val="D1D9E1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73</TotalTime>
  <Words>210</Words>
  <Application>Microsoft Office PowerPoint</Application>
  <PresentationFormat>Широкоэкранный</PresentationFormat>
  <Paragraphs>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Andalus</vt:lpstr>
      <vt:lpstr>Calibri</vt:lpstr>
      <vt:lpstr>Calibri Light</vt:lpstr>
      <vt:lpstr>Cambria Math</vt:lpstr>
      <vt:lpstr>Ретро</vt:lpstr>
      <vt:lpstr>Повторение</vt:lpstr>
      <vt:lpstr>Задание 1. Заполните пропуски</vt:lpstr>
      <vt:lpstr>Проверьте себя</vt:lpstr>
      <vt:lpstr>Задание 2.  </vt:lpstr>
      <vt:lpstr>Основное тригонометрическое тождество</vt:lpstr>
      <vt:lpstr>Задание 3. Вспомните формулу</vt:lpstr>
      <vt:lpstr>Площадь треугольника равна половине произведения двух его сторон на синус угла между ними</vt:lpstr>
      <vt:lpstr> Найдите площадь треугольника МPK, если MP = 12 см, КМ=15 см, ∟PMK=30˚. </vt:lpstr>
      <vt:lpstr>Задание 5. Лабораторная работа</vt:lpstr>
      <vt:lpstr>Презентация PowerPoint</vt:lpstr>
      <vt:lpstr>Тема урока:  Теорема синусов</vt:lpstr>
      <vt:lpstr>Теорема синусов:</vt:lpstr>
      <vt:lpstr>Задание 6.  Используя таблицу Брадиса найдите:  </vt:lpstr>
      <vt:lpstr>Задание 7.  </vt:lpstr>
      <vt:lpstr>Домашнее задание</vt:lpstr>
      <vt:lpstr>Спасибо за урок!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User</dc:creator>
  <cp:lastModifiedBy>User</cp:lastModifiedBy>
  <cp:revision>8</cp:revision>
  <dcterms:created xsi:type="dcterms:W3CDTF">2019-12-09T06:45:38Z</dcterms:created>
  <dcterms:modified xsi:type="dcterms:W3CDTF">2019-12-11T05:23:26Z</dcterms:modified>
</cp:coreProperties>
</file>