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5" r:id="rId3"/>
    <p:sldId id="263" r:id="rId4"/>
    <p:sldId id="266" r:id="rId5"/>
    <p:sldId id="269" r:id="rId6"/>
    <p:sldId id="258" r:id="rId7"/>
    <p:sldId id="271" r:id="rId8"/>
    <p:sldId id="260" r:id="rId9"/>
    <p:sldId id="27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AD6"/>
    <a:srgbClr val="0633F0"/>
    <a:srgbClr val="56863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8716" autoAdjust="0"/>
    <p:restoredTop sz="96323" autoAdjust="0"/>
  </p:normalViewPr>
  <p:slideViewPr>
    <p:cSldViewPr snapToGrid="0">
      <p:cViewPr varScale="1">
        <p:scale>
          <a:sx n="80" d="100"/>
          <a:sy n="80" d="100"/>
        </p:scale>
        <p:origin x="-1182" y="-11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C570B-BD87-47E2-BEC9-18387B9DD8A4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2D04-BE61-4A05-BA8B-7DDCB2E3AF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32343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C570B-BD87-47E2-BEC9-18387B9DD8A4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2D04-BE61-4A05-BA8B-7DDCB2E3AF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2490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C570B-BD87-47E2-BEC9-18387B9DD8A4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2D04-BE61-4A05-BA8B-7DDCB2E3AF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0151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C570B-BD87-47E2-BEC9-18387B9DD8A4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2D04-BE61-4A05-BA8B-7DDCB2E3AF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5755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C570B-BD87-47E2-BEC9-18387B9DD8A4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2D04-BE61-4A05-BA8B-7DDCB2E3AF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47987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C570B-BD87-47E2-BEC9-18387B9DD8A4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2D04-BE61-4A05-BA8B-7DDCB2E3AF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1924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C570B-BD87-47E2-BEC9-18387B9DD8A4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2D04-BE61-4A05-BA8B-7DDCB2E3AF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81718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C570B-BD87-47E2-BEC9-18387B9DD8A4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2D04-BE61-4A05-BA8B-7DDCB2E3AF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88686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C570B-BD87-47E2-BEC9-18387B9DD8A4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2D04-BE61-4A05-BA8B-7DDCB2E3AF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7732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C570B-BD87-47E2-BEC9-18387B9DD8A4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2D04-BE61-4A05-BA8B-7DDCB2E3AF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02976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C570B-BD87-47E2-BEC9-18387B9DD8A4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2D04-BE61-4A05-BA8B-7DDCB2E3AF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9478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C570B-BD87-47E2-BEC9-18387B9DD8A4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022D04-BE61-4A05-BA8B-7DDCB2E3AF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949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12" Type="http://schemas.openxmlformats.org/officeDocument/2006/relationships/image" Target="../media/image2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11" Type="http://schemas.openxmlformats.org/officeDocument/2006/relationships/image" Target="../media/image27.png"/><Relationship Id="rId5" Type="http://schemas.openxmlformats.org/officeDocument/2006/relationships/image" Target="../media/image20.jpeg"/><Relationship Id="rId10" Type="http://schemas.microsoft.com/office/2007/relationships/hdphoto" Target="../media/hdphoto1.wdp"/><Relationship Id="rId4" Type="http://schemas.openxmlformats.org/officeDocument/2006/relationships/image" Target="../media/image22.png"/><Relationship Id="rId9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0" y="237137"/>
            <a:ext cx="8676456" cy="1470025"/>
          </a:xfrm>
          <a:prstGeom prst="rect">
            <a:avLst/>
          </a:prstGeom>
          <a:scene3d>
            <a:camera prst="isometricOffAxis1Right"/>
            <a:lightRig rig="threePt" dir="t"/>
          </a:scene3d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1000" b="1" dirty="0" smtClean="0">
                <a:ln/>
                <a:solidFill>
                  <a:srgbClr val="0633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Звук и буква</a:t>
            </a:r>
            <a:endParaRPr lang="ru-RU" sz="11000" b="1" dirty="0">
              <a:ln/>
              <a:solidFill>
                <a:srgbClr val="0633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2" name="Picture 8" descr="https://yt3.ggpht.com/a/AATXAJw0zudevhhrVlvCQQzRgVUg2H5kblfejUopbbEP=s900-c-k-c0xffffffff-no-rj-mo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338228" y="1903105"/>
            <a:ext cx="2971801" cy="2971801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ds05.infourok.ru/uploads/ex/02ae/0003ac2d-b1555c37/img24.jpg"/>
          <p:cNvPicPr>
            <a:picLocks noChangeAspect="1" noChangeArrowheads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842808" y="3261189"/>
            <a:ext cx="3140638" cy="2986901"/>
          </a:xfrm>
          <a:prstGeom prst="rect">
            <a:avLst/>
          </a:prstGeom>
          <a:noFill/>
          <a:scene3d>
            <a:camera prst="perspectiveHeroicExtremeRightFacing"/>
            <a:lightRig rig="threePt" dir="t"/>
          </a:scene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91506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16109" y="201750"/>
            <a:ext cx="70648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4747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 братца дружно строят дом,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4747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Тепло, уютно будет в нём.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4747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работе братцы знают толк,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4747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сможет в дом пробраться волк</a:t>
            </a:r>
            <a:r>
              <a:rPr lang="ru-RU" sz="2400" dirty="0" smtClean="0">
                <a:solidFill>
                  <a:srgbClr val="4747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2400" dirty="0" smtClean="0">
                <a:solidFill>
                  <a:srgbClr val="4747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Узнали братьев? Вспомнили как из зовут?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59542" y="361959"/>
            <a:ext cx="76345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4747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догадался о каком </a:t>
            </a:r>
            <a:r>
              <a:rPr lang="ru-RU" sz="2400" dirty="0">
                <a:solidFill>
                  <a:srgbClr val="4747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звуке </a:t>
            </a:r>
            <a:r>
              <a:rPr lang="ru-RU" sz="2400" dirty="0" smtClean="0"/>
              <a:t>и </a:t>
            </a:r>
            <a:r>
              <a:rPr lang="ru-RU" sz="2400" dirty="0" smtClean="0">
                <a:solidFill>
                  <a:srgbClr val="4747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букве пойдёт речь?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74351" y="361959"/>
            <a:ext cx="46985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4747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поговорим о букве Н и звуках, </a:t>
            </a:r>
          </a:p>
          <a:p>
            <a:pPr algn="ctr"/>
            <a:r>
              <a:rPr lang="ru-RU" sz="2400" dirty="0" smtClean="0">
                <a:solidFill>
                  <a:srgbClr val="4747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она обозначает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-998579"/>
            <a:ext cx="3564627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endParaRPr lang="ru-RU" sz="30000" dirty="0">
              <a:solidFill>
                <a:srgbClr val="0070C0"/>
              </a:solidFill>
            </a:endParaRPr>
          </a:p>
        </p:txBody>
      </p:sp>
      <p:pic>
        <p:nvPicPr>
          <p:cNvPr id="11" name="Picture 2" descr="https://schlock.ru/wp-content/uploads/2014/12/xFE-8p9UVSpA.jpg.pagespeed.ic.2ziwQXWrVJ.jpg"/>
          <p:cNvPicPr>
            <a:picLocks noChangeAspect="1" noChangeArrowheads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2151386" y="1961291"/>
            <a:ext cx="6992614" cy="4446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24501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9175" y="94309"/>
            <a:ext cx="1915813" cy="1188720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solidFill>
                  <a:schemeClr val="accent1">
                    <a:lumMod val="75000"/>
                  </a:schemeClr>
                </a:solidFill>
              </a:rPr>
              <a:t>[</a:t>
            </a:r>
            <a:r>
              <a:rPr lang="ru-RU" sz="9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en-US" sz="9600" b="1" dirty="0" smtClean="0">
                <a:solidFill>
                  <a:schemeClr val="accent1">
                    <a:lumMod val="75000"/>
                  </a:schemeClr>
                </a:solidFill>
              </a:rPr>
              <a:t>]</a:t>
            </a:r>
            <a:endParaRPr lang="ru-RU" sz="9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74276" y="1505149"/>
            <a:ext cx="2921424" cy="208320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92082" y="255900"/>
            <a:ext cx="30255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Произнесите звук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ru-RU" sz="24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45013" y="3588357"/>
            <a:ext cx="34037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Встречает преграду, согласный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046863" y="29689"/>
            <a:ext cx="650306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 кончиком упирается в зубы и закрывает </a:t>
            </a:r>
            <a:br>
              <a:rPr lang="ru-RU" sz="2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проход для воздуха. </a:t>
            </a: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Значит,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звук согласный</a:t>
            </a:r>
            <a:endParaRPr lang="ru-RU" sz="24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41224" y="53773"/>
            <a:ext cx="568234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dirty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Приложите ладошку к горлышку или обе ладошки к </a:t>
            </a:r>
            <a:r>
              <a:rPr lang="ru-RU" sz="2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ушкам </a:t>
            </a:r>
            <a:r>
              <a:rPr lang="ru-RU" sz="2400" dirty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произнесите </a:t>
            </a:r>
            <a:r>
              <a:rPr lang="ru-RU" sz="24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ннн</a:t>
            </a:r>
            <a:r>
              <a:rPr lang="ru-RU" sz="2400" dirty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2906385" y="3076173"/>
            <a:ext cx="3138132" cy="369797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119040" y="2931474"/>
            <a:ext cx="3063858" cy="3987368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2441223" y="77857"/>
            <a:ext cx="59709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dirty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вибрация. </a:t>
            </a:r>
            <a:r>
              <a:rPr lang="ru-RU" sz="2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Значит, это </a:t>
            </a:r>
            <a:r>
              <a:rPr lang="ru-RU" sz="2400" dirty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звонкий звук. </a:t>
            </a:r>
            <a:r>
              <a:rPr lang="ru-RU" sz="2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Обозначим </a:t>
            </a:r>
            <a:r>
              <a:rPr lang="ru-RU" sz="2400" dirty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колокольчиком 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23" name="Picture 12" descr="https://cdn4.vectorstock.com/i/1000x1000/16/43/shiny-golden-bell-vector-1461643.jpg"/>
          <p:cNvPicPr>
            <a:picLocks noChangeAspect="1" noChangeArrowheads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5046522" y="1142848"/>
            <a:ext cx="2070514" cy="2701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5508216" y="3942300"/>
            <a:ext cx="10726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звонкий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579240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  <p:bldP spid="6" grpId="0"/>
      <p:bldP spid="8" grpId="0"/>
      <p:bldP spid="17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63045" y="149538"/>
            <a:ext cx="509460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4747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ещё можно про звук рассказать?</a:t>
            </a:r>
          </a:p>
          <a:p>
            <a:pPr algn="ctr"/>
            <a:r>
              <a:rPr lang="ru-RU" sz="2000" dirty="0" smtClean="0">
                <a:solidFill>
                  <a:srgbClr val="4747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Узнать – твёрдый он или мягкий.</a:t>
            </a:r>
          </a:p>
          <a:p>
            <a:pPr algn="ctr"/>
            <a:r>
              <a:rPr lang="ru-RU" sz="2000" dirty="0" smtClean="0">
                <a:solidFill>
                  <a:srgbClr val="4747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этом нам помогут братья.</a:t>
            </a:r>
            <a:r>
              <a:rPr lang="ru-RU" sz="2000" dirty="0" smtClean="0">
                <a:solidFill>
                  <a:srgbClr val="474747"/>
                </a:solidFill>
                <a:latin typeface="Helvetica Neue"/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54292" y="155818"/>
            <a:ext cx="61509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000" dirty="0">
                <a:solidFill>
                  <a:srgbClr val="4747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Наф-Наф, </a:t>
            </a:r>
            <a:r>
              <a:rPr lang="ru-RU" sz="2000" dirty="0" smtClean="0">
                <a:solidFill>
                  <a:srgbClr val="4747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Нуф-Нуф </a:t>
            </a:r>
            <a:r>
              <a:rPr lang="ru-RU" sz="2000" dirty="0">
                <a:solidFill>
                  <a:srgbClr val="4747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какой </a:t>
            </a:r>
            <a:r>
              <a:rPr lang="ru-RU" sz="2000" dirty="0" smtClean="0">
                <a:solidFill>
                  <a:srgbClr val="4747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 в их именах  </a:t>
            </a:r>
            <a:r>
              <a:rPr lang="ru-RU" sz="2000" dirty="0">
                <a:solidFill>
                  <a:srgbClr val="4747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первый?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s://schlock.ru/wp-content/uploads/2014/12/xFE-8p9UVSpA.jpg.pagespeed.ic.2ziwQXWrVJ.jpg"/>
          <p:cNvPicPr>
            <a:picLocks noChangeAspect="1" noChangeArrowheads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7524584" y="-52673"/>
            <a:ext cx="1447141" cy="2806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schlock.ru/wp-content/uploads/2014/12/xFE-8p9UVSpA.jpg.pagespeed.ic.2ziwQXWrVJ.jpg"/>
          <p:cNvPicPr>
            <a:picLocks noChangeAspect="1" noChangeArrowheads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flipH="1">
            <a:off x="431245" y="0"/>
            <a:ext cx="1395305" cy="2606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28597" y="1230061"/>
            <a:ext cx="2802370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0" b="1" dirty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  <a:ea typeface="+mj-ea"/>
                <a:cs typeface="+mj-cs"/>
              </a:rPr>
              <a:t>[</a:t>
            </a:r>
            <a:r>
              <a:rPr lang="ru-RU" sz="15000" b="1" dirty="0">
                <a:solidFill>
                  <a:srgbClr val="5B9BD5">
                    <a:lumMod val="75000"/>
                  </a:srgb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</a:t>
            </a:r>
            <a:r>
              <a:rPr lang="en-US" sz="15000" b="1" dirty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  <a:ea typeface="+mj-ea"/>
                <a:cs typeface="+mj-cs"/>
              </a:rPr>
              <a:t>]</a:t>
            </a:r>
            <a:endParaRPr lang="ru-RU" sz="15000" dirty="0"/>
          </a:p>
        </p:txBody>
      </p:sp>
      <p:pic>
        <p:nvPicPr>
          <p:cNvPr id="15" name="Picture 2" descr="https://www.stroyportal.ru/media/cache/companies/190365/products/689674495/adb88df2-20e9-49ea-b8cc-34aa2cb10d78_image_large.jpe"/>
          <p:cNvPicPr>
            <a:picLocks noChangeAspect="1" noChangeArrowheads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508761" y="4166998"/>
            <a:ext cx="2091061" cy="1119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2161704" y="163349"/>
            <a:ext cx="46160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000" dirty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Произносится твёрдо </a:t>
            </a:r>
            <a:r>
              <a:rPr lang="ru-RU" sz="2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н-н-н, значит он…</a:t>
            </a:r>
            <a:endParaRPr lang="ru-RU" sz="2000" dirty="0">
              <a:solidFill>
                <a:prstClr val="black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005198" y="5391817"/>
            <a:ext cx="10981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000" dirty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твёрдый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18485" y="201196"/>
            <a:ext cx="307250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Твёрдый согласный.</a:t>
            </a:r>
            <a:endParaRPr lang="ru-RU" sz="2000" dirty="0">
              <a:solidFill>
                <a:prstClr val="black"/>
              </a:solidFill>
            </a:endParaRPr>
          </a:p>
          <a:p>
            <a:pPr algn="ctr"/>
            <a:r>
              <a:rPr lang="ru-RU" sz="2000" dirty="0" smtClean="0">
                <a:solidFill>
                  <a:srgbClr val="4747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Обозначаем синим цветом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533103" y="5791926"/>
            <a:ext cx="23339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твёрдый согласный</a:t>
            </a:r>
            <a:endParaRPr lang="ru-RU" sz="20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818485" y="3861803"/>
            <a:ext cx="1763209" cy="169903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27610" y="2406364"/>
            <a:ext cx="12025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srgbClr val="4747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Наф-Наф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7638852" y="2662820"/>
            <a:ext cx="12186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srgbClr val="4747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Нуф-Нуф</a:t>
            </a:r>
            <a:endParaRPr lang="ru-RU" dirty="0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073657" y="3537342"/>
            <a:ext cx="1572904" cy="2054530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5323808" y="5791926"/>
            <a:ext cx="10726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звонкий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1183779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13" grpId="0"/>
      <p:bldP spid="17" grpId="0"/>
      <p:bldP spid="3" grpId="0"/>
      <p:bldP spid="18" grpId="0"/>
      <p:bldP spid="19" grpId="0" animBg="1"/>
      <p:bldP spid="7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chlock.ru/wp-content/uploads/2014/12/xFE-8p9UVSpA.jpg.pagespeed.ic.2ziwQXWrVJ.jpg"/>
          <p:cNvPicPr>
            <a:picLocks noChangeAspect="1" noChangeArrowheads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-2"/>
          <a:stretch/>
        </p:blipFill>
        <p:spPr bwMode="auto">
          <a:xfrm>
            <a:off x="995602" y="-117899"/>
            <a:ext cx="1379593" cy="2863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111630" y="266441"/>
            <a:ext cx="22522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000" dirty="0" smtClean="0">
                <a:solidFill>
                  <a:srgbClr val="4747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вот и Ниф-Ниф.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54416" y="971687"/>
            <a:ext cx="3443571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0" b="1" dirty="0" smtClean="0">
                <a:solidFill>
                  <a:srgbClr val="00B050"/>
                </a:solidFill>
                <a:latin typeface="Calibri Light" panose="020F0302020204030204"/>
                <a:ea typeface="+mj-ea"/>
                <a:cs typeface="+mj-cs"/>
              </a:rPr>
              <a:t>[</a:t>
            </a:r>
            <a:r>
              <a:rPr lang="ru-RU" sz="150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</a:t>
            </a:r>
            <a:r>
              <a:rPr lang="en-US" sz="150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’</a:t>
            </a:r>
            <a:r>
              <a:rPr lang="en-US" sz="15000" b="1" dirty="0" smtClean="0">
                <a:solidFill>
                  <a:srgbClr val="00B050"/>
                </a:solidFill>
                <a:latin typeface="Calibri Light" panose="020F0302020204030204"/>
                <a:ea typeface="+mj-ea"/>
                <a:cs typeface="+mj-cs"/>
              </a:rPr>
              <a:t>]</a:t>
            </a:r>
            <a:endParaRPr lang="ru-RU" sz="15000" dirty="0">
              <a:solidFill>
                <a:srgbClr val="00B05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12236" y="125176"/>
            <a:ext cx="379110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4747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можно сказать про звук </a:t>
            </a:r>
            <a:r>
              <a:rPr lang="en-US" sz="2000" dirty="0" smtClean="0">
                <a:solidFill>
                  <a:srgbClr val="4747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000" dirty="0" smtClean="0">
                <a:solidFill>
                  <a:srgbClr val="4747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en-US" sz="2000" dirty="0" smtClean="0">
                <a:solidFill>
                  <a:srgbClr val="4747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’]</a:t>
            </a:r>
            <a:r>
              <a:rPr lang="ru-RU" sz="2000" dirty="0" smtClean="0">
                <a:solidFill>
                  <a:srgbClr val="4747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lvl="0" algn="ctr"/>
            <a:r>
              <a:rPr lang="ru-RU" sz="2000" dirty="0">
                <a:solidFill>
                  <a:srgbClr val="4747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твёрдый или мягкий</a:t>
            </a:r>
            <a:r>
              <a:rPr lang="ru-RU" sz="2000" dirty="0" smtClean="0">
                <a:solidFill>
                  <a:srgbClr val="4747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000" dirty="0">
              <a:solidFill>
                <a:srgbClr val="47474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167979" y="4002406"/>
            <a:ext cx="1885554" cy="1767031"/>
          </a:xfrm>
          <a:prstGeom prst="rect">
            <a:avLst/>
          </a:prstGeom>
          <a:solidFill>
            <a:srgbClr val="00B05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998333" y="5963514"/>
            <a:ext cx="23210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Мягкий согласный</a:t>
            </a:r>
            <a:endParaRPr lang="ru-RU" sz="20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76930" y="4033530"/>
            <a:ext cx="2791049" cy="1982081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1321245" y="5908087"/>
            <a:ext cx="10387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мягкий</a:t>
            </a:r>
            <a:endParaRPr lang="ru-RU" sz="20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043002" y="266441"/>
            <a:ext cx="25527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000" dirty="0">
                <a:solidFill>
                  <a:srgbClr val="4747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звук в первый?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28390" y="279064"/>
            <a:ext cx="35587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srgbClr val="4747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произнесём его </a:t>
            </a:r>
            <a:r>
              <a:rPr lang="ru-RU" sz="2000" dirty="0" smtClean="0">
                <a:solidFill>
                  <a:srgbClr val="4747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имя…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15276" y="2695039"/>
            <a:ext cx="12506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4747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Ниф-Ниф</a:t>
            </a:r>
            <a:endParaRPr lang="ru-RU" dirty="0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577397" y="3714907"/>
            <a:ext cx="1572904" cy="2054530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5827548" y="5908087"/>
            <a:ext cx="10726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звонкий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2739939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7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3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3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3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3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/>
      <p:bldP spid="11" grpId="0" animBg="1"/>
      <p:bldP spid="16" grpId="0"/>
      <p:bldP spid="18" grpId="0"/>
      <p:bldP spid="13" grpId="0"/>
      <p:bldP spid="3" grpId="0"/>
      <p:bldP spid="6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ds02.infourok.ru/uploads/ex/0b07/0003b486-349f8269/2/img1.jpg"/>
          <p:cNvPicPr>
            <a:picLocks noChangeAspect="1" noChangeArrowheads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7432766" y="4453608"/>
            <a:ext cx="1711234" cy="2404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23505" y="32990"/>
            <a:ext cx="68405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Помогите мальчику определить место звука 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en-US" b="1" dirty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en-US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’]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словах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79269" y="551172"/>
            <a:ext cx="1423851" cy="2254052"/>
          </a:xfrm>
          <a:prstGeom prst="rect">
            <a:avLst/>
          </a:prstGeom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09186654"/>
              </p:ext>
            </p:extLst>
          </p:nvPr>
        </p:nvGraphicFramePr>
        <p:xfrm>
          <a:off x="256094" y="3031093"/>
          <a:ext cx="2534823" cy="862030"/>
        </p:xfrm>
        <a:graphic>
          <a:graphicData uri="http://schemas.openxmlformats.org/drawingml/2006/table">
            <a:tbl>
              <a:tblPr firstRow="1" bandRow="1"/>
              <a:tblGrid>
                <a:gridCol w="844941">
                  <a:extLst>
                    <a:ext uri="{9D8B030D-6E8A-4147-A177-3AD203B41FA5}">
                      <a16:colId xmlns:a16="http://schemas.microsoft.com/office/drawing/2014/main" xmlns="" val="2830138225"/>
                    </a:ext>
                  </a:extLst>
                </a:gridCol>
                <a:gridCol w="844941">
                  <a:extLst>
                    <a:ext uri="{9D8B030D-6E8A-4147-A177-3AD203B41FA5}">
                      <a16:colId xmlns:a16="http://schemas.microsoft.com/office/drawing/2014/main" xmlns="" val="1749243098"/>
                    </a:ext>
                  </a:extLst>
                </a:gridCol>
                <a:gridCol w="844941">
                  <a:extLst>
                    <a:ext uri="{9D8B030D-6E8A-4147-A177-3AD203B41FA5}">
                      <a16:colId xmlns:a16="http://schemas.microsoft.com/office/drawing/2014/main" xmlns="" val="1167043145"/>
                    </a:ext>
                  </a:extLst>
                </a:gridCol>
              </a:tblGrid>
              <a:tr h="8620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endParaRPr lang="ru-RU" sz="1800" dirty="0"/>
                    </a:p>
                  </a:txBody>
                  <a:tcPr marL="91398" marR="91398" marT="45699" marB="4569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endParaRPr lang="ru-RU" sz="1800" dirty="0"/>
                    </a:p>
                  </a:txBody>
                  <a:tcPr marL="91442" marR="91442" marT="45766" marB="45766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endParaRPr lang="ru-RU" sz="1800" dirty="0"/>
                    </a:p>
                  </a:txBody>
                  <a:tcPr marL="91442" marR="91442" marT="45766" marB="45766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709441"/>
                  </a:ext>
                </a:extLst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65794343"/>
              </p:ext>
            </p:extLst>
          </p:nvPr>
        </p:nvGraphicFramePr>
        <p:xfrm>
          <a:off x="3153291" y="3018540"/>
          <a:ext cx="2534823" cy="862030"/>
        </p:xfrm>
        <a:graphic>
          <a:graphicData uri="http://schemas.openxmlformats.org/drawingml/2006/table">
            <a:tbl>
              <a:tblPr firstRow="1" bandRow="1"/>
              <a:tblGrid>
                <a:gridCol w="844941">
                  <a:extLst>
                    <a:ext uri="{9D8B030D-6E8A-4147-A177-3AD203B41FA5}">
                      <a16:colId xmlns:a16="http://schemas.microsoft.com/office/drawing/2014/main" xmlns="" val="2830138225"/>
                    </a:ext>
                  </a:extLst>
                </a:gridCol>
                <a:gridCol w="844941">
                  <a:extLst>
                    <a:ext uri="{9D8B030D-6E8A-4147-A177-3AD203B41FA5}">
                      <a16:colId xmlns:a16="http://schemas.microsoft.com/office/drawing/2014/main" xmlns="" val="1749243098"/>
                    </a:ext>
                  </a:extLst>
                </a:gridCol>
                <a:gridCol w="844941">
                  <a:extLst>
                    <a:ext uri="{9D8B030D-6E8A-4147-A177-3AD203B41FA5}">
                      <a16:colId xmlns:a16="http://schemas.microsoft.com/office/drawing/2014/main" xmlns="" val="1167043145"/>
                    </a:ext>
                  </a:extLst>
                </a:gridCol>
              </a:tblGrid>
              <a:tr h="8620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endParaRPr lang="ru-RU" sz="1800" dirty="0"/>
                    </a:p>
                  </a:txBody>
                  <a:tcPr marL="91398" marR="91398" marT="45699" marB="4569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endParaRPr lang="ru-RU" sz="1800" dirty="0"/>
                    </a:p>
                  </a:txBody>
                  <a:tcPr marL="91442" marR="91442" marT="45766" marB="45766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endParaRPr lang="ru-RU" sz="1800" dirty="0"/>
                    </a:p>
                  </a:txBody>
                  <a:tcPr marL="91442" marR="91442" marT="45766" marB="45766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709441"/>
                  </a:ext>
                </a:extLst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37955918"/>
              </p:ext>
            </p:extLst>
          </p:nvPr>
        </p:nvGraphicFramePr>
        <p:xfrm>
          <a:off x="6050489" y="2229264"/>
          <a:ext cx="2534823" cy="862030"/>
        </p:xfrm>
        <a:graphic>
          <a:graphicData uri="http://schemas.openxmlformats.org/drawingml/2006/table">
            <a:tbl>
              <a:tblPr firstRow="1" bandRow="1"/>
              <a:tblGrid>
                <a:gridCol w="844941">
                  <a:extLst>
                    <a:ext uri="{9D8B030D-6E8A-4147-A177-3AD203B41FA5}">
                      <a16:colId xmlns:a16="http://schemas.microsoft.com/office/drawing/2014/main" xmlns="" val="2830138225"/>
                    </a:ext>
                  </a:extLst>
                </a:gridCol>
                <a:gridCol w="844941">
                  <a:extLst>
                    <a:ext uri="{9D8B030D-6E8A-4147-A177-3AD203B41FA5}">
                      <a16:colId xmlns:a16="http://schemas.microsoft.com/office/drawing/2014/main" xmlns="" val="1749243098"/>
                    </a:ext>
                  </a:extLst>
                </a:gridCol>
                <a:gridCol w="844941">
                  <a:extLst>
                    <a:ext uri="{9D8B030D-6E8A-4147-A177-3AD203B41FA5}">
                      <a16:colId xmlns:a16="http://schemas.microsoft.com/office/drawing/2014/main" xmlns="" val="1167043145"/>
                    </a:ext>
                  </a:extLst>
                </a:gridCol>
              </a:tblGrid>
              <a:tr h="8620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endParaRPr lang="ru-RU" sz="1800" dirty="0"/>
                    </a:p>
                  </a:txBody>
                  <a:tcPr marL="91398" marR="91398" marT="45699" marB="4569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endParaRPr lang="ru-RU" sz="1800" dirty="0"/>
                    </a:p>
                  </a:txBody>
                  <a:tcPr marL="91442" marR="91442" marT="45766" marB="45766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endParaRPr lang="ru-RU" sz="1800" dirty="0"/>
                    </a:p>
                  </a:txBody>
                  <a:tcPr marL="91442" marR="91442" marT="45766" marB="45766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709441"/>
                  </a:ext>
                </a:extLst>
              </a:tr>
            </a:tbl>
          </a:graphicData>
        </a:graphic>
      </p:graphicFrame>
      <p:pic>
        <p:nvPicPr>
          <p:cNvPr id="2062" name="Picture 14" descr="https://www.prajavani.net/sites/pv/files/article_images/2018/01/25/odalaala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68926" y="736110"/>
            <a:ext cx="2019466" cy="2006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26935" t="24943" r="28156" b="36285"/>
          <a:stretch/>
        </p:blipFill>
        <p:spPr>
          <a:xfrm>
            <a:off x="137160" y="4037292"/>
            <a:ext cx="1084218" cy="992777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881159" y="3959789"/>
            <a:ext cx="1079086" cy="987638"/>
          </a:xfrm>
          <a:prstGeom prst="rect">
            <a:avLst/>
          </a:prstGeom>
        </p:spPr>
      </p:pic>
      <p:sp>
        <p:nvSpPr>
          <p:cNvPr id="32" name="Прямоугольник 31"/>
          <p:cNvSpPr/>
          <p:nvPr/>
        </p:nvSpPr>
        <p:spPr>
          <a:xfrm>
            <a:off x="261757" y="3037369"/>
            <a:ext cx="835024" cy="849477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003190" y="3024816"/>
            <a:ext cx="835024" cy="849477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6050488" y="2235540"/>
            <a:ext cx="835024" cy="84947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 rot="18844635">
            <a:off x="6978681" y="4937027"/>
            <a:ext cx="835024" cy="849477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Picture 6" descr="http://www7.dukkanurunler.shop/24-Adet-Renkli-Diki%C5%9F-Makinesi-i%C3%A7in-G%C3%BC%C3%A7l%C3%BC-Polyester-Makaralar-Diki%C5%9F-Konu-Konu-Makara-Kordon-Dize-DIY-El-Sanatlar%C4%B1-Elbise-Diki%C5%9F-Arac%C4%B1/uploads_15354-thumbs/4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644040" y="641933"/>
            <a:ext cx="1347720" cy="1347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Прямоугольник 22"/>
          <p:cNvSpPr/>
          <p:nvPr/>
        </p:nvSpPr>
        <p:spPr>
          <a:xfrm rot="1724055">
            <a:off x="6597742" y="5739186"/>
            <a:ext cx="835024" cy="84947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935231" y="2851840"/>
            <a:ext cx="12055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xmlns="" val="1380298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14532" y="245952"/>
            <a:ext cx="5205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Прочитайте слоги. Составьте звуковые домики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114532" y="813013"/>
            <a:ext cx="1723549" cy="14096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07000"/>
              </a:lnSpc>
            </a:pPr>
            <a:r>
              <a:rPr lang="ru-RU" sz="8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  <a:endParaRPr lang="ru-RU" sz="8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14531" y="2102701"/>
            <a:ext cx="1781257" cy="14096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07000"/>
              </a:lnSpc>
            </a:pPr>
            <a:r>
              <a:rPr lang="ru-RU" sz="8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</a:t>
            </a:r>
            <a:endParaRPr lang="ru-RU" sz="8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14532" y="3425042"/>
            <a:ext cx="1781257" cy="14096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07000"/>
              </a:lnSpc>
            </a:pPr>
            <a:r>
              <a:rPr lang="ru-RU" sz="8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</a:t>
            </a:r>
            <a:endParaRPr lang="ru-RU" sz="8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59416" y="4818332"/>
            <a:ext cx="1736373" cy="14096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07000"/>
              </a:lnSpc>
            </a:pPr>
            <a:r>
              <a:rPr lang="ru-RU" sz="8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НУ</a:t>
            </a:r>
            <a:endParaRPr lang="ru-RU" sz="8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07816737"/>
              </p:ext>
            </p:extLst>
          </p:nvPr>
        </p:nvGraphicFramePr>
        <p:xfrm>
          <a:off x="4391246" y="1122824"/>
          <a:ext cx="2211574" cy="7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5787">
                  <a:extLst>
                    <a:ext uri="{9D8B030D-6E8A-4147-A177-3AD203B41FA5}">
                      <a16:colId xmlns:a16="http://schemas.microsoft.com/office/drawing/2014/main" xmlns="" val="2248133557"/>
                    </a:ext>
                  </a:extLst>
                </a:gridCol>
                <a:gridCol w="1105787">
                  <a:extLst>
                    <a:ext uri="{9D8B030D-6E8A-4147-A177-3AD203B41FA5}">
                      <a16:colId xmlns:a16="http://schemas.microsoft.com/office/drawing/2014/main" xmlns="" val="2363945874"/>
                    </a:ext>
                  </a:extLst>
                </a:gridCol>
              </a:tblGrid>
              <a:tr h="720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AD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2284835"/>
                  </a:ext>
                </a:extLst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20549445"/>
              </p:ext>
            </p:extLst>
          </p:nvPr>
        </p:nvGraphicFramePr>
        <p:xfrm>
          <a:off x="4391246" y="2414357"/>
          <a:ext cx="2211574" cy="7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5787">
                  <a:extLst>
                    <a:ext uri="{9D8B030D-6E8A-4147-A177-3AD203B41FA5}">
                      <a16:colId xmlns:a16="http://schemas.microsoft.com/office/drawing/2014/main" xmlns="" val="2248133557"/>
                    </a:ext>
                  </a:extLst>
                </a:gridCol>
                <a:gridCol w="1105787">
                  <a:extLst>
                    <a:ext uri="{9D8B030D-6E8A-4147-A177-3AD203B41FA5}">
                      <a16:colId xmlns:a16="http://schemas.microsoft.com/office/drawing/2014/main" xmlns="" val="2363945874"/>
                    </a:ext>
                  </a:extLst>
                </a:gridCol>
              </a:tblGrid>
              <a:tr h="720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AD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2284835"/>
                  </a:ext>
                </a:extLst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70478289"/>
              </p:ext>
            </p:extLst>
          </p:nvPr>
        </p:nvGraphicFramePr>
        <p:xfrm>
          <a:off x="4391246" y="5163140"/>
          <a:ext cx="2211574" cy="7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5787">
                  <a:extLst>
                    <a:ext uri="{9D8B030D-6E8A-4147-A177-3AD203B41FA5}">
                      <a16:colId xmlns:a16="http://schemas.microsoft.com/office/drawing/2014/main" xmlns="" val="2248133557"/>
                    </a:ext>
                  </a:extLst>
                </a:gridCol>
                <a:gridCol w="1105787">
                  <a:extLst>
                    <a:ext uri="{9D8B030D-6E8A-4147-A177-3AD203B41FA5}">
                      <a16:colId xmlns:a16="http://schemas.microsoft.com/office/drawing/2014/main" xmlns="" val="2363945874"/>
                    </a:ext>
                  </a:extLst>
                </a:gridCol>
              </a:tblGrid>
              <a:tr h="720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AD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2284835"/>
                  </a:ext>
                </a:extLst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52484908"/>
              </p:ext>
            </p:extLst>
          </p:nvPr>
        </p:nvGraphicFramePr>
        <p:xfrm>
          <a:off x="4391246" y="3769850"/>
          <a:ext cx="2211574" cy="7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5787">
                  <a:extLst>
                    <a:ext uri="{9D8B030D-6E8A-4147-A177-3AD203B41FA5}">
                      <a16:colId xmlns:a16="http://schemas.microsoft.com/office/drawing/2014/main" xmlns="" val="2248133557"/>
                    </a:ext>
                  </a:extLst>
                </a:gridCol>
                <a:gridCol w="1105787">
                  <a:extLst>
                    <a:ext uri="{9D8B030D-6E8A-4147-A177-3AD203B41FA5}">
                      <a16:colId xmlns:a16="http://schemas.microsoft.com/office/drawing/2014/main" xmlns="" val="2363945874"/>
                    </a:ext>
                  </a:extLst>
                </a:gridCol>
              </a:tblGrid>
              <a:tr h="720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22848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185483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729508" y="-154288"/>
            <a:ext cx="160586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en-US" sz="10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endParaRPr lang="ru-RU" sz="100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-74704" y="141727"/>
            <a:ext cx="1135408" cy="103918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97558" y="42496"/>
            <a:ext cx="47950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Помогите </a:t>
            </a:r>
            <a:r>
              <a:rPr lang="ru-RU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разместить картинки по домикам</a:t>
            </a:r>
            <a:endParaRPr lang="ru-RU" dirty="0"/>
          </a:p>
        </p:txBody>
      </p:sp>
      <p:pic>
        <p:nvPicPr>
          <p:cNvPr id="9" name="Picture 14" descr="https://www.superdecoupage.ru/wp-content/uploads/2014/11/snegoviki-kartinki-3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034878" y="3282195"/>
            <a:ext cx="1352603" cy="1885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6" descr="https://img-fotki.yandex.ru/get/143188/200418627.179/0_178103_54067249_ori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926115" y="5580685"/>
            <a:ext cx="2323527" cy="987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http://www7.dukkanurunler.shop/24-Adet-Renkli-Diki%C5%9F-Makinesi-i%C3%A7in-G%C3%BC%C3%A7l%C3%BC-Polyester-Makaralar-Diki%C5%9F-Konu-Konu-Makara-Kordon-Dize-DIY-El-Sanatlar%C4%B1-Elbise-Diki%C5%9F-Arac%C4%B1/uploads_15354-thumbs/4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23200" y="5220747"/>
            <a:ext cx="1347720" cy="1347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2" descr="https://i.pinimg.com/736x/08/51/2f/08512f4c3d97d60b145f24b21cdf19a9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653003">
            <a:off x="3948815" y="3121828"/>
            <a:ext cx="1225774" cy="2293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487756" y="3839536"/>
            <a:ext cx="1673512" cy="1327821"/>
          </a:xfrm>
          <a:prstGeom prst="rect">
            <a:avLst/>
          </a:prstGeom>
        </p:spPr>
      </p:pic>
      <p:pic>
        <p:nvPicPr>
          <p:cNvPr id="16" name="Picture 14" descr="https://www.prajavani.net/sites/pv/files/article_images/2018/01/25/odalaala.jpg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392876" y="5351480"/>
            <a:ext cx="1336632" cy="1328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www.pngkey.com/png/detail/398-3987161_this-free-clip-arts-design-of-green-house.png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 xmlns="">
                  <a14:imgLayer r:embed="rId10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162209" y="94993"/>
            <a:ext cx="3702632" cy="291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s://ds05.infourok.ru/uploads/ex/1298/000b0f17-c2765ff6/hello_html_33f85dd8.pn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482665" y="343483"/>
            <a:ext cx="2628791" cy="2580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559242" y="870275"/>
            <a:ext cx="475636" cy="621277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775066" y="786661"/>
            <a:ext cx="475636" cy="621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92808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2.22222E-6 L 0.23975 -2.22222E-6 C 0.34722 -2.22222E-6 0.47951 -0.10995 0.47951 -0.1993 L 0.47951 -0.39838 " pathEditMode="relative" rAng="0" ptsTypes="AA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76" y="-199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7037E-6 L -0.15538 -3.7037E-6 C -0.22517 -3.7037E-6 -0.31076 -0.1 -0.31076 -0.18101 L -0.31076 -0.36203 " pathEditMode="relative" rAng="0" ptsTypes="AAAA"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538" y="-18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96296E-6 L -0.25382 -2.96296E-6 C -0.36771 -2.96296E-6 -0.50764 -0.12477 -0.50764 -0.22569 L -0.50764 -0.45139 " pathEditMode="relative" rAng="0" ptsTypes="AAAA">
                                      <p:cBhvr>
                                        <p:cTn id="1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382" y="-225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7.40741E-7 L 0.5717 -0.641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76" y="-32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1.85185E-6 L 0.15139 1.85185E-6 C 0.21927 1.85185E-6 0.30295 -0.18033 0.30295 -0.32685 L 0.30295 -0.65347 " pathEditMode="relative" rAng="0" ptsTypes="AAAA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39" y="-3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3.33333E-6 L -0.60173 -0.6326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87" y="-316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79512" y="2925385"/>
            <a:ext cx="8676456" cy="1470025"/>
          </a:xfrm>
          <a:prstGeom prst="rect">
            <a:avLst/>
          </a:prstGeom>
          <a:scene3d>
            <a:camera prst="isometricOffAxis1Right"/>
            <a:lightRig rig="threePt" dir="t"/>
          </a:scene3d>
        </p:spPr>
        <p:txBody>
          <a:bodyPr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8800" b="1" dirty="0" smtClean="0">
                <a:ln/>
                <a:solidFill>
                  <a:srgbClr val="0633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 справились!</a:t>
            </a:r>
            <a:endParaRPr lang="ru-RU" sz="8800" b="1" dirty="0">
              <a:ln/>
              <a:solidFill>
                <a:srgbClr val="0633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79512" y="1484784"/>
            <a:ext cx="8676456" cy="1470025"/>
          </a:xfrm>
          <a:prstGeom prst="rect">
            <a:avLst/>
          </a:prstGeom>
          <a:scene3d>
            <a:camera prst="isometricOffAxis1Right"/>
            <a:lightRig rig="threePt" dir="t"/>
          </a:scene3d>
        </p:spPr>
        <p:txBody>
          <a:bodyPr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8800" b="1" dirty="0" smtClean="0">
                <a:ln/>
                <a:solidFill>
                  <a:srgbClr val="0633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Молодцы!</a:t>
            </a:r>
          </a:p>
        </p:txBody>
      </p:sp>
      <p:pic>
        <p:nvPicPr>
          <p:cNvPr id="4" name="Picture 2" descr="https://steamuserimages-a.akamaihd.net/ugc/954087182936000765/F6600A0F5E1E23DAAF5BE62BCABC8D2EC5D5A708/?imw=512&amp;amp;imh=475&amp;amp;ima=fit&amp;amp;impolicy=Letterbox&amp;amp;imcolor=%23000000&amp;amp;letterbox=true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652120" y="4005064"/>
            <a:ext cx="2768670" cy="2573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99149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1201</TotalTime>
  <Words>201</Words>
  <Application>Microsoft Office PowerPoint</Application>
  <PresentationFormat>Экран (4:3)</PresentationFormat>
  <Paragraphs>48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[Н]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Админ</cp:lastModifiedBy>
  <cp:revision>106</cp:revision>
  <dcterms:created xsi:type="dcterms:W3CDTF">2020-10-28T13:28:27Z</dcterms:created>
  <dcterms:modified xsi:type="dcterms:W3CDTF">2020-12-06T14:59:11Z</dcterms:modified>
</cp:coreProperties>
</file>