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6" r:id="rId2"/>
    <p:sldId id="257" r:id="rId3"/>
    <p:sldId id="259" r:id="rId4"/>
    <p:sldId id="258" r:id="rId5"/>
    <p:sldId id="260" r:id="rId6"/>
    <p:sldId id="262" r:id="rId7"/>
    <p:sldId id="271" r:id="rId8"/>
    <p:sldId id="261" r:id="rId9"/>
    <p:sldId id="263" r:id="rId10"/>
    <p:sldId id="267" r:id="rId11"/>
    <p:sldId id="268" r:id="rId12"/>
    <p:sldId id="270" r:id="rId13"/>
    <p:sldId id="264" r:id="rId14"/>
    <p:sldId id="265" r:id="rId15"/>
    <p:sldId id="272" r:id="rId16"/>
    <p:sldId id="273" r:id="rId17"/>
    <p:sldId id="274" r:id="rId18"/>
    <p:sldId id="277" r:id="rId19"/>
    <p:sldId id="275" r:id="rId20"/>
    <p:sldId id="276" r:id="rId21"/>
    <p:sldId id="278" r:id="rId22"/>
    <p:sldId id="279" r:id="rId23"/>
    <p:sldId id="280" r:id="rId24"/>
    <p:sldId id="281" r:id="rId25"/>
    <p:sldId id="282" r:id="rId26"/>
    <p:sldId id="283" r:id="rId27"/>
    <p:sldId id="285" r:id="rId28"/>
    <p:sldId id="284" r:id="rId29"/>
    <p:sldId id="286" r:id="rId30"/>
    <p:sldId id="287" r:id="rId31"/>
    <p:sldId id="288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5" autoAdjust="0"/>
    <p:restoredTop sz="94637" autoAdjust="0"/>
  </p:normalViewPr>
  <p:slideViewPr>
    <p:cSldViewPr>
      <p:cViewPr varScale="1">
        <p:scale>
          <a:sx n="74" d="100"/>
          <a:sy n="74" d="100"/>
        </p:scale>
        <p:origin x="-125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4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83C3BD-A4D6-4731-A54F-1B6E220A332E}" type="datetimeFigureOut">
              <a:rPr lang="ru-RU" smtClean="0"/>
              <a:pPr/>
              <a:t>10.12.2020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139CF3-0428-4AB4-84A1-B61F4B5A825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139CF3-0428-4AB4-84A1-B61F4B5A825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465729"/>
            <a:ext cx="786989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2182" y="295742"/>
            <a:ext cx="7839635" cy="9778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10" Type="http://schemas.openxmlformats.org/officeDocument/2006/relationships/image" Target="../media/image57.jpeg"/><Relationship Id="rId4" Type="http://schemas.openxmlformats.org/officeDocument/2006/relationships/image" Target="../media/image51.png"/><Relationship Id="rId9" Type="http://schemas.openxmlformats.org/officeDocument/2006/relationships/image" Target="../media/image5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7" Type="http://schemas.openxmlformats.org/officeDocument/2006/relationships/image" Target="../media/image66.jpe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jpeg"/><Relationship Id="rId3" Type="http://schemas.openxmlformats.org/officeDocument/2006/relationships/image" Target="../media/image68.jpeg"/><Relationship Id="rId7" Type="http://schemas.openxmlformats.org/officeDocument/2006/relationships/image" Target="../media/image72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10" Type="http://schemas.openxmlformats.org/officeDocument/2006/relationships/image" Target="../media/image75.jpeg"/><Relationship Id="rId4" Type="http://schemas.openxmlformats.org/officeDocument/2006/relationships/image" Target="../media/image69.jpeg"/><Relationship Id="rId9" Type="http://schemas.openxmlformats.org/officeDocument/2006/relationships/image" Target="../media/image7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1357298"/>
            <a:ext cx="4000504" cy="4500594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Поповой Светланы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Леонидовны -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участник муниципального этапа профессионального конкурса  педагогического мастерства «Педагог года города Урай»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номинации «Воспитатель дошкольной образовательной организации»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-03f53d587a4925820b5bff473ae1e518-V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785786" y="1428736"/>
            <a:ext cx="3071834" cy="409577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71538" y="285728"/>
            <a:ext cx="7358114" cy="996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ИНТЕРНЕТ – ПОРТФОЛИО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ВОСПИТАТЕЛЯ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00694" y="5002425"/>
            <a:ext cx="3371846" cy="185557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Участник рабочей группы по разработке ООП ДО 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на 2020-2025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уч.г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20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816844" y="714357"/>
            <a:ext cx="2541370" cy="414340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Рисунок 6" descr="img20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142976" y="785794"/>
            <a:ext cx="2714644" cy="401573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857224" y="5214950"/>
            <a:ext cx="350046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Участник рабочей группы по разработке ООП ДО 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на 2019-2020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уч.г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i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20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071538" y="857232"/>
            <a:ext cx="2236358" cy="307183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571472" y="4286256"/>
            <a:ext cx="34290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Участник региональной инновационной площадки МБДОУ «Детский сад №14» «Внедрение элементов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Реджио-педагогики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в ДОО как эффективное средство реализации ФГОС ДО»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img204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643570" y="785794"/>
            <a:ext cx="2038726" cy="321471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5072066" y="4357694"/>
            <a:ext cx="350044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Участник экспертной комиссии смотра-конкурса «На лучшее оформление участка» в МБДОУ «Детский сад №14»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501122" cy="977899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Транслирование педагогического опыта: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(уровень региональный, городской)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143380"/>
            <a:ext cx="8084205" cy="2071702"/>
          </a:xfrm>
        </p:spPr>
        <p:txBody>
          <a:bodyPr>
            <a:normAutofit/>
          </a:bodyPr>
          <a:lstStyle/>
          <a:p>
            <a:pPr mar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Региональный семинар по теме: «Педагогическая поддержка ребенка в духовно нравственном развитии» 2014г.</a:t>
            </a:r>
          </a:p>
          <a:p>
            <a:pPr mar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Межрегиональный семинар «Социальное партнерство семьи и ДОУ как ресурс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социокультурного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развития личности  ребенка» оформление папки – передвижки  «Совместная деятельность воспитателя с семьями воспитанников по формированию основ здорового образа жизни» 2015г.</a:t>
            </a:r>
          </a:p>
          <a:p>
            <a:pPr marL="0" algn="ct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185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214414" y="1571612"/>
            <a:ext cx="3444332" cy="21431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Рисунок 5" descr="img20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786446" y="1285860"/>
            <a:ext cx="1811805" cy="250033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9" y="0"/>
            <a:ext cx="8501122" cy="977899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Транслирование педагогического опыта: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642918"/>
            <a:ext cx="8501122" cy="8202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проведение открытых мероприятий, городской уровень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20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28662" y="1285860"/>
            <a:ext cx="1563636" cy="215168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85720" y="3500438"/>
            <a:ext cx="8429684" cy="3836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Представление опыта в городском семинаре-практикуме  «Преемственность форм организации образовательной деятельности в условиях реализации ФГОС ДО и ФГОС НОО» опытно-экспериментальная деятельность по теме «Волшебная вода» №45 по 21.11.2017г.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Представление опыта в городском семинаре-практикуме «Преемственность форм организации образовательной деятельности в условиях реализации ФГОС ДО и ФГОС НОО» художественно-эстетическая деятельность по теме «Цветной взрыв» №28 от 22.10.2018г.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Открытое занятие по ФЭМП в рамках работы по внедрению внутренней системы оценки качества образования в дошкольных образовательных организациях по теме «Сказка с колобком» №731 от 2.12.2019г.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img21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714744" y="1357298"/>
            <a:ext cx="1505512" cy="207170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Рисунок 6" descr="img21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429388" y="1428736"/>
            <a:ext cx="1453598" cy="200026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501122" cy="977899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Транслирование педагогического опыта: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28604"/>
            <a:ext cx="8572560" cy="128588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участие в конкурсах международного и федерального уровня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18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0034" y="1785926"/>
            <a:ext cx="2634740" cy="3625609"/>
          </a:xfrm>
          <a:prstGeom prst="rect">
            <a:avLst/>
          </a:prstGeom>
        </p:spPr>
      </p:pic>
      <p:pic>
        <p:nvPicPr>
          <p:cNvPr id="5" name="Рисунок 4" descr="img02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357554" y="1500174"/>
            <a:ext cx="2647624" cy="3643338"/>
          </a:xfrm>
          <a:prstGeom prst="rect">
            <a:avLst/>
          </a:prstGeom>
        </p:spPr>
      </p:pic>
      <p:pic>
        <p:nvPicPr>
          <p:cNvPr id="6" name="Рисунок 5" descr="img02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072199" y="1785926"/>
            <a:ext cx="2647624" cy="364333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28728" y="5500702"/>
            <a:ext cx="780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2015г.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14810" y="5357826"/>
            <a:ext cx="10001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2016г.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29454" y="5500702"/>
            <a:ext cx="7801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2016г.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9" y="0"/>
            <a:ext cx="8501122" cy="977899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Транслирование педагогического опыта: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85795"/>
            <a:ext cx="8501122" cy="785818"/>
          </a:xfrm>
        </p:spPr>
        <p:txBody>
          <a:bodyPr/>
          <a:lstStyle/>
          <a:p>
            <a:pPr algn="ctr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участие в конкурсах международного и федерального уровня</a:t>
            </a:r>
          </a:p>
          <a:p>
            <a:endParaRPr lang="ru-RU" dirty="0"/>
          </a:p>
        </p:txBody>
      </p:sp>
      <p:pic>
        <p:nvPicPr>
          <p:cNvPr id="4" name="Рисунок 3" descr="img19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596" y="3429000"/>
            <a:ext cx="2128482" cy="2928958"/>
          </a:xfrm>
          <a:prstGeom prst="rect">
            <a:avLst/>
          </a:prstGeom>
        </p:spPr>
      </p:pic>
      <p:pic>
        <p:nvPicPr>
          <p:cNvPr id="5" name="Рисунок 4" descr="img19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6314" y="3500438"/>
            <a:ext cx="2063236" cy="2839174"/>
          </a:xfrm>
          <a:prstGeom prst="rect">
            <a:avLst/>
          </a:prstGeom>
        </p:spPr>
      </p:pic>
      <p:pic>
        <p:nvPicPr>
          <p:cNvPr id="6" name="Рисунок 5" descr="Тоталтест 2016г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885540" y="1643051"/>
            <a:ext cx="1972740" cy="2714644"/>
          </a:xfrm>
          <a:prstGeom prst="rect">
            <a:avLst/>
          </a:prstGeom>
        </p:spPr>
      </p:pic>
      <p:pic>
        <p:nvPicPr>
          <p:cNvPr id="7" name="Рисунок 6" descr="25455.jpe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643174" y="1643050"/>
            <a:ext cx="1970759" cy="278608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214678" y="4429132"/>
            <a:ext cx="772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2017г.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500958" y="4357694"/>
            <a:ext cx="772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2017г.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29256" y="3000372"/>
            <a:ext cx="772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2017г.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42976" y="2928934"/>
            <a:ext cx="772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2017г.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0"/>
            <a:ext cx="7839635" cy="977899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Транслирование педагогического опыта: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642918"/>
            <a:ext cx="72866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участие в конкурсах городского уровня</a:t>
            </a:r>
          </a:p>
        </p:txBody>
      </p:sp>
      <p:pic>
        <p:nvPicPr>
          <p:cNvPr id="5" name="Рисунок 4" descr="img19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00166" y="1714488"/>
            <a:ext cx="2543796" cy="350046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Рисунок 5" descr="img21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00628" y="1714488"/>
            <a:ext cx="2491882" cy="342902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57159" y="5572140"/>
            <a:ext cx="85011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Участник туристического слета работник образования №40 от 11.09.2017г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429684" cy="107157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Транслирование педагогического опыта:</a:t>
            </a:r>
            <a:endParaRPr lang="ru-RU" sz="2800" dirty="0"/>
          </a:p>
        </p:txBody>
      </p:sp>
      <p:pic>
        <p:nvPicPr>
          <p:cNvPr id="4" name="Рисунок 3" descr="img21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71604" y="1536200"/>
            <a:ext cx="2214578" cy="3047433"/>
          </a:xfrm>
          <a:prstGeom prst="rect">
            <a:avLst/>
          </a:prstGeom>
        </p:spPr>
      </p:pic>
      <p:pic>
        <p:nvPicPr>
          <p:cNvPr id="5" name="Рисунок 4" descr="img18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500694" y="1596014"/>
            <a:ext cx="2214578" cy="30474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2910" y="4929198"/>
            <a:ext cx="807249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Акция «День птиц» №10 от 9.04.2018г.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Создание творческих работ из природного материала для оформления выставки «Годичное кольцо» на Югорском лесном форме г. Ханты-Мансийске 2017г.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1000108"/>
            <a:ext cx="85011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Взаимодействие с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Урайским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территориальным  отделом лесничество</a:t>
            </a:r>
            <a:endParaRPr lang="ru-RU" sz="2000" b="1" i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85728"/>
            <a:ext cx="7839635" cy="977899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Транслирование педагогического опыта: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928670"/>
            <a:ext cx="7869891" cy="471123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Взаимодействие с детской библиотекой г.Урай</a:t>
            </a:r>
            <a:endParaRPr lang="ru-RU" sz="2000" b="1" i="1" dirty="0"/>
          </a:p>
        </p:txBody>
      </p:sp>
      <p:pic>
        <p:nvPicPr>
          <p:cNvPr id="4" name="Рисунок 3" descr="img14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488" y="1571612"/>
            <a:ext cx="3511520" cy="483212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00042"/>
            <a:ext cx="8643998" cy="1143008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Взаимодействие с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культурно-досуговым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центром «Нефтяник»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285728"/>
            <a:ext cx="68729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Транслирование педагогического опыта:</a:t>
            </a:r>
            <a:endParaRPr lang="ru-RU" sz="2800" dirty="0"/>
          </a:p>
        </p:txBody>
      </p:sp>
      <p:pic>
        <p:nvPicPr>
          <p:cNvPr id="5" name="Рисунок 4" descr="img12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357422" y="2000240"/>
            <a:ext cx="1713169" cy="2357454"/>
          </a:xfrm>
          <a:prstGeom prst="rect">
            <a:avLst/>
          </a:prstGeom>
        </p:spPr>
      </p:pic>
      <p:pic>
        <p:nvPicPr>
          <p:cNvPr id="6" name="Рисунок 5" descr="img12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0034" y="3714752"/>
            <a:ext cx="1713168" cy="2357454"/>
          </a:xfrm>
          <a:prstGeom prst="rect">
            <a:avLst/>
          </a:prstGeom>
        </p:spPr>
      </p:pic>
      <p:pic>
        <p:nvPicPr>
          <p:cNvPr id="7" name="Рисунок 6" descr="img12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14810" y="3643314"/>
            <a:ext cx="1816997" cy="250033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57224" y="5380672"/>
            <a:ext cx="10001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2018г.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2928926" y="3597149"/>
            <a:ext cx="7725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2018г.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10800000" flipV="1">
            <a:off x="4786314" y="5378722"/>
            <a:ext cx="7858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2018г.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Слайд6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572264" y="1928801"/>
            <a:ext cx="1750231" cy="2333641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7143768" y="4143380"/>
            <a:ext cx="7725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2019г.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428604"/>
            <a:ext cx="8001056" cy="5929354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Моё педагогическое кредо: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стать настоящим воспитателем детей, надо отдавать им своё сердце.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Мой профессиональный автопортрет: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Нелегко быть педагогом,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Малышей учить.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Нужно здесь не столько строгим,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Сколько чутким быть.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Нежно, ласково направить,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Улыбнуться, подбодрить,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Кое-что помочь исправить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Или снова объяснить.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Повторить не раз, не дважды,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Закрепить еще раз пять...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Словом, далеко не каждый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Педагогом может стать!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14290"/>
            <a:ext cx="7839635" cy="104933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Транслирование педагогического опыта через участие воспитанников: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71670" y="714356"/>
            <a:ext cx="785818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Взаимодействие с ККЦК«Юность Шаима»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12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43438" y="1428736"/>
            <a:ext cx="1868911" cy="2571768"/>
          </a:xfrm>
          <a:prstGeom prst="rect">
            <a:avLst/>
          </a:prstGeom>
        </p:spPr>
      </p:pic>
      <p:pic>
        <p:nvPicPr>
          <p:cNvPr id="6" name="Рисунок 5" descr="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596" y="3214686"/>
            <a:ext cx="1928826" cy="2726612"/>
          </a:xfrm>
          <a:prstGeom prst="rect">
            <a:avLst/>
          </a:prstGeom>
        </p:spPr>
      </p:pic>
      <p:pic>
        <p:nvPicPr>
          <p:cNvPr id="7" name="Рисунок 6" descr="img17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786578" y="3143248"/>
            <a:ext cx="1966082" cy="2705483"/>
          </a:xfrm>
          <a:prstGeom prst="rect">
            <a:avLst/>
          </a:prstGeom>
        </p:spPr>
      </p:pic>
      <p:pic>
        <p:nvPicPr>
          <p:cNvPr id="8" name="Рисунок 7" descr="img15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500298" y="1428736"/>
            <a:ext cx="1868911" cy="2571768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85728"/>
            <a:ext cx="7839635" cy="977899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Публикации в СМИ и на сайтах профессиональных сообществ работников образования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Благодарность от мaaм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643174" y="3071810"/>
            <a:ext cx="2071702" cy="2794946"/>
          </a:xfrm>
          <a:prstGeom prst="rect">
            <a:avLst/>
          </a:prstGeom>
        </p:spPr>
      </p:pic>
      <p:pic>
        <p:nvPicPr>
          <p:cNvPr id="5" name="Рисунок 4" descr="img19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858016" y="3286124"/>
            <a:ext cx="1881295" cy="2588809"/>
          </a:xfrm>
          <a:prstGeom prst="rect">
            <a:avLst/>
          </a:prstGeom>
        </p:spPr>
      </p:pic>
      <p:pic>
        <p:nvPicPr>
          <p:cNvPr id="6" name="Рисунок 5" descr="img21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0034" y="1643050"/>
            <a:ext cx="2071702" cy="2850824"/>
          </a:xfrm>
          <a:prstGeom prst="rect">
            <a:avLst/>
          </a:prstGeom>
        </p:spPr>
      </p:pic>
      <p:pic>
        <p:nvPicPr>
          <p:cNvPr id="7" name="Рисунок 6" descr="img21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857752" y="1571612"/>
            <a:ext cx="1920826" cy="2643206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14290"/>
            <a:ext cx="7839635" cy="977899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Достижения воспитанников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488" y="500042"/>
            <a:ext cx="4426607" cy="153464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международный уровень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5452 (1)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42976" y="1643050"/>
            <a:ext cx="2880341" cy="4071966"/>
          </a:xfrm>
          <a:prstGeom prst="rect">
            <a:avLst/>
          </a:prstGeom>
        </p:spPr>
      </p:pic>
      <p:pic>
        <p:nvPicPr>
          <p:cNvPr id="5" name="Рисунок 4" descr="175392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00628" y="1643049"/>
            <a:ext cx="2857520" cy="4039703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0"/>
            <a:ext cx="7839635" cy="977899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Достижения воспитанников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14678" y="714356"/>
            <a:ext cx="26002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федеральный уровень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02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596" y="1428736"/>
            <a:ext cx="1714480" cy="2359258"/>
          </a:xfrm>
          <a:prstGeom prst="rect">
            <a:avLst/>
          </a:prstGeom>
        </p:spPr>
      </p:pic>
      <p:pic>
        <p:nvPicPr>
          <p:cNvPr id="7" name="Рисунок 6" descr="img21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857620" y="4195240"/>
            <a:ext cx="1571636" cy="2162694"/>
          </a:xfrm>
          <a:prstGeom prst="rect">
            <a:avLst/>
          </a:prstGeom>
        </p:spPr>
      </p:pic>
      <p:pic>
        <p:nvPicPr>
          <p:cNvPr id="8" name="Рисунок 7" descr="Профессии разные бывают 2016г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357422" y="2071678"/>
            <a:ext cx="2372170" cy="1679412"/>
          </a:xfrm>
          <a:prstGeom prst="rect">
            <a:avLst/>
          </a:prstGeom>
        </p:spPr>
      </p:pic>
      <p:pic>
        <p:nvPicPr>
          <p:cNvPr id="9" name="Рисунок 8" descr="img02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71472" y="4214818"/>
            <a:ext cx="1571636" cy="2162694"/>
          </a:xfrm>
          <a:prstGeom prst="rect">
            <a:avLst/>
          </a:prstGeom>
        </p:spPr>
      </p:pic>
      <p:pic>
        <p:nvPicPr>
          <p:cNvPr id="11" name="Рисунок 10" descr="img028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572132" y="4214818"/>
            <a:ext cx="1571636" cy="2162694"/>
          </a:xfrm>
          <a:prstGeom prst="rect">
            <a:avLst/>
          </a:prstGeom>
        </p:spPr>
      </p:pic>
      <p:pic>
        <p:nvPicPr>
          <p:cNvPr id="12" name="Рисунок 11" descr="174193.jpe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214546" y="4214818"/>
            <a:ext cx="1500198" cy="2120844"/>
          </a:xfrm>
          <a:prstGeom prst="rect">
            <a:avLst/>
          </a:prstGeom>
        </p:spPr>
      </p:pic>
      <p:pic>
        <p:nvPicPr>
          <p:cNvPr id="13" name="Рисунок 12" descr="img197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4929190" y="1428736"/>
            <a:ext cx="1773083" cy="2439902"/>
          </a:xfrm>
          <a:prstGeom prst="rect">
            <a:avLst/>
          </a:prstGeom>
        </p:spPr>
      </p:pic>
      <p:pic>
        <p:nvPicPr>
          <p:cNvPr id="14" name="Рисунок 13" descr="img198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6858016" y="1471434"/>
            <a:ext cx="1785950" cy="2457607"/>
          </a:xfrm>
          <a:prstGeom prst="rect">
            <a:avLst/>
          </a:prstGeom>
        </p:spPr>
      </p:pic>
      <p:pic>
        <p:nvPicPr>
          <p:cNvPr id="16" name="Рисунок 15" descr="180821.jpe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7286644" y="4214818"/>
            <a:ext cx="1542115" cy="2180103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0"/>
            <a:ext cx="6572296" cy="977899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Достижения воспитанников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71802" y="642918"/>
            <a:ext cx="25817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федеральный уровень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80814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0034" y="2571744"/>
            <a:ext cx="2324486" cy="3286148"/>
          </a:xfrm>
          <a:prstGeom prst="rect">
            <a:avLst/>
          </a:prstGeom>
        </p:spPr>
      </p:pic>
      <p:pic>
        <p:nvPicPr>
          <p:cNvPr id="7" name="Рисунок 6" descr="183813 (1)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14678" y="1428736"/>
            <a:ext cx="2500330" cy="3534740"/>
          </a:xfrm>
          <a:prstGeom prst="rect">
            <a:avLst/>
          </a:prstGeom>
        </p:spPr>
      </p:pic>
      <p:pic>
        <p:nvPicPr>
          <p:cNvPr id="9" name="Рисунок 8" descr="ка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929322" y="2571744"/>
            <a:ext cx="2523243" cy="3429024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Достижения воспитанников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1000108"/>
            <a:ext cx="23836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окружной уровень</a:t>
            </a:r>
            <a:endParaRPr lang="ru-RU" sz="2000" b="1" i="1" dirty="0"/>
          </a:p>
        </p:txBody>
      </p:sp>
      <p:pic>
        <p:nvPicPr>
          <p:cNvPr id="5" name="Рисунок 4" descr="а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58" y="1785926"/>
            <a:ext cx="1502568" cy="2000017"/>
          </a:xfrm>
          <a:prstGeom prst="rect">
            <a:avLst/>
          </a:prstGeom>
        </p:spPr>
      </p:pic>
      <p:pic>
        <p:nvPicPr>
          <p:cNvPr id="6" name="Рисунок 5" descr="а2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714612" y="1785926"/>
            <a:ext cx="1520022" cy="2103824"/>
          </a:xfrm>
          <a:prstGeom prst="rect">
            <a:avLst/>
          </a:prstGeom>
        </p:spPr>
      </p:pic>
      <p:pic>
        <p:nvPicPr>
          <p:cNvPr id="7" name="Рисунок 6" descr="img13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143372" y="4143380"/>
            <a:ext cx="1453597" cy="2000264"/>
          </a:xfrm>
          <a:prstGeom prst="rect">
            <a:avLst/>
          </a:prstGeom>
        </p:spPr>
      </p:pic>
      <p:pic>
        <p:nvPicPr>
          <p:cNvPr id="8" name="Рисунок 7" descr="img13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715008" y="1785926"/>
            <a:ext cx="1505511" cy="2071702"/>
          </a:xfrm>
          <a:prstGeom prst="rect">
            <a:avLst/>
          </a:prstGeom>
        </p:spPr>
      </p:pic>
      <p:pic>
        <p:nvPicPr>
          <p:cNvPr id="9" name="Рисунок 8" descr="img137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929454" y="4071942"/>
            <a:ext cx="1505511" cy="2071702"/>
          </a:xfrm>
          <a:prstGeom prst="rect">
            <a:avLst/>
          </a:prstGeom>
        </p:spPr>
      </p:pic>
      <p:pic>
        <p:nvPicPr>
          <p:cNvPr id="10" name="Рисунок 9" descr="img139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1285852" y="4071942"/>
            <a:ext cx="1500198" cy="206439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0"/>
            <a:ext cx="7839635" cy="977899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Достижения воспитанников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28992" y="714356"/>
            <a:ext cx="22851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городской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уровень</a:t>
            </a:r>
            <a:endParaRPr lang="ru-RU" sz="2000" b="1" i="1" dirty="0"/>
          </a:p>
        </p:txBody>
      </p:sp>
      <p:pic>
        <p:nvPicPr>
          <p:cNvPr id="5" name="Рисунок 4" descr="img12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00100" y="1428736"/>
            <a:ext cx="1571636" cy="2162694"/>
          </a:xfrm>
          <a:prstGeom prst="rect">
            <a:avLst/>
          </a:prstGeom>
        </p:spPr>
      </p:pic>
      <p:pic>
        <p:nvPicPr>
          <p:cNvPr id="6" name="Рисунок 5" descr="img12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928926" y="1428736"/>
            <a:ext cx="1571636" cy="2162694"/>
          </a:xfrm>
          <a:prstGeom prst="rect">
            <a:avLst/>
          </a:prstGeom>
        </p:spPr>
      </p:pic>
      <p:pic>
        <p:nvPicPr>
          <p:cNvPr id="7" name="Рисунок 6" descr="img13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00628" y="1428736"/>
            <a:ext cx="1634608" cy="2249348"/>
          </a:xfrm>
          <a:prstGeom prst="rect">
            <a:avLst/>
          </a:prstGeom>
        </p:spPr>
      </p:pic>
      <p:pic>
        <p:nvPicPr>
          <p:cNvPr id="8" name="Рисунок 7" descr="img14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000892" y="1428736"/>
            <a:ext cx="1584542" cy="2180454"/>
          </a:xfrm>
          <a:prstGeom prst="rect">
            <a:avLst/>
          </a:prstGeom>
        </p:spPr>
      </p:pic>
      <p:pic>
        <p:nvPicPr>
          <p:cNvPr id="9" name="Рисунок 8" descr="img144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57158" y="3929066"/>
            <a:ext cx="1584542" cy="2180454"/>
          </a:xfrm>
          <a:prstGeom prst="rect">
            <a:avLst/>
          </a:prstGeom>
        </p:spPr>
      </p:pic>
      <p:pic>
        <p:nvPicPr>
          <p:cNvPr id="10" name="Рисунок 9" descr="img145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071670" y="3929066"/>
            <a:ext cx="1584542" cy="2180454"/>
          </a:xfrm>
          <a:prstGeom prst="rect">
            <a:avLst/>
          </a:prstGeom>
        </p:spPr>
      </p:pic>
      <p:pic>
        <p:nvPicPr>
          <p:cNvPr id="11" name="Рисунок 10" descr="img146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3857620" y="3929066"/>
            <a:ext cx="1584542" cy="2180454"/>
          </a:xfrm>
          <a:prstGeom prst="rect">
            <a:avLst/>
          </a:prstGeom>
        </p:spPr>
      </p:pic>
      <p:pic>
        <p:nvPicPr>
          <p:cNvPr id="12" name="Рисунок 11" descr="img147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5643570" y="3929066"/>
            <a:ext cx="1584542" cy="2180454"/>
          </a:xfrm>
          <a:prstGeom prst="rect">
            <a:avLst/>
          </a:prstGeom>
        </p:spPr>
      </p:pic>
      <p:pic>
        <p:nvPicPr>
          <p:cNvPr id="13" name="Рисунок 12" descr="img148.jp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7358082" y="4000504"/>
            <a:ext cx="1584542" cy="2180454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857224" y="0"/>
            <a:ext cx="7839635" cy="9778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Достижения воспитанников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714356"/>
            <a:ext cx="80724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городского конкурса по робототехники и легоконструированию среди детей старшего дошкольного возраста</a:t>
            </a:r>
            <a:endParaRPr lang="ru-RU" sz="2000" b="1" i="1" dirty="0"/>
          </a:p>
        </p:txBody>
      </p:sp>
      <p:pic>
        <p:nvPicPr>
          <p:cNvPr id="6" name="Рисунок 5" descr="img12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85786" y="2000240"/>
            <a:ext cx="2277550" cy="3134087"/>
          </a:xfrm>
          <a:prstGeom prst="rect">
            <a:avLst/>
          </a:prstGeom>
        </p:spPr>
      </p:pic>
      <p:pic>
        <p:nvPicPr>
          <p:cNvPr id="7" name="Рисунок 6" descr="img13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14678" y="1857364"/>
            <a:ext cx="2595710" cy="3571900"/>
          </a:xfrm>
          <a:prstGeom prst="rect">
            <a:avLst/>
          </a:prstGeom>
        </p:spPr>
      </p:pic>
      <p:pic>
        <p:nvPicPr>
          <p:cNvPr id="8" name="Рисунок 7" descr="а3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929322" y="1928802"/>
            <a:ext cx="2286016" cy="323157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0"/>
            <a:ext cx="7839635" cy="977899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Достижение семей воспитанников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714357"/>
            <a:ext cx="850112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участие городском творческом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флешмобе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Арт-фестиваль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Снеговиков-2019»</a:t>
            </a:r>
            <a:endParaRPr lang="ru-RU" sz="2400" b="1" i="1" dirty="0"/>
          </a:p>
        </p:txBody>
      </p:sp>
      <p:pic>
        <p:nvPicPr>
          <p:cNvPr id="7" name="Рисунок 6" descr="img14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0034" y="2071678"/>
            <a:ext cx="3955924" cy="2874781"/>
          </a:xfrm>
          <a:prstGeom prst="rect">
            <a:avLst/>
          </a:prstGeom>
        </p:spPr>
      </p:pic>
      <p:pic>
        <p:nvPicPr>
          <p:cNvPr id="8" name="Рисунок 7" descr="img19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14876" y="2071678"/>
            <a:ext cx="3857652" cy="2803366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42852"/>
            <a:ext cx="7839635" cy="977899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Благодарность от родителей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18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57290" y="1428736"/>
            <a:ext cx="2959109" cy="4071966"/>
          </a:xfrm>
          <a:prstGeom prst="rect">
            <a:avLst/>
          </a:prstGeom>
        </p:spPr>
      </p:pic>
      <p:pic>
        <p:nvPicPr>
          <p:cNvPr id="5" name="Рисунок 4" descr="img18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57752" y="1428736"/>
            <a:ext cx="2907178" cy="400050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5" y="357166"/>
            <a:ext cx="8015316" cy="614366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Образование: высшее педагогическое (бакалавр)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Тюменский государственный университет, 2015 г.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Специальность: Дошкольное воспитание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Квалификационная категория: первая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Дата аттестации: 31.01.2017г.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Приказ Департамента образования и молодежной политики ХМАО-Югры от 06.02.2017г. №227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Срок действия категории: до 30 января 2022 года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Стаж работы: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Общий стаж работы – 29 лет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Педагогический – 9 лет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Стаж работы в должности – 9 лет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Стаж работы в учреждении с 11.01.2012 г.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Темы самообразования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46113" y="1142985"/>
          <a:ext cx="7869237" cy="52604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8433"/>
                <a:gridCol w="2714644"/>
                <a:gridCol w="3586160"/>
              </a:tblGrid>
              <a:tr h="385239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Тема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Форма отчета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72368"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2015-2016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«Роль игры в развитии речи дошкольников»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Пополнение развивающей предметно-пространственной среды, презентация результатов работы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72368"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2016-2017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Экологическое воспитание детей                                                                                               в средней группе детского сада. 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Презентация результатов работы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76469"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2017-2018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«Рисование в нетрадиционной технике»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Презентация результатов работы</a:t>
                      </a:r>
                    </a:p>
                  </a:txBody>
                  <a:tcPr/>
                </a:tc>
              </a:tr>
              <a:tr h="1237091"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2019-2020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Особенности </a:t>
                      </a:r>
                      <a:r>
                        <a:rPr lang="ru-RU" sz="2000" b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Реджио-подхода</a:t>
                      </a:r>
                      <a:endParaRPr lang="ru-RU" sz="20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Презентация результатов работы, пополнение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ателье природным материалом</a:t>
                      </a:r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2182" y="295743"/>
            <a:ext cx="7839635" cy="56149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Методические разработки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928670"/>
            <a:ext cx="8572559" cy="5643602"/>
          </a:xfrm>
        </p:spPr>
        <p:txBody>
          <a:bodyPr>
            <a:normAutofit fontScale="32500" lnSpcReduction="20000"/>
          </a:bodyPr>
          <a:lstStyle/>
          <a:p>
            <a:pPr>
              <a:lnSpc>
                <a:spcPct val="100000"/>
              </a:lnSpc>
            </a:pP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Рабочая программа совместной деятельности педагогов с детьми 4-5 лет</a:t>
            </a:r>
          </a:p>
          <a:p>
            <a:pPr>
              <a:lnSpc>
                <a:spcPct val="100000"/>
              </a:lnSpc>
            </a:pP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Рабочая программа совместной деятельности педагогов с детьми 5-6 лет</a:t>
            </a:r>
          </a:p>
          <a:p>
            <a:pPr>
              <a:lnSpc>
                <a:spcPct val="100000"/>
              </a:lnSpc>
            </a:pP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Разработка ООП ДО на 2019-2020г.</a:t>
            </a:r>
          </a:p>
          <a:p>
            <a:pPr>
              <a:lnSpc>
                <a:spcPct val="100000"/>
              </a:lnSpc>
            </a:pP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Разработка ООП ДО на 2020-2025г.</a:t>
            </a:r>
          </a:p>
          <a:p>
            <a:pPr>
              <a:lnSpc>
                <a:spcPct val="100000"/>
              </a:lnSpc>
            </a:pP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Разработка рабочей программы по робототехнике 2017г.</a:t>
            </a:r>
          </a:p>
          <a:p>
            <a:pPr>
              <a:lnSpc>
                <a:spcPct val="100000"/>
              </a:lnSpc>
            </a:pP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Разработка рабочей программы по робототехнике 2019 г</a:t>
            </a:r>
          </a:p>
          <a:p>
            <a:pPr>
              <a:lnSpc>
                <a:spcPct val="100000"/>
              </a:lnSpc>
            </a:pP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Разработка программы «Использование  потенциала нетрадиционных техник рисования для развития творческих способностей дошкольника»</a:t>
            </a:r>
          </a:p>
          <a:p>
            <a:pPr>
              <a:lnSpc>
                <a:spcPct val="100000"/>
              </a:lnSpc>
            </a:pP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Создание условий для двигательной активности детей в детском саду</a:t>
            </a:r>
          </a:p>
          <a:p>
            <a:pPr>
              <a:lnSpc>
                <a:spcPct val="100000"/>
              </a:lnSpc>
            </a:pP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Проект опытно – экспериментальная работа по определению условий прорастания семян гороха</a:t>
            </a:r>
          </a:p>
          <a:p>
            <a:pPr>
              <a:lnSpc>
                <a:spcPct val="100000"/>
              </a:lnSpc>
            </a:pP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Проект «Зимующие птицы нашего края»</a:t>
            </a:r>
          </a:p>
          <a:p>
            <a:pPr>
              <a:lnSpc>
                <a:spcPct val="100000"/>
              </a:lnSpc>
            </a:pP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Проект «Использование  потенциала нетрадиционных  техник рисования  для  развития творческих  способностей дошкольника»</a:t>
            </a:r>
          </a:p>
          <a:p>
            <a:pPr>
              <a:lnSpc>
                <a:spcPct val="100000"/>
              </a:lnSpc>
            </a:pP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Тематические консультации для родителей</a:t>
            </a:r>
          </a:p>
          <a:p>
            <a:pPr>
              <a:lnSpc>
                <a:spcPct val="100000"/>
              </a:lnSpc>
            </a:pP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План работы с родителями всех возрастных групп</a:t>
            </a:r>
          </a:p>
          <a:p>
            <a:pPr>
              <a:lnSpc>
                <a:spcPct val="100000"/>
              </a:lnSpc>
            </a:pP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Конспект открытого занятия, опытно-экспериментальной деятельности в старшей группе по теме «Волшебная вода»</a:t>
            </a:r>
          </a:p>
          <a:p>
            <a:pPr>
              <a:lnSpc>
                <a:spcPct val="100000"/>
              </a:lnSpc>
            </a:pP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Конспект открытого занятия «Цветной взрыв» в технике «</a:t>
            </a:r>
            <a:r>
              <a:rPr lang="ru-RU" sz="4300" dirty="0" err="1" smtClean="0">
                <a:latin typeface="Times New Roman" pitchFamily="18" charset="0"/>
                <a:cs typeface="Times New Roman" pitchFamily="18" charset="0"/>
              </a:rPr>
              <a:t>Эбру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lnSpc>
                <a:spcPct val="100000"/>
              </a:lnSpc>
            </a:pP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Конспект открытого занятия в старшей группе по формированию элементарных математических представлений «Сказка с Колобком»</a:t>
            </a:r>
          </a:p>
          <a:p>
            <a:pPr>
              <a:lnSpc>
                <a:spcPct val="100000"/>
              </a:lnSpc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290"/>
            <a:ext cx="8501122" cy="642939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Повышение квалификации</a:t>
            </a:r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43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ГБОУ ДПО «Челябинский институт переподготовки и повышения квалификации работников образования» Тема: «Современный образовательный менеджмент. Государственно – общественный характер управления реализации ФГОС общего образования» 2014 г.</a:t>
            </a:r>
          </a:p>
          <a:p>
            <a:pPr algn="just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ООО «Галерея проектов» образовательный центр «Галерея проектов» Тема: «Организация образовательного процесса в дошкольном образовательном учреждении в контексте ФГОС ДО» 2016 г.</a:t>
            </a:r>
          </a:p>
          <a:p>
            <a:pPr algn="just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АНО ДПО «Инновационный образовательный центр повышения квалификации и подготовки «Мой университет» Тема: «Технология активных методов обучения» 2016г. </a:t>
            </a:r>
          </a:p>
          <a:p>
            <a:pPr algn="just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ООО «Учебно-методический центр инновационного образования» Тема: «Конструирование и робототехника в ДОО в условиях реализации ФГОС» 2017г.</a:t>
            </a:r>
          </a:p>
          <a:p>
            <a:pPr algn="just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АУ «Институт развития образование» ХМАО-Югры  Семинар: «Конкурс профессионального мастерства в сфере образования: от новаторской идеи к педагогической практике» в формате </a:t>
            </a:r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Эдьютона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. 2020г.</a:t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Частное учреждение - организация дополнительного профессионального образования Бизнес школа «Столица» Семинар: «Что такое </a:t>
            </a:r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реджио-педагогика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и почему она помогает детям мыслить свободно?» 2020г.</a:t>
            </a:r>
          </a:p>
          <a:p>
            <a:pPr algn="just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ООО «Мобильное Электронное Образование» Тема: «Цифровое образование для цифровой экономики» 2020г.</a:t>
            </a:r>
          </a:p>
          <a:p>
            <a:pPr algn="just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АУ «Югорский НИИ Информационных Технологии» Тема: «Основы информационной безопасности» 2020г.</a:t>
            </a:r>
          </a:p>
          <a:p>
            <a:pPr algn="just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АУ «Югорский НИИ Информационных Технологии» Тема: «Цифровая экономика: просто о сложном» 2020г.</a:t>
            </a:r>
          </a:p>
          <a:p>
            <a:pPr algn="just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АУ «Югорский НИИ Информационных Технологии» Тема: «Мобильные приложения» 2020г.</a:t>
            </a:r>
          </a:p>
          <a:p>
            <a:pPr algn="just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АУ «Югорский НИИ Информационных Технологии» Тема: «Планшет для начинающих» 2020г.</a:t>
            </a:r>
          </a:p>
          <a:p>
            <a:pPr algn="just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ФБУН «Новосибирский НИИ гигиены» </a:t>
            </a:r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Роспотребнадзора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 Тема: «Основы здорового питания для дошкольников» 2020г.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85728"/>
            <a:ext cx="7839635" cy="977899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Профессиональные достижения: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071546"/>
            <a:ext cx="7869891" cy="89170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городской уровень: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17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85852" y="1714488"/>
            <a:ext cx="2647624" cy="3643338"/>
          </a:xfrm>
          <a:prstGeom prst="rect">
            <a:avLst/>
          </a:prstGeom>
        </p:spPr>
      </p:pic>
      <p:pic>
        <p:nvPicPr>
          <p:cNvPr id="6" name="Рисунок 5" descr="img18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143504" y="1714488"/>
            <a:ext cx="2699539" cy="37147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14414" y="5429264"/>
            <a:ext cx="28575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Благодарность Начальника Управления Образования 2014г.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29190" y="5429264"/>
            <a:ext cx="32147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Почетная грамота Начальника Управления Образования 2017г.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7839635" cy="977899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Профессиональные достижения: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071546"/>
            <a:ext cx="7869891" cy="471123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городской уровень: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17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857884" y="1643050"/>
            <a:ext cx="2439967" cy="3357586"/>
          </a:xfrm>
          <a:prstGeom prst="rect">
            <a:avLst/>
          </a:prstGeom>
        </p:spPr>
      </p:pic>
      <p:pic>
        <p:nvPicPr>
          <p:cNvPr id="5" name="Рисунок 4" descr="img18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85786" y="2000240"/>
            <a:ext cx="4071966" cy="29591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2910" y="5214950"/>
            <a:ext cx="428628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Свидетельство о занесении на Доску почёта работников образования города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Урай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2019 г.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5008" y="5214950"/>
            <a:ext cx="28575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Благодарственное письмо Главы города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Урай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2020г.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429684" cy="977899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Профессиональные достижения: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9" y="928670"/>
            <a:ext cx="8501122" cy="714380"/>
          </a:xfrm>
        </p:spPr>
        <p:txBody>
          <a:bodyPr/>
          <a:lstStyle/>
          <a:p>
            <a:pPr algn="ctr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городской уровень:</a:t>
            </a:r>
          </a:p>
          <a:p>
            <a:pPr>
              <a:buNone/>
            </a:pPr>
            <a:endParaRPr lang="ru-RU" b="1" dirty="0"/>
          </a:p>
        </p:txBody>
      </p:sp>
      <p:pic>
        <p:nvPicPr>
          <p:cNvPr id="4" name="Рисунок 3" descr="img14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57290" y="1714488"/>
            <a:ext cx="2232310" cy="3071834"/>
          </a:xfrm>
          <a:prstGeom prst="rect">
            <a:avLst/>
          </a:prstGeom>
        </p:spPr>
      </p:pic>
      <p:pic>
        <p:nvPicPr>
          <p:cNvPr id="5" name="Рисунок 4" descr="img21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15008" y="1714488"/>
            <a:ext cx="2180396" cy="30003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14348" y="5143512"/>
            <a:ext cx="7858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Участник городского профессионального конкурса педагогического мастерства «Педагог года города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Урай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2018» №559 от 21.11.2018г.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0"/>
            <a:ext cx="7839635" cy="977899"/>
          </a:xfrm>
        </p:spPr>
        <p:txBody>
          <a:bodyPr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Профессиональные достижения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5984" y="357166"/>
            <a:ext cx="4657730" cy="135732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уровень МБДОУ: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02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143240" y="1357298"/>
            <a:ext cx="2777616" cy="3822217"/>
          </a:xfrm>
          <a:prstGeom prst="rect">
            <a:avLst/>
          </a:prstGeom>
        </p:spPr>
      </p:pic>
      <p:pic>
        <p:nvPicPr>
          <p:cNvPr id="5" name="Рисунок 4" descr="img15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072198" y="1500174"/>
            <a:ext cx="2758540" cy="3795967"/>
          </a:xfrm>
          <a:prstGeom prst="rect">
            <a:avLst/>
          </a:prstGeom>
        </p:spPr>
      </p:pic>
      <p:pic>
        <p:nvPicPr>
          <p:cNvPr id="6" name="Рисунок 5" descr="img20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57158" y="1571612"/>
            <a:ext cx="2699538" cy="37147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0034" y="5357826"/>
            <a:ext cx="24288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Почетная грамота Заведующий МБДОУ 2012г.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8992" y="5429264"/>
            <a:ext cx="24288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Почетная грамота Заведующий МБДОУ 2015г.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215074" y="5357826"/>
            <a:ext cx="264319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Почетная грамота Заведующий МБДОУ 2017г.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95742"/>
            <a:ext cx="8429684" cy="977899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Транслирование педагогического опыта: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643446"/>
            <a:ext cx="3929090" cy="1890706"/>
          </a:xfrm>
        </p:spPr>
        <p:txBody>
          <a:bodyPr>
            <a:normAutofit/>
          </a:bodyPr>
          <a:lstStyle/>
          <a:p>
            <a:pPr marL="0" algn="ctr">
              <a:lnSpc>
                <a:spcPct val="100000"/>
              </a:lnSpc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Наставничество: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оказание методической помощи, содействия адаптации и профессионального становления молодых педагогов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20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357290" y="1357298"/>
            <a:ext cx="2022923" cy="328614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Рисунок 4" descr="img20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572132" y="1357298"/>
            <a:ext cx="1934297" cy="321471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4643438" y="4357694"/>
            <a:ext cx="40005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Участник экспертной группы по внедрению и развитию внутренней системы оценки качества образования МБДОУ «Детский сад №14»</a:t>
            </a:r>
          </a:p>
          <a:p>
            <a:pPr algn="ctr"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на 2020-2021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уч.г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powerpointbase.com-817</Template>
  <TotalTime>913</TotalTime>
  <Words>715</Words>
  <Application>Microsoft Office PowerPoint</Application>
  <PresentationFormat>Экран (4:3)</PresentationFormat>
  <Paragraphs>150</Paragraphs>
  <Slides>31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Слайд 1</vt:lpstr>
      <vt:lpstr>Слайд 2</vt:lpstr>
      <vt:lpstr>Слайд 3</vt:lpstr>
      <vt:lpstr>Слайд 4</vt:lpstr>
      <vt:lpstr>Профессиональные достижения:</vt:lpstr>
      <vt:lpstr>Профессиональные достижения:</vt:lpstr>
      <vt:lpstr>Профессиональные достижения:</vt:lpstr>
      <vt:lpstr>Профессиональные достижения:</vt:lpstr>
      <vt:lpstr>Транслирование педагогического опыта:</vt:lpstr>
      <vt:lpstr>Слайд 10</vt:lpstr>
      <vt:lpstr>Слайд 11</vt:lpstr>
      <vt:lpstr>Транслирование педагогического опыта:  (уровень региональный, городской)</vt:lpstr>
      <vt:lpstr>Транслирование педагогического опыта:</vt:lpstr>
      <vt:lpstr>Транслирование педагогического опыта:</vt:lpstr>
      <vt:lpstr>Транслирование педагогического опыта:</vt:lpstr>
      <vt:lpstr>Транслирование педагогического опыта:</vt:lpstr>
      <vt:lpstr>Транслирование педагогического опыта:</vt:lpstr>
      <vt:lpstr>Транслирование педагогического опыта: </vt:lpstr>
      <vt:lpstr>Слайд 19</vt:lpstr>
      <vt:lpstr>Транслирование педагогического опыта через участие воспитанников: </vt:lpstr>
      <vt:lpstr>Публикации в СМИ и на сайтах профессиональных сообществ работников образования</vt:lpstr>
      <vt:lpstr>Достижения воспитанников</vt:lpstr>
      <vt:lpstr>Достижения воспитанников</vt:lpstr>
      <vt:lpstr>Достижения воспитанников</vt:lpstr>
      <vt:lpstr>Достижения воспитанников</vt:lpstr>
      <vt:lpstr>Достижения воспитанников</vt:lpstr>
      <vt:lpstr>Слайд 27</vt:lpstr>
      <vt:lpstr>Достижение семей воспитанников </vt:lpstr>
      <vt:lpstr>Благодарность от родителей</vt:lpstr>
      <vt:lpstr>Темы самообразования</vt:lpstr>
      <vt:lpstr>Методические разработки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96</cp:revision>
  <dcterms:created xsi:type="dcterms:W3CDTF">2020-12-08T15:25:33Z</dcterms:created>
  <dcterms:modified xsi:type="dcterms:W3CDTF">2020-12-10T11:42:58Z</dcterms:modified>
</cp:coreProperties>
</file>