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8" r:id="rId5"/>
    <p:sldId id="26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A9CC1-34C8-49D1-BF0F-252087C89EE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44860-DB60-4C7A-852E-4DDF6623D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АТРИБУТЫ ДЛЯ СЮЖЕТНО-РОЛЕВЫХ ИГР</a:t>
            </a:r>
            <a:br>
              <a:rPr lang="ru-RU" b="1" i="1" dirty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420888"/>
            <a:ext cx="7704856" cy="321791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</a:rPr>
              <a:t>Игра — </a:t>
            </a:r>
            <a:r>
              <a:rPr lang="ru-RU" dirty="0">
                <a:solidFill>
                  <a:schemeClr val="tx1"/>
                </a:solidFill>
              </a:rPr>
              <a:t>ведущий вид деятельности дошкольника. В сюжетно-ролевых играх отражаются представления детей об окружающем мире, взаимоотношениях и профессиональных обязанностях людей. Ребёнок переносится из повседневной рутины: примеряет интересную роль, использует образы памяти и фантазию для действия в придуманной ситуации. Сюжетно-ролевая игра не только развлекает ребёнка, но и является элементом образовательного процесса в детском саду.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260648"/>
          <a:ext cx="8496942" cy="426720"/>
        </p:xfrm>
        <a:graphic>
          <a:graphicData uri="http://schemas.openxmlformats.org/drawingml/2006/table">
            <a:tbl>
              <a:tblPr/>
              <a:tblGrid>
                <a:gridCol w="2123231"/>
                <a:gridCol w="2123803"/>
                <a:gridCol w="2124954"/>
                <a:gridCol w="2124954"/>
              </a:tblGrid>
              <a:tr h="382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Младшая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kern="0" dirty="0">
                          <a:latin typeface="Times New Roman"/>
                        </a:rPr>
                        <a:t>Средняя группа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Старшая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Подготовительная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908720"/>
          <a:ext cx="8568951" cy="1152128"/>
        </p:xfrm>
        <a:graphic>
          <a:graphicData uri="http://schemas.openxmlformats.org/drawingml/2006/table">
            <a:tbl>
              <a:tblPr/>
              <a:tblGrid>
                <a:gridCol w="2141223"/>
                <a:gridCol w="2141804"/>
                <a:gridCol w="2142962"/>
                <a:gridCol w="2142962"/>
              </a:tblGrid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Кукольный театр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настольный, персонажи к сказкам «Репка», «Курочка Ряба», «Колобок»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Кукольный театр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персонажи кукольного театра, театр ложек, куклы на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гипате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, настольный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Кукольный театр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персонажи знакомых произведений. Все виды театра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2530" name="Picture 2" descr="C:\Users\Denis\Documents\ДС16\Занятия\IMG_20191206_16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76872"/>
            <a:ext cx="3168352" cy="42265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1" name="Picture 3" descr="C:\Users\Denis\Documents\ДС16\Занятия\IMG_20191206_1623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276872"/>
            <a:ext cx="3164234" cy="4221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332656"/>
          <a:ext cx="8496942" cy="426720"/>
        </p:xfrm>
        <a:graphic>
          <a:graphicData uri="http://schemas.openxmlformats.org/drawingml/2006/table">
            <a:tbl>
              <a:tblPr/>
              <a:tblGrid>
                <a:gridCol w="2123231"/>
                <a:gridCol w="2123803"/>
                <a:gridCol w="2124954"/>
                <a:gridCol w="2124954"/>
              </a:tblGrid>
              <a:tr h="382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Младшая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kern="0" dirty="0">
                          <a:latin typeface="Times New Roman"/>
                        </a:rPr>
                        <a:t>Средняя группа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Старшая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Подготовительная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55776" y="836712"/>
          <a:ext cx="6336705" cy="3840480"/>
        </p:xfrm>
        <a:graphic>
          <a:graphicData uri="http://schemas.openxmlformats.org/drawingml/2006/table">
            <a:tbl>
              <a:tblPr/>
              <a:tblGrid>
                <a:gridCol w="2111855"/>
                <a:gridCol w="2112425"/>
                <a:gridCol w="2112425"/>
              </a:tblGrid>
              <a:tr h="7123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Столовая, кулинария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–кухонная мебель, посуда, фартук, колпак для повара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Столовая, кулинария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–кухонная мебель, столы и стулья для еды., посуда, раздача, касса фартук для повара, официанта, колпак для повара. Поделки, пирожки, пирожное, кексы, печенье, фрукты и т.д. Повар, кассир, официант.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9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Зоопарк-цирк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набор игрушек - животных.. Альбом «Наш зоопарк»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Зоопарк-цирк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набор игрушек - животных., шапки-маски, игрушки -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дергунчики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, билеты, касса. Артисты, дрессировщики, кассир, контролер.  Альбом «Наш зоопарк»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3555" name="Picture 3" descr="C:\Users\Denis\Documents\ДС16\Фото\IMG_20191025_1606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573016"/>
            <a:ext cx="2505786" cy="3137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Denis\Documents\ДС16\Фото\20201119_1749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84784"/>
            <a:ext cx="2819560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908720"/>
          <a:ext cx="8424936" cy="2987040"/>
        </p:xfrm>
        <a:graphic>
          <a:graphicData uri="http://schemas.openxmlformats.org/drawingml/2006/table">
            <a:tbl>
              <a:tblPr/>
              <a:tblGrid>
                <a:gridCol w="4212468"/>
                <a:gridCol w="4212468"/>
              </a:tblGrid>
              <a:tr h="356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Космические полеты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иллюстрации космических ракет, шлемы для космонавтов, строительный материал для постройки ракеты.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Космические полеты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 – иллюстрации космических ракет, альбом «Наши космонавты», шлемы для космонавтов, строительный материал для постройки ракеты.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Почта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сумка, письма, журналы, марки, телеграммы, конверты, касса. Почтальон.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Почта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 – сумка, письма, журналы, марки, телеграммы, конверты, штемпеля, почтовый ящик, касса. Почтальон, кассир.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Библиотека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полка с книгами, формуляр, читальный зал, библиотекарь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Библиотека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полка с книгами, формуляр, читальный зал, библиотекарь, читательский билеты, витрины с интересными книгами.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Военизированные игры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- звездочки, бинокли, пограничники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Военизированные игры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- звездочки, бинокли, пилотки, пограничники, летчики, моряки.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9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Школа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тетради, книги, классный журнал, ранец, карандаши, ручки и т.д.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332656"/>
          <a:ext cx="8424936" cy="382507"/>
        </p:xfrm>
        <a:graphic>
          <a:graphicData uri="http://schemas.openxmlformats.org/drawingml/2006/table">
            <a:tbl>
              <a:tblPr/>
              <a:tblGrid>
                <a:gridCol w="4212468"/>
                <a:gridCol w="4212468"/>
              </a:tblGrid>
              <a:tr h="382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Старшая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Подготовительная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59632" y="332656"/>
            <a:ext cx="6727996" cy="8886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190440" rIns="9144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Задачи сюжетно-ролевой игры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9" y="1268761"/>
          <a:ext cx="8640959" cy="5412171"/>
        </p:xfrm>
        <a:graphic>
          <a:graphicData uri="http://schemas.openxmlformats.org/drawingml/2006/table">
            <a:tbl>
              <a:tblPr/>
              <a:tblGrid>
                <a:gridCol w="1512167"/>
                <a:gridCol w="7128792"/>
              </a:tblGrid>
              <a:tr h="355463">
                <a:tc>
                  <a:txBody>
                    <a:bodyPr/>
                    <a:lstStyle/>
                    <a:p>
                      <a:pPr algn="l">
                        <a:spcAft>
                          <a:spcPts val="750"/>
                        </a:spcAft>
                      </a:pPr>
                      <a:r>
                        <a:rPr lang="ru-RU" sz="14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Возрастная категория детей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161" marR="6161" marT="6161" marB="6161" anchor="ctr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Задачи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161" marR="6161" marT="6161" marB="6161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028332">
                <a:tc>
                  <a:txBody>
                    <a:bodyPr/>
                    <a:lstStyle/>
                    <a:p>
                      <a:pPr algn="l">
                        <a:spcAft>
                          <a:spcPts val="750"/>
                        </a:spcAft>
                      </a:pPr>
                      <a:r>
                        <a:rPr lang="ru-RU" sz="14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3–4 года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161" marR="6161" marT="6161" marB="6161" anchor="ctr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Формирование умения действовать в соответствии с предложенным сценарием.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Развитие фантазии, способности придумывать простой сюжет в условиях вымышленной ситуации.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Обогащение активного словарного запаса.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61" marR="6161" marT="6161" marB="6161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1366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4–5 лет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161" marR="6161" marT="6161" marB="6161" anchor="ctr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Развитие коммуникативных способностей.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Формирование умения самостоятельно распределять роли, подбирать предметы для игры.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Обогащение социального опыта детей (правила поведения в библиотеке, магазине, общественном транспорте, поликлинике и т. д.).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Развитие навыка диалогической речи.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61" marR="6161" marT="6161" marB="6161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03453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5–6 лет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161" marR="6161" marT="6161" marB="6161" anchor="ctr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Развитие умения самостоятельно определять правила, импровизировать во время игры.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Побуждение к использованию образов и сюжетов художественных произведений в играх (из сказок и рассказов, фильмов и мультфильмов).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Активизация диалогической речи.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61" marR="6161" marT="6161" marB="6161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15442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6–7 лет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161" marR="6161" marT="6161" marB="6161" anchor="ctr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Развитие творческих способностей детей: желание использовать в игре музыкальные инструменты, добавлять элементы танца, пения.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Создание устойчивого интереса к профессиональной деятельности взрослых (игры в сотрудников полиции, спасателей, врачей, космонавтов, учёных и т. д.).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1B1C2A"/>
                          </a:solidFill>
                          <a:latin typeface="Arial"/>
                          <a:ea typeface="Times New Roman"/>
                        </a:rPr>
                        <a:t>Создание мотивации к изготовлению декораций и атрибутов для будущих игр.</a:t>
                      </a:r>
                      <a:endParaRPr lang="ru-RU" sz="1200" dirty="0">
                        <a:solidFill>
                          <a:srgbClr val="1B1C2A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61" marR="6161" marT="6161" marB="6161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332656"/>
          <a:ext cx="8424935" cy="3627120"/>
        </p:xfrm>
        <a:graphic>
          <a:graphicData uri="http://schemas.openxmlformats.org/drawingml/2006/table">
            <a:tbl>
              <a:tblPr/>
              <a:tblGrid>
                <a:gridCol w="2105238"/>
                <a:gridCol w="2105805"/>
                <a:gridCol w="2106946"/>
                <a:gridCol w="2106946"/>
              </a:tblGrid>
              <a:tr h="382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Младшая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kern="0" dirty="0">
                          <a:latin typeface="Times New Roman"/>
                        </a:rPr>
                        <a:t>Средняя группа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Старшая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Подготовительная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6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Семья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- игровой уголок (комната) с предметами быта и мебелью крупного размера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Семья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- игровой уголок (комната) с предметами быта и мебелью крупного размера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Семья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 - игровой уголок (комната) с предметами быта и мебелью, куклами – среднего размера.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Семья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 – игровой уголок (комната) с предметами быта мебелью мелкого размера, куклами –мелкого размера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Магазин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 – конфеты, молоко, фрукты, весы, халат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Магазин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– отделы: «хлебный», «кондитерский», «гастрономия». Хлебные изделия, конфеты, печенье, сыр, весы, чеки, касса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Магазин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– отделы: «хлебный», «кондитерский», «гастрономия», «детский мир», «готовая одежда» - игрушки, готовая одежда, касса, чеки, деньги и др.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Магазин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отделы: «хлебный», «кондитерский», «гастрономия», «детский мир», «готовая одежда», «ткани», «башмачке» - лоскуты, ткани, обувь. Продавец заворачивает покупку, деньги, чеки, касса и др.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411" name="Picture 3" descr="C:\Users\Denis\Documents\ДС16\Занятия\IMG_20200129_162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3164"/>
            <a:ext cx="2520280" cy="33603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3" name="Picture 5" descr="C:\Users\Denis\Documents\ДС16\Занятия\IMG_20200129_1623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410873"/>
            <a:ext cx="2584053" cy="34471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Семья: День Рождения</a:t>
            </a:r>
            <a:endParaRPr lang="ru-RU" dirty="0"/>
          </a:p>
        </p:txBody>
      </p:sp>
      <p:pic>
        <p:nvPicPr>
          <p:cNvPr id="7" name="Содержимое 6" descr="IMG_20191122_1035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5612" y="1600200"/>
            <a:ext cx="3392776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Семья: Готовимся ко сну</a:t>
            </a:r>
            <a:endParaRPr lang="ru-RU" dirty="0"/>
          </a:p>
        </p:txBody>
      </p:sp>
      <p:pic>
        <p:nvPicPr>
          <p:cNvPr id="5" name="Содержимое 4" descr="20201119_17442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03970" y="1600200"/>
            <a:ext cx="2545059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Содержимое 5" descr="20201119_16092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94732" y="1600200"/>
            <a:ext cx="2545536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980728"/>
          <a:ext cx="8424937" cy="1280160"/>
        </p:xfrm>
        <a:graphic>
          <a:graphicData uri="http://schemas.openxmlformats.org/drawingml/2006/table">
            <a:tbl>
              <a:tblPr/>
              <a:tblGrid>
                <a:gridCol w="2105238"/>
                <a:gridCol w="2105807"/>
                <a:gridCol w="2106946"/>
                <a:gridCol w="2106946"/>
              </a:tblGrid>
              <a:tr h="6038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Строители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строительный материал, игрушки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Строители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строительный материал, игрушки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Строители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строительный материал, игрушки, альбом с иллюстрациями, фотографиями, рисунками различных построек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Строители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строительный материал, игрушки, альбом с иллюстрациями, фотографиями, рисунками различных построек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476672"/>
          <a:ext cx="8424935" cy="426720"/>
        </p:xfrm>
        <a:graphic>
          <a:graphicData uri="http://schemas.openxmlformats.org/drawingml/2006/table">
            <a:tbl>
              <a:tblPr/>
              <a:tblGrid>
                <a:gridCol w="2105238"/>
                <a:gridCol w="2105805"/>
                <a:gridCol w="2106946"/>
                <a:gridCol w="2106946"/>
              </a:tblGrid>
              <a:tr h="382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Младшая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kern="0" dirty="0">
                          <a:latin typeface="Times New Roman"/>
                        </a:rPr>
                        <a:t>Средняя группа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Старшая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Подготовительная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433" name="Picture 1" descr="C:\Users\Denis\Documents\ДС16\Занятия\20200918_161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288" y="2312988"/>
            <a:ext cx="7620000" cy="4292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7" y="332656"/>
          <a:ext cx="8496942" cy="426720"/>
        </p:xfrm>
        <a:graphic>
          <a:graphicData uri="http://schemas.openxmlformats.org/drawingml/2006/table">
            <a:tbl>
              <a:tblPr/>
              <a:tblGrid>
                <a:gridCol w="2123231"/>
                <a:gridCol w="2123803"/>
                <a:gridCol w="2124954"/>
                <a:gridCol w="2124954"/>
              </a:tblGrid>
              <a:tr h="382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Младшая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kern="0" dirty="0">
                          <a:latin typeface="Times New Roman"/>
                        </a:rPr>
                        <a:t>Средняя группа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Старшая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Подготовительная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908720"/>
          <a:ext cx="8568953" cy="2133600"/>
        </p:xfrm>
        <a:graphic>
          <a:graphicData uri="http://schemas.openxmlformats.org/drawingml/2006/table">
            <a:tbl>
              <a:tblPr/>
              <a:tblGrid>
                <a:gridCol w="2141225"/>
                <a:gridCol w="2141804"/>
                <a:gridCol w="2142962"/>
                <a:gridCol w="2142962"/>
              </a:tblGrid>
              <a:tr h="949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Машины, шофер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грузовые автомобили, автобусы, трамвай. Машины заправляют бензином. Кондуктор  в автобусе.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Машины, шофер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грузовые автомобили, молочные, легковые машины, пожарные машины, автобусы, трамвай, троллейбус, светофор. 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Машины, правила дорожного движения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макет улицы с дорожными знаками, светофором, машинками, альбом с разными видами транспорта.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Машины, правила дорожного движения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макет улицы (перекрестка) с дорожными знаками, светофором, машинками, жезл регулировщика атрибуты для игры «Уличное движение», альбом с разными видами транспорта.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9457" name="Picture 1" descr="C:\Users\Denis\Documents\ДС16\Фото\IMG_20190715_0949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3984442" cy="29883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458" name="Picture 2" descr="C:\Users\Denis\Documents\ДС16\Фото\IMG_20191122_1621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4984"/>
            <a:ext cx="4203039" cy="31522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88640"/>
          <a:ext cx="8496942" cy="426720"/>
        </p:xfrm>
        <a:graphic>
          <a:graphicData uri="http://schemas.openxmlformats.org/drawingml/2006/table">
            <a:tbl>
              <a:tblPr/>
              <a:tblGrid>
                <a:gridCol w="2123231"/>
                <a:gridCol w="2123803"/>
                <a:gridCol w="2124954"/>
                <a:gridCol w="2124954"/>
              </a:tblGrid>
              <a:tr h="382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Младшая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kern="0" dirty="0">
                          <a:latin typeface="Times New Roman"/>
                        </a:rPr>
                        <a:t>Средняя группа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Старшая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Подготовительная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764704"/>
          <a:ext cx="8568951" cy="3627120"/>
        </p:xfrm>
        <a:graphic>
          <a:graphicData uri="http://schemas.openxmlformats.org/drawingml/2006/table">
            <a:tbl>
              <a:tblPr/>
              <a:tblGrid>
                <a:gridCol w="2141224"/>
                <a:gridCol w="2141803"/>
                <a:gridCol w="2142962"/>
                <a:gridCol w="2142962"/>
              </a:tblGrid>
              <a:tr h="10685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Пароход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строительный материал или макет парохода, флажки, штурвал, спасательный круг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Пароход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строительный материал или макет парохода (рыболовецкое судно, туристический), штурвал, бинокль, сети, трап, спасательный круг.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Пароход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– строительный материал или макет парохода (рыболовецкое судно, туристический, баржа, подводная лодка) бинокль, бескозырка, рупор, спасательный круг и др. альбом с разными видами пароходов, с обитателями морского дна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Пароход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 – строительный материал или макет парохода (рыболовецкое судно, туристический, баржа, подводная лодка, военный катер) бинокль, бескозырка, рупор, спасательный круг и др. Альбомы.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3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Парикмахерская 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– зеркало, ножницы, расческа, халат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Парикмахерская 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– зеркало, ножницы, расческа, халат, машинка для бритья, одеколон, касса, салфетки, мужской и женский зал, специальные стулья, касса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Парикмахерская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зеркало, ножницы, расческа, халат, машинка для бритья, одеколон, касса, салфетки, мужской и женский зал, специальные стулья, касса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Парикмахерская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зеркало, ножницы, расческа, халат, машинка для бритья, одеколон, касса, салфетки, мужской и женский зал, специальные стулья, касса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332656"/>
          <a:ext cx="8496942" cy="426720"/>
        </p:xfrm>
        <a:graphic>
          <a:graphicData uri="http://schemas.openxmlformats.org/drawingml/2006/table">
            <a:tbl>
              <a:tblPr/>
              <a:tblGrid>
                <a:gridCol w="2123231"/>
                <a:gridCol w="2123803"/>
                <a:gridCol w="2124954"/>
                <a:gridCol w="2124954"/>
              </a:tblGrid>
              <a:tr h="382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Младшая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kern="0" dirty="0">
                          <a:latin typeface="Times New Roman"/>
                        </a:rPr>
                        <a:t>Средняя группа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Старшая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Подготовительная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1052736"/>
          <a:ext cx="8640960" cy="4053840"/>
        </p:xfrm>
        <a:graphic>
          <a:graphicData uri="http://schemas.openxmlformats.org/drawingml/2006/table">
            <a:tbl>
              <a:tblPr/>
              <a:tblGrid>
                <a:gridCol w="2159218"/>
                <a:gridCol w="2159802"/>
                <a:gridCol w="2160970"/>
                <a:gridCol w="2160970"/>
              </a:tblGrid>
              <a:tr h="16622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Больница, поликлиника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-градусник, бинты, фонендоскоп, халат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Больница, поликлиника, скорая помощь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- халат, шапочка, сумка медсестры, шприц, градусник, бинты, фонендоскоп, грелка, телефон. Работают врач и медсестра, скорая помощь.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Больница, поликлиника, скорая помощь, аптека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 халат, шапочка, сумка медсестры, шприц, градусник, пинцет, шпатель, бинты, фонендоскоп, грелка, телефон, карточки для больных, весы медицинские и др.. Поликлиника-главное отделение, кабинет окулиста-таблицы для проверки зрения, очки(оправа без стекол), рецепты, рентгеновский кабинет. Аптека готовят лекарство по рецептам, продают готовые, касса.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Больница, поликлиника, скорая помощь, аптека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– все атрибуты что и в старшей группе. Кабинеты врачей – окулист, рентгеновский, терапевт, хирург – делает операцию. Аптека, оптика – продают оправы. Лаборатория – медсестра берет кровь на анализ.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C:\Users\Denis\Documents\ДС16\Фото\Докт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68960"/>
            <a:ext cx="4248472" cy="3370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1298</Words>
  <Application>Microsoft Office PowerPoint</Application>
  <PresentationFormat>Экран (4:3)</PresentationFormat>
  <Paragraphs>98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АТРИБУТЫ ДЛЯ СЮЖЕТНО-РОЛЕВЫХ ИГР </vt:lpstr>
      <vt:lpstr>Слайд 2</vt:lpstr>
      <vt:lpstr>Слайд 3</vt:lpstr>
      <vt:lpstr>Семья: День Рождения</vt:lpstr>
      <vt:lpstr>Семья: Готовимся ко сну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АТРИБУТЫ ДЛЯ СЮЖЕТНО-РОЛЕВЫХ ИГР </dc:title>
  <dc:creator>Denis</dc:creator>
  <cp:lastModifiedBy>Denis</cp:lastModifiedBy>
  <cp:revision>6</cp:revision>
  <dcterms:created xsi:type="dcterms:W3CDTF">2020-11-12T16:21:59Z</dcterms:created>
  <dcterms:modified xsi:type="dcterms:W3CDTF">2020-12-14T15:11:01Z</dcterms:modified>
</cp:coreProperties>
</file>