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4" d="100"/>
          <a:sy n="94" d="100"/>
        </p:scale>
        <p:origin x="-882" y="-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D1439-4873-44E5-AEB5-0763821115EA}" type="datetimeFigureOut">
              <a:rPr lang="ru-RU" smtClean="0"/>
              <a:t>14.12.2020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9E739-CF7C-446E-8143-5A0F6199E8A5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D1439-4873-44E5-AEB5-0763821115EA}" type="datetimeFigureOut">
              <a:rPr lang="ru-RU" smtClean="0"/>
              <a:t>14.12.2020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9E739-CF7C-446E-8143-5A0F6199E8A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D1439-4873-44E5-AEB5-0763821115EA}" type="datetimeFigureOut">
              <a:rPr lang="ru-RU" smtClean="0"/>
              <a:t>14.12.2020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9E739-CF7C-446E-8143-5A0F6199E8A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D1439-4873-44E5-AEB5-0763821115EA}" type="datetimeFigureOut">
              <a:rPr lang="ru-RU" smtClean="0"/>
              <a:t>14.12.2020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9E739-CF7C-446E-8143-5A0F6199E8A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D1439-4873-44E5-AEB5-0763821115EA}" type="datetimeFigureOut">
              <a:rPr lang="ru-RU" smtClean="0"/>
              <a:t>14.12.2020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9E739-CF7C-446E-8143-5A0F6199E8A5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D1439-4873-44E5-AEB5-0763821115EA}" type="datetimeFigureOut">
              <a:rPr lang="ru-RU" smtClean="0"/>
              <a:t>14.12.2020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9E739-CF7C-446E-8143-5A0F6199E8A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D1439-4873-44E5-AEB5-0763821115EA}" type="datetimeFigureOut">
              <a:rPr lang="ru-RU" smtClean="0"/>
              <a:t>14.12.2020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9E739-CF7C-446E-8143-5A0F6199E8A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D1439-4873-44E5-AEB5-0763821115EA}" type="datetimeFigureOut">
              <a:rPr lang="ru-RU" smtClean="0"/>
              <a:t>14.12.2020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9E739-CF7C-446E-8143-5A0F6199E8A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D1439-4873-44E5-AEB5-0763821115EA}" type="datetimeFigureOut">
              <a:rPr lang="ru-RU" smtClean="0"/>
              <a:t>14.12.2020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9E739-CF7C-446E-8143-5A0F6199E8A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D1439-4873-44E5-AEB5-0763821115EA}" type="datetimeFigureOut">
              <a:rPr lang="ru-RU" smtClean="0"/>
              <a:t>14.12.2020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9E739-CF7C-446E-8143-5A0F6199E8A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D1439-4873-44E5-AEB5-0763821115EA}" type="datetimeFigureOut">
              <a:rPr lang="ru-RU" smtClean="0"/>
              <a:t>14.12.2020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23B9E739-CF7C-446E-8143-5A0F6199E8A5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1FD1439-4873-44E5-AEB5-0763821115EA}" type="datetimeFigureOut">
              <a:rPr lang="ru-RU" smtClean="0"/>
              <a:t>14.12.2020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3B9E739-CF7C-446E-8143-5A0F6199E8A5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Relationship Id="rId9" Type="http://schemas.openxmlformats.org/officeDocument/2006/relationships/image" Target="../media/image28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Презентация к уроку алгебры 7 класса.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Что такое степень с натуральным показателем.</a:t>
            </a:r>
          </a:p>
          <a:p>
            <a:r>
              <a:rPr lang="ru-RU" dirty="0" smtClean="0"/>
              <a:t>(По учебнику А.Г. </a:t>
            </a:r>
            <a:r>
              <a:rPr lang="ru-RU" dirty="0"/>
              <a:t>М</a:t>
            </a:r>
            <a:r>
              <a:rPr lang="ru-RU" dirty="0" smtClean="0"/>
              <a:t>ордковича)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03860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Заголовок 1"/>
              <p:cNvSpPr>
                <a:spLocks noGrp="1"/>
              </p:cNvSpPr>
              <p:nvPr>
                <p:ph type="title"/>
              </p:nvPr>
            </p:nvSpPr>
            <p:spPr>
              <a:xfrm>
                <a:off x="323528" y="1268760"/>
                <a:ext cx="6408712" cy="1143000"/>
              </a:xfrm>
            </p:spPr>
            <p:txBody>
              <a:bodyPr>
                <a:noAutofit/>
              </a:bodyPr>
              <a:lstStyle/>
              <a:p>
                <a:pPr/>
                <a:r>
                  <a:rPr lang="ru-RU" sz="28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Задача №5.</a:t>
                </a:r>
                <a:r>
                  <a:rPr lang="ru-RU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/>
                </a:r>
                <a:br>
                  <a:rPr lang="ru-RU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</a:br>
                <a:r>
                  <a:rPr lang="ru-RU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Вычислить:</a:t>
                </a:r>
                <a:br>
                  <a:rPr lang="ru-RU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ru-RU" sz="2800" i="1" smtClean="0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ru-RU" sz="2800" b="0" i="1" smtClean="0">
                              <a:latin typeface="Cambria Math"/>
                              <a:cs typeface="Times New Roman" panose="02020603050405020304" pitchFamily="18" charset="0"/>
                            </a:rPr>
                            <m:t>7</m:t>
                          </m:r>
                        </m:e>
                        <m:sup>
                          <m:r>
                            <a:rPr lang="ru-RU" sz="2800" b="0" i="1" smtClean="0">
                              <a:latin typeface="Cambria Math"/>
                              <a:cs typeface="Times New Roman" panose="02020603050405020304" pitchFamily="18" charset="0"/>
                            </a:rPr>
                            <m:t>1</m:t>
                          </m:r>
                        </m:sup>
                      </m:sSup>
                      <m:r>
                        <a:rPr lang="ru-RU" sz="2800" i="1" smtClean="0">
                          <a:latin typeface="Cambria Math"/>
                          <a:ea typeface="Cambria Math"/>
                          <a:cs typeface="Times New Roman" panose="02020603050405020304" pitchFamily="18" charset="0"/>
                        </a:rPr>
                        <m:t>∙</m:t>
                      </m:r>
                      <m:sSup>
                        <m:sSupPr>
                          <m:ctrlPr>
                            <a:rPr lang="ru-RU" sz="2800" i="1" smtClean="0">
                              <a:latin typeface="Cambria Math"/>
                              <a:ea typeface="Cambria Math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ru-RU" sz="2800" b="0" i="1" smtClean="0">
                              <a:latin typeface="Cambria Math"/>
                              <a:ea typeface="Cambria Math"/>
                              <a:cs typeface="Times New Roman" panose="02020603050405020304" pitchFamily="18" charset="0"/>
                            </a:rPr>
                            <m:t>3</m:t>
                          </m:r>
                        </m:e>
                        <m:sup>
                          <m:r>
                            <a:rPr lang="ru-RU" sz="2800" b="0" i="1" smtClean="0">
                              <a:latin typeface="Cambria Math"/>
                              <a:ea typeface="Cambria Math"/>
                              <a:cs typeface="Times New Roman" panose="02020603050405020304" pitchFamily="18" charset="0"/>
                            </a:rPr>
                            <m:t>2</m:t>
                          </m:r>
                        </m:sup>
                      </m:sSup>
                      <m:r>
                        <a:rPr lang="ru-RU" sz="2800" i="1" smtClean="0">
                          <a:latin typeface="Cambria Math"/>
                          <a:ea typeface="Cambria Math"/>
                          <a:cs typeface="Times New Roman" panose="02020603050405020304" pitchFamily="18" charset="0"/>
                        </a:rPr>
                        <m:t>∙</m:t>
                      </m:r>
                      <m:sSup>
                        <m:sSupPr>
                          <m:ctrlPr>
                            <a:rPr lang="ru-RU" sz="2800" i="1" smtClean="0">
                              <a:latin typeface="Cambria Math"/>
                              <a:ea typeface="Cambria Math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ru-RU" sz="2800" b="0" i="1" smtClean="0">
                              <a:latin typeface="Cambria Math"/>
                              <a:ea typeface="Cambria Math"/>
                              <a:cs typeface="Times New Roman" panose="02020603050405020304" pitchFamily="18" charset="0"/>
                            </a:rPr>
                            <m:t>(−2)</m:t>
                          </m:r>
                        </m:e>
                        <m:sup>
                          <m:r>
                            <a:rPr lang="ru-RU" sz="2800" b="0" i="1" smtClean="0">
                              <a:latin typeface="Cambria Math"/>
                              <a:ea typeface="Cambria Math"/>
                              <a:cs typeface="Times New Roman" panose="02020603050405020304" pitchFamily="18" charset="0"/>
                            </a:rPr>
                            <m:t>3</m:t>
                          </m:r>
                        </m:sup>
                      </m:sSup>
                    </m:oMath>
                  </m:oMathPara>
                </a14:m>
                <a:r>
                  <a:rPr lang="ru-RU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/>
                </a:r>
                <a:br>
                  <a:rPr lang="ru-RU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</a:br>
                <a:endParaRPr lang="ru-RU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Заголовок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323528" y="1268760"/>
                <a:ext cx="6408712" cy="1143000"/>
              </a:xfrm>
              <a:blipFill rotWithShape="1">
                <a:blip r:embed="rId2"/>
                <a:stretch>
                  <a:fillRect l="-3330" t="-5851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/>
          <p:cNvSpPr txBox="1"/>
          <p:nvPr/>
        </p:nvSpPr>
        <p:spPr>
          <a:xfrm>
            <a:off x="179512" y="5661248"/>
            <a:ext cx="82089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i="1" dirty="0">
                <a:solidFill>
                  <a:prstClr val="black"/>
                </a:solidFill>
              </a:rPr>
              <a:t>Проверка правильности выполнения задания по щелчку мыши</a:t>
            </a:r>
            <a:r>
              <a:rPr lang="ru-RU" dirty="0">
                <a:solidFill>
                  <a:prstClr val="black"/>
                </a:solidFill>
              </a:rPr>
              <a:t>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323528" y="2492896"/>
                <a:ext cx="6840760" cy="230832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2400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Решение:</a:t>
                </a:r>
              </a:p>
              <a:p>
                <a:pPr marL="457200" indent="-457200">
                  <a:buAutoNum type="arabicParenR"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ru-RU" sz="2400" i="1" smtClean="0">
                            <a:solidFill>
                              <a:prstClr val="black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ru-RU" sz="2400" b="0" i="1" smtClean="0">
                            <a:solidFill>
                              <a:prstClr val="black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7</m:t>
                        </m:r>
                      </m:e>
                      <m:sup>
                        <m:r>
                          <a:rPr lang="ru-RU" sz="2400" b="0" i="1" smtClean="0">
                            <a:solidFill>
                              <a:prstClr val="black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1</m:t>
                        </m:r>
                      </m:sup>
                    </m:sSup>
                    <m:r>
                      <a:rPr lang="ru-RU" sz="2400" b="0" i="1" smtClean="0">
                        <a:solidFill>
                          <a:prstClr val="black"/>
                        </a:solidFill>
                        <a:latin typeface="Cambria Math"/>
                        <a:cs typeface="Times New Roman" panose="02020603050405020304" pitchFamily="18" charset="0"/>
                      </a:rPr>
                      <m:t>=7</m:t>
                    </m:r>
                  </m:oMath>
                </a14:m>
                <a:endParaRPr lang="ru-RU" sz="2400" b="0" dirty="0" smtClean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457200" indent="-457200">
                  <a:buAutoNum type="arabicParenR"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ru-RU" sz="2400" i="1" smtClean="0">
                            <a:solidFill>
                              <a:prstClr val="black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ru-RU" sz="2400" b="0" i="1" smtClean="0">
                            <a:solidFill>
                              <a:prstClr val="black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3</m:t>
                        </m:r>
                      </m:e>
                      <m:sup>
                        <m:r>
                          <a:rPr lang="ru-RU" sz="2400" b="0" i="1" smtClean="0">
                            <a:solidFill>
                              <a:prstClr val="black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  <m:r>
                      <a:rPr lang="ru-RU" sz="2400" b="0" i="1" smtClean="0">
                        <a:solidFill>
                          <a:prstClr val="black"/>
                        </a:solidFill>
                        <a:latin typeface="Cambria Math"/>
                        <a:cs typeface="Times New Roman" panose="02020603050405020304" pitchFamily="18" charset="0"/>
                      </a:rPr>
                      <m:t>=3</m:t>
                    </m:r>
                    <m:r>
                      <a:rPr lang="ru-RU" sz="2400" b="0" i="1" smtClean="0">
                        <a:solidFill>
                          <a:prstClr val="black"/>
                        </a:solidFill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∙3=9</m:t>
                    </m:r>
                  </m:oMath>
                </a14:m>
                <a:endParaRPr lang="ru-RU" sz="2400" b="0" dirty="0" smtClean="0">
                  <a:solidFill>
                    <a:prstClr val="black"/>
                  </a:solidFill>
                  <a:latin typeface="Times New Roman" panose="02020603050405020304" pitchFamily="18" charset="0"/>
                  <a:ea typeface="Cambria Math"/>
                  <a:cs typeface="Times New Roman" panose="02020603050405020304" pitchFamily="18" charset="0"/>
                </a:endParaRPr>
              </a:p>
              <a:p>
                <a:pPr marL="457200" indent="-457200">
                  <a:buAutoNum type="arabicParenR"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ru-RU" sz="2400" i="1" smtClean="0">
                            <a:solidFill>
                              <a:prstClr val="black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ru-RU" sz="2400" b="0" i="1" smtClean="0">
                            <a:solidFill>
                              <a:prstClr val="black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(−2)</m:t>
                        </m:r>
                      </m:e>
                      <m:sup>
                        <m:r>
                          <a:rPr lang="ru-RU" sz="2400" b="0" i="1" smtClean="0">
                            <a:solidFill>
                              <a:prstClr val="black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3</m:t>
                        </m:r>
                      </m:sup>
                    </m:sSup>
                    <m:r>
                      <a:rPr lang="ru-RU" sz="2400" b="0" i="1" smtClean="0">
                        <a:solidFill>
                          <a:prstClr val="black"/>
                        </a:solidFill>
                        <a:latin typeface="Cambria Math"/>
                        <a:cs typeface="Times New Roman" panose="02020603050405020304" pitchFamily="18" charset="0"/>
                      </a:rPr>
                      <m:t>=</m:t>
                    </m:r>
                    <m:d>
                      <m:dPr>
                        <m:ctrlPr>
                          <a:rPr lang="ru-RU" sz="2400" b="0" i="1" smtClean="0">
                            <a:solidFill>
                              <a:prstClr val="black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ru-RU" sz="2400" b="0" i="1" smtClean="0">
                            <a:solidFill>
                              <a:prstClr val="black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−2</m:t>
                        </m:r>
                      </m:e>
                    </m:d>
                    <m:r>
                      <a:rPr lang="ru-RU" sz="2400" b="0" i="1" smtClean="0">
                        <a:solidFill>
                          <a:prstClr val="black"/>
                        </a:solidFill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∙</m:t>
                    </m:r>
                    <m:d>
                      <m:dPr>
                        <m:ctrlPr>
                          <a:rPr lang="ru-RU" sz="2400" b="0" i="1" smtClean="0">
                            <a:solidFill>
                              <a:prstClr val="black"/>
                            </a:solidFill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ru-RU" sz="2400" b="0" i="1" smtClean="0">
                            <a:solidFill>
                              <a:prstClr val="black"/>
                            </a:solidFill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−2</m:t>
                        </m:r>
                      </m:e>
                    </m:d>
                    <m:r>
                      <a:rPr lang="ru-RU" sz="2400" b="0" i="1" smtClean="0">
                        <a:solidFill>
                          <a:prstClr val="black"/>
                        </a:solidFill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∙</m:t>
                    </m:r>
                    <m:d>
                      <m:dPr>
                        <m:ctrlPr>
                          <a:rPr lang="ru-RU" sz="2400" b="0" i="1" smtClean="0">
                            <a:solidFill>
                              <a:prstClr val="black"/>
                            </a:solidFill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ru-RU" sz="2400" b="0" i="1" smtClean="0">
                            <a:solidFill>
                              <a:prstClr val="black"/>
                            </a:solidFill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−2</m:t>
                        </m:r>
                      </m:e>
                    </m:d>
                    <m:r>
                      <a:rPr lang="ru-RU" sz="2400" b="0" i="1" smtClean="0">
                        <a:solidFill>
                          <a:prstClr val="black"/>
                        </a:solidFill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=−8</m:t>
                    </m:r>
                  </m:oMath>
                </a14:m>
                <a:endParaRPr lang="ru-RU" sz="2400" b="0" dirty="0" smtClean="0">
                  <a:solidFill>
                    <a:prstClr val="black"/>
                  </a:solidFill>
                  <a:latin typeface="Times New Roman" panose="02020603050405020304" pitchFamily="18" charset="0"/>
                  <a:ea typeface="Cambria Math"/>
                  <a:cs typeface="Times New Roman" panose="02020603050405020304" pitchFamily="18" charset="0"/>
                </a:endParaRPr>
              </a:p>
              <a:p>
                <a:pPr marL="457200" indent="-457200">
                  <a:buAutoNum type="arabicParenR"/>
                </a:pPr>
                <a:r>
                  <a:rPr lang="ru-RU" sz="2400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7·9·(-8)=-504</a:t>
                </a:r>
              </a:p>
              <a:p>
                <a:r>
                  <a:rPr lang="ru-RU" sz="2400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Ответ: -504</a:t>
                </a:r>
                <a:endParaRPr lang="ru-RU" sz="2400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3528" y="2492896"/>
                <a:ext cx="6840760" cy="2308324"/>
              </a:xfrm>
              <a:prstGeom prst="rect">
                <a:avLst/>
              </a:prstGeom>
              <a:blipFill rotWithShape="1">
                <a:blip r:embed="rId3"/>
                <a:stretch>
                  <a:fillRect l="-1337" t="-2111" b="-501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265483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435280" cy="1932824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/>
              <a:t>Произведение </a:t>
            </a:r>
            <a:r>
              <a:rPr lang="en-US" sz="3200" b="1" dirty="0" smtClean="0"/>
              <a:t>n</a:t>
            </a:r>
            <a:r>
              <a:rPr lang="ru-RU" sz="3200" b="1" dirty="0" smtClean="0"/>
              <a:t> натуральных множителей, каждый из которых равен а,</a:t>
            </a:r>
            <a:br>
              <a:rPr lang="ru-RU" sz="3200" b="1" dirty="0" smtClean="0"/>
            </a:br>
            <a:r>
              <a:rPr lang="ru-RU" sz="3200" b="1" dirty="0" smtClean="0"/>
              <a:t> называется </a:t>
            </a:r>
            <a:r>
              <a:rPr lang="en-US" sz="3200" b="1" dirty="0" smtClean="0"/>
              <a:t>n</a:t>
            </a:r>
            <a:r>
              <a:rPr lang="ru-RU" sz="3200" b="1" dirty="0" smtClean="0"/>
              <a:t>-ой степенью числа а.</a:t>
            </a:r>
            <a:endParaRPr lang="ru-RU" sz="32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Заголовок 1"/>
              <p:cNvSpPr txBox="1">
                <a:spLocks/>
              </p:cNvSpPr>
              <p:nvPr/>
            </p:nvSpPr>
            <p:spPr>
              <a:xfrm>
                <a:off x="1336812" y="3008343"/>
                <a:ext cx="6696744" cy="1212744"/>
              </a:xfrm>
              <a:prstGeom prst="rect">
                <a:avLst/>
              </a:prstGeom>
            </p:spPr>
            <p:txBody>
              <a:bodyPr vert="horz" lIns="0" tIns="45720" rIns="0" bIns="0" anchor="b">
                <a:noAutofit/>
                <a:scene3d>
                  <a:camera prst="orthographicFront"/>
                  <a:lightRig rig="freezing" dir="t">
                    <a:rot lat="0" lon="0" rev="5640000"/>
                  </a:lightRig>
                </a:scene3d>
                <a:sp3d prstMaterial="flat">
                  <a:contourClr>
                    <a:schemeClr val="tx2"/>
                  </a:contourClr>
                </a:sp3d>
              </a:bodyPr>
              <a:lstStyle>
                <a:lvl1pPr algn="l" rtl="0" eaLnBrk="1" latinLnBrk="0" hangingPunct="1">
                  <a:spcBef>
                    <a:spcPct val="0"/>
                  </a:spcBef>
                  <a:buNone/>
                  <a:defRPr kumimoji="0" sz="5000" b="0" kern="1200">
                    <a:ln>
                      <a:noFill/>
                    </a:ln>
                    <a:solidFill>
                      <a:schemeClr val="tx2"/>
                    </a:solidFill>
                    <a:effectLst/>
                    <a:latin typeface="+mj-lt"/>
                    <a:ea typeface="+mj-ea"/>
                    <a:cs typeface="+mj-cs"/>
                  </a:defRPr>
                </a:lvl1pPr>
              </a:lstStyle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3200" b="0" i="1" dirty="0" smtClean="0">
                          <a:latin typeface="Cambria Math"/>
                        </a:rPr>
                        <m:t>а</m:t>
                      </m:r>
                      <m:r>
                        <a:rPr lang="ru-RU" sz="3200" i="1" dirty="0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ru-RU" sz="3200" b="0" i="1" dirty="0" smtClean="0">
                          <a:latin typeface="Cambria Math"/>
                          <a:ea typeface="Cambria Math"/>
                        </a:rPr>
                        <m:t>а∙а∙а…∙а=</m:t>
                      </m:r>
                      <m:sSup>
                        <m:sSupPr>
                          <m:ctrlPr>
                            <a:rPr lang="ru-RU" sz="3200" b="0" i="1" dirty="0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ru-RU" sz="3200" b="0" i="1" dirty="0" smtClean="0">
                              <a:latin typeface="Cambria Math"/>
                              <a:ea typeface="Cambria Math"/>
                            </a:rPr>
                            <m:t>а</m:t>
                          </m:r>
                        </m:e>
                        <m:sup>
                          <m:r>
                            <a:rPr lang="en-US" sz="3200" b="0" i="1" dirty="0" smtClean="0">
                              <a:latin typeface="Cambria Math"/>
                              <a:ea typeface="Cambria Math"/>
                            </a:rPr>
                            <m:t>𝑛</m:t>
                          </m:r>
                        </m:sup>
                      </m:sSup>
                    </m:oMath>
                  </m:oMathPara>
                </a14:m>
                <a:endParaRPr lang="en-US" sz="3200" b="0" dirty="0" smtClean="0">
                  <a:ea typeface="Cambria Math"/>
                </a:endParaRPr>
              </a:p>
              <a:p>
                <a:pPr algn="ctr"/>
                <a:endParaRPr lang="ru-RU" sz="3200" dirty="0"/>
              </a:p>
            </p:txBody>
          </p:sp>
        </mc:Choice>
        <mc:Fallback xmlns="">
          <p:sp>
            <p:nvSpPr>
              <p:cNvPr id="3" name="Заголовок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36812" y="3008343"/>
                <a:ext cx="6696744" cy="1212744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Правая фигурная скобка 3"/>
          <p:cNvSpPr/>
          <p:nvPr/>
        </p:nvSpPr>
        <p:spPr>
          <a:xfrm rot="5400000">
            <a:off x="3923928" y="2657335"/>
            <a:ext cx="432048" cy="2448272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3257854" y="4100635"/>
            <a:ext cx="17641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</a:t>
            </a:r>
            <a:r>
              <a:rPr lang="ru-RU" dirty="0" smtClean="0"/>
              <a:t> множителей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Заголовок 1"/>
              <p:cNvSpPr txBox="1">
                <a:spLocks/>
              </p:cNvSpPr>
              <p:nvPr/>
            </p:nvSpPr>
            <p:spPr>
              <a:xfrm>
                <a:off x="688740" y="4653136"/>
                <a:ext cx="7992888" cy="1308643"/>
              </a:xfrm>
              <a:prstGeom prst="rect">
                <a:avLst/>
              </a:prstGeom>
            </p:spPr>
            <p:txBody>
              <a:bodyPr vert="horz" lIns="0" tIns="45720" rIns="0" bIns="0" anchor="b">
                <a:noAutofit/>
                <a:scene3d>
                  <a:camera prst="orthographicFront"/>
                  <a:lightRig rig="freezing" dir="t">
                    <a:rot lat="0" lon="0" rev="5640000"/>
                  </a:lightRig>
                </a:scene3d>
                <a:sp3d prstMaterial="flat">
                  <a:contourClr>
                    <a:schemeClr val="tx2"/>
                  </a:contourClr>
                </a:sp3d>
              </a:bodyPr>
              <a:lstStyle>
                <a:lvl1pPr algn="l" rtl="0" eaLnBrk="1" latinLnBrk="0" hangingPunct="1">
                  <a:spcBef>
                    <a:spcPct val="0"/>
                  </a:spcBef>
                  <a:buNone/>
                  <a:defRPr kumimoji="0" sz="5000" b="0" kern="1200">
                    <a:ln>
                      <a:noFill/>
                    </a:ln>
                    <a:solidFill>
                      <a:schemeClr val="tx2"/>
                    </a:solidFill>
                    <a:effectLst/>
                    <a:latin typeface="+mj-lt"/>
                    <a:ea typeface="+mj-ea"/>
                    <a:cs typeface="+mj-cs"/>
                  </a:defRPr>
                </a:lvl1pPr>
              </a:lstStyle>
              <a:p>
                <a:pPr algn="ctr"/>
                <a14:m>
                  <m:oMath xmlns:m="http://schemas.openxmlformats.org/officeDocument/2006/math">
                    <m:sSup>
                      <m:sSupPr>
                        <m:ctrlPr>
                          <a:rPr lang="en-US" sz="2800" b="0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ru-RU" sz="2800" b="0" i="1" smtClean="0">
                            <a:latin typeface="Cambria Math"/>
                            <a:ea typeface="Cambria Math"/>
                          </a:rPr>
                          <m:t>а</m:t>
                        </m:r>
                      </m:e>
                      <m:sup>
                        <m:r>
                          <a:rPr lang="en-US" sz="2800" b="0" i="1" smtClean="0">
                            <a:latin typeface="Cambria Math"/>
                            <a:ea typeface="Cambria Math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ru-RU" sz="2800" b="0" dirty="0" smtClean="0">
                    <a:ea typeface="Cambria Math"/>
                  </a:rPr>
                  <a:t> - степень с натуральным показателем</a:t>
                </a:r>
              </a:p>
              <a:p>
                <a:pPr algn="ctr"/>
                <a:r>
                  <a:rPr lang="ru-RU" sz="2800" dirty="0">
                    <a:ea typeface="Cambria Math"/>
                  </a:rPr>
                  <a:t>а</a:t>
                </a:r>
                <a:r>
                  <a:rPr lang="ru-RU" sz="2800" dirty="0" smtClean="0">
                    <a:ea typeface="Cambria Math"/>
                  </a:rPr>
                  <a:t> – основание степени</a:t>
                </a:r>
              </a:p>
              <a:p>
                <a:pPr algn="ctr"/>
                <a:r>
                  <a:rPr lang="en-US" sz="2800" dirty="0" smtClean="0">
                    <a:ea typeface="Cambria Math"/>
                  </a:rPr>
                  <a:t>n </a:t>
                </a:r>
                <a:r>
                  <a:rPr lang="ru-RU" sz="2800" dirty="0" smtClean="0">
                    <a:ea typeface="Cambria Math"/>
                  </a:rPr>
                  <a:t> - показатель степени</a:t>
                </a:r>
                <a:endParaRPr lang="ru-RU" sz="2800" dirty="0"/>
              </a:p>
            </p:txBody>
          </p:sp>
        </mc:Choice>
        <mc:Fallback xmlns="">
          <p:sp>
            <p:nvSpPr>
              <p:cNvPr id="6" name="Заголовок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8740" y="4653136"/>
                <a:ext cx="7992888" cy="1308643"/>
              </a:xfrm>
              <a:prstGeom prst="rect">
                <a:avLst/>
              </a:prstGeom>
              <a:blipFill rotWithShape="1">
                <a:blip r:embed="rId3"/>
                <a:stretch>
                  <a:fillRect t="-5581" b="-1674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03315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Заголовок 1"/>
              <p:cNvSpPr>
                <a:spLocks noGrp="1"/>
              </p:cNvSpPr>
              <p:nvPr>
                <p:ph type="title"/>
              </p:nvPr>
            </p:nvSpPr>
            <p:spPr>
              <a:xfrm>
                <a:off x="467544" y="3933056"/>
                <a:ext cx="8305800" cy="1143000"/>
              </a:xfrm>
            </p:spPr>
            <p:txBody>
              <a:bodyPr>
                <a:noAutofit/>
              </a:bodyPr>
              <a:lstStyle/>
              <a:p>
                <a:r>
                  <a:rPr lang="ru-RU" sz="28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Примеры:</a:t>
                </a:r>
                <a:r>
                  <a:rPr lang="ru-RU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/>
                </a:r>
                <a:br>
                  <a:rPr lang="ru-RU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</a:br>
                <a:r>
                  <a:rPr lang="ru-RU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1) 2·2·2=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80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ru-RU" sz="2800" b="0" i="1" smtClean="0">
                            <a:latin typeface="Cambria Math"/>
                          </a:rPr>
                          <m:t>2</m:t>
                        </m:r>
                      </m:e>
                      <m:sup>
                        <m:r>
                          <a:rPr lang="ru-RU" sz="2800" b="0" i="1" smtClean="0">
                            <a:latin typeface="Cambria Math"/>
                          </a:rPr>
                          <m:t>3</m:t>
                        </m:r>
                      </m:sup>
                    </m:sSup>
                  </m:oMath>
                </a14:m>
                <a:r>
                  <a:rPr lang="ru-RU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(2 – основание степени, 3 – показатель степени)</a:t>
                </a:r>
                <a:br>
                  <a:rPr lang="ru-RU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</a:br>
                <a:r>
                  <a:rPr lang="ru-RU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2) 3·3·3·3=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80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ru-RU" sz="2800" b="0" i="1" smtClean="0">
                            <a:latin typeface="Cambria Math"/>
                          </a:rPr>
                          <m:t>3</m:t>
                        </m:r>
                      </m:e>
                      <m:sup>
                        <m:r>
                          <a:rPr lang="ru-RU" sz="2800" b="0" i="1" smtClean="0">
                            <a:latin typeface="Cambria Math"/>
                          </a:rPr>
                          <m:t>4</m:t>
                        </m:r>
                      </m:sup>
                    </m:sSup>
                  </m:oMath>
                </a14:m>
                <a:r>
                  <a:rPr lang="ru-RU" sz="2800" dirty="0">
                    <a:solidFill>
                      <a:srgbClr val="04617B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2800" dirty="0" smtClean="0">
                    <a:solidFill>
                      <a:srgbClr val="04617B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(3 </a:t>
                </a:r>
                <a:r>
                  <a:rPr lang="ru-RU" sz="2800" dirty="0">
                    <a:solidFill>
                      <a:srgbClr val="04617B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– основание степени, </a:t>
                </a:r>
                <a:r>
                  <a:rPr lang="ru-RU" sz="2800" dirty="0" smtClean="0">
                    <a:solidFill>
                      <a:srgbClr val="04617B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 </a:t>
                </a:r>
                <a:r>
                  <a:rPr lang="ru-RU" sz="2800" dirty="0">
                    <a:solidFill>
                      <a:srgbClr val="04617B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– показатель степени)</a:t>
                </a:r>
                <a:r>
                  <a:rPr lang="ru-RU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/>
                </a:r>
                <a:br>
                  <a:rPr lang="ru-RU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</a:br>
                <a:r>
                  <a:rPr lang="ru-RU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3) </a:t>
                </a:r>
                <a:r>
                  <a:rPr lang="ru-RU" sz="2800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х·х·х·х·х</a:t>
                </a:r>
                <a:r>
                  <a:rPr lang="ru-RU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80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ru-RU" sz="2800" b="0" i="1" smtClean="0">
                            <a:latin typeface="Cambria Math"/>
                          </a:rPr>
                          <m:t>х</m:t>
                        </m:r>
                      </m:e>
                      <m:sup>
                        <m:r>
                          <a:rPr lang="ru-RU" sz="2800" b="0" i="1" smtClean="0">
                            <a:latin typeface="Cambria Math"/>
                          </a:rPr>
                          <m:t>5</m:t>
                        </m:r>
                      </m:sup>
                    </m:sSup>
                  </m:oMath>
                </a14:m>
                <a:r>
                  <a:rPr lang="ru-RU" sz="2800" dirty="0">
                    <a:solidFill>
                      <a:srgbClr val="04617B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2800" dirty="0" smtClean="0">
                    <a:solidFill>
                      <a:srgbClr val="04617B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(х </a:t>
                </a:r>
                <a:r>
                  <a:rPr lang="ru-RU" sz="2800" dirty="0">
                    <a:solidFill>
                      <a:srgbClr val="04617B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– основание степени, </a:t>
                </a:r>
                <a:r>
                  <a:rPr lang="ru-RU" sz="2800" dirty="0" smtClean="0">
                    <a:solidFill>
                      <a:srgbClr val="04617B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 </a:t>
                </a:r>
                <a:r>
                  <a:rPr lang="ru-RU" sz="2800" dirty="0">
                    <a:solidFill>
                      <a:srgbClr val="04617B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– показатель степени</a:t>
                </a:r>
                <a:r>
                  <a:rPr lang="ru-RU" sz="2800" dirty="0" smtClean="0">
                    <a:solidFill>
                      <a:srgbClr val="04617B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  <a:br>
                  <a:rPr lang="ru-RU" sz="2800" dirty="0" smtClean="0">
                    <a:solidFill>
                      <a:srgbClr val="04617B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</a:br>
                <a:r>
                  <a:rPr lang="ru-RU" sz="2800" dirty="0" smtClean="0">
                    <a:solidFill>
                      <a:srgbClr val="04617B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4)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800" i="1" smtClean="0">
                            <a:solidFill>
                              <a:srgbClr val="04617B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ru-RU" sz="2800" b="0" i="1" smtClean="0">
                            <a:solidFill>
                              <a:srgbClr val="04617B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10</m:t>
                        </m:r>
                      </m:e>
                      <m:sup>
                        <m:r>
                          <a:rPr lang="ru-RU" sz="2800" b="0" i="1" smtClean="0">
                            <a:solidFill>
                              <a:srgbClr val="04617B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4</m:t>
                        </m:r>
                      </m:sup>
                    </m:sSup>
                    <m:r>
                      <a:rPr lang="ru-RU" sz="2800" b="0" i="1" smtClean="0">
                        <a:solidFill>
                          <a:srgbClr val="04617B"/>
                        </a:solidFill>
                        <a:latin typeface="Cambria Math"/>
                        <a:cs typeface="Times New Roman" panose="02020603050405020304" pitchFamily="18" charset="0"/>
                      </a:rPr>
                      <m:t>=10·10·10·10=10000</m:t>
                    </m:r>
                  </m:oMath>
                </a14:m>
                <a:r>
                  <a:rPr lang="ru-RU" sz="2800" b="0" dirty="0" smtClean="0">
                    <a:solidFill>
                      <a:srgbClr val="04617B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/>
                </a:r>
                <a:br>
                  <a:rPr lang="ru-RU" sz="2800" b="0" dirty="0" smtClean="0">
                    <a:solidFill>
                      <a:srgbClr val="04617B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</a:br>
                <a:r>
                  <a:rPr lang="ru-RU" sz="2800" b="0" dirty="0" smtClean="0">
                    <a:solidFill>
                      <a:srgbClr val="04617B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5)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800" b="0" i="1" smtClean="0">
                            <a:solidFill>
                              <a:srgbClr val="04617B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ru-RU" sz="2800" b="0" i="1" smtClean="0">
                            <a:solidFill>
                              <a:srgbClr val="04617B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(−2)</m:t>
                        </m:r>
                      </m:e>
                      <m:sup>
                        <m:r>
                          <a:rPr lang="ru-RU" sz="2800" b="0" i="1" smtClean="0">
                            <a:solidFill>
                              <a:srgbClr val="04617B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3</m:t>
                        </m:r>
                      </m:sup>
                    </m:sSup>
                    <m:r>
                      <a:rPr lang="ru-RU" sz="2800" b="0" i="1" smtClean="0">
                        <a:solidFill>
                          <a:srgbClr val="04617B"/>
                        </a:solidFill>
                        <a:latin typeface="Cambria Math"/>
                        <a:cs typeface="Times New Roman" panose="02020603050405020304" pitchFamily="18" charset="0"/>
                      </a:rPr>
                      <m:t>=</m:t>
                    </m:r>
                    <m:d>
                      <m:dPr>
                        <m:ctrlPr>
                          <a:rPr lang="ru-RU" sz="2800" b="0" i="1" smtClean="0">
                            <a:solidFill>
                              <a:srgbClr val="04617B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ru-RU" sz="2800" b="0" i="1" smtClean="0">
                            <a:solidFill>
                              <a:srgbClr val="04617B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−2</m:t>
                        </m:r>
                      </m:e>
                    </m:d>
                    <m:r>
                      <a:rPr lang="ru-RU" sz="2800" b="0" i="1" smtClean="0">
                        <a:solidFill>
                          <a:srgbClr val="04617B"/>
                        </a:solidFill>
                        <a:latin typeface="Cambria Math"/>
                        <a:cs typeface="Times New Roman" panose="02020603050405020304" pitchFamily="18" charset="0"/>
                      </a:rPr>
                      <m:t>·</m:t>
                    </m:r>
                    <m:d>
                      <m:dPr>
                        <m:ctrlPr>
                          <a:rPr lang="ru-RU" sz="2800" b="0" i="1" smtClean="0">
                            <a:solidFill>
                              <a:srgbClr val="04617B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ru-RU" sz="2800" b="0" i="1" smtClean="0">
                            <a:solidFill>
                              <a:srgbClr val="04617B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−2</m:t>
                        </m:r>
                      </m:e>
                    </m:d>
                    <m:r>
                      <a:rPr lang="ru-RU" sz="2800" b="0" i="1" smtClean="0">
                        <a:solidFill>
                          <a:srgbClr val="04617B"/>
                        </a:solidFill>
                        <a:latin typeface="Cambria Math"/>
                        <a:cs typeface="Times New Roman" panose="02020603050405020304" pitchFamily="18" charset="0"/>
                      </a:rPr>
                      <m:t>·</m:t>
                    </m:r>
                    <m:d>
                      <m:dPr>
                        <m:ctrlPr>
                          <a:rPr lang="ru-RU" sz="2800" b="0" i="1" smtClean="0">
                            <a:solidFill>
                              <a:srgbClr val="04617B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ru-RU" sz="2800" b="0" i="1" smtClean="0">
                            <a:solidFill>
                              <a:srgbClr val="04617B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−2</m:t>
                        </m:r>
                      </m:e>
                    </m:d>
                    <m:r>
                      <a:rPr lang="ru-RU" sz="2800" b="0" i="1" smtClean="0">
                        <a:solidFill>
                          <a:srgbClr val="04617B"/>
                        </a:solidFill>
                        <a:latin typeface="Cambria Math"/>
                        <a:cs typeface="Times New Roman" panose="02020603050405020304" pitchFamily="18" charset="0"/>
                      </a:rPr>
                      <m:t>=−8</m:t>
                    </m:r>
                  </m:oMath>
                </a14:m>
                <a:r>
                  <a:rPr lang="ru-RU" sz="2800" dirty="0" smtClean="0">
                    <a:solidFill>
                      <a:srgbClr val="04617B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endParaRPr lang="ru-RU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Заголовок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467544" y="3933056"/>
                <a:ext cx="8305800" cy="1143000"/>
              </a:xfrm>
              <a:blipFill rotWithShape="1">
                <a:blip r:embed="rId2"/>
                <a:stretch>
                  <a:fillRect l="-2643" t="-245213" r="-2790" b="-1861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75905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933056"/>
            <a:ext cx="6408712" cy="1143000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Задача №1.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Записать в виде степени выражение:</a:t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а) 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а·а·а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б)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х·х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в) </a:t>
            </a:r>
            <a:r>
              <a:rPr lang="en-US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m·m·m·m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b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г) 7·7·7·7=</a:t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д) 11·11·11·11·11=</a:t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е) (-3)·(-3)·(-3)·(-3)=</a:t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ж) (-4)·(-4)·(-4)·(-4)·(-4)=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9512" y="5661248"/>
            <a:ext cx="82089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i="1" dirty="0" smtClean="0"/>
              <a:t>Проверка правильности выполнения задания по щелчку мыши</a:t>
            </a:r>
            <a:r>
              <a:rPr lang="ru-RU" dirty="0" smtClean="0"/>
              <a:t>.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1907704" y="1982417"/>
                <a:ext cx="72008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ru-RU" sz="280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ru-RU" sz="2800" b="0" i="1" smtClean="0">
                              <a:latin typeface="Cambria Math"/>
                            </a:rPr>
                            <m:t>а</m:t>
                          </m:r>
                        </m:e>
                        <m:sup>
                          <m:r>
                            <a:rPr lang="ru-RU" sz="2800" b="0" i="1" smtClean="0">
                              <a:latin typeface="Cambria Math"/>
                            </a:rPr>
                            <m:t>3</m:t>
                          </m:r>
                        </m:sup>
                      </m:sSup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07704" y="1982417"/>
                <a:ext cx="720080" cy="52322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1691680" y="2470392"/>
                <a:ext cx="72008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ru-RU" sz="280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ru-RU" sz="2800" b="0" i="1" smtClean="0">
                              <a:latin typeface="Cambria Math"/>
                            </a:rPr>
                            <m:t>х</m:t>
                          </m:r>
                        </m:e>
                        <m:sup>
                          <m:r>
                            <a:rPr lang="ru-RU" sz="2800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91680" y="2470392"/>
                <a:ext cx="720080" cy="523220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2595317" y="2826797"/>
                <a:ext cx="72008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ru-RU" sz="280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2800" b="0" i="1" smtClean="0">
                              <a:latin typeface="Cambria Math"/>
                            </a:rPr>
                            <m:t>𝑚</m:t>
                          </m:r>
                        </m:e>
                        <m:sup>
                          <m:r>
                            <a:rPr lang="en-US" sz="2800" b="0" i="1" smtClean="0">
                              <a:latin typeface="Cambria Math"/>
                            </a:rPr>
                            <m:t>4</m:t>
                          </m:r>
                        </m:sup>
                      </m:sSup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95317" y="2826797"/>
                <a:ext cx="720080" cy="523220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2235277" y="3321190"/>
                <a:ext cx="72008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ru-RU" sz="280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2800" b="0" i="1" smtClean="0">
                              <a:latin typeface="Cambria Math"/>
                            </a:rPr>
                            <m:t>7</m:t>
                          </m:r>
                        </m:e>
                        <m:sup>
                          <m:r>
                            <a:rPr lang="en-US" sz="2800" b="0" i="1" smtClean="0">
                              <a:latin typeface="Cambria Math"/>
                            </a:rPr>
                            <m:t>4</m:t>
                          </m:r>
                        </m:sup>
                      </m:sSup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35277" y="3321190"/>
                <a:ext cx="720080" cy="523220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3332344" y="3698211"/>
                <a:ext cx="720080" cy="52809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ru-RU" sz="280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2800" b="0" i="1" smtClean="0">
                              <a:latin typeface="Cambria Math"/>
                            </a:rPr>
                            <m:t>11</m:t>
                          </m:r>
                        </m:e>
                        <m:sup>
                          <m:r>
                            <a:rPr lang="en-US" sz="2800" b="0" i="1" smtClean="0">
                              <a:latin typeface="Cambria Math"/>
                            </a:rPr>
                            <m:t>5</m:t>
                          </m:r>
                        </m:sup>
                      </m:sSup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32344" y="3698211"/>
                <a:ext cx="720080" cy="528093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3675972" y="4110832"/>
                <a:ext cx="72008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ru-RU" sz="280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2800" b="0" i="1" smtClean="0">
                              <a:latin typeface="Cambria Math"/>
                            </a:rPr>
                            <m:t>(−3)</m:t>
                          </m:r>
                        </m:e>
                        <m:sup>
                          <m:r>
                            <a:rPr lang="en-US" sz="2800" b="0" i="1" smtClean="0">
                              <a:latin typeface="Cambria Math"/>
                            </a:rPr>
                            <m:t>4</m:t>
                          </m:r>
                        </m:sup>
                      </m:sSup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75972" y="4110832"/>
                <a:ext cx="720080" cy="523220"/>
              </a:xfrm>
              <a:prstGeom prst="rect">
                <a:avLst/>
              </a:prstGeom>
              <a:blipFill rotWithShape="1">
                <a:blip r:embed="rId7"/>
                <a:stretch>
                  <a:fillRect r="-3728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4381663" y="4605675"/>
                <a:ext cx="720080" cy="52809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ru-RU" sz="280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2800" b="0" i="1" smtClean="0">
                              <a:latin typeface="Cambria Math"/>
                            </a:rPr>
                            <m:t>(−4)</m:t>
                          </m:r>
                        </m:e>
                        <m:sup>
                          <m:r>
                            <a:rPr lang="en-US" sz="2800" b="0" i="1" smtClean="0">
                              <a:latin typeface="Cambria Math"/>
                            </a:rPr>
                            <m:t>5</m:t>
                          </m:r>
                        </m:sup>
                      </m:sSup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81663" y="4605675"/>
                <a:ext cx="720080" cy="528093"/>
              </a:xfrm>
              <a:prstGeom prst="rect">
                <a:avLst/>
              </a:prstGeom>
              <a:blipFill rotWithShape="1">
                <a:blip r:embed="rId8"/>
                <a:stretch>
                  <a:fillRect r="-3559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661158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  <p:bldP spid="8" grpId="0"/>
      <p:bldP spid="9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Заголовок 1"/>
              <p:cNvSpPr>
                <a:spLocks noGrp="1"/>
              </p:cNvSpPr>
              <p:nvPr>
                <p:ph type="title"/>
              </p:nvPr>
            </p:nvSpPr>
            <p:spPr>
              <a:xfrm>
                <a:off x="467544" y="3933056"/>
                <a:ext cx="6408712" cy="1143000"/>
              </a:xfrm>
            </p:spPr>
            <p:txBody>
              <a:bodyPr>
                <a:noAutofit/>
              </a:bodyPr>
              <a:lstStyle/>
              <a:p>
                <a:r>
                  <a:rPr lang="ru-RU" sz="28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Задача №</a:t>
                </a:r>
                <a:r>
                  <a:rPr lang="en-US" sz="28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ru-RU" sz="28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  <a:r>
                  <a:rPr lang="ru-RU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/>
                </a:r>
                <a:br>
                  <a:rPr lang="ru-RU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</a:br>
                <a:r>
                  <a:rPr lang="ru-RU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Вычислить:</a:t>
                </a:r>
                <a:br>
                  <a:rPr lang="ru-RU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</a:br>
                <a:r>
                  <a:rPr lang="ru-RU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а)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800" i="1" dirty="0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ru-RU" sz="2800" b="0" i="1" dirty="0" smtClean="0">
                            <a:latin typeface="Cambria Math"/>
                            <a:cs typeface="Times New Roman" panose="02020603050405020304" pitchFamily="18" charset="0"/>
                          </a:rPr>
                          <m:t>2</m:t>
                        </m:r>
                      </m:e>
                      <m:sup>
                        <m:r>
                          <a:rPr lang="ru-RU" sz="2800" b="0" i="1" dirty="0" smtClean="0">
                            <a:latin typeface="Cambria Math"/>
                            <a:cs typeface="Times New Roman" panose="02020603050405020304" pitchFamily="18" charset="0"/>
                          </a:rPr>
                          <m:t>4</m:t>
                        </m:r>
                      </m:sup>
                    </m:sSup>
                  </m:oMath>
                </a14:m>
                <a:r>
                  <a:rPr lang="ru-RU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</a:t>
                </a:r>
                <a:br>
                  <a:rPr lang="ru-RU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</a:br>
                <a:r>
                  <a:rPr lang="ru-RU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б)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80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ru-RU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3</m:t>
                        </m:r>
                      </m:e>
                      <m:sup>
                        <m:r>
                          <a:rPr lang="ru-RU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3</m:t>
                        </m:r>
                      </m:sup>
                    </m:sSup>
                  </m:oMath>
                </a14:m>
                <a:r>
                  <a:rPr lang="ru-RU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</a:t>
                </a:r>
                <a:br>
                  <a:rPr lang="ru-RU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</a:br>
                <a:r>
                  <a:rPr lang="ru-RU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в)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80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ru-RU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5</m:t>
                        </m:r>
                      </m:e>
                      <m:sup>
                        <m:r>
                          <a:rPr lang="ru-RU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</a:t>
                </a:r>
                <a:b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</a:br>
                <a:r>
                  <a:rPr lang="ru-RU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г)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80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ru-RU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(−2)</m:t>
                        </m:r>
                      </m:e>
                      <m:sup>
                        <m:r>
                          <a:rPr lang="ru-RU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4</m:t>
                        </m:r>
                      </m:sup>
                    </m:sSup>
                  </m:oMath>
                </a14:m>
                <a:r>
                  <a:rPr lang="ru-RU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</a:t>
                </a:r>
                <a:br>
                  <a:rPr lang="ru-RU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</a:br>
                <a:r>
                  <a:rPr lang="ru-RU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д)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80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ru-RU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(−1)</m:t>
                        </m:r>
                      </m:e>
                      <m:sup>
                        <m:r>
                          <a:rPr lang="ru-RU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5</m:t>
                        </m:r>
                      </m:sup>
                    </m:sSup>
                  </m:oMath>
                </a14:m>
                <a:r>
                  <a:rPr lang="ru-RU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</a:t>
                </a:r>
                <a:br>
                  <a:rPr lang="ru-RU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</a:br>
                <a:r>
                  <a:rPr lang="ru-RU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е)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80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ru-RU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(</m:t>
                        </m:r>
                        <m:f>
                          <m:fPr>
                            <m:ctrlPr>
                              <a:rPr lang="ru-RU" sz="28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ru-RU" sz="28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ru-RU" sz="28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2</m:t>
                            </m:r>
                          </m:den>
                        </m:f>
                        <m:r>
                          <a:rPr lang="ru-RU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)</m:t>
                        </m:r>
                      </m:e>
                      <m:sup>
                        <m:r>
                          <a:rPr lang="ru-RU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3</m:t>
                        </m:r>
                      </m:sup>
                    </m:sSup>
                    <m:r>
                      <a:rPr lang="ru-RU" sz="2800" b="0" i="1" smtClean="0">
                        <a:latin typeface="Cambria Math"/>
                        <a:cs typeface="Times New Roman" panose="02020603050405020304" pitchFamily="18" charset="0"/>
                      </a:rPr>
                      <m:t>=</m:t>
                    </m:r>
                  </m:oMath>
                </a14:m>
                <a:r>
                  <a:rPr lang="ru-RU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/>
                </a:r>
                <a:br>
                  <a:rPr lang="ru-RU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</a:br>
                <a:r>
                  <a:rPr lang="ru-RU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ж)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80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ru-RU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(</m:t>
                        </m:r>
                        <m:f>
                          <m:fPr>
                            <m:ctrlPr>
                              <a:rPr lang="ru-RU" sz="28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ru-RU" sz="28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2</m:t>
                            </m:r>
                          </m:num>
                          <m:den>
                            <m:r>
                              <a:rPr lang="ru-RU" sz="28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3</m:t>
                            </m:r>
                          </m:den>
                        </m:f>
                        <m:r>
                          <a:rPr lang="ru-RU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)</m:t>
                        </m:r>
                      </m:e>
                      <m:sup>
                        <m:r>
                          <a:rPr lang="ru-RU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4</m:t>
                        </m:r>
                      </m:sup>
                    </m:sSup>
                    <m:r>
                      <a:rPr lang="ru-RU" sz="2800" b="0" i="1" smtClean="0">
                        <a:latin typeface="Cambria Math"/>
                        <a:cs typeface="Times New Roman" panose="02020603050405020304" pitchFamily="18" charset="0"/>
                      </a:rPr>
                      <m:t>=</m:t>
                    </m:r>
                  </m:oMath>
                </a14:m>
                <a:endParaRPr lang="ru-RU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Заголовок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467544" y="3933056"/>
                <a:ext cx="6408712" cy="1143000"/>
              </a:xfrm>
              <a:blipFill rotWithShape="1">
                <a:blip r:embed="rId2"/>
                <a:stretch>
                  <a:fillRect l="-3425" t="-276064" b="-1010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/>
          <p:cNvSpPr txBox="1"/>
          <p:nvPr/>
        </p:nvSpPr>
        <p:spPr>
          <a:xfrm>
            <a:off x="179512" y="5661248"/>
            <a:ext cx="82089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i="1" dirty="0" smtClean="0"/>
              <a:t>Проверка правильности выполнения задания по щелчку мыши</a:t>
            </a:r>
            <a:r>
              <a:rPr lang="ru-RU" dirty="0" smtClean="0"/>
              <a:t>.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1546355" y="1683526"/>
                <a:ext cx="265918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400" i="1" smtClean="0">
                          <a:latin typeface="Cambria Math"/>
                        </a:rPr>
                        <m:t>2</m:t>
                      </m:r>
                      <m:r>
                        <a:rPr lang="ru-RU" sz="2400" i="1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ru-RU" sz="2400" b="0" i="1" smtClean="0">
                          <a:latin typeface="Cambria Math"/>
                        </a:rPr>
                        <m:t>2</m:t>
                      </m:r>
                      <m:r>
                        <a:rPr lang="ru-RU" sz="2400" b="0" i="1" smtClean="0">
                          <a:latin typeface="Cambria Math"/>
                          <a:ea typeface="Cambria Math"/>
                        </a:rPr>
                        <m:t>∙2∙2=16</m:t>
                      </m:r>
                    </m:oMath>
                  </m:oMathPara>
                </a14:m>
                <a:endParaRPr lang="ru-RU" sz="1600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46355" y="1683526"/>
                <a:ext cx="2659182" cy="461665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1567640" y="2145187"/>
                <a:ext cx="2000704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400" i="1" smtClean="0">
                          <a:latin typeface="Cambria Math"/>
                        </a:rPr>
                        <m:t>3·</m:t>
                      </m:r>
                      <m:r>
                        <a:rPr lang="ru-RU" sz="2400" b="0" i="1" smtClean="0">
                          <a:latin typeface="Cambria Math"/>
                        </a:rPr>
                        <m:t>3·3=27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67640" y="2145187"/>
                <a:ext cx="2000704" cy="461665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/>
          <p:cNvSpPr txBox="1"/>
          <p:nvPr/>
        </p:nvSpPr>
        <p:spPr>
          <a:xfrm>
            <a:off x="1568709" y="2471718"/>
            <a:ext cx="22395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5·5=25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051720" y="2933383"/>
            <a:ext cx="29953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(-2)·(-2)·(-2)·(-2)=16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068666" y="3395048"/>
            <a:ext cx="44735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(-1)·(-1)·(-1)·(-1)·(-1) = -1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2051720" y="3869049"/>
                <a:ext cx="2048156" cy="7036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ru-RU" sz="28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sz="2800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ru-RU" sz="2800" b="0" i="1" smtClean="0">
                            <a:latin typeface="Cambria Math"/>
                          </a:rPr>
                          <m:t>2</m:t>
                        </m:r>
                      </m:den>
                    </m:f>
                    <m:r>
                      <a:rPr lang="ru-RU" sz="2800" i="1" smtClean="0">
                        <a:latin typeface="Cambria Math"/>
                        <a:ea typeface="Cambria Math"/>
                      </a:rPr>
                      <m:t>∙</m:t>
                    </m:r>
                    <m:f>
                      <m:fPr>
                        <m:ctrlPr>
                          <a:rPr lang="ru-RU" sz="2800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ru-RU" sz="2800" b="0" i="1" smtClean="0">
                            <a:latin typeface="Cambria Math"/>
                            <a:ea typeface="Cambria Math"/>
                          </a:rPr>
                          <m:t>1</m:t>
                        </m:r>
                      </m:num>
                      <m:den>
                        <m:r>
                          <a:rPr lang="ru-RU" sz="2800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den>
                    </m:f>
                    <m:r>
                      <a:rPr lang="ru-RU" sz="2800" i="1" smtClean="0">
                        <a:latin typeface="Cambria Math"/>
                        <a:ea typeface="Cambria Math"/>
                      </a:rPr>
                      <m:t>∙</m:t>
                    </m:r>
                    <m:f>
                      <m:fPr>
                        <m:ctrlPr>
                          <a:rPr lang="ru-RU" sz="2800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ru-RU" sz="2800" b="0" i="1" smtClean="0">
                            <a:latin typeface="Cambria Math"/>
                            <a:ea typeface="Cambria Math"/>
                          </a:rPr>
                          <m:t>1</m:t>
                        </m:r>
                      </m:num>
                      <m:den>
                        <m:r>
                          <a:rPr lang="ru-RU" sz="2800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den>
                    </m:f>
                  </m:oMath>
                </a14:m>
                <a:r>
                  <a:rPr lang="ru-RU" sz="2800" dirty="0" smtClean="0"/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i="1" dirty="0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sz="2800" b="0" i="1" dirty="0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ru-RU" sz="2800" b="0" i="1" dirty="0" smtClean="0">
                            <a:latin typeface="Cambria Math"/>
                          </a:rPr>
                          <m:t>8</m:t>
                        </m:r>
                      </m:den>
                    </m:f>
                  </m:oMath>
                </a14:m>
                <a:endParaRPr lang="ru-RU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51720" y="3869049"/>
                <a:ext cx="2048156" cy="703654"/>
              </a:xfrm>
              <a:prstGeom prst="rect">
                <a:avLst/>
              </a:prstGeom>
              <a:blipFill rotWithShape="1">
                <a:blip r:embed="rId5"/>
                <a:stretch>
                  <a:fillRect b="-1217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2051720" y="4572703"/>
                <a:ext cx="720080" cy="67056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sz="200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ru-RU" sz="2000" b="0" i="1" smtClean="0">
                              <a:latin typeface="Cambria Math"/>
                            </a:rPr>
                            <m:t>16</m:t>
                          </m:r>
                        </m:num>
                        <m:den>
                          <m:r>
                            <a:rPr lang="ru-RU" sz="2000" b="0" i="1" smtClean="0">
                              <a:latin typeface="Cambria Math"/>
                            </a:rPr>
                            <m:t>81</m:t>
                          </m:r>
                        </m:den>
                      </m:f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51720" y="4572703"/>
                <a:ext cx="720080" cy="670568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102664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  <p:bldP spid="8" grpId="0"/>
      <p:bldP spid="9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Заголовок 1"/>
              <p:cNvSpPr>
                <a:spLocks noGrp="1"/>
              </p:cNvSpPr>
              <p:nvPr>
                <p:ph type="title"/>
              </p:nvPr>
            </p:nvSpPr>
            <p:spPr>
              <a:xfrm>
                <a:off x="539552" y="3251138"/>
                <a:ext cx="6408712" cy="1143000"/>
              </a:xfrm>
            </p:spPr>
            <p:txBody>
              <a:bodyPr>
                <a:noAutofit/>
              </a:bodyPr>
              <a:lstStyle/>
              <a:p>
                <a:r>
                  <a:rPr lang="ru-RU" sz="28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Задача №</a:t>
                </a:r>
                <a:r>
                  <a:rPr lang="ru-RU" sz="28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</a:t>
                </a:r>
                <a:r>
                  <a:rPr lang="ru-RU" sz="28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  <a:r>
                  <a:rPr lang="ru-RU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/>
                </a:r>
                <a:br>
                  <a:rPr lang="ru-RU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</a:br>
                <a:r>
                  <a:rPr lang="ru-RU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Вычислить:</a:t>
                </a:r>
                <a:br>
                  <a:rPr lang="ru-RU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</a:br>
                <a:r>
                  <a:rPr lang="ru-RU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а)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800" i="1" dirty="0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ru-RU" sz="2800" b="0" i="1" dirty="0" smtClean="0">
                            <a:latin typeface="Cambria Math"/>
                            <a:cs typeface="Times New Roman" panose="02020603050405020304" pitchFamily="18" charset="0"/>
                          </a:rPr>
                          <m:t>3</m:t>
                        </m:r>
                      </m:e>
                      <m:sup>
                        <m:r>
                          <a:rPr lang="ru-RU" sz="2800" b="0" i="1" dirty="0" smtClean="0">
                            <a:latin typeface="Cambria Math"/>
                            <a:cs typeface="Times New Roman" panose="02020603050405020304" pitchFamily="18" charset="0"/>
                          </a:rPr>
                          <m:t>1</m:t>
                        </m:r>
                      </m:sup>
                    </m:sSup>
                  </m:oMath>
                </a14:m>
                <a:r>
                  <a:rPr lang="ru-RU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</a:t>
                </a:r>
                <a:br>
                  <a:rPr lang="ru-RU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</a:br>
                <a:r>
                  <a:rPr lang="ru-RU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б) 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80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f>
                          <m:fPr>
                            <m:ctrlPr>
                              <a:rPr lang="ru-RU" sz="280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ru-RU" sz="28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ru-RU" sz="28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3</m:t>
                            </m:r>
                          </m:den>
                        </m:f>
                        <m:r>
                          <a:rPr lang="ru-RU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)</m:t>
                        </m:r>
                      </m:e>
                      <m:sup>
                        <m:r>
                          <a:rPr lang="ru-RU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1</m:t>
                        </m:r>
                      </m:sup>
                    </m:sSup>
                  </m:oMath>
                </a14:m>
                <a:r>
                  <a:rPr lang="ru-RU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</a:t>
                </a:r>
                <a:br>
                  <a:rPr lang="ru-RU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</a:br>
                <a:r>
                  <a:rPr lang="ru-RU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в)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80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ru-RU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10</m:t>
                        </m:r>
                      </m:e>
                      <m:sup>
                        <m:r>
                          <a:rPr lang="ru-RU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1</m:t>
                        </m:r>
                      </m:sup>
                    </m:sSup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</a:t>
                </a:r>
                <a:b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</a:br>
                <a:r>
                  <a:rPr lang="ru-RU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г)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80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ru-RU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0</m:t>
                        </m:r>
                      </m:e>
                      <m:sup>
                        <m:r>
                          <a:rPr lang="ru-RU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ru-RU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</a:t>
                </a:r>
                <a:br>
                  <a:rPr lang="ru-RU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</a:br>
                <a:r>
                  <a:rPr lang="ru-RU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д)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80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ru-RU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0</m:t>
                        </m:r>
                      </m:e>
                      <m:sup>
                        <m:r>
                          <a:rPr lang="ru-RU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5</m:t>
                        </m:r>
                      </m:sup>
                    </m:sSup>
                  </m:oMath>
                </a14:m>
                <a:r>
                  <a:rPr lang="ru-RU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</a:t>
                </a:r>
                <a:br>
                  <a:rPr lang="ru-RU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</a:br>
                <a:endParaRPr lang="ru-RU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Заголовок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539552" y="3251138"/>
                <a:ext cx="6408712" cy="1143000"/>
              </a:xfrm>
              <a:blipFill rotWithShape="1">
                <a:blip r:embed="rId2"/>
                <a:stretch>
                  <a:fillRect l="-3425" t="-22340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/>
          <p:cNvSpPr txBox="1"/>
          <p:nvPr/>
        </p:nvSpPr>
        <p:spPr>
          <a:xfrm>
            <a:off x="179512" y="5661248"/>
            <a:ext cx="82089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i="1" dirty="0" smtClean="0"/>
              <a:t>Проверка правильности выполнения задания по щелчку мыши</a:t>
            </a:r>
            <a:r>
              <a:rPr lang="ru-RU" dirty="0" smtClean="0"/>
              <a:t>.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1597486" y="1646402"/>
                <a:ext cx="52231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400" i="1" smtClean="0">
                          <a:latin typeface="Cambria Math"/>
                        </a:rPr>
                        <m:t>3</m:t>
                      </m:r>
                    </m:oMath>
                  </m:oMathPara>
                </a14:m>
                <a:endParaRPr lang="ru-RU" sz="1600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97486" y="1646402"/>
                <a:ext cx="522311" cy="461665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1528618" y="2072762"/>
                <a:ext cx="887747" cy="67056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sz="200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ru-RU" sz="2000" b="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ru-RU" sz="2000" b="0" i="1" smtClean="0">
                              <a:latin typeface="Cambria Math"/>
                            </a:rPr>
                            <m:t>3</m:t>
                          </m:r>
                        </m:den>
                      </m:f>
                    </m:oMath>
                  </m:oMathPara>
                </a14:m>
                <a:endParaRPr lang="ru-RU" sz="1600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28618" y="2072762"/>
                <a:ext cx="887747" cy="670568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/>
          <p:cNvSpPr txBox="1"/>
          <p:nvPr/>
        </p:nvSpPr>
        <p:spPr>
          <a:xfrm>
            <a:off x="1912260" y="2636280"/>
            <a:ext cx="5223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597487" y="3097945"/>
            <a:ext cx="4335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527917" y="3559610"/>
            <a:ext cx="4165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44338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Заголовок 1"/>
              <p:cNvSpPr>
                <a:spLocks noGrp="1"/>
              </p:cNvSpPr>
              <p:nvPr>
                <p:ph type="title"/>
              </p:nvPr>
            </p:nvSpPr>
            <p:spPr>
              <a:xfrm>
                <a:off x="323528" y="3933056"/>
                <a:ext cx="8305800" cy="1143000"/>
              </a:xfrm>
            </p:spPr>
            <p:txBody>
              <a:bodyPr>
                <a:noAutofit/>
              </a:bodyPr>
              <a:lstStyle/>
              <a:p>
                <a:pPr algn="ctr"/>
                <a:r>
                  <a:rPr lang="ru-RU" sz="28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Степенью числа а с показателем 1 является само это число.</a:t>
                </a:r>
                <a:br>
                  <a:rPr lang="ru-RU" sz="28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</a:br>
                <a:r>
                  <a:rPr lang="ru-RU" sz="28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/>
                </a:r>
                <a:br>
                  <a:rPr lang="ru-RU" sz="28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ru-RU" sz="4000" b="1" i="1" smtClean="0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ru-RU" sz="4000" b="1" i="0" smtClean="0">
                              <a:latin typeface="Cambria Math"/>
                              <a:cs typeface="Times New Roman" panose="02020603050405020304" pitchFamily="18" charset="0"/>
                            </a:rPr>
                            <m:t>а</m:t>
                          </m:r>
                        </m:e>
                        <m:sup>
                          <m:r>
                            <a:rPr lang="ru-RU" sz="4000" b="1" i="0" smtClean="0">
                              <a:latin typeface="Cambria Math"/>
                              <a:cs typeface="Times New Roman" panose="02020603050405020304" pitchFamily="18" charset="0"/>
                            </a:rPr>
                            <m:t>𝟏</m:t>
                          </m:r>
                        </m:sup>
                      </m:sSup>
                      <m:r>
                        <a:rPr lang="ru-RU" sz="4000" b="1" i="0" smtClean="0">
                          <a:latin typeface="Cambria Math"/>
                          <a:cs typeface="Times New Roman" panose="02020603050405020304" pitchFamily="18" charset="0"/>
                        </a:rPr>
                        <m:t>=а</m:t>
                      </m:r>
                    </m:oMath>
                  </m:oMathPara>
                </a14:m>
                <a:r>
                  <a:rPr lang="ru-RU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/>
                </a:r>
                <a:br>
                  <a:rPr lang="ru-RU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</a:br>
                <a:r>
                  <a:rPr lang="ru-RU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/>
                </a:r>
                <a:br>
                  <a:rPr lang="ru-RU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</a:br>
                <a:r>
                  <a:rPr lang="ru-RU" sz="28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Степень числа 0 с любым натуральным показателем равна нулю.</a:t>
                </a:r>
                <a:br>
                  <a:rPr lang="ru-RU" sz="28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</a:br>
                <a:r>
                  <a:rPr lang="ru-RU" sz="28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/>
                </a:r>
                <a:br>
                  <a:rPr lang="ru-RU" sz="28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ru-RU" sz="4000" b="1" i="1" smtClean="0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ru-RU" sz="4000" b="1" i="1" smtClean="0">
                              <a:latin typeface="Cambria Math"/>
                              <a:cs typeface="Times New Roman" panose="02020603050405020304" pitchFamily="18" charset="0"/>
                            </a:rPr>
                            <m:t>𝟎</m:t>
                          </m:r>
                        </m:e>
                        <m:sup>
                          <m:r>
                            <a:rPr lang="en-US" sz="4000" b="1" i="1" smtClean="0">
                              <a:latin typeface="Cambria Math"/>
                              <a:cs typeface="Times New Roman" panose="02020603050405020304" pitchFamily="18" charset="0"/>
                            </a:rPr>
                            <m:t>𝒏</m:t>
                          </m:r>
                        </m:sup>
                      </m:sSup>
                      <m:r>
                        <a:rPr lang="ru-RU" sz="4000" b="1" i="1" smtClean="0">
                          <a:latin typeface="Cambria Math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ru-RU" sz="4000" b="1" i="1" smtClean="0">
                          <a:latin typeface="Cambria Math"/>
                          <a:cs typeface="Times New Roman" panose="02020603050405020304" pitchFamily="18" charset="0"/>
                        </a:rPr>
                        <m:t>𝟎</m:t>
                      </m:r>
                    </m:oMath>
                  </m:oMathPara>
                </a14:m>
                <a:endParaRPr lang="ru-RU" sz="40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Заголовок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323528" y="3933056"/>
                <a:ext cx="8305800" cy="1143000"/>
              </a:xfrm>
              <a:blipFill rotWithShape="1">
                <a:blip r:embed="rId2"/>
                <a:stretch>
                  <a:fillRect l="-73" t="-277660" r="-132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67692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Заголовок 1"/>
              <p:cNvSpPr>
                <a:spLocks noGrp="1"/>
              </p:cNvSpPr>
              <p:nvPr>
                <p:ph type="title"/>
              </p:nvPr>
            </p:nvSpPr>
            <p:spPr>
              <a:xfrm>
                <a:off x="467544" y="4518248"/>
                <a:ext cx="6408712" cy="1143000"/>
              </a:xfrm>
            </p:spPr>
            <p:txBody>
              <a:bodyPr>
                <a:noAutofit/>
              </a:bodyPr>
              <a:lstStyle/>
              <a:p>
                <a:r>
                  <a:rPr lang="ru-RU" sz="20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Задача №4.</a:t>
                </a:r>
                <a:r>
                  <a:rPr lang="ru-RU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/>
                </a:r>
                <a:br>
                  <a:rPr lang="ru-RU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</a:br>
                <a:r>
                  <a:rPr lang="ru-RU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Найти значение степени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00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ru-RU" sz="20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а</m:t>
                        </m:r>
                      </m:e>
                      <m:sup>
                        <m:r>
                          <a:rPr lang="en-US" sz="20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ru-RU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при заданных значениях а и </a:t>
                </a:r>
                <a: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</a:t>
                </a:r>
                <a:r>
                  <a:rPr lang="ru-RU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</a:t>
                </a:r>
                <a:br>
                  <a:rPr lang="ru-RU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</a:br>
                <a:r>
                  <a:rPr lang="ru-RU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а) </a:t>
                </a:r>
                <a: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a=2,5          n=2</a:t>
                </a:r>
                <a:b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</a:br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/>
                </a:r>
                <a:b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</a:br>
                <a:r>
                  <a:rPr lang="ru-RU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б) </a:t>
                </a:r>
                <a: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20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20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n=4</a:t>
                </a:r>
                <a:b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</a:br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/>
                </a:r>
                <a:b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</a:br>
                <a:r>
                  <a:rPr lang="ru-RU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в) а=-5    </a:t>
                </a:r>
                <a: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n=1</a:t>
                </a:r>
                <a:b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</a:br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/>
                </a:r>
                <a:b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</a:br>
                <a:r>
                  <a:rPr lang="ru-RU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г) а=-1   </a:t>
                </a:r>
                <a: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n=4</a:t>
                </a:r>
                <a:b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</a:br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/>
                </a:r>
                <a:b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</a:br>
                <a:r>
                  <a:rPr lang="ru-RU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д) а=-1    </a:t>
                </a:r>
                <a: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n=5</a:t>
                </a:r>
                <a:b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</a:br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/>
                </a:r>
                <a:b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</a:br>
                <a:r>
                  <a:rPr lang="ru-RU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е) а=1   </a:t>
                </a:r>
                <a: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n=17</a:t>
                </a:r>
                <a:b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</a:br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/>
                </a:r>
                <a:b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</a:br>
                <a:r>
                  <a:rPr lang="ru-RU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ж) а=0   </a:t>
                </a:r>
                <a: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n=6</a:t>
                </a:r>
                <a:endParaRPr lang="ru-RU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Заголовок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467544" y="4518248"/>
                <a:ext cx="6408712" cy="1143000"/>
              </a:xfrm>
              <a:blipFill rotWithShape="1">
                <a:blip r:embed="rId2"/>
                <a:stretch>
                  <a:fillRect l="-2474" t="-317021" r="-856" b="-1329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/>
          <p:cNvSpPr txBox="1"/>
          <p:nvPr/>
        </p:nvSpPr>
        <p:spPr>
          <a:xfrm>
            <a:off x="179512" y="6053028"/>
            <a:ext cx="82089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i="1" dirty="0">
                <a:solidFill>
                  <a:prstClr val="black"/>
                </a:solidFill>
              </a:rPr>
              <a:t>Проверка правильности выполнения задания по щелчку мыши</a:t>
            </a:r>
            <a:r>
              <a:rPr lang="ru-RU" dirty="0">
                <a:solidFill>
                  <a:prstClr val="black"/>
                </a:solidFill>
              </a:rPr>
              <a:t>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3051448" y="1531252"/>
                <a:ext cx="421458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ru-RU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ru-RU" b="0" i="1" smtClean="0">
                              <a:latin typeface="Cambria Math"/>
                            </a:rPr>
                            <m:t>а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𝑛</m:t>
                          </m:r>
                        </m:sup>
                      </m:sSup>
                      <m:r>
                        <a:rPr lang="ru-RU" b="0" i="1" smtClean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ru-RU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ru-RU" b="0" i="1" smtClean="0">
                              <a:latin typeface="Cambria Math"/>
                            </a:rPr>
                            <m:t>2,5</m:t>
                          </m:r>
                        </m:e>
                        <m:sup>
                          <m:r>
                            <a:rPr lang="ru-RU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ru-RU" b="0" i="1" smtClean="0">
                          <a:latin typeface="Cambria Math"/>
                        </a:rPr>
                        <m:t>=2,5</m:t>
                      </m:r>
                      <m:r>
                        <a:rPr lang="ru-RU" b="0" i="1" smtClean="0">
                          <a:latin typeface="Cambria Math"/>
                          <a:ea typeface="Cambria Math"/>
                        </a:rPr>
                        <m:t>∙2,5=6,25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51448" y="1531252"/>
                <a:ext cx="4214580" cy="36933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2838337" y="1998590"/>
                <a:ext cx="4214580" cy="63658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ru-RU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ru-RU" b="0" i="1" smtClean="0">
                              <a:latin typeface="Cambria Math"/>
                            </a:rPr>
                            <m:t>а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𝑛</m:t>
                          </m:r>
                        </m:sup>
                      </m:sSup>
                      <m:r>
                        <a:rPr lang="ru-RU" b="0" i="1" smtClean="0">
                          <a:latin typeface="Cambria Math"/>
                        </a:rPr>
                        <m:t>=(</m:t>
                      </m:r>
                      <m:sSup>
                        <m:sSupPr>
                          <m:ctrlPr>
                            <a:rPr lang="ru-RU" b="0" i="1" smtClean="0">
                              <a:latin typeface="Cambria Math"/>
                            </a:rPr>
                          </m:ctrlPr>
                        </m:sSupPr>
                        <m:e>
                          <m:f>
                            <m:fPr>
                              <m:ctrlPr>
                                <a:rPr lang="ru-RU" b="0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ru-RU" b="0" i="1" smtClean="0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ru-RU" b="0" i="1" smtClean="0">
                                  <a:latin typeface="Cambria Math"/>
                                </a:rPr>
                                <m:t>3</m:t>
                              </m:r>
                            </m:den>
                          </m:f>
                          <m:r>
                            <a:rPr lang="ru-RU" b="0" i="1" smtClean="0">
                              <a:latin typeface="Cambria Math"/>
                            </a:rPr>
                            <m:t>)</m:t>
                          </m:r>
                        </m:e>
                        <m:sup>
                          <m:r>
                            <a:rPr lang="ru-RU" b="0" i="1" smtClean="0">
                              <a:latin typeface="Cambria Math"/>
                            </a:rPr>
                            <m:t>4</m:t>
                          </m:r>
                        </m:sup>
                      </m:sSup>
                      <m:r>
                        <a:rPr lang="ru-RU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ru-RU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ru-RU" b="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ru-RU" b="0" i="1" smtClean="0">
                              <a:latin typeface="Cambria Math"/>
                            </a:rPr>
                            <m:t>3</m:t>
                          </m:r>
                        </m:den>
                      </m:f>
                      <m:r>
                        <a:rPr lang="ru-RU" b="0" i="1" smtClean="0">
                          <a:latin typeface="Cambria Math"/>
                          <a:ea typeface="Cambria Math"/>
                        </a:rPr>
                        <m:t>∙</m:t>
                      </m:r>
                      <m:f>
                        <m:fPr>
                          <m:ctrlPr>
                            <a:rPr lang="ru-RU" b="0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ru-RU" b="0" i="1" smtClean="0">
                              <a:latin typeface="Cambria Math"/>
                              <a:ea typeface="Cambria Math"/>
                            </a:rPr>
                            <m:t>1</m:t>
                          </m:r>
                        </m:num>
                        <m:den>
                          <m:r>
                            <a:rPr lang="ru-RU" b="0" i="1" smtClean="0">
                              <a:latin typeface="Cambria Math"/>
                              <a:ea typeface="Cambria Math"/>
                            </a:rPr>
                            <m:t>3</m:t>
                          </m:r>
                        </m:den>
                      </m:f>
                      <m:r>
                        <a:rPr lang="ru-RU" b="0" i="1" smtClean="0">
                          <a:latin typeface="Cambria Math"/>
                          <a:ea typeface="Cambria Math"/>
                        </a:rPr>
                        <m:t>∙</m:t>
                      </m:r>
                      <m:f>
                        <m:fPr>
                          <m:ctrlPr>
                            <a:rPr lang="ru-RU" b="0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ru-RU" b="0" i="1" smtClean="0">
                              <a:latin typeface="Cambria Math"/>
                              <a:ea typeface="Cambria Math"/>
                            </a:rPr>
                            <m:t>1</m:t>
                          </m:r>
                        </m:num>
                        <m:den>
                          <m:r>
                            <a:rPr lang="ru-RU" b="0" i="1" smtClean="0">
                              <a:latin typeface="Cambria Math"/>
                              <a:ea typeface="Cambria Math"/>
                            </a:rPr>
                            <m:t>3</m:t>
                          </m:r>
                        </m:den>
                      </m:f>
                      <m:r>
                        <a:rPr lang="ru-RU" b="0" i="1" smtClean="0">
                          <a:latin typeface="Cambria Math"/>
                          <a:ea typeface="Cambria Math"/>
                        </a:rPr>
                        <m:t>∙</m:t>
                      </m:r>
                      <m:f>
                        <m:fPr>
                          <m:ctrlPr>
                            <a:rPr lang="ru-RU" b="0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ru-RU" b="0" i="1" smtClean="0">
                              <a:latin typeface="Cambria Math"/>
                              <a:ea typeface="Cambria Math"/>
                            </a:rPr>
                            <m:t>1</m:t>
                          </m:r>
                        </m:num>
                        <m:den>
                          <m:r>
                            <a:rPr lang="ru-RU" b="0" i="1" smtClean="0">
                              <a:latin typeface="Cambria Math"/>
                              <a:ea typeface="Cambria Math"/>
                            </a:rPr>
                            <m:t>3</m:t>
                          </m:r>
                        </m:den>
                      </m:f>
                      <m:r>
                        <a:rPr lang="ru-RU" b="0" i="1" smtClean="0">
                          <a:latin typeface="Cambria Math"/>
                          <a:ea typeface="Cambria Math"/>
                        </a:rPr>
                        <m:t>=</m:t>
                      </m:r>
                      <m:f>
                        <m:fPr>
                          <m:ctrlPr>
                            <a:rPr lang="ru-RU" b="0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ru-RU" b="0" i="1" smtClean="0">
                              <a:latin typeface="Cambria Math"/>
                              <a:ea typeface="Cambria Math"/>
                            </a:rPr>
                            <m:t>1</m:t>
                          </m:r>
                        </m:num>
                        <m:den>
                          <m:r>
                            <a:rPr lang="ru-RU" b="0" i="1" smtClean="0">
                              <a:latin typeface="Cambria Math"/>
                              <a:ea typeface="Cambria Math"/>
                            </a:rPr>
                            <m:t>81</m:t>
                          </m:r>
                        </m:den>
                      </m:f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38337" y="1998590"/>
                <a:ext cx="4214580" cy="636585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3203848" y="3356992"/>
                <a:ext cx="482453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ru-RU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ru-RU" b="0" i="1" smtClean="0">
                              <a:latin typeface="Cambria Math"/>
                            </a:rPr>
                            <m:t>а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𝑛</m:t>
                          </m:r>
                        </m:sup>
                      </m:sSup>
                      <m:r>
                        <a:rPr lang="ru-RU" b="0" i="1" smtClean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ru-RU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ru-RU" b="0" i="1" smtClean="0">
                              <a:latin typeface="Cambria Math"/>
                            </a:rPr>
                            <m:t>(−1)</m:t>
                          </m:r>
                        </m:e>
                        <m:sup>
                          <m:r>
                            <a:rPr lang="ru-RU" b="0" i="1" smtClean="0">
                              <a:latin typeface="Cambria Math"/>
                            </a:rPr>
                            <m:t>4</m:t>
                          </m:r>
                        </m:sup>
                      </m:sSup>
                      <m:r>
                        <a:rPr lang="ru-RU" b="0" i="1" smtClean="0">
                          <a:latin typeface="Cambria Math"/>
                        </a:rPr>
                        <m:t>=−1</m:t>
                      </m:r>
                      <m:r>
                        <a:rPr lang="ru-RU" b="0" i="1" smtClean="0">
                          <a:latin typeface="Cambria Math"/>
                          <a:ea typeface="Cambria Math"/>
                        </a:rPr>
                        <m:t>∙</m:t>
                      </m:r>
                      <m:d>
                        <m:dPr>
                          <m:ctrlPr>
                            <a:rPr lang="ru-RU" b="0" i="1" smtClean="0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ru-RU" b="0" i="1" smtClean="0">
                              <a:latin typeface="Cambria Math"/>
                              <a:ea typeface="Cambria Math"/>
                            </a:rPr>
                            <m:t>−1</m:t>
                          </m:r>
                        </m:e>
                      </m:d>
                      <m:r>
                        <a:rPr lang="ru-RU" b="0" i="1" smtClean="0">
                          <a:latin typeface="Cambria Math"/>
                          <a:ea typeface="Cambria Math"/>
                        </a:rPr>
                        <m:t>∙</m:t>
                      </m:r>
                      <m:d>
                        <m:dPr>
                          <m:ctrlPr>
                            <a:rPr lang="ru-RU" b="0" i="1" smtClean="0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ru-RU" b="0" i="1" smtClean="0">
                              <a:latin typeface="Cambria Math"/>
                              <a:ea typeface="Cambria Math"/>
                            </a:rPr>
                            <m:t>−1</m:t>
                          </m:r>
                        </m:e>
                      </m:d>
                      <m:r>
                        <a:rPr lang="ru-RU" b="0" i="1" smtClean="0">
                          <a:latin typeface="Cambria Math"/>
                          <a:ea typeface="Cambria Math"/>
                        </a:rPr>
                        <m:t>∙</m:t>
                      </m:r>
                      <m:d>
                        <m:dPr>
                          <m:ctrlPr>
                            <a:rPr lang="ru-RU" b="0" i="1" smtClean="0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ru-RU" b="0" i="1" smtClean="0">
                              <a:latin typeface="Cambria Math"/>
                              <a:ea typeface="Cambria Math"/>
                            </a:rPr>
                            <m:t>−1</m:t>
                          </m:r>
                        </m:e>
                      </m:d>
                      <m:r>
                        <a:rPr lang="ru-RU" b="0" i="1" smtClean="0">
                          <a:latin typeface="Cambria Math"/>
                          <a:ea typeface="Cambria Math"/>
                        </a:rPr>
                        <m:t>=1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03848" y="3356992"/>
                <a:ext cx="4824536" cy="369332"/>
              </a:xfrm>
              <a:prstGeom prst="rect">
                <a:avLst/>
              </a:prstGeom>
              <a:blipFill rotWithShape="1">
                <a:blip r:embed="rId5"/>
                <a:stretch>
                  <a:fillRect b="-1333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2838337" y="2877523"/>
                <a:ext cx="421458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ru-RU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ru-RU" b="0" i="1" smtClean="0">
                              <a:latin typeface="Cambria Math"/>
                            </a:rPr>
                            <m:t>а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𝑛</m:t>
                          </m:r>
                        </m:sup>
                      </m:sSup>
                      <m:r>
                        <a:rPr lang="ru-RU" b="0" i="1" smtClean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ru-RU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ru-RU" b="0" i="1" smtClean="0">
                              <a:latin typeface="Cambria Math"/>
                            </a:rPr>
                            <m:t>(−5)</m:t>
                          </m:r>
                        </m:e>
                        <m:sup>
                          <m:r>
                            <a:rPr lang="ru-RU" b="0" i="1" smtClean="0">
                              <a:latin typeface="Cambria Math"/>
                            </a:rPr>
                            <m:t>1</m:t>
                          </m:r>
                        </m:sup>
                      </m:sSup>
                      <m:r>
                        <a:rPr lang="ru-RU" b="0" i="1" smtClean="0">
                          <a:latin typeface="Cambria Math"/>
                        </a:rPr>
                        <m:t>=−5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38337" y="2877523"/>
                <a:ext cx="4214580" cy="369332"/>
              </a:xfrm>
              <a:prstGeom prst="rect">
                <a:avLst/>
              </a:prstGeom>
              <a:blipFill rotWithShape="1">
                <a:blip r:embed="rId6"/>
                <a:stretch>
                  <a:fillRect b="-1147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3175782" y="3933056"/>
                <a:ext cx="5428665" cy="3724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ru-RU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ru-RU" b="0" i="1" smtClean="0">
                              <a:latin typeface="Cambria Math"/>
                            </a:rPr>
                            <m:t>а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𝑛</m:t>
                          </m:r>
                        </m:sup>
                      </m:sSup>
                      <m:r>
                        <a:rPr lang="ru-RU" b="0" i="1" smtClean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ru-RU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ru-RU" b="0" i="1" smtClean="0">
                              <a:latin typeface="Cambria Math"/>
                            </a:rPr>
                            <m:t>(−1)</m:t>
                          </m:r>
                        </m:e>
                        <m:sup>
                          <m:r>
                            <a:rPr lang="ru-RU" b="0" i="1" smtClean="0">
                              <a:latin typeface="Cambria Math"/>
                            </a:rPr>
                            <m:t>5</m:t>
                          </m:r>
                        </m:sup>
                      </m:sSup>
                      <m:r>
                        <a:rPr lang="ru-RU" b="0" i="1" smtClean="0">
                          <a:latin typeface="Cambria Math"/>
                        </a:rPr>
                        <m:t>=−1</m:t>
                      </m:r>
                      <m:r>
                        <a:rPr lang="ru-RU" b="0" i="1" smtClean="0">
                          <a:latin typeface="Cambria Math"/>
                          <a:ea typeface="Cambria Math"/>
                        </a:rPr>
                        <m:t>∙</m:t>
                      </m:r>
                      <m:d>
                        <m:dPr>
                          <m:ctrlPr>
                            <a:rPr lang="ru-RU" b="0" i="1" smtClean="0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ru-RU" b="0" i="1" smtClean="0">
                              <a:latin typeface="Cambria Math"/>
                              <a:ea typeface="Cambria Math"/>
                            </a:rPr>
                            <m:t>−1</m:t>
                          </m:r>
                        </m:e>
                      </m:d>
                      <m:r>
                        <a:rPr lang="ru-RU" b="0" i="1" smtClean="0">
                          <a:latin typeface="Cambria Math"/>
                          <a:ea typeface="Cambria Math"/>
                        </a:rPr>
                        <m:t>∙</m:t>
                      </m:r>
                      <m:d>
                        <m:dPr>
                          <m:ctrlPr>
                            <a:rPr lang="ru-RU" b="0" i="1" smtClean="0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ru-RU" b="0" i="1" smtClean="0">
                              <a:latin typeface="Cambria Math"/>
                              <a:ea typeface="Cambria Math"/>
                            </a:rPr>
                            <m:t>−1</m:t>
                          </m:r>
                        </m:e>
                      </m:d>
                      <m:r>
                        <a:rPr lang="ru-RU" b="0" i="1" smtClean="0">
                          <a:latin typeface="Cambria Math"/>
                          <a:ea typeface="Cambria Math"/>
                        </a:rPr>
                        <m:t>∙</m:t>
                      </m:r>
                      <m:d>
                        <m:dPr>
                          <m:ctrlPr>
                            <a:rPr lang="ru-RU" b="0" i="1" smtClean="0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ru-RU" b="0" i="1" smtClean="0">
                              <a:latin typeface="Cambria Math"/>
                              <a:ea typeface="Cambria Math"/>
                            </a:rPr>
                            <m:t>−1</m:t>
                          </m:r>
                        </m:e>
                      </m:d>
                      <m:r>
                        <a:rPr lang="ru-RU" b="0" i="1" smtClean="0">
                          <a:latin typeface="Cambria Math"/>
                          <a:ea typeface="Cambria Math"/>
                        </a:rPr>
                        <m:t>∙</m:t>
                      </m:r>
                      <m:d>
                        <m:dPr>
                          <m:ctrlPr>
                            <a:rPr lang="ru-RU" b="0" i="1" smtClean="0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ru-RU" b="0" i="1" smtClean="0">
                              <a:latin typeface="Cambria Math"/>
                              <a:ea typeface="Cambria Math"/>
                            </a:rPr>
                            <m:t>−1</m:t>
                          </m:r>
                        </m:e>
                      </m:d>
                      <m:r>
                        <a:rPr lang="ru-RU" b="0" i="1" smtClean="0">
                          <a:latin typeface="Cambria Math"/>
                          <a:ea typeface="Cambria Math"/>
                        </a:rPr>
                        <m:t>=−1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75782" y="3933056"/>
                <a:ext cx="5428665" cy="372410"/>
              </a:xfrm>
              <a:prstGeom prst="rect">
                <a:avLst/>
              </a:prstGeom>
              <a:blipFill rotWithShape="1">
                <a:blip r:embed="rId7"/>
                <a:stretch>
                  <a:fillRect b="-1311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3068395" y="4653136"/>
                <a:ext cx="310472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ru-RU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ru-RU" b="0" i="1" smtClean="0">
                              <a:latin typeface="Cambria Math"/>
                            </a:rPr>
                            <m:t>а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𝑛</m:t>
                          </m:r>
                        </m:sup>
                      </m:sSup>
                      <m:r>
                        <a:rPr lang="ru-RU" b="0" i="1" smtClean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ru-RU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ru-RU" b="0" i="1" smtClean="0">
                              <a:latin typeface="Cambria Math"/>
                            </a:rPr>
                            <m:t>1</m:t>
                          </m:r>
                        </m:e>
                        <m:sup>
                          <m:r>
                            <a:rPr lang="ru-RU" b="0" i="1" smtClean="0">
                              <a:latin typeface="Cambria Math"/>
                            </a:rPr>
                            <m:t>17</m:t>
                          </m:r>
                        </m:sup>
                      </m:sSup>
                      <m:r>
                        <a:rPr lang="ru-RU" b="0" i="1" smtClean="0">
                          <a:latin typeface="Cambria Math"/>
                        </a:rPr>
                        <m:t>=1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68395" y="4653136"/>
                <a:ext cx="3104728" cy="369332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3068395" y="5229200"/>
                <a:ext cx="310472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ru-RU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ru-RU" b="0" i="1" smtClean="0">
                              <a:latin typeface="Cambria Math"/>
                            </a:rPr>
                            <m:t>а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𝑛</m:t>
                          </m:r>
                        </m:sup>
                      </m:sSup>
                      <m:r>
                        <a:rPr lang="ru-RU" b="0" i="1" smtClean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ru-RU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ru-RU" b="0" i="1" smtClean="0">
                              <a:latin typeface="Cambria Math"/>
                            </a:rPr>
                            <m:t>0</m:t>
                          </m:r>
                        </m:e>
                        <m:sup>
                          <m:r>
                            <a:rPr lang="ru-RU" b="0" i="1" smtClean="0">
                              <a:latin typeface="Cambria Math"/>
                            </a:rPr>
                            <m:t>6</m:t>
                          </m:r>
                        </m:sup>
                      </m:sSup>
                      <m:r>
                        <a:rPr lang="ru-RU" b="0" i="1" smtClean="0">
                          <a:latin typeface="Cambria Math"/>
                        </a:rPr>
                        <m:t>=0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68395" y="5229200"/>
                <a:ext cx="3104728" cy="369332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362768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Заголовок 1"/>
              <p:cNvSpPr>
                <a:spLocks noGrp="1"/>
              </p:cNvSpPr>
              <p:nvPr>
                <p:ph type="title"/>
              </p:nvPr>
            </p:nvSpPr>
            <p:spPr>
              <a:xfrm>
                <a:off x="467544" y="3933056"/>
                <a:ext cx="8305800" cy="1143000"/>
              </a:xfrm>
            </p:spPr>
            <p:txBody>
              <a:bodyPr>
                <a:noAutofit/>
              </a:bodyPr>
              <a:lstStyle/>
              <a:p>
                <a:pPr algn="ctr"/>
                <a:r>
                  <a:rPr lang="ru-RU" sz="28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Операцию отыскания степени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800" b="1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ru-RU" sz="2800" b="1" i="1" smtClean="0">
                            <a:latin typeface="Cambria Math"/>
                            <a:cs typeface="Times New Roman" panose="02020603050405020304" pitchFamily="18" charset="0"/>
                          </a:rPr>
                          <m:t>а</m:t>
                        </m:r>
                      </m:e>
                      <m:sup>
                        <m:r>
                          <a:rPr lang="en-US" sz="2800" b="1" i="1" smtClean="0">
                            <a:latin typeface="Cambria Math"/>
                            <a:cs typeface="Times New Roman" panose="02020603050405020304" pitchFamily="18" charset="0"/>
                          </a:rPr>
                          <m:t>𝒏</m:t>
                        </m:r>
                      </m:sup>
                    </m:sSup>
                    <m:r>
                      <a:rPr lang="ru-RU" sz="2800" b="1" i="1" smtClean="0">
                        <a:latin typeface="Cambria Math"/>
                        <a:cs typeface="Times New Roman" panose="02020603050405020304" pitchFamily="18" charset="0"/>
                      </a:rPr>
                      <m:t> называют </m:t>
                    </m:r>
                    <m:r>
                      <a:rPr lang="ru-RU" sz="2800" b="0" i="1" smtClean="0">
                        <a:latin typeface="Cambria Math"/>
                        <a:cs typeface="Times New Roman" panose="02020603050405020304" pitchFamily="18" charset="0"/>
                      </a:rPr>
                      <m:t>возведением</m:t>
                    </m:r>
                    <m:r>
                      <a:rPr lang="ru-RU" sz="2800" b="1" i="1" smtClean="0">
                        <a:latin typeface="Cambria Math"/>
                        <a:cs typeface="Times New Roman" panose="02020603050405020304" pitchFamily="18" charset="0"/>
                      </a:rPr>
                      <m:t> в степень.</m:t>
                    </m:r>
                  </m:oMath>
                </a14:m>
                <a:r>
                  <a:rPr lang="ru-RU" sz="28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/>
                </a:r>
                <a:br>
                  <a:rPr lang="ru-RU" sz="28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</a:br>
                <a:r>
                  <a:rPr lang="ru-RU" sz="28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/>
                </a:r>
                <a:br>
                  <a:rPr lang="ru-RU" sz="28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</a:br>
                <a:r>
                  <a:rPr lang="ru-RU" sz="28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Если отрицательное число, возводится в </a:t>
                </a:r>
                <a:r>
                  <a:rPr lang="ru-RU" sz="2800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четную степень</a:t>
                </a:r>
                <a:r>
                  <a:rPr lang="ru-RU" sz="28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то получается </a:t>
                </a:r>
                <a:r>
                  <a:rPr lang="ru-RU" sz="2800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положительное </a:t>
                </a:r>
                <a:r>
                  <a:rPr lang="ru-RU" sz="28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число.</a:t>
                </a:r>
                <a:br>
                  <a:rPr lang="ru-RU" sz="28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</a:br>
                <a:r>
                  <a:rPr lang="ru-RU" sz="28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/>
                </a:r>
                <a:br>
                  <a:rPr lang="ru-RU" sz="28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</a:br>
                <a:r>
                  <a:rPr lang="ru-RU" sz="28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Если  отрицательное число  возводится  в </a:t>
                </a:r>
                <a:r>
                  <a:rPr lang="ru-RU" sz="2800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нечетную степень</a:t>
                </a:r>
                <a:r>
                  <a:rPr lang="ru-RU" sz="28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то получается </a:t>
                </a:r>
                <a:r>
                  <a:rPr lang="ru-RU" sz="2800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отрицательное</a:t>
                </a:r>
                <a:r>
                  <a:rPr lang="ru-RU" sz="28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число.</a:t>
                </a:r>
                <a:endParaRPr lang="ru-RU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Заголовок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467544" y="3933056"/>
                <a:ext cx="8305800" cy="1143000"/>
              </a:xfrm>
              <a:blipFill rotWithShape="1">
                <a:blip r:embed="rId2"/>
                <a:stretch>
                  <a:fillRect l="-808" t="-244681" r="-1028" b="-1861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63315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70</TotalTime>
  <Words>456</Words>
  <Application>Microsoft Office PowerPoint</Application>
  <PresentationFormat>Экран (4:3)</PresentationFormat>
  <Paragraphs>54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Поток</vt:lpstr>
      <vt:lpstr>Презентация к уроку алгебры 7 класса.</vt:lpstr>
      <vt:lpstr>Произведение n натуральных множителей, каждый из которых равен а,  называется n-ой степенью числа а.</vt:lpstr>
      <vt:lpstr>Примеры: 1) 2·2·2=2^3 (2 – основание степени, 3 – показатель степени) 2) 3·3·3·3=3^4 (3 – основание степени, 4 – показатель степени) 3) х·х·х·х·х=х^5 (х – основание степени, 5 – показатель степени) 4) 〖10〗^4=10·10·10·10=10000 5)  〖(-2)〗^3=(-2)·(-2)·(-2)=-8 </vt:lpstr>
      <vt:lpstr>Задача №1. Записать в виде степени выражение: а)  а·а·а= б) х·х= в) m·m·m·m= г) 7·7·7·7= д) 11·11·11·11·11= е) (-3)·(-3)·(-3)·(-3)= ж) (-4)·(-4)·(-4)·(-4)·(-4)=</vt:lpstr>
      <vt:lpstr>Задача №2. Вычислить: а)  2^4= б) 3^3= в) 5^2= г) 〖(-2)〗^4= д) 〖(-1)〗^5= е) 〖(1/2)〗^3= ж) 〖(2/3)〗^4=</vt:lpstr>
      <vt:lpstr>Задача №3. Вычислить: а)  3^1= б) (〖1/3)〗^1= в) 〖10〗^1= г) 0^2= д) 0^5= </vt:lpstr>
      <vt:lpstr>Степенью числа а с показателем 1 является само это число.  а^1=а  Степень числа 0 с любым натуральным показателем равна нулю.  0^n=0</vt:lpstr>
      <vt:lpstr>Задача №4. Найти значение степени а^n при заданных значениях а и n: а) a=2,5          n=2  б) a=1/3     n=4  в) а=-5    n=1  г) а=-1   n=4  д) а=-1    n=5  е) а=1   n=17  ж) а=0   n=6</vt:lpstr>
      <vt:lpstr>Операцию отыскания степени а^n  называют возведением в степень.  Если отрицательное число, возводится в четную степень, то получается положительное число.  Если  отрицательное число  возводится  в нечетную степень, то получается отрицательное число.</vt:lpstr>
      <vt:lpstr>Задача №5. Вычислить: 7^1∙3^2∙〖(-2)〗^3 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к уроку алгебры 7 класса.</dc:title>
  <dc:creator>1</dc:creator>
  <cp:lastModifiedBy>Ирина</cp:lastModifiedBy>
  <cp:revision>8</cp:revision>
  <dcterms:created xsi:type="dcterms:W3CDTF">2015-03-10T13:41:07Z</dcterms:created>
  <dcterms:modified xsi:type="dcterms:W3CDTF">2020-12-14T10:38:56Z</dcterms:modified>
</cp:coreProperties>
</file>