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47"/>
  </p:notesMasterIdLst>
  <p:sldIdLst>
    <p:sldId id="290" r:id="rId2"/>
    <p:sldId id="305" r:id="rId3"/>
    <p:sldId id="303" r:id="rId4"/>
    <p:sldId id="304" r:id="rId5"/>
    <p:sldId id="306" r:id="rId6"/>
    <p:sldId id="307" r:id="rId7"/>
    <p:sldId id="292" r:id="rId8"/>
    <p:sldId id="259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6" r:id="rId20"/>
    <p:sldId id="337" r:id="rId21"/>
    <p:sldId id="338" r:id="rId22"/>
    <p:sldId id="339" r:id="rId23"/>
    <p:sldId id="340" r:id="rId24"/>
    <p:sldId id="341" r:id="rId25"/>
    <p:sldId id="260" r:id="rId26"/>
    <p:sldId id="261" r:id="rId27"/>
    <p:sldId id="300" r:id="rId28"/>
    <p:sldId id="263" r:id="rId29"/>
    <p:sldId id="265" r:id="rId30"/>
    <p:sldId id="266" r:id="rId31"/>
    <p:sldId id="268" r:id="rId32"/>
    <p:sldId id="272" r:id="rId33"/>
    <p:sldId id="271" r:id="rId34"/>
    <p:sldId id="278" r:id="rId35"/>
    <p:sldId id="298" r:id="rId36"/>
    <p:sldId id="269" r:id="rId37"/>
    <p:sldId id="323" r:id="rId38"/>
    <p:sldId id="297" r:id="rId39"/>
    <p:sldId id="296" r:id="rId40"/>
    <p:sldId id="301" r:id="rId41"/>
    <p:sldId id="324" r:id="rId42"/>
    <p:sldId id="299" r:id="rId43"/>
    <p:sldId id="309" r:id="rId44"/>
    <p:sldId id="288" r:id="rId45"/>
    <p:sldId id="294" r:id="rId4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0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86188" autoAdjust="0"/>
  </p:normalViewPr>
  <p:slideViewPr>
    <p:cSldViewPr>
      <p:cViewPr>
        <p:scale>
          <a:sx n="100" d="100"/>
          <a:sy n="100" d="100"/>
        </p:scale>
        <p:origin x="-282" y="-4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2018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2019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учебный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год</a:t>
            </a:r>
          </a:p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(начало года)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31166433505524777"/>
          <c:y val="1.9479937995219951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2018 - 2019 учебный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10D1D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9.7858642292244745E-3"/>
                  <c:y val="-3.26801422075101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940751086911583E-2"/>
                  <c:y val="-1.9608085324506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2619547430748344E-3"/>
                  <c:y val="-2.941212798675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2619547430748344E-3"/>
                  <c:y val="-1.6340071103755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эмоции</c:v>
                </c:pt>
                <c:pt idx="1">
                  <c:v>мимика</c:v>
                </c:pt>
                <c:pt idx="2">
                  <c:v>пантомимика</c:v>
                </c:pt>
                <c:pt idx="3">
                  <c:v>речь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0.62000000000000033</c:v>
                </c:pt>
                <c:pt idx="1">
                  <c:v>0.4</c:v>
                </c:pt>
                <c:pt idx="2">
                  <c:v>0.25</c:v>
                </c:pt>
                <c:pt idx="3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78968704"/>
        <c:axId val="65282048"/>
        <c:axId val="0"/>
      </c:bar3DChart>
      <c:catAx>
        <c:axId val="78968704"/>
        <c:scaling>
          <c:orientation val="minMax"/>
        </c:scaling>
        <c:delete val="0"/>
        <c:axPos val="b"/>
        <c:majorTickMark val="out"/>
        <c:minorTickMark val="none"/>
        <c:tickLblPos val="nextTo"/>
        <c:crossAx val="65282048"/>
        <c:crosses val="autoZero"/>
        <c:auto val="1"/>
        <c:lblAlgn val="ctr"/>
        <c:lblOffset val="100"/>
        <c:noMultiLvlLbl val="0"/>
      </c:catAx>
      <c:valAx>
        <c:axId val="652820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8968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93894780357112"/>
          <c:y val="0.42189651871568601"/>
          <c:w val="0.18071361388807328"/>
          <c:h val="0.2699338574507636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2019-2020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учебный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год</a:t>
            </a:r>
          </a:p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(конец года)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4154166080457126"/>
          <c:y val="5.2729320431457442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703419553682274E-2"/>
          <c:y val="0.27618796424135189"/>
          <c:w val="0.52916701071407968"/>
          <c:h val="0.5046127595367935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2019 - 2020 учебный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10D1D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эмоции</c:v>
                </c:pt>
                <c:pt idx="1">
                  <c:v>мимика</c:v>
                </c:pt>
                <c:pt idx="2">
                  <c:v>пантомимика</c:v>
                </c:pt>
                <c:pt idx="3">
                  <c:v>речь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1</c:v>
                </c:pt>
                <c:pt idx="1">
                  <c:v>0.9</c:v>
                </c:pt>
                <c:pt idx="2">
                  <c:v>0.70000000000000029</c:v>
                </c:pt>
                <c:pt idx="3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147769600"/>
        <c:axId val="147775488"/>
        <c:axId val="0"/>
      </c:bar3DChart>
      <c:catAx>
        <c:axId val="147769600"/>
        <c:scaling>
          <c:orientation val="minMax"/>
        </c:scaling>
        <c:delete val="0"/>
        <c:axPos val="b"/>
        <c:majorTickMark val="out"/>
        <c:minorTickMark val="none"/>
        <c:tickLblPos val="nextTo"/>
        <c:crossAx val="147775488"/>
        <c:crosses val="autoZero"/>
        <c:auto val="1"/>
        <c:lblAlgn val="ctr"/>
        <c:lblOffset val="100"/>
        <c:noMultiLvlLbl val="0"/>
      </c:catAx>
      <c:valAx>
        <c:axId val="147775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7769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592136015261178"/>
          <c:y val="0.36987268557743397"/>
          <c:w val="0.19596490910258671"/>
          <c:h val="0.2215406865124149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2018-2019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учебный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год</a:t>
            </a:r>
          </a:p>
          <a:p>
            <a:pPr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(конец года)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22803964560222362"/>
          <c:y val="7.1442639746992012E-2"/>
        </c:manualLayout>
      </c:layout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191552132839987E-2"/>
          <c:y val="0.26558374996254897"/>
          <c:w val="0.52916701071407968"/>
          <c:h val="0.448472801590190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2019 - 2020 учебный год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10D1D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rgbClr val="00B0F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эмоции</c:v>
                </c:pt>
                <c:pt idx="1">
                  <c:v>мимика</c:v>
                </c:pt>
                <c:pt idx="2">
                  <c:v>пантомимика</c:v>
                </c:pt>
                <c:pt idx="3">
                  <c:v>речь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</c:v>
                </c:pt>
                <c:pt idx="1">
                  <c:v>0.60000000000000031</c:v>
                </c:pt>
                <c:pt idx="2">
                  <c:v>0.5</c:v>
                </c:pt>
                <c:pt idx="3">
                  <c:v>0.60000000000000031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147843328"/>
        <c:axId val="147845120"/>
        <c:axId val="0"/>
      </c:bar3DChart>
      <c:catAx>
        <c:axId val="147843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47845120"/>
        <c:crosses val="autoZero"/>
        <c:auto val="1"/>
        <c:lblAlgn val="ctr"/>
        <c:lblOffset val="100"/>
        <c:noMultiLvlLbl val="0"/>
      </c:catAx>
      <c:valAx>
        <c:axId val="1478451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7843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991598627968465"/>
          <c:y val="0.36987268557743397"/>
          <c:w val="0.19596490910258671"/>
          <c:h val="0.2215406865124149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B7BD8-4FF3-4087-A285-2D9BEE3E7988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C06F1-2B32-4DDB-9B2C-B09C4DBF11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06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C06F1-2B32-4DDB-9B2C-B09C4DBF11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C06F1-2B32-4DDB-9B2C-B09C4DBF113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C06F1-2B32-4DDB-9B2C-B09C4DBF1132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1C06F1-2B32-4DDB-9B2C-B09C4DBF1132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2343150"/>
            <a:ext cx="6172200" cy="142077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3752492"/>
            <a:ext cx="6172200" cy="10287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50371" y="832948"/>
            <a:ext cx="17145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469" y="3088246"/>
            <a:ext cx="27432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4341114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3371850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3696527"/>
            <a:ext cx="609600" cy="38814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6764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7467600" cy="365531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71700"/>
            <a:ext cx="6172200" cy="1540193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3757613"/>
            <a:ext cx="6172200" cy="10287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049006" y="830199"/>
            <a:ext cx="17145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534656" y="3086100"/>
            <a:ext cx="27432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51435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51435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51435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51435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51435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51435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51435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2571750"/>
            <a:ext cx="1295400" cy="97155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3650064"/>
            <a:ext cx="641424" cy="481068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4125474"/>
            <a:ext cx="137160" cy="10287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4343400"/>
            <a:ext cx="274320" cy="20574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3359916"/>
            <a:ext cx="365760" cy="27432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3696527"/>
            <a:ext cx="609600" cy="38814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200150"/>
            <a:ext cx="3657600" cy="3429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7543800" cy="85725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1771650"/>
            <a:ext cx="3657600" cy="291465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177290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60520" y="2343150"/>
            <a:ext cx="473202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05740"/>
            <a:ext cx="1527048" cy="373761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05740"/>
            <a:ext cx="5638800" cy="474573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38803" y="2343150"/>
            <a:ext cx="473202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51435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198596"/>
            <a:ext cx="1524000" cy="3717036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51435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51435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05978"/>
            <a:ext cx="7467600" cy="85725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7467600" cy="3655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840980" y="763382"/>
            <a:ext cx="150876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7390236" y="2757210"/>
            <a:ext cx="24003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51435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51435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51435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4286250"/>
            <a:ext cx="548640" cy="41148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4300538"/>
            <a:ext cx="609600" cy="390906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_________Microsoft_Word2.docx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616629" cy="797692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</a:t>
            </a:r>
            <a:b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Центр развития ребёнка – детский сад № 51</a:t>
            </a:r>
            <a:b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27534"/>
            <a:ext cx="9144000" cy="144016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9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работы по теме: </a:t>
            </a:r>
          </a:p>
          <a:p>
            <a:pPr algn="ctr"/>
            <a:r>
              <a:rPr lang="ru-RU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«Эмоциональное развитие  детей старшего дошкольного возраста средствами театрализованных  игр</a:t>
            </a:r>
            <a:br>
              <a:rPr lang="ru-RU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через кружковую деятельность»</a:t>
            </a:r>
          </a:p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Picture 1" descr="C:\Users\User\Desktop\iS2NZJIZ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211710"/>
            <a:ext cx="3928520" cy="24809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60032" y="348985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Музыкальный руководитель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высшей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категории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Скрипкина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Галина Алексеевна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99093" y="467798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      г. Озерск, 2020 г.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-12-08_18-38-23.png"/>
          <p:cNvPicPr>
            <a:picLocks noChangeAspect="1"/>
          </p:cNvPicPr>
          <p:nvPr/>
        </p:nvPicPr>
        <p:blipFill>
          <a:blip r:embed="rId2" cstate="email"/>
          <a:srcRect b="8440"/>
          <a:stretch>
            <a:fillRect/>
          </a:stretch>
        </p:blipFill>
        <p:spPr>
          <a:xfrm>
            <a:off x="251520" y="195486"/>
            <a:ext cx="8630544" cy="468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6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0-12-08_18-46-03.png"/>
          <p:cNvPicPr>
            <a:picLocks noChangeAspect="1"/>
          </p:cNvPicPr>
          <p:nvPr/>
        </p:nvPicPr>
        <p:blipFill>
          <a:blip r:embed="rId2" cstate="email"/>
          <a:srcRect b="970"/>
          <a:stretch>
            <a:fillRect/>
          </a:stretch>
        </p:blipFill>
        <p:spPr>
          <a:xfrm>
            <a:off x="323528" y="141956"/>
            <a:ext cx="8208912" cy="500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6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-12-08_18-49-14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0"/>
            <a:ext cx="7704856" cy="508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0-12-08_18-56-3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95486"/>
            <a:ext cx="8539315" cy="494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5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0-12-08_18-54-4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-187"/>
            <a:ext cx="7848872" cy="514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04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-12-08_19-00-2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0"/>
            <a:ext cx="7848872" cy="490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3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-12-08_19-06-1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9592" y="0"/>
            <a:ext cx="7632848" cy="500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3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694587"/>
              </p:ext>
            </p:extLst>
          </p:nvPr>
        </p:nvGraphicFramePr>
        <p:xfrm>
          <a:off x="323527" y="264319"/>
          <a:ext cx="8412485" cy="4135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8" name="Документ" r:id="rId4" imgW="9898661" imgH="6334427" progId="Word.Document.12">
                  <p:embed/>
                </p:oleObj>
              </mc:Choice>
              <mc:Fallback>
                <p:oleObj name="Документ" r:id="rId4" imgW="9898661" imgH="6334427" progId="Word.Document.1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7" y="264319"/>
                        <a:ext cx="8412485" cy="413504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50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415862"/>
              </p:ext>
            </p:extLst>
          </p:nvPr>
        </p:nvGraphicFramePr>
        <p:xfrm>
          <a:off x="323529" y="428610"/>
          <a:ext cx="8136903" cy="4393438"/>
        </p:xfrm>
        <a:graphic>
          <a:graphicData uri="http://schemas.openxmlformats.org/drawingml/2006/table">
            <a:tbl>
              <a:tblPr/>
              <a:tblGrid>
                <a:gridCol w="1718393"/>
                <a:gridCol w="1505285"/>
                <a:gridCol w="1029622"/>
                <a:gridCol w="1277462"/>
                <a:gridCol w="1338686"/>
                <a:gridCol w="1267455"/>
              </a:tblGrid>
              <a:tr h="2196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 5</a:t>
                      </a:r>
                      <a:r>
                        <a:rPr lang="ru-RU" sz="11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6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Тема: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«Мы - актёры».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учить разыгрыванию сценок – диалогов.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Игра – сказка «Репка на новый лад», р.н.с. (сцены 1,2)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Методы, приёмы: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выбор героя, создание музыкального образа.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Театр масок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Речевая игра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«У кого что внутри?», стихи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О.Вациетиса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(активизация мышц губ и языка); ритмические движения под музыку.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Разучивание скороговорок с детьми.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67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 7</a:t>
                      </a:r>
                      <a:r>
                        <a:rPr lang="ru-RU" sz="11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8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 «Мы - актёры».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(продолжение)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развивать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выразительность речи, музыкально – ритмические навыки.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 – сказка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«Репка на новый лад», р.н.с. (сцены 3,4).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Методы, приёмы: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разучивание общего танца героев с повторами.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Ролевой театр в костюмах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– упражнения: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«Телефон» (передай фразу); «Скажи по - разному» (вариации с интонациями);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танцевальные движения – упражнения.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Помощь в изготовлении элементов костюма.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 музыкальной инсценировки сказки «Репка на новый лад» на осеннем празднике для родителей  и   на развлечении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младшей группе.</a:t>
                      </a:r>
                    </a:p>
                  </a:txBody>
                  <a:tcPr marL="47632" marR="47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54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140164"/>
              </p:ext>
            </p:extLst>
          </p:nvPr>
        </p:nvGraphicFramePr>
        <p:xfrm>
          <a:off x="323529" y="181612"/>
          <a:ext cx="8320437" cy="4628881"/>
        </p:xfrm>
        <a:graphic>
          <a:graphicData uri="http://schemas.openxmlformats.org/drawingml/2006/table">
            <a:tbl>
              <a:tblPr/>
              <a:tblGrid>
                <a:gridCol w="764736"/>
                <a:gridCol w="1611744"/>
                <a:gridCol w="1440575"/>
                <a:gridCol w="937009"/>
                <a:gridCol w="1188791"/>
                <a:gridCol w="1188791"/>
                <a:gridCol w="1188791"/>
              </a:tblGrid>
              <a:tr h="2105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 – </a:t>
                      </a: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Декабрь</a:t>
                      </a: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 1, 2.</a:t>
                      </a: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Тема:</a:t>
                      </a: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«Сказочный калейдоскоп»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воспитывать готовность к творчеству.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– игра о составляющих музыкально – театральной игры (мимика, пантомимика).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Методы, приёмы:</a:t>
                      </a: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иллюстрированная беседа, изображение детей под музыку.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Словарная работа:</a:t>
                      </a: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мимика, пантомимика.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Ролевой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театр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«Разное настроение», 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Григорьев (мимика);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музыкальная игра «Ровным кругом» (пантомимика).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сказок с изображением героев с помощью мимики и пантомимики.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Развлечение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«Сказка в музыке».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 3, 4.</a:t>
                      </a: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Тема: </a:t>
                      </a: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«В тридевятом царстве».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Задача: </a:t>
                      </a: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ознакомить 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новой сказкой «Иван Удалец и три чуда»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 – сказка «Иван Удалец и три чуда».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Методы, приёмы:</a:t>
                      </a: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прочтение  сюжета сказки, показ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иллюстраций, повтор отдельных фраз героев.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Театр     картинок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Пальчиковая игра «Кто живёт под потолком?»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(артикуляция, язык жестов).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Помощь в изготовлении костюмов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Занятие 5</a:t>
                      </a:r>
                      <a:r>
                        <a:rPr lang="ru-RU" sz="9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6</a:t>
                      </a:r>
                      <a:r>
                        <a:rPr lang="ru-RU" sz="9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Тема: </a:t>
                      </a:r>
                      <a:r>
                        <a:rPr lang="ru-RU" sz="9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«Играем в сказку».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9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учить чувствовать и понимать эмоциональное состояние героя.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– сценки.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Методы, приёмы:</a:t>
                      </a:r>
                      <a:endParaRPr lang="ru-RU" sz="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проговаривание реплик с характерной интонацией героев, выбор жестов.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Театр масок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 – образы «Измени мимику», «Подбери движения герою», Э. Чурилова.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Закрепление фраз сказочного героя (Золотые рыбки, Богатыри, Баба Яга).</a:t>
                      </a: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642" marR="36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9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67494"/>
            <a:ext cx="3447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Актуальность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915566"/>
            <a:ext cx="781923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 современном мире эмоциям ребенка  уделяется мало внимания. А ведь это одно из самых важных направлений развития дошкольника, благодаря которому он учится правильно воспринимать происходящее вокруг и адекватно откликаться на события окружающей действительности.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Эффективное средство развития у ребенка эмпатии -  театрализованная деятельность, в которой наиболее ярко проявляется принцип: играя, развивайся. Этому способствует специфика данного вида деятельности, заключающаяся в воздействии на личность ребенка через художественный образ.</a:t>
            </a:r>
          </a:p>
          <a:p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511898"/>
              </p:ext>
            </p:extLst>
          </p:nvPr>
        </p:nvGraphicFramePr>
        <p:xfrm>
          <a:off x="323529" y="428610"/>
          <a:ext cx="8424934" cy="3161132"/>
        </p:xfrm>
        <a:graphic>
          <a:graphicData uri="http://schemas.openxmlformats.org/drawingml/2006/table">
            <a:tbl>
              <a:tblPr/>
              <a:tblGrid>
                <a:gridCol w="774341"/>
                <a:gridCol w="1631986"/>
                <a:gridCol w="1458668"/>
                <a:gridCol w="948776"/>
                <a:gridCol w="1203721"/>
                <a:gridCol w="1203721"/>
                <a:gridCol w="1203721"/>
              </a:tblGrid>
              <a:tr h="316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Занятие 7, 8.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/>
                          <a:ea typeface="Calibri"/>
                          <a:cs typeface="Times New Roman"/>
                        </a:rPr>
                        <a:t>Тема: 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«Музыкальная пластика героев»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/>
                          <a:ea typeface="Calibri"/>
                          <a:cs typeface="Times New Roman"/>
                        </a:rPr>
                        <a:t>Задача:</a:t>
                      </a: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 способствовать развитию эмоционально – образному исполнению музыкально – ритмических движений.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Репетиция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практический,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исполнение танцевальных композиций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с музыкальным сопровождением, повторы, самооценка и оценка педагога.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Ролевой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театр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Исполнение танцевальных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композиций по частям и целиком.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Продолжать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закреплять роли сказочного героя (Золотые рыбки, Богатыри, Баба Яга).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Показ музыкальной инсценировки сказки «Иван удалец и три чуда» на новогоднем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празднике для родителей.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90" marR="43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53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122346"/>
              </p:ext>
            </p:extLst>
          </p:nvPr>
        </p:nvGraphicFramePr>
        <p:xfrm>
          <a:off x="179512" y="214295"/>
          <a:ext cx="8640963" cy="4685599"/>
        </p:xfrm>
        <a:graphic>
          <a:graphicData uri="http://schemas.openxmlformats.org/drawingml/2006/table">
            <a:tbl>
              <a:tblPr/>
              <a:tblGrid>
                <a:gridCol w="1111713"/>
                <a:gridCol w="1867939"/>
                <a:gridCol w="1377758"/>
                <a:gridCol w="1377758"/>
                <a:gridCol w="1377758"/>
                <a:gridCol w="1528037"/>
              </a:tblGrid>
              <a:tr h="1949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Январь - Февраль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1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2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 «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Кто хочет</a:t>
                      </a: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разговаривать, тот будет выговаривать»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Задача: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развивать умение рассказывать от  лица разных сказочных героев.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Беседа – практика. «Основы театральной  культуры и техника речи».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Методы и приёмы: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показ педагога с пояснениями, повтор детей.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Словарная работа: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скороговорка, жест.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Пальчиковый театр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Упражнения – скороговорки,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«Расскажи стихи руками»,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Т.Бочкарёва;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Игра «Узнай по голосу», муз. </a:t>
                      </a:r>
                      <a:r>
                        <a:rPr lang="ru-RU" sz="900" dirty="0" err="1">
                          <a:latin typeface="Times New Roman"/>
                          <a:ea typeface="Calibri"/>
                          <a:cs typeface="Times New Roman"/>
                        </a:rPr>
                        <a:t>Ребикова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Совместное чтение сказок.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3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3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4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«Мамы разные нужны, мамы всякие важны»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Задача: о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знакомить  с инсценировкой  С. Михалкова «А что у вас?»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Беседа с детьми.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/>
                          <a:ea typeface="Calibri"/>
                          <a:cs typeface="Times New Roman"/>
                        </a:rPr>
                        <a:t>Методы, приёмы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: беседа</a:t>
                      </a:r>
                      <a:r>
                        <a:rPr lang="ru-RU" sz="900" u="sng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о поэте, чтение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педагога, обмен мнениями с детьми.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Упражнение «Передай фразу по кругу», Т. Петрова.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Помощь в освоении текста, содержания.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2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4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5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продолжить освоение инсценировки «А что у вас?»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 деление участников на зрителей и артистов, диалоги в парах.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Словарная работа: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диалог, партнёр.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Упражнения – диалог по тексту.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Повторное прочтение с детьми.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553" marR="315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1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569417"/>
              </p:ext>
            </p:extLst>
          </p:nvPr>
        </p:nvGraphicFramePr>
        <p:xfrm>
          <a:off x="251521" y="251668"/>
          <a:ext cx="8424935" cy="4418727"/>
        </p:xfrm>
        <a:graphic>
          <a:graphicData uri="http://schemas.openxmlformats.org/drawingml/2006/table">
            <a:tbl>
              <a:tblPr/>
              <a:tblGrid>
                <a:gridCol w="981112"/>
                <a:gridCol w="1587878"/>
                <a:gridCol w="1171189"/>
                <a:gridCol w="1171189"/>
                <a:gridCol w="1171189"/>
                <a:gridCol w="1171189"/>
                <a:gridCol w="1171189"/>
              </a:tblGrid>
              <a:tr h="1605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Занятие 4</a:t>
                      </a:r>
                      <a:r>
                        <a:rPr lang="ru-RU" sz="800" b="1" dirty="0" smtClean="0">
                          <a:latin typeface="Times New Roman"/>
                          <a:ea typeface="Calibri"/>
                          <a:cs typeface="Times New Roman"/>
                        </a:rPr>
                        <a:t>, 5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latin typeface="Times New Roman"/>
                          <a:ea typeface="Calibri"/>
                          <a:cs typeface="Times New Roman"/>
                        </a:rPr>
                        <a:t>Тема: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продолжить освоение инсценировки «А что у вас?»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деление участников на зрителей и артистов, диалоги в парах.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Словарная работа: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диалог, партнёр.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Упражнения – диалог по тексту.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Повторное прочтение с детьми.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Занятие 5</a:t>
                      </a:r>
                      <a:r>
                        <a:rPr lang="ru-RU" sz="800" b="1" dirty="0" smtClean="0">
                          <a:latin typeface="Times New Roman"/>
                          <a:ea typeface="Calibri"/>
                          <a:cs typeface="Times New Roman"/>
                        </a:rPr>
                        <a:t>, 6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latin typeface="Times New Roman"/>
                          <a:ea typeface="Calibri"/>
                          <a:cs typeface="Times New Roman"/>
                        </a:rPr>
                        <a:t>Тема: «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Мамины дочки».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latin typeface="Times New Roman"/>
                          <a:ea typeface="Calibri"/>
                          <a:cs typeface="Times New Roman"/>
                        </a:rPr>
                        <a:t>Задача: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развивать певческую интонационную выразительность.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трио девочек участниц, прослушивание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фонограммы,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проговаривание содержания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Игра «Повтори фразу с разной интонацией», А.Антипина;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освоение песни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«Доченька», муз. Д. Трубачёв.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6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Занятие 7</a:t>
                      </a:r>
                      <a:r>
                        <a:rPr lang="ru-RU" sz="800" b="1" dirty="0" smtClean="0">
                          <a:latin typeface="Times New Roman"/>
                          <a:ea typeface="Calibri"/>
                          <a:cs typeface="Times New Roman"/>
                        </a:rPr>
                        <a:t>, 8</a:t>
                      </a: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 dirty="0">
                          <a:latin typeface="Times New Roman"/>
                          <a:ea typeface="Calibri"/>
                          <a:cs typeface="Times New Roman"/>
                        </a:rPr>
                        <a:t>Тема: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развивать</a:t>
                      </a:r>
                      <a:r>
                        <a:rPr lang="ru-RU" sz="800" u="sng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ритмическую пластику жестов.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Наглядный показ  педагога, девочек; работа над  выразительностью фраз с помощью акцентирования  слов жестами,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Игра «Ритмическая гимнастика», А. Антипина;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продолжать разучивание песни «Доченька», Д. Трубачёва.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Выступление на празднике для мам «День подарков».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09" marR="334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-4616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12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83973"/>
              </p:ext>
            </p:extLst>
          </p:nvPr>
        </p:nvGraphicFramePr>
        <p:xfrm>
          <a:off x="179513" y="428609"/>
          <a:ext cx="8568950" cy="4339860"/>
        </p:xfrm>
        <a:graphic>
          <a:graphicData uri="http://schemas.openxmlformats.org/drawingml/2006/table">
            <a:tbl>
              <a:tblPr/>
              <a:tblGrid>
                <a:gridCol w="866319"/>
                <a:gridCol w="1577087"/>
                <a:gridCol w="1236464"/>
                <a:gridCol w="1222270"/>
                <a:gridCol w="1222270"/>
                <a:gridCol w="1222270"/>
                <a:gridCol w="1222270"/>
              </a:tblGrid>
              <a:tr h="1215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Март - Апрель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1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2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«Основы ритмопластики».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Задача: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развивать умение создавать образы с помощью движений.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Беседа  - практика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наглядный (карточки); практический.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Театр масок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Упражнения на жесты, А.Антипова;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игра «Как живёшь?», «Бабушка Маланья».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5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3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4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«Представьте себе».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Задача: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развивать музыкально – ритмические, пластические способности.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 варианты движения детей под музыку после словесной характеристики; оценка детей и педагога.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Театр шапочек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Танцы – миниатюры: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«Лисичка», «Котёнок»,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«Забавный  клоун», А. Антипина.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51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5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6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«Танцевальные  импровизации».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Задача: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развивать творческое воображение.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Практика.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>
                          <a:latin typeface="Times New Roman"/>
                          <a:ea typeface="Calibri"/>
                          <a:cs typeface="Times New Roman"/>
                        </a:rPr>
                        <a:t>Методы, приёмы:</a:t>
                      </a: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 практический, чудо – сундучок.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Танцы – превращения, А. Антипина.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39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038063"/>
              </p:ext>
            </p:extLst>
          </p:nvPr>
        </p:nvGraphicFramePr>
        <p:xfrm>
          <a:off x="251520" y="535767"/>
          <a:ext cx="8568954" cy="2982387"/>
        </p:xfrm>
        <a:graphic>
          <a:graphicData uri="http://schemas.openxmlformats.org/drawingml/2006/table">
            <a:tbl>
              <a:tblPr/>
              <a:tblGrid>
                <a:gridCol w="866319"/>
                <a:gridCol w="1577086"/>
                <a:gridCol w="1236465"/>
                <a:gridCol w="1222271"/>
                <a:gridCol w="1222271"/>
                <a:gridCol w="1222271"/>
                <a:gridCol w="1222271"/>
              </a:tblGrid>
              <a:tr h="2982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Занятие 7</a:t>
                      </a:r>
                      <a:r>
                        <a:rPr lang="ru-RU" sz="900" b="1" dirty="0" smtClean="0">
                          <a:latin typeface="Times New Roman"/>
                          <a:ea typeface="Calibri"/>
                          <a:cs typeface="Times New Roman"/>
                        </a:rPr>
                        <a:t>, 8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Тема: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 «Наш театр»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Задача: </a:t>
                      </a:r>
                      <a: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Приобщать детей  и родителей к театральному искусству, развивать интерес участников  мероприятия к  совместной театрально-   игровой   деятельности в домашних условиях.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Мастер - класс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Calibri"/>
                          <a:cs typeface="Times New Roman"/>
                        </a:rPr>
                        <a:t>Методы, приёмы: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наглядный (мимические карточки, медальоны), сказочный образ.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Ролевой театр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Речевые игры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Узнай интонацию?»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игра – пантомима «Волшебные острова», 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«Обезьянка».</a:t>
                      </a: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Совместный досуг детей и родителей по теме: «Организация совместного досуга детей старшего дошкольного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Times New Roman"/>
                        </a:rPr>
                        <a:t>возраста и их родителей посредством театрализованных игр в домашних условиях»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18" marR="43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92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95486"/>
            <a:ext cx="4762872" cy="54410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Структура  НОД: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750081"/>
            <a:ext cx="7776864" cy="407196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Вход под музыку.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Игра – приветствие.</a:t>
            </a: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создание положительного настроя на предстоящую деятельность.</a:t>
            </a:r>
          </a:p>
          <a:p>
            <a:pPr algn="just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Разминка: игры-упражнения (речевые,          музыкальные, мимические и пантомимические). </a:t>
            </a: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развитие артистических навыков   исполнени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4186808" cy="52527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Структура  НОД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681540"/>
            <a:ext cx="7848872" cy="428628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Основная часть: игра – драматизация.</a:t>
            </a: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разыгрывание  сказок, инсценировок 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 использованием различных видов театра, 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 учётом этапа разучивания.</a:t>
            </a:r>
          </a:p>
          <a:p>
            <a:pPr algn="just">
              <a:buNone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IV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Заключительная часть: </a:t>
            </a:r>
          </a:p>
          <a:p>
            <a:pPr algn="just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игра - релаксация.</a:t>
            </a:r>
          </a:p>
          <a:p>
            <a:pPr algn="just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создание эмоциональной удовлетворенности,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адекватной самооценки от театрализованной деятельности.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12347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Условные обозначения структуры  НОД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:\РАБОТА\материалы театр кружка\КАМЕРА атрибуты\символы кружка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843558"/>
            <a:ext cx="1296144" cy="154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БОТА\материалы театр кружка\КАМЕРА атрибуты\конец занятия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264" y="2643758"/>
            <a:ext cx="122413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РАБОТА\материалы театр кружка\КАМЕРА атрибуты\театр азбука символ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707654"/>
            <a:ext cx="1224136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D:\РАБОТА\материалы театр кружка\КАМЕРА атрибуты\упражнения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1707654"/>
            <a:ext cx="20193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2499742"/>
            <a:ext cx="22322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Начало занятия: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Игра - приветствие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2787774"/>
            <a:ext cx="20882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Разминка: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Игры -  упражнения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168" y="4227934"/>
            <a:ext cx="2843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Заключительная часть: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Игра - релаксация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336383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Основная часть: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Игра - драматизация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упражнения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1" y="1275606"/>
            <a:ext cx="2547851" cy="3394710"/>
          </a:xfrm>
        </p:spPr>
      </p:pic>
      <p:pic>
        <p:nvPicPr>
          <p:cNvPr id="6" name="Содержимое 5" descr="рассеждение салавата и доминика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5220073" y="1221600"/>
            <a:ext cx="2547851" cy="3394710"/>
          </a:xfrm>
        </p:spPr>
      </p:pic>
      <p:sp>
        <p:nvSpPr>
          <p:cNvPr id="8" name="Скругленный прямоугольник 7"/>
          <p:cNvSpPr/>
          <p:nvPr/>
        </p:nvSpPr>
        <p:spPr>
          <a:xfrm>
            <a:off x="1691680" y="195486"/>
            <a:ext cx="5256584" cy="910853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Упражнения - разминки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мимика 1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539552" y="2139702"/>
            <a:ext cx="3469205" cy="1770837"/>
          </a:xfrm>
        </p:spPr>
      </p:pic>
      <p:pic>
        <p:nvPicPr>
          <p:cNvPr id="8" name="Содержимое 7" descr="пантомимика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427984" y="2139702"/>
            <a:ext cx="3562931" cy="1728192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Мимика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Пантомимика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2438400" y="339502"/>
            <a:ext cx="3657600" cy="49377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rmAutofit fontScale="92500" lnSpcReduction="20000"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Упражнения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699792" y="833278"/>
            <a:ext cx="720080" cy="2983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76056" y="836522"/>
            <a:ext cx="576064" cy="2983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85720" y="-117127"/>
            <a:ext cx="81747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кружка: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использование театрализованной  игры как средства  эмоционального развития   детей на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занятиях  театрального кружка.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91630"/>
            <a:ext cx="828092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Задачи кружка: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Развивать эмоциональность, выразительность речи, музыкальность в пении и движении, творческое воображение.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Знакомить с искусством театра, видами театра, театральными профессиями.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Обогащать музыкальные впечатления средствами мировой классической современной музыки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Воспитывать интерес к музыкально – театральному искусству и  соответствующий возрасту уровень умений и навыков исполнения.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4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алоги в парах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2067694"/>
            <a:ext cx="3466728" cy="1763541"/>
          </a:xfrm>
        </p:spPr>
      </p:pic>
      <p:pic>
        <p:nvPicPr>
          <p:cNvPr id="6" name="Содержимое 5" descr="мим и пант в диалоге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067694"/>
            <a:ext cx="3515087" cy="1728192"/>
          </a:xfrm>
        </p:spPr>
      </p:pic>
      <p:sp>
        <p:nvSpPr>
          <p:cNvPr id="7" name="Скругленный прямоугольник 6"/>
          <p:cNvSpPr/>
          <p:nvPr/>
        </p:nvSpPr>
        <p:spPr>
          <a:xfrm>
            <a:off x="2357422" y="589345"/>
            <a:ext cx="4302810" cy="9108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Упражнения - диалоги</a:t>
            </a:r>
            <a:endParaRPr lang="ru-RU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05978"/>
            <a:ext cx="6552728" cy="54410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Заключительная часть НОД кружка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танец лучиков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611560" y="2283718"/>
            <a:ext cx="4081369" cy="2022866"/>
          </a:xfrm>
        </p:spPr>
      </p:pic>
      <p:pic>
        <p:nvPicPr>
          <p:cNvPr id="8" name="Содержимое 7" descr="игра слисой 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580112" y="1851670"/>
            <a:ext cx="2291366" cy="2993291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611560" y="1275606"/>
            <a:ext cx="4032448" cy="8049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Танцевальная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игра – импровизация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915566"/>
            <a:ext cx="3744416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Игра – релаксация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асилиса лето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1059582"/>
            <a:ext cx="1872208" cy="3051006"/>
          </a:xfrm>
        </p:spPr>
      </p:pic>
      <p:pic>
        <p:nvPicPr>
          <p:cNvPr id="6" name="Содержимое 5" descr="салават в роли ежа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176182" y="1059582"/>
            <a:ext cx="2184122" cy="3024336"/>
          </a:xfrm>
        </p:spPr>
      </p:pic>
      <p:pic>
        <p:nvPicPr>
          <p:cNvPr id="7" name="Содержимое 7" descr="ксюша осень 20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75856" y="1059582"/>
            <a:ext cx="2269872" cy="3024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1178" y="4323159"/>
            <a:ext cx="2482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Царица-Осень (2018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292381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Веселое Лето (2018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4314457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Хитрый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жик (2019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69007"/>
            <a:ext cx="779145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вика солнышко 2018подг. гр15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059582"/>
            <a:ext cx="2088231" cy="3049050"/>
          </a:xfrm>
        </p:spPr>
      </p:pic>
      <p:pic>
        <p:nvPicPr>
          <p:cNvPr id="96258" name="Picture 2" descr="C:\Users\Наталья\YandexDisk\Скриншоты\2020-12-15_21-41-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8725" y="1059582"/>
            <a:ext cx="1991387" cy="3039898"/>
          </a:xfrm>
          <a:prstGeom prst="rect">
            <a:avLst/>
          </a:prstGeom>
          <a:noFill/>
        </p:spPr>
      </p:pic>
      <p:pic>
        <p:nvPicPr>
          <p:cNvPr id="9" name="Picture 3" descr="C:\Users\Наталья\YandexDisk\Скриншоты\2020-12-15_21-55-0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51511" y="1059582"/>
            <a:ext cx="2044621" cy="30243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4299942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Солнышко (2019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3868" y="4267973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Джентльмены (2018 г</a:t>
            </a:r>
            <a:r>
              <a:rPr lang="ru-RU" dirty="0" smtClean="0"/>
              <a:t>.)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4299942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Богатыри (2019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82" y="195486"/>
            <a:ext cx="779145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849" y="267494"/>
            <a:ext cx="7786742" cy="59768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Персонажи постановок театрального кружка</a:t>
            </a:r>
            <a:endParaRPr lang="ru-RU" sz="28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42461" y="1131590"/>
            <a:ext cx="2379989" cy="3173318"/>
          </a:xfrm>
          <a:prstGeom prst="rect">
            <a:avLst/>
          </a:prstGeom>
        </p:spPr>
      </p:pic>
      <p:pic>
        <p:nvPicPr>
          <p:cNvPr id="95234" name="Picture 2" descr="C:\Users\Наталья\YandexDisk\Скриншоты\2020-12-15_21-18-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64300" y="1131590"/>
            <a:ext cx="2291050" cy="3173318"/>
          </a:xfrm>
          <a:prstGeom prst="rect">
            <a:avLst/>
          </a:prstGeom>
          <a:noFill/>
        </p:spPr>
      </p:pic>
      <p:pic>
        <p:nvPicPr>
          <p:cNvPr id="95236" name="Picture 4" descr="C:\Users\Наталья\YandexDisk\Скриншоты\2020-12-15_21-51-4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131590"/>
            <a:ext cx="2016224" cy="31733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37195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Бабки-Ежки (2019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4371950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Светофоры (2020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42461" y="4371950"/>
            <a:ext cx="2289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Гриб и Ежик (2020 г.)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848872" cy="53578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Показ сказки «Заюшкина избушка» (2018 г.)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79512" y="555526"/>
            <a:ext cx="8568952" cy="8504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Цель: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создание у зрителей и участников радостного эмоционального настроя 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131590"/>
            <a:ext cx="37444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Формировать у детей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желания </a:t>
            </a:r>
            <a:r>
              <a:rPr lang="ru-RU" dirty="0">
                <a:latin typeface="Arial" pitchFamily="34" charset="0"/>
                <a:cs typeface="Arial" pitchFamily="34" charset="0"/>
              </a:rPr>
              <a:t>участвовать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общем действии.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Развивать  интерес </a:t>
            </a:r>
            <a:r>
              <a:rPr lang="ru-RU" dirty="0">
                <a:latin typeface="Arial" pitchFamily="34" charset="0"/>
                <a:cs typeface="Arial" pitchFamily="34" charset="0"/>
              </a:rPr>
              <a:t>к театрализованной деятельности  и  творческие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способности.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Воспитывать </a:t>
            </a:r>
            <a:r>
              <a:rPr lang="ru-RU" dirty="0">
                <a:latin typeface="Arial" pitchFamily="34" charset="0"/>
                <a:cs typeface="Arial" pitchFamily="34" charset="0"/>
              </a:rPr>
              <a:t>коммуникативные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качества.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" descr="заюшкина избушка  ср гр14.jpg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/>
          <a:srcRect/>
          <a:stretch/>
        </p:blipFill>
        <p:spPr>
          <a:xfrm>
            <a:off x="4139952" y="1203598"/>
            <a:ext cx="4464497" cy="2592288"/>
          </a:xfrm>
        </p:spPr>
      </p:pic>
      <p:sp>
        <p:nvSpPr>
          <p:cNvPr id="9" name="TextBox 8"/>
          <p:cNvSpPr txBox="1"/>
          <p:nvPr/>
        </p:nvSpPr>
        <p:spPr>
          <a:xfrm>
            <a:off x="251520" y="4011910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Результат: 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ети-актеры активно участвовали в показе сказки, с интересом взаимодействовали сказочными кукольными персонажами. Ребята-слушатели с вниманием смотрели игру детей – артистов.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Инсценировка сказки </a:t>
            </a:r>
            <a:b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«Репка на новый лад» (2019 год)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тянем потянем репку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547664" y="1203598"/>
            <a:ext cx="6180450" cy="36552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Творческие работы участников  кружка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по театрализованной деятельности «Гармошечка»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15566"/>
            <a:ext cx="8500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Участники кружка  выражают  гамму своих эмоций не только в спектаклях,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инсценировках, но и в рисунках. На празднике, посвящённом Женскому Дню 8 Марта, дети подарили мамам портреты, в  которых  отобразили  их  настроение, характер  в линиях, цветовой гамме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User\Desktop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285998"/>
            <a:ext cx="521497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363272" cy="5976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Взаимодействие с воспитателями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77155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Воспитатели принимают активное участие на праздниках: играют роли, создают образы героев в инсценировках кружка.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 descr="D:\РАБОТА\р документы\Детский сад фото\фото весна2018\SAM_777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715766"/>
            <a:ext cx="1512168" cy="2211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РАБОТА\ПОРТФОЛИО СКРИПКИНОЙ  Г.А\фото\фото Осен праздник гр 6\IMG_39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3291830"/>
            <a:ext cx="2664296" cy="162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SAM_703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1491630"/>
            <a:ext cx="17281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:\РАБОТА\материалы театр кружка\театр фото\образ оспитателей\кукла 8 марта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1563638"/>
            <a:ext cx="15121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3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308304" y="2308185"/>
            <a:ext cx="1512168" cy="2835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7467600" cy="49052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Взаимодействие с родителями</a:t>
            </a:r>
            <a:endParaRPr lang="ru-RU" sz="3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7534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Родители участников кружка  привлекаются к домашнему  чтению  инсценировок, которые ставятся  для показа на праздниках; а также чтению художественных произведений , соответствующих старшему возрасту;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Оказывают помощь в создании сценических костюмов и образов;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Принимают участие  в детских праздниках, развлечениях;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посещают с детьми  городские театры.</a:t>
            </a: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Рисунок 5" descr="C:\Users\User\Desktop\20171102_16174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2571750"/>
            <a:ext cx="1512168" cy="223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76056" y="2499742"/>
            <a:ext cx="3493953" cy="2296027"/>
          </a:xfrm>
          <a:prstGeom prst="rect">
            <a:avLst/>
          </a:prstGeom>
        </p:spPr>
      </p:pic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11560" y="2571750"/>
            <a:ext cx="1800200" cy="22688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51520" y="184090"/>
            <a:ext cx="85010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 обследования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 В.М. Минаевой)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251520" y="681540"/>
            <a:ext cx="828092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Восприятие эмоционального состояния  человека</a:t>
            </a:r>
            <a:r>
              <a:rPr kumimoji="0" lang="ru-RU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(Таблица 1)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Изучить особенности использования мимики при демонстрации эмоционального состояния.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Использование ребёнком выразительного средства </a:t>
            </a:r>
            <a:r>
              <a:rPr lang="ru-RU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изображении предъявленного  характера  сказочного</a:t>
            </a:r>
            <a:r>
              <a:rPr kumimoji="0" lang="ru-RU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героя</a:t>
            </a:r>
            <a:r>
              <a:rPr lang="ru-RU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(Таблица 1)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Изучить особенности использования   пантомимики при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демонстрации характера  героя.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Использование  выразительности  речи для передачи эмоционального характера героев</a:t>
            </a:r>
            <a:r>
              <a:rPr kumimoji="0" lang="ru-RU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(Таблица 2)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Изучение  выразительности речи.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0717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Пособия для занятий  театрального кружка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:\РАБОТА\материалы театр кружка\КАМЕРА атрибуты\азбука эмоций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696503"/>
            <a:ext cx="1086342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РАБОТА\материалы театр кружка\КАМЕРА атрибуты\альбом по театру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803660"/>
            <a:ext cx="1428750" cy="100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материал видеоролика театр\хорошее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2787773"/>
            <a:ext cx="3599260" cy="190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РАБОТА\материалы театр кружка\КАМЕРА атрибуты\обложка пособия по театру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771550"/>
            <a:ext cx="155257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БОТА\материалы театр кружка\КАМЕРА атрибуты\к театр кружку упр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3608" y="3003798"/>
            <a:ext cx="2181225" cy="138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42910" y="2143123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Альбом наглядных пособий для занятий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1928808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Пособия: театральная символика  фото, образы героев, карточки игр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208954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Карточки  - азбука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 эмоций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4443958"/>
            <a:ext cx="3000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Альбомы игр – упражнений 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95486"/>
            <a:ext cx="2808312" cy="48605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                      </a:t>
            </a:r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Мониторинг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357686" y="928676"/>
          <a:ext cx="5643602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0" y="857238"/>
          <a:ext cx="5643602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419872" y="195486"/>
            <a:ext cx="2232248" cy="55552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</a:t>
            </a:r>
            <a:r>
              <a:rPr lang="ru-RU" sz="11200" b="1" cap="small" dirty="0" smtClean="0">
                <a:latin typeface="Arial" pitchFamily="34" charset="0"/>
                <a:ea typeface="+mj-ea"/>
                <a:cs typeface="Arial" pitchFamily="34" charset="0"/>
              </a:rPr>
              <a:t>Результат</a:t>
            </a:r>
            <a:endParaRPr kumimoji="0" lang="ru-RU" sz="11200" b="1" i="0" u="none" strike="noStrike" kern="1200" cap="small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251520" y="642924"/>
            <a:ext cx="8424936" cy="4500576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По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итогам работы кружковой деятельности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по теме: «Эмоциональное развитие  детей старшего возраста средствами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театрализованных  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игр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» 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были  сделаны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следующие выводы:</a:t>
            </a:r>
          </a:p>
          <a:p>
            <a:pPr marL="27432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 помощью игр-разминок, игр-упражнений, дети  накопили  эмоционально чувственный опыт: во время театрализованной игры, дети стали чувствовать  себя свободно, держаться раскованно, эмоционально и непосредственно.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Активизировался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словарь детей, стала совершеннее звуковая культура речи в процессе работы над выразительностью реплик персонажей.</a:t>
            </a: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Развилась творческая самостоятельность детей в передаче настроения, характера музыки пластикой своего тела, движениями театральных кукол, создавая яркий образ героев.</a:t>
            </a: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Благодаря участию в театрализованных играх у детей</a:t>
            </a: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сформировались чувства сотрудничества и взаимопомощи.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Обогатился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 театральный опыт детей: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1600" baseline="0" dirty="0" smtClean="0">
                <a:latin typeface="Arial" pitchFamily="34" charset="0"/>
                <a:cs typeface="Arial" pitchFamily="34" charset="0"/>
              </a:rPr>
              <a:t>нания о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театре,</a:t>
            </a:r>
          </a:p>
          <a:p>
            <a:pPr marL="274320" marR="0" lvl="0" indent="-274320" algn="l" defTabSz="914400" rtl="0" eaLnBrk="1" fontAlgn="auto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театральных профессиях, костюмах, атрибутах, театральной  терминологии.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D:\РАБОТА\р документы\картинки\театр\unnamed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804248" y="3435846"/>
            <a:ext cx="1928826" cy="1232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5486"/>
            <a:ext cx="8678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Репертуар  участников театрального кружка за период 2018-2020 г.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28611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323528" y="411510"/>
            <a:ext cx="8280920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Сценка «Лесная встреча», Г.Волков (Праздник Осени)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Инсценировка «Новогоднее путешествие по сказочному царству»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Сценка – сказка «Скворцы и Воробей», автор Гришин (Праздник Весны)</a:t>
            </a:r>
            <a:endParaRPr kumimoji="0" lang="ru-RU" sz="16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Инсценировки «Весёлый жук», музыка Л. Котляревской, постановка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Г.А.Скрипкиной (Праздник Лето)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Сценка «Поздравление сказочных героев», постановка Г.А.Скрипкина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(Праздник День Знаний «С Новым Годом!»)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Инсценировка «Репка на современный лад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(Праздник Осени)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Спектакль «Иван – удалец и три чуда»,постановка Г.А.Скрипкина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(Праздник Нового Года)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Летний досуг р.н.с. «Заюшкина избушка» (настольный театр).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Инсценировка песни «Светофоры», муз. А. Парфёнова, постановка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Г.А.Скрипкина (Муниципальный конкурс по ПДД)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1600" b="0" baseline="0" dirty="0" smtClean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51520" y="181496"/>
            <a:ext cx="849694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Источники: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А.Е. Антипина  «Театрализованная деятельность в детском саду – игры, упражнения, сценарии». – Москва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«ТЦ Сфера», 2006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2.Т.С. Григорьева Программа «Маленький актёр» для детей 5 –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 лет. Методическое пособие.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Москва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«ТЦ Сфера», 2012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Н.Ф. Губанова.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Дошкольники. Театрализованная деятельность дошкольников 2-5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л.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Методические рекомендации,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конспекты занятий, сценарии.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Москва, Вако, 2007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 Т.Н. Доронова «Играем в театр». Театрализованная деятельность детей.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Москва, «Просвещение», 2005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. Н.Е. 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Веракса, 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Т.С. 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Комарова, 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Э.М. 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Дорофеева.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Инновационная программа дошкольного образования «От рождения до школы», ред. «Мозаика - Синтез», Москва, 2019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6. Т.И. Петрова, Е.Л. Сергеева, Е.С. Петрова «Театрализованные игры в детском саду». Разработки занятий для всех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возрастных групп с методическими рекомендациями.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Москва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Школьная пресса», 2000 г.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7. Э.Г. Чурилова «Методика и организация театрализованной деятельности дошкольников и младших школьников»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Москва,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«Просвещение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», 2007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8. Интернет – ресурс.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5978"/>
            <a:ext cx="7143800" cy="6512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                      </a:t>
            </a:r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Спасибо за внимание!</a:t>
            </a:r>
            <a:endParaRPr lang="ru-RU" sz="32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mVzZ61AEuH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987574"/>
            <a:ext cx="6719575" cy="3790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4148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Таблица 1 (мимика, пантомимика)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707654"/>
          <a:ext cx="8358250" cy="2196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041"/>
                <a:gridCol w="696521"/>
                <a:gridCol w="696521"/>
                <a:gridCol w="696521"/>
                <a:gridCol w="696521"/>
                <a:gridCol w="802050"/>
                <a:gridCol w="590991"/>
                <a:gridCol w="696521"/>
                <a:gridCol w="696521"/>
                <a:gridCol w="696521"/>
                <a:gridCol w="696521"/>
              </a:tblGrid>
              <a:tr h="69750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Ф.И.</a:t>
                      </a:r>
                    </a:p>
                    <a:p>
                      <a:r>
                        <a:rPr lang="ru-RU" sz="1400" dirty="0" smtClean="0"/>
                        <a:t>ребёнка</a:t>
                      </a:r>
                      <a:endParaRPr lang="ru-RU" sz="1400" dirty="0"/>
                    </a:p>
                  </a:txBody>
                  <a:tcPr marT="34290" marB="34290"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Весёлый</a:t>
                      </a:r>
                      <a:endParaRPr lang="ru-RU" sz="14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Печальный</a:t>
                      </a:r>
                      <a:endParaRPr lang="ru-RU" sz="14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Испуганный</a:t>
                      </a:r>
                      <a:endParaRPr lang="ru-RU" sz="14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Сердитый</a:t>
                      </a:r>
                      <a:endParaRPr lang="ru-RU" sz="14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Удивлённый</a:t>
                      </a:r>
                      <a:endParaRPr lang="ru-RU" sz="14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73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</a:t>
                      </a:r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П</a:t>
                      </a:r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М</a:t>
                      </a:r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П</a:t>
                      </a:r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М</a:t>
                      </a:r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П</a:t>
                      </a:r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М</a:t>
                      </a:r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П</a:t>
                      </a:r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</a:t>
                      </a:r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П</a:t>
                      </a:r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973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973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13501750" y="1033080"/>
            <a:ext cx="190146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Восприятие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939902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мимика;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пантомимика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Адекватно  переданную  мимику и пантомимику обозначают знаком «+» в  соответствующей графе.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699542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Arial" pitchFamily="34" charset="0"/>
                <a:cs typeface="Arial" pitchFamily="34" charset="0"/>
              </a:rPr>
              <a:t>Задание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продемонстрировать  весёлого, печального, испуганного, сердитого удивлённого  сказочного персонажа  соответствующей  мимикой  и пантомимикой.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428610"/>
            <a:ext cx="595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Таблица  2 (выразительность речи)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285866"/>
          <a:ext cx="8215374" cy="1423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229"/>
                <a:gridCol w="1369229"/>
                <a:gridCol w="1369229"/>
                <a:gridCol w="1369229"/>
                <a:gridCol w="1369229"/>
                <a:gridCol w="1369229"/>
              </a:tblGrid>
              <a:tr h="4800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Ф.И.</a:t>
                      </a:r>
                    </a:p>
                    <a:p>
                      <a:r>
                        <a:rPr lang="ru-RU" sz="1400" dirty="0" smtClean="0"/>
                        <a:t>ребёнка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Радостно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Грустно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Испуганно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Сердито</a:t>
                      </a:r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Удивлённо</a:t>
                      </a:r>
                      <a:endParaRPr lang="ru-RU" sz="1400" dirty="0"/>
                    </a:p>
                  </a:txBody>
                  <a:tcPr marT="34290" marB="34290"/>
                </a:tc>
              </a:tr>
              <a:tr h="46434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</a:tr>
              <a:tr h="464347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2931790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Arial" pitchFamily="34" charset="0"/>
                <a:cs typeface="Arial" pitchFamily="34" charset="0"/>
              </a:rPr>
              <a:t>Задание: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ребёнку предлагается произнести фразу «У меня есть собака» радостно, грустно, испуганно, сердито, удивлённо.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Адекватно переданную интонацией эмоцию обозначают знаком «+» в соответствующей графе.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              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52728" cy="94903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Результаты обследования детей </a:t>
            </a:r>
            <a:b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(по В.М. Минаевой)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14348" y="1071552"/>
          <a:ext cx="7786742" cy="3886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7494"/>
            <a:ext cx="7931224" cy="4369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Педагогические принципы ведения кружка: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51570"/>
            <a:ext cx="7920880" cy="3964809"/>
          </a:xfrm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1. Гуманность.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2. Опора на игровую деятельность как наиболее соответствующую психическим особенностям детей.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3. Доступность драматического материала и сценического выражения, учет возрастных и индивидуальных способностей, интересов.</a:t>
            </a:r>
          </a:p>
          <a:p>
            <a:pPr marL="0" indent="0"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Постепенное усложнение сценического материала.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5. Последовательное и целесообразное накопление художественных впечатлений.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6. Систематизирование различных видов театрального искусства.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20-12-08_18-37-1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15542"/>
            <a:ext cx="8208912" cy="502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9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2525</TotalTime>
  <Words>2334</Words>
  <Application>Microsoft Office PowerPoint</Application>
  <PresentationFormat>Экран (16:9)</PresentationFormat>
  <Paragraphs>368</Paragraphs>
  <Slides>45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7" baseType="lpstr">
      <vt:lpstr>Эркер</vt:lpstr>
      <vt:lpstr>Документ</vt:lpstr>
      <vt:lpstr>Муниципальное бюджетное дошкольное образовательное учреждение Центр развития ребёнка – детский сад № 51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обследования детей  (по В.М. Минаевой)</vt:lpstr>
      <vt:lpstr>Педагогические принципы ведения кружка: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 НОД:</vt:lpstr>
      <vt:lpstr>Структура  НОД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Заключительная часть НОД кружка</vt:lpstr>
      <vt:lpstr>Презентация PowerPoint</vt:lpstr>
      <vt:lpstr>Презентация PowerPoint</vt:lpstr>
      <vt:lpstr>Персонажи постановок театрального кружка</vt:lpstr>
      <vt:lpstr>Показ сказки «Заюшкина избушка» (2018 г.)</vt:lpstr>
      <vt:lpstr>Инсценировка сказки  «Репка на новый лад» (2019 год)</vt:lpstr>
      <vt:lpstr>Презентация PowerPoint</vt:lpstr>
      <vt:lpstr>             Взаимодействие с воспитателями</vt:lpstr>
      <vt:lpstr> Взаимодействие с родителями</vt:lpstr>
      <vt:lpstr>Презентация PowerPoint</vt:lpstr>
      <vt:lpstr>                          Мониторинг</vt:lpstr>
      <vt:lpstr>Презентация PowerPoint</vt:lpstr>
      <vt:lpstr>Презентация PowerPoint</vt:lpstr>
      <vt:lpstr>Презентация PowerPoint</vt:lpstr>
      <vt:lpstr>               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по театрализованной деятельности «Гармошечка»</dc:title>
  <dc:creator>User</dc:creator>
  <cp:lastModifiedBy>Пользователь Windows</cp:lastModifiedBy>
  <cp:revision>196</cp:revision>
  <dcterms:created xsi:type="dcterms:W3CDTF">2020-04-29T11:54:05Z</dcterms:created>
  <dcterms:modified xsi:type="dcterms:W3CDTF">2020-12-16T08:33:56Z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