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312" r:id="rId4"/>
    <p:sldId id="313" r:id="rId5"/>
    <p:sldId id="315" r:id="rId6"/>
    <p:sldId id="316" r:id="rId7"/>
    <p:sldId id="317" r:id="rId8"/>
    <p:sldId id="260" r:id="rId9"/>
    <p:sldId id="261" r:id="rId10"/>
    <p:sldId id="263" r:id="rId11"/>
    <p:sldId id="355" r:id="rId12"/>
    <p:sldId id="356" r:id="rId13"/>
    <p:sldId id="288" r:id="rId14"/>
    <p:sldId id="357" r:id="rId15"/>
    <p:sldId id="358" r:id="rId16"/>
    <p:sldId id="348" r:id="rId17"/>
    <p:sldId id="351" r:id="rId18"/>
    <p:sldId id="353" r:id="rId19"/>
    <p:sldId id="295" r:id="rId20"/>
    <p:sldId id="283" r:id="rId21"/>
    <p:sldId id="33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CBE58-553C-496E-80D4-8DE60C1CE6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0154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E733BF-A226-4B3A-9EFB-1234307841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732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90D9FC-50F1-4A6C-836D-8C4840C7D7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728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841DC9-43E1-4AD0-9C03-CF6AC0B896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948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7DD176-0397-491B-8A92-77CC1F1F97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8354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9D63FA-FEDA-4172-B103-5B0A5C3F50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50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EB852-AA56-4810-BF14-DB2D9B6D02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919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55A54F-8BFF-4122-A07B-3533AFE558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278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793637-1D70-47FB-A91A-53A60BC1BB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37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0211C9-82CE-4D4E-B644-965ED27786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876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FB004C-11CB-47A5-BAA6-8686E20150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42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CC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EB9D91-D905-4636-9791-60DF878FC8A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410200"/>
            <a:ext cx="91440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Основы православной культуры, 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1 полугодие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04800"/>
            <a:ext cx="897361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Интеллектуальный поединок</a:t>
            </a:r>
          </a:p>
        </p:txBody>
      </p:sp>
      <p:pic>
        <p:nvPicPr>
          <p:cNvPr id="2052" name="Picture 9" descr="Картинки по запросу &quot;православная культура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295400"/>
            <a:ext cx="66675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en-US" sz="3200" b="1" smtClean="0">
                <a:solidFill>
                  <a:srgbClr val="FF0066"/>
                </a:solidFill>
              </a:rPr>
              <a:t>человек и Бог в православии</a:t>
            </a:r>
            <a:endParaRPr lang="ru-RU" altLang="ru-RU" b="1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096000" cy="4754563"/>
          </a:xfrm>
        </p:spPr>
        <p:txBody>
          <a:bodyPr/>
          <a:lstStyle/>
          <a:p>
            <a:pPr>
              <a:defRPr/>
            </a:pPr>
            <a:r>
              <a:rPr lang="ru-RU" dirty="0"/>
              <a:t>Какие главные богатства дал человеку Бог</a:t>
            </a:r>
            <a:r>
              <a:rPr lang="ru-RU" dirty="0" smtClean="0"/>
              <a:t>?</a:t>
            </a:r>
            <a:endParaRPr lang="ru-RU" dirty="0"/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FF0066"/>
                </a:solidFill>
              </a:rPr>
              <a:t>1. Деньги </a:t>
            </a:r>
            <a:r>
              <a:rPr lang="ru-RU" sz="3600" b="1" dirty="0">
                <a:solidFill>
                  <a:srgbClr val="FF0066"/>
                </a:solidFill>
              </a:rPr>
              <a:t>и славу.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FF0066"/>
                </a:solidFill>
              </a:rPr>
              <a:t>2. Сострадание </a:t>
            </a:r>
            <a:r>
              <a:rPr lang="ru-RU" sz="3600" b="1" dirty="0">
                <a:solidFill>
                  <a:srgbClr val="FF0066"/>
                </a:solidFill>
              </a:rPr>
              <a:t>и ответственность 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FF0066"/>
                </a:solidFill>
              </a:rPr>
              <a:t>3. Свобода </a:t>
            </a:r>
            <a:r>
              <a:rPr lang="ru-RU" sz="3600" b="1" dirty="0">
                <a:solidFill>
                  <a:srgbClr val="FF0066"/>
                </a:solidFill>
              </a:rPr>
              <a:t>и разум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FF0066"/>
                </a:solidFill>
              </a:rPr>
              <a:t>4. Вера </a:t>
            </a:r>
            <a:r>
              <a:rPr lang="ru-RU" sz="3600" b="1" dirty="0">
                <a:solidFill>
                  <a:srgbClr val="FF0066"/>
                </a:solidFill>
              </a:rPr>
              <a:t>и доброта</a:t>
            </a:r>
            <a:endParaRPr lang="ru-RU" altLang="ru-RU" sz="3600" b="1" dirty="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altLang="ru-RU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altLang="ru-RU" dirty="0" smtClean="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438400"/>
            <a:ext cx="3802455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en-US" sz="3200" b="1" smtClean="0">
                <a:solidFill>
                  <a:srgbClr val="FF0066"/>
                </a:solidFill>
              </a:rPr>
              <a:t>человек и Бог в православии</a:t>
            </a:r>
            <a:endParaRPr lang="ru-RU" altLang="ru-RU" b="1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6096000" cy="4754563"/>
          </a:xfrm>
        </p:spPr>
        <p:txBody>
          <a:bodyPr/>
          <a:lstStyle/>
          <a:p>
            <a:pPr>
              <a:defRPr/>
            </a:pPr>
            <a:r>
              <a:rPr lang="ru-RU" dirty="0"/>
              <a:t>Какой хороший  поступок можно считать добром</a:t>
            </a:r>
            <a:r>
              <a:rPr lang="ru-RU" dirty="0" smtClean="0"/>
              <a:t>?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rgbClr val="FF0066"/>
                </a:solidFill>
              </a:rPr>
              <a:t>1. </a:t>
            </a:r>
            <a:r>
              <a:rPr lang="ru-RU" b="1" dirty="0">
                <a:solidFill>
                  <a:srgbClr val="FF0066"/>
                </a:solidFill>
              </a:rPr>
              <a:t>Тот , который сделан по приказу кого-нибудь.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</a:rPr>
              <a:t>2. </a:t>
            </a:r>
            <a:r>
              <a:rPr lang="ru-RU" b="1" dirty="0">
                <a:solidFill>
                  <a:srgbClr val="FF0066"/>
                </a:solidFill>
              </a:rPr>
              <a:t>Тот , который сделан по просьбе.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</a:rPr>
              <a:t>3. Тот </a:t>
            </a:r>
            <a:r>
              <a:rPr lang="ru-RU" b="1" dirty="0">
                <a:solidFill>
                  <a:srgbClr val="FF0066"/>
                </a:solidFill>
              </a:rPr>
              <a:t>, который сделан для того, чтобы прославиться.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</a:rPr>
              <a:t>4. Тот </a:t>
            </a:r>
            <a:r>
              <a:rPr lang="ru-RU" b="1" dirty="0">
                <a:solidFill>
                  <a:srgbClr val="FF0066"/>
                </a:solidFill>
              </a:rPr>
              <a:t>, который сделан от желания помочь.</a:t>
            </a:r>
          </a:p>
          <a:p>
            <a:pPr>
              <a:defRPr/>
            </a:pPr>
            <a:endParaRPr lang="ru-RU" altLang="ru-RU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altLang="ru-RU" dirty="0" smtClean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19200"/>
            <a:ext cx="2413000" cy="180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Картинки по запросу &quot;добро&quot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051300"/>
            <a:ext cx="2819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en-US" sz="3200" b="1" smtClean="0">
                <a:solidFill>
                  <a:srgbClr val="FF0066"/>
                </a:solidFill>
              </a:rPr>
              <a:t>Заповеди</a:t>
            </a:r>
            <a:endParaRPr lang="ru-RU" altLang="ru-RU" b="1" smtClean="0">
              <a:solidFill>
                <a:srgbClr val="FF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37525" cy="1371600"/>
          </a:xfrm>
        </p:spPr>
        <p:txBody>
          <a:bodyPr/>
          <a:lstStyle/>
          <a:p>
            <a:pPr>
              <a:defRPr/>
            </a:pPr>
            <a:r>
              <a:rPr lang="ru-RU" dirty="0"/>
              <a:t>Кому из пророков Бог дал </a:t>
            </a:r>
            <a:r>
              <a:rPr lang="ru-RU" dirty="0" smtClean="0"/>
              <a:t>заповеди? Напишите его имя.</a:t>
            </a:r>
          </a:p>
          <a:p>
            <a:pPr marL="0" indent="0">
              <a:buFontTx/>
              <a:buNone/>
              <a:defRPr/>
            </a:pPr>
            <a:r>
              <a:rPr lang="ru-RU" altLang="ru-RU" b="1" dirty="0" smtClean="0">
                <a:solidFill>
                  <a:srgbClr val="FF0066"/>
                </a:solidFill>
              </a:rPr>
              <a:t>1.</a:t>
            </a:r>
          </a:p>
          <a:p>
            <a:pPr>
              <a:defRPr/>
            </a:pPr>
            <a:endParaRPr lang="ru-RU" altLang="ru-RU" b="1" dirty="0" smtClean="0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2763838"/>
            <a:ext cx="3006725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94000"/>
            <a:ext cx="2971800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Прямоугольник 2"/>
          <p:cNvSpPr>
            <a:spLocks noChangeArrowheads="1"/>
          </p:cNvSpPr>
          <p:nvPr/>
        </p:nvSpPr>
        <p:spPr bwMode="auto">
          <a:xfrm>
            <a:off x="5029200" y="2763838"/>
            <a:ext cx="48418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2800" b="1">
                <a:solidFill>
                  <a:srgbClr val="FF0066"/>
                </a:solidFill>
              </a:rPr>
              <a:t>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en-US" sz="2400" b="1" i="1" smtClean="0"/>
              <a:t>На горе Синай Бог дал людям заповеди. </a:t>
            </a:r>
            <a:br>
              <a:rPr lang="ru-RU" altLang="en-US" sz="2400" b="1" i="1" smtClean="0"/>
            </a:br>
            <a:r>
              <a:rPr lang="ru-RU" altLang="ru-RU" sz="2200" b="1" i="1" smtClean="0">
                <a:solidFill>
                  <a:srgbClr val="FF0000"/>
                </a:solidFill>
              </a:rPr>
              <a:t>В каком</a:t>
            </a:r>
            <a:r>
              <a:rPr lang="ru-RU" altLang="ru-RU" sz="2200" b="1" i="1" smtClean="0"/>
              <a:t> </a:t>
            </a:r>
            <a:r>
              <a:rPr lang="ru-RU" altLang="ru-RU" sz="2200" b="1" i="1" smtClean="0">
                <a:solidFill>
                  <a:srgbClr val="FF0000"/>
                </a:solidFill>
              </a:rPr>
              <a:t>государстве</a:t>
            </a:r>
            <a:r>
              <a:rPr lang="ru-RU" altLang="ru-RU" sz="2200" b="1" i="1" smtClean="0"/>
              <a:t>, изображенном  на карте  с вопросом, находится эта гора?</a:t>
            </a:r>
          </a:p>
        </p:txBody>
      </p:sp>
      <p:pic>
        <p:nvPicPr>
          <p:cNvPr id="14339" name="Picture 6" descr="Картинки по запросу &quot;физическая карта мира египет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03375"/>
            <a:ext cx="4800600" cy="516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52688" y="4186238"/>
            <a:ext cx="1585912" cy="461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en-US" sz="3200" b="1" smtClean="0">
                <a:solidFill>
                  <a:srgbClr val="FF0066"/>
                </a:solidFill>
              </a:rPr>
              <a:t>Христос и Его крест</a:t>
            </a:r>
            <a:endParaRPr lang="ru-RU" altLang="ru-RU" b="1" smtClean="0">
              <a:solidFill>
                <a:srgbClr val="FF0066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37525" cy="1371600"/>
          </a:xfrm>
        </p:spPr>
        <p:txBody>
          <a:bodyPr/>
          <a:lstStyle/>
          <a:p>
            <a:pPr algn="ctr"/>
            <a:r>
              <a:rPr lang="ru-RU" altLang="en-US" smtClean="0"/>
              <a:t>От какого события, изображенного на иллюстрации, началось новое летоисчисление?</a:t>
            </a:r>
          </a:p>
          <a:p>
            <a:pPr algn="ctr"/>
            <a:endParaRPr lang="ru-RU" altLang="ru-RU" b="1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71800"/>
            <a:ext cx="5181600" cy="36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en-US" sz="3200" b="1" smtClean="0">
                <a:solidFill>
                  <a:srgbClr val="FF0066"/>
                </a:solidFill>
              </a:rPr>
              <a:t>Христос и Его крест</a:t>
            </a:r>
            <a:endParaRPr lang="ru-RU" altLang="ru-RU" b="1" smtClean="0">
              <a:solidFill>
                <a:srgbClr val="FF0066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137525" cy="1371600"/>
          </a:xfrm>
        </p:spPr>
        <p:txBody>
          <a:bodyPr/>
          <a:lstStyle/>
          <a:p>
            <a:pPr algn="ctr"/>
            <a:r>
              <a:rPr lang="ru-RU" altLang="en-US" smtClean="0"/>
              <a:t>Почему христиане носят нательный крест?</a:t>
            </a:r>
            <a:endParaRPr lang="ru-RU" altLang="ru-RU" b="1" smtClean="0"/>
          </a:p>
        </p:txBody>
      </p:sp>
      <p:sp>
        <p:nvSpPr>
          <p:cNvPr id="16388" name="Прямоугольник 1"/>
          <p:cNvSpPr>
            <a:spLocks noChangeArrowheads="1"/>
          </p:cNvSpPr>
          <p:nvPr/>
        </p:nvSpPr>
        <p:spPr bwMode="auto">
          <a:xfrm>
            <a:off x="457200" y="2690813"/>
            <a:ext cx="64008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FF0066"/>
                </a:solidFill>
              </a:rPr>
              <a:t>1. В память о распятии Христа на кресте</a:t>
            </a:r>
          </a:p>
          <a:p>
            <a:pPr eaLnBrk="1" hangingPunct="1"/>
            <a:r>
              <a:rPr lang="ru-RU" altLang="en-US" sz="3200" b="1">
                <a:solidFill>
                  <a:srgbClr val="FF0066"/>
                </a:solidFill>
              </a:rPr>
              <a:t>2. В  память о крестовых походах</a:t>
            </a:r>
          </a:p>
          <a:p>
            <a:pPr eaLnBrk="1" hangingPunct="1"/>
            <a:r>
              <a:rPr lang="ru-RU" altLang="en-US" sz="3200" b="1">
                <a:solidFill>
                  <a:srgbClr val="FF0066"/>
                </a:solidFill>
              </a:rPr>
              <a:t>3. Как защиту от злых сил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929508"/>
            <a:ext cx="2809875" cy="2629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smtClean="0">
                <a:solidFill>
                  <a:srgbClr val="FF0000"/>
                </a:solidFill>
              </a:rPr>
              <a:t>Исправь ошибку </a:t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(найди и запиши как надо)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509713"/>
            <a:ext cx="5824538" cy="46005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4400" smtClean="0"/>
              <a:t>1. Пасхальное яйцо</a:t>
            </a:r>
          </a:p>
          <a:p>
            <a:pPr marL="0" indent="0">
              <a:buFontTx/>
              <a:buNone/>
            </a:pPr>
            <a:r>
              <a:rPr lang="ru-RU" altLang="en-US" sz="4400" smtClean="0"/>
              <a:t>2. Пасха творожная</a:t>
            </a:r>
          </a:p>
          <a:p>
            <a:pPr marL="0" indent="0">
              <a:buFontTx/>
              <a:buNone/>
            </a:pPr>
            <a:r>
              <a:rPr lang="ru-RU" altLang="en-US" sz="4400" smtClean="0"/>
              <a:t>3. Пасхальный пирог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62400"/>
            <a:ext cx="3842719" cy="2724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smtClean="0">
                <a:solidFill>
                  <a:srgbClr val="FF0000"/>
                </a:solidFill>
              </a:rPr>
              <a:t>Продолжи фразу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6400800" cy="5210175"/>
          </a:xfrm>
        </p:spPr>
        <p:txBody>
          <a:bodyPr/>
          <a:lstStyle/>
          <a:p>
            <a:r>
              <a:rPr lang="ru-RU" altLang="en-US" sz="4800" smtClean="0"/>
              <a:t>Не делай другим того, чего ты </a:t>
            </a:r>
            <a:r>
              <a:rPr lang="ru-RU" altLang="ru-RU" sz="4800" b="1" smtClean="0"/>
              <a:t>……………….</a:t>
            </a:r>
          </a:p>
        </p:txBody>
      </p:sp>
      <p:pic>
        <p:nvPicPr>
          <p:cNvPr id="18436" name="Picture 3" descr="C:\Users\olga\Desktop\questions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1" t="7242" r="14526" b="7242"/>
          <a:stretch>
            <a:fillRect/>
          </a:stretch>
        </p:blipFill>
        <p:spPr bwMode="auto">
          <a:xfrm>
            <a:off x="6096000" y="2514600"/>
            <a:ext cx="2382838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smtClean="0">
                <a:solidFill>
                  <a:srgbClr val="FF0000"/>
                </a:solidFill>
              </a:rPr>
              <a:t>Сложный вопрос: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401050" cy="129857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4000" dirty="0"/>
              <a:t>На чём записаны заповеди, данные людям Богом</a:t>
            </a:r>
            <a:r>
              <a:rPr lang="ru-RU" sz="4400" b="1" dirty="0" smtClean="0"/>
              <a:t>?</a:t>
            </a:r>
            <a:endParaRPr lang="ru-RU" sz="4400" b="1" dirty="0"/>
          </a:p>
        </p:txBody>
      </p:sp>
      <p:sp>
        <p:nvSpPr>
          <p:cNvPr id="19460" name="Прямоугольник 1"/>
          <p:cNvSpPr>
            <a:spLocks noChangeArrowheads="1"/>
          </p:cNvSpPr>
          <p:nvPr/>
        </p:nvSpPr>
        <p:spPr bwMode="auto">
          <a:xfrm>
            <a:off x="1676400" y="3581400"/>
            <a:ext cx="5791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600" b="1">
                <a:solidFill>
                  <a:srgbClr val="FF0066"/>
                </a:solidFill>
              </a:rPr>
              <a:t>1. На папирусе</a:t>
            </a:r>
          </a:p>
          <a:p>
            <a:pPr eaLnBrk="1" hangingPunct="1"/>
            <a:r>
              <a:rPr lang="ru-RU" altLang="en-US" sz="3600" b="1">
                <a:solidFill>
                  <a:srgbClr val="FF0066"/>
                </a:solidFill>
              </a:rPr>
              <a:t>2. На скрижалях</a:t>
            </a:r>
          </a:p>
          <a:p>
            <a:pPr eaLnBrk="1" hangingPunct="1"/>
            <a:r>
              <a:rPr lang="ru-RU" altLang="en-US" sz="3600" b="1">
                <a:solidFill>
                  <a:srgbClr val="FF0066"/>
                </a:solidFill>
              </a:rPr>
              <a:t>3. На дощечках из глины</a:t>
            </a:r>
          </a:p>
          <a:p>
            <a:pPr eaLnBrk="1" hangingPunct="1"/>
            <a:r>
              <a:rPr lang="ru-RU" altLang="en-US" sz="3600" b="1">
                <a:solidFill>
                  <a:srgbClr val="FF0066"/>
                </a:solidFill>
              </a:rPr>
              <a:t>4. На пергаменте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en-US" sz="2800" smtClean="0"/>
              <a:t>Как звали одного из апостолов, который отрёкся от Иисуса Христа? </a:t>
            </a:r>
            <a:r>
              <a:rPr lang="ru-RU" altLang="ru-RU" sz="2800" b="1" smtClean="0">
                <a:solidFill>
                  <a:srgbClr val="FF0000"/>
                </a:solidFill>
              </a:rPr>
              <a:t>Назовите его.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133600"/>
            <a:ext cx="3111500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Категория: термины</a:t>
            </a:r>
          </a:p>
        </p:txBody>
      </p:sp>
      <p:sp>
        <p:nvSpPr>
          <p:cNvPr id="3075" name="Объект 3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419600" cy="2590800"/>
          </a:xfrm>
          <a:solidFill>
            <a:schemeClr val="bg1"/>
          </a:solidFill>
        </p:spPr>
        <p:txBody>
          <a:bodyPr/>
          <a:lstStyle/>
          <a:p>
            <a:r>
              <a:rPr lang="ru-RU" altLang="en-US" sz="3600" b="1" smtClean="0"/>
              <a:t>Укажите официальное название нашего государства</a:t>
            </a:r>
            <a:endParaRPr lang="ru-RU" altLang="ru-RU" sz="3600" b="1" smtClean="0"/>
          </a:p>
        </p:txBody>
      </p:sp>
      <p:sp>
        <p:nvSpPr>
          <p:cNvPr id="3076" name="Объект 4"/>
          <p:cNvSpPr>
            <a:spLocks noGrp="1"/>
          </p:cNvSpPr>
          <p:nvPr>
            <p:ph sz="half" idx="2"/>
          </p:nvPr>
        </p:nvSpPr>
        <p:spPr>
          <a:xfrm>
            <a:off x="5257800" y="1752600"/>
            <a:ext cx="4724400" cy="464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3600" b="1" smtClean="0">
                <a:solidFill>
                  <a:srgbClr val="FF0000"/>
                </a:solidFill>
              </a:rPr>
              <a:t>1. </a:t>
            </a:r>
            <a:r>
              <a:rPr lang="ru-RU" altLang="en-US" sz="3200" b="1" smtClean="0">
                <a:solidFill>
                  <a:srgbClr val="FF0000"/>
                </a:solidFill>
              </a:rPr>
              <a:t>Россия.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2. Русь.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3. Российская Федерация.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4.Родина</a:t>
            </a:r>
          </a:p>
        </p:txBody>
      </p:sp>
      <p:pic>
        <p:nvPicPr>
          <p:cNvPr id="4103" name="Picture 7" descr="Картинки по запросу &quot;россия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499173"/>
            <a:ext cx="4267200" cy="2346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ru-RU" b="1" smtClean="0">
                <a:solidFill>
                  <a:srgbClr val="FF0066"/>
                </a:solidFill>
              </a:rPr>
              <a:t>закончи фразу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5638800" cy="4525963"/>
          </a:xfrm>
        </p:spPr>
        <p:txBody>
          <a:bodyPr/>
          <a:lstStyle/>
          <a:p>
            <a:pPr eaLnBrk="1" hangingPunct="1"/>
            <a:endParaRPr lang="ru-RU" altLang="ru-RU" b="1" smtClean="0"/>
          </a:p>
          <a:p>
            <a:pPr eaLnBrk="1" hangingPunct="1"/>
            <a:endParaRPr lang="ru-RU" altLang="ru-RU" b="1" smtClean="0"/>
          </a:p>
          <a:p>
            <a:pPr eaLnBrk="1" hangingPunct="1"/>
            <a:endParaRPr lang="ru-RU" altLang="ru-RU" smtClean="0"/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5435600" y="1574800"/>
            <a:ext cx="37338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en-US" b="1"/>
              <a:t>Какое главное богатство научил ценить Бог</a:t>
            </a:r>
            <a:r>
              <a:rPr lang="ru-RU" altLang="ru-RU" b="1"/>
              <a:t>?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1"/>
              <a:t>- о - - о - -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b="1"/>
          </a:p>
        </p:txBody>
      </p:sp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4981411" cy="3395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3200" smtClean="0"/>
              <a:t>Качество человека, проявляющего неравнодушие к чужой беде.</a:t>
            </a:r>
            <a:endParaRPr lang="ru-RU" altLang="ru-RU" sz="3200" smtClean="0"/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447800"/>
            <a:ext cx="3601628" cy="5105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Категория: термины</a:t>
            </a:r>
          </a:p>
        </p:txBody>
      </p:sp>
      <p:sp>
        <p:nvSpPr>
          <p:cNvPr id="4099" name="Объект 3"/>
          <p:cNvSpPr>
            <a:spLocks noGrp="1"/>
          </p:cNvSpPr>
          <p:nvPr>
            <p:ph sz="half" idx="1"/>
          </p:nvPr>
        </p:nvSpPr>
        <p:spPr>
          <a:xfrm>
            <a:off x="152400" y="1905000"/>
            <a:ext cx="4419600" cy="1828800"/>
          </a:xfrm>
          <a:solidFill>
            <a:schemeClr val="bg1"/>
          </a:solidFill>
        </p:spPr>
        <p:txBody>
          <a:bodyPr/>
          <a:lstStyle/>
          <a:p>
            <a:r>
              <a:rPr lang="ru-RU" altLang="en-US" sz="3200" b="1" smtClean="0"/>
              <a:t>Что  в древности обозначало слово «культура»?</a:t>
            </a:r>
            <a:endParaRPr lang="ru-RU" altLang="ru-RU" sz="3200" b="1" smtClean="0"/>
          </a:p>
        </p:txBody>
      </p:sp>
      <p:sp>
        <p:nvSpPr>
          <p:cNvPr id="4100" name="Объект 4"/>
          <p:cNvSpPr>
            <a:spLocks noGrp="1"/>
          </p:cNvSpPr>
          <p:nvPr>
            <p:ph sz="half" idx="2"/>
          </p:nvPr>
        </p:nvSpPr>
        <p:spPr>
          <a:xfrm>
            <a:off x="4876800" y="1790700"/>
            <a:ext cx="4133850" cy="464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1. Всё, что вырастил человек.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2. Всё, что создал человек.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3. Всё, что приносит человеку пользу</a:t>
            </a:r>
            <a:endParaRPr lang="ru-RU" altLang="ru-RU" sz="3200" b="1" smtClean="0">
              <a:solidFill>
                <a:srgbClr val="FF0000"/>
              </a:solidFill>
            </a:endParaRPr>
          </a:p>
        </p:txBody>
      </p:sp>
      <p:pic>
        <p:nvPicPr>
          <p:cNvPr id="4101" name="Picture 2" descr="C:\Users\Olga\Pictures\Profissionais-em-criação-de-si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14800"/>
            <a:ext cx="33147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Категория: термины</a:t>
            </a:r>
          </a:p>
        </p:txBody>
      </p:sp>
      <p:sp>
        <p:nvSpPr>
          <p:cNvPr id="5123" name="Объект 3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495800" cy="2362200"/>
          </a:xfrm>
          <a:solidFill>
            <a:schemeClr val="bg1"/>
          </a:solidFill>
        </p:spPr>
        <p:txBody>
          <a:bodyPr/>
          <a:lstStyle/>
          <a:p>
            <a:r>
              <a:rPr lang="ru-RU" altLang="en-US" sz="3600" b="1" smtClean="0"/>
              <a:t>Кто в православии понимается под словом Бог?</a:t>
            </a:r>
            <a:endParaRPr lang="ru-RU" altLang="ru-RU" sz="3600" b="1" smtClean="0"/>
          </a:p>
        </p:txBody>
      </p:sp>
      <p:sp>
        <p:nvSpPr>
          <p:cNvPr id="5124" name="Объект 4"/>
          <p:cNvSpPr>
            <a:spLocks noGrp="1"/>
          </p:cNvSpPr>
          <p:nvPr>
            <p:ph sz="half" idx="2"/>
          </p:nvPr>
        </p:nvSpPr>
        <p:spPr>
          <a:xfrm>
            <a:off x="4953000" y="1371600"/>
            <a:ext cx="4191000" cy="4572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1.Священник</a:t>
            </a:r>
          </a:p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2. Религия</a:t>
            </a:r>
          </a:p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3. Творец всего живого.</a:t>
            </a:r>
          </a:p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4.Тот ,кто обучает вере.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14799"/>
            <a:ext cx="4419601" cy="2303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ru-RU" altLang="ru-RU" b="1" smtClean="0"/>
              <a:t>Категория: термины</a:t>
            </a:r>
          </a:p>
        </p:txBody>
      </p:sp>
      <p:sp>
        <p:nvSpPr>
          <p:cNvPr id="6147" name="Объект 3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3886200" cy="4800600"/>
          </a:xfrm>
          <a:solidFill>
            <a:schemeClr val="bg1"/>
          </a:solidFill>
        </p:spPr>
        <p:txBody>
          <a:bodyPr/>
          <a:lstStyle/>
          <a:p>
            <a:r>
              <a:rPr lang="ru-RU" altLang="en-US" sz="3200" b="1" smtClean="0"/>
              <a:t>Как называются части Библии?</a:t>
            </a:r>
            <a:endParaRPr lang="ru-RU" altLang="en-US" sz="3200" smtClean="0"/>
          </a:p>
        </p:txBody>
      </p:sp>
      <p:sp>
        <p:nvSpPr>
          <p:cNvPr id="6148" name="Объект 4"/>
          <p:cNvSpPr>
            <a:spLocks noGrp="1"/>
          </p:cNvSpPr>
          <p:nvPr>
            <p:ph sz="half" idx="2"/>
          </p:nvPr>
        </p:nvSpPr>
        <p:spPr>
          <a:xfrm>
            <a:off x="4495800" y="1447800"/>
            <a:ext cx="4419600" cy="4495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1.Священное писание.</a:t>
            </a:r>
          </a:p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2. Ветхий и Новый заветы</a:t>
            </a:r>
          </a:p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3. Евангелие.</a:t>
            </a:r>
          </a:p>
          <a:p>
            <a:pPr marL="0" indent="0">
              <a:buFontTx/>
              <a:buNone/>
            </a:pPr>
            <a:r>
              <a:rPr lang="ru-RU" altLang="en-US" sz="3600" b="1" smtClean="0">
                <a:solidFill>
                  <a:srgbClr val="FF0000"/>
                </a:solidFill>
              </a:rPr>
              <a:t>4. Откровение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0"/>
            <a:ext cx="3492500" cy="2327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Категория: термины</a:t>
            </a:r>
          </a:p>
        </p:txBody>
      </p:sp>
      <p:sp>
        <p:nvSpPr>
          <p:cNvPr id="7171" name="Объект 3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3352800" cy="1295400"/>
          </a:xfrm>
          <a:solidFill>
            <a:schemeClr val="bg1"/>
          </a:solidFill>
        </p:spPr>
        <p:txBody>
          <a:bodyPr/>
          <a:lstStyle/>
          <a:p>
            <a:r>
              <a:rPr lang="ru-RU" altLang="en-US" sz="3200" b="1" smtClean="0"/>
              <a:t>Что такое молитва?</a:t>
            </a:r>
            <a:endParaRPr lang="ru-RU" altLang="ru-RU" sz="3200" b="1" smtClean="0"/>
          </a:p>
        </p:txBody>
      </p:sp>
      <p:sp>
        <p:nvSpPr>
          <p:cNvPr id="7172" name="Объект 4"/>
          <p:cNvSpPr>
            <a:spLocks noGrp="1"/>
          </p:cNvSpPr>
          <p:nvPr>
            <p:ph sz="half" idx="2"/>
          </p:nvPr>
        </p:nvSpPr>
        <p:spPr>
          <a:xfrm>
            <a:off x="4191000" y="1524000"/>
            <a:ext cx="4495800" cy="4495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b="1" smtClean="0">
                <a:solidFill>
                  <a:srgbClr val="FF0000"/>
                </a:solidFill>
              </a:rPr>
              <a:t>1. То, что говорил Бог людям.</a:t>
            </a:r>
          </a:p>
          <a:p>
            <a:pPr marL="0" indent="0">
              <a:buFontTx/>
              <a:buNone/>
            </a:pPr>
            <a:r>
              <a:rPr lang="ru-RU" altLang="en-US" b="1" smtClean="0">
                <a:solidFill>
                  <a:srgbClr val="FF0000"/>
                </a:solidFill>
              </a:rPr>
              <a:t>2. Обращение к Богу. </a:t>
            </a:r>
          </a:p>
          <a:p>
            <a:pPr marL="0" indent="0">
              <a:buFontTx/>
              <a:buNone/>
            </a:pPr>
            <a:r>
              <a:rPr lang="ru-RU" altLang="en-US" b="1" smtClean="0">
                <a:solidFill>
                  <a:srgbClr val="FF0000"/>
                </a:solidFill>
              </a:rPr>
              <a:t>3. Специальные слова-заклинания.</a:t>
            </a:r>
          </a:p>
          <a:p>
            <a:pPr marL="0" indent="0">
              <a:buFontTx/>
              <a:buNone/>
            </a:pPr>
            <a:r>
              <a:rPr lang="ru-RU" altLang="en-US" b="1" smtClean="0">
                <a:solidFill>
                  <a:srgbClr val="FF0000"/>
                </a:solidFill>
              </a:rPr>
              <a:t>4. Слова, которые произносит священник во время церковной службы.</a:t>
            </a:r>
            <a:endParaRPr lang="ru-RU" altLang="ru-RU" b="1" smtClean="0">
              <a:solidFill>
                <a:srgbClr val="FF0000"/>
              </a:solidFill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3569523" cy="2185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Категория: термины</a:t>
            </a:r>
          </a:p>
        </p:txBody>
      </p:sp>
      <p:sp>
        <p:nvSpPr>
          <p:cNvPr id="8195" name="Объект 3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419600" cy="4800600"/>
          </a:xfrm>
          <a:solidFill>
            <a:schemeClr val="bg1"/>
          </a:solidFill>
        </p:spPr>
        <p:txBody>
          <a:bodyPr/>
          <a:lstStyle/>
          <a:p>
            <a:r>
              <a:rPr lang="ru-RU" altLang="en-US" sz="3200" smtClean="0"/>
              <a:t>Что такое внутренний мир человека?</a:t>
            </a:r>
          </a:p>
        </p:txBody>
      </p:sp>
      <p:sp>
        <p:nvSpPr>
          <p:cNvPr id="8196" name="Объект 4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657600" cy="4495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1. Мысли, желания, мечты, знания.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2. Поступки и поведение.</a:t>
            </a:r>
          </a:p>
          <a:p>
            <a:pPr marL="0" indent="0">
              <a:buFontTx/>
              <a:buNone/>
            </a:pPr>
            <a:r>
              <a:rPr lang="ru-RU" altLang="en-US" sz="3200" b="1" smtClean="0">
                <a:solidFill>
                  <a:srgbClr val="FF0000"/>
                </a:solidFill>
              </a:rPr>
              <a:t>3. Воспитание и образование человека</a:t>
            </a:r>
            <a:endParaRPr lang="ru-RU" altLang="ru-RU" sz="3200" b="1" smtClean="0">
              <a:solidFill>
                <a:srgbClr val="FF0000"/>
              </a:solidFill>
            </a:endParaRP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2900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ru-RU" b="1" smtClean="0">
                <a:solidFill>
                  <a:srgbClr val="FF0066"/>
                </a:solidFill>
              </a:rPr>
              <a:t>наша страна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5638800" cy="14478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Назови символ нашего государства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endParaRPr lang="ru-RU" altLang="ru-RU" smtClean="0"/>
          </a:p>
        </p:txBody>
      </p:sp>
      <p:pic>
        <p:nvPicPr>
          <p:cNvPr id="9220" name="Picture 4" descr="080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2438400"/>
            <a:ext cx="55054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image_thumb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219200"/>
            <a:ext cx="12922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4"/>
          <p:cNvSpPr txBox="1">
            <a:spLocks/>
          </p:cNvSpPr>
          <p:nvPr/>
        </p:nvSpPr>
        <p:spPr>
          <a:xfrm>
            <a:off x="381000" y="4114800"/>
            <a:ext cx="3657600" cy="3124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AutoNum type="arabicPeriod"/>
              <a:defRPr/>
            </a:pPr>
            <a:r>
              <a:rPr lang="ru-RU" sz="2800" b="1" kern="0" dirty="0" smtClean="0">
                <a:solidFill>
                  <a:srgbClr val="FF0000"/>
                </a:solidFill>
              </a:rPr>
              <a:t>Природа</a:t>
            </a:r>
          </a:p>
          <a:p>
            <a:pPr>
              <a:buFontTx/>
              <a:buAutoNum type="arabicPeriod"/>
              <a:defRPr/>
            </a:pPr>
            <a:r>
              <a:rPr lang="ru-RU" altLang="ru-RU" sz="2800" b="1" kern="0" dirty="0" smtClean="0">
                <a:solidFill>
                  <a:srgbClr val="FF0000"/>
                </a:solidFill>
              </a:rPr>
              <a:t>Флаг</a:t>
            </a:r>
          </a:p>
          <a:p>
            <a:pPr>
              <a:buFontTx/>
              <a:buAutoNum type="arabicPeriod"/>
              <a:defRPr/>
            </a:pPr>
            <a:r>
              <a:rPr lang="ru-RU" altLang="ru-RU" sz="2800" b="1" kern="0" dirty="0" smtClean="0">
                <a:solidFill>
                  <a:srgbClr val="FF0000"/>
                </a:solidFill>
              </a:rPr>
              <a:t>Хорошие дороги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Категория: </a:t>
            </a:r>
            <a:r>
              <a:rPr lang="ru-RU" altLang="ru-RU" b="1" smtClean="0">
                <a:solidFill>
                  <a:srgbClr val="FF0066"/>
                </a:solidFill>
              </a:rPr>
              <a:t>наша страна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4191000" cy="2286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ru-RU" altLang="ru-RU" b="1" smtClean="0"/>
              <a:t>Какой флаг является флагом Российской Федерации?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endParaRPr lang="ru-RU" altLang="ru-RU" smtClean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02063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1"/>
          <p:cNvSpPr txBox="1">
            <a:spLocks noChangeArrowheads="1"/>
          </p:cNvSpPr>
          <p:nvPr/>
        </p:nvSpPr>
        <p:spPr bwMode="auto">
          <a:xfrm>
            <a:off x="5257800" y="2057400"/>
            <a:ext cx="484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00"/>
                </a:solidFill>
              </a:rPr>
              <a:t>1.</a:t>
            </a:r>
          </a:p>
        </p:txBody>
      </p:sp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5281613" y="3802063"/>
            <a:ext cx="484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00"/>
                </a:solidFill>
              </a:rPr>
              <a:t>2.</a:t>
            </a:r>
          </a:p>
        </p:txBody>
      </p:sp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54163"/>
            <a:ext cx="2286000" cy="15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1828800" y="5257800"/>
            <a:ext cx="484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FF0000"/>
                </a:solidFill>
              </a:rPr>
              <a:t>3.</a:t>
            </a:r>
          </a:p>
        </p:txBody>
      </p:sp>
      <p:pic>
        <p:nvPicPr>
          <p:cNvPr id="1024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5070475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</TotalTime>
  <Words>504</Words>
  <Application>Microsoft Office PowerPoint</Application>
  <PresentationFormat>On-screen Show (4:3)</PresentationFormat>
  <Paragraphs>90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 3</vt:lpstr>
      <vt:lpstr>Оформление по умолчанию</vt:lpstr>
      <vt:lpstr>PowerPoint Presentation</vt:lpstr>
      <vt:lpstr>Категория: термины</vt:lpstr>
      <vt:lpstr>Категория: термины</vt:lpstr>
      <vt:lpstr>Категория: термины</vt:lpstr>
      <vt:lpstr>Категория: термины</vt:lpstr>
      <vt:lpstr>Категория: термины</vt:lpstr>
      <vt:lpstr>Категория: термины</vt:lpstr>
      <vt:lpstr>Категория: наша страна</vt:lpstr>
      <vt:lpstr>Категория: наша страна</vt:lpstr>
      <vt:lpstr>Категория: человек и Бог в православии</vt:lpstr>
      <vt:lpstr>Категория: человек и Бог в православии</vt:lpstr>
      <vt:lpstr>Категория: Заповеди</vt:lpstr>
      <vt:lpstr>На горе Синай Бог дал людям заповеди.  В каком государстве, изображенном  на карте  с вопросом, находится эта гора?</vt:lpstr>
      <vt:lpstr>Категория: Христос и Его крест</vt:lpstr>
      <vt:lpstr>Категория: Христос и Его крест</vt:lpstr>
      <vt:lpstr>Исправь ошибку  (найди и запиши как надо)</vt:lpstr>
      <vt:lpstr>Продолжи фразу</vt:lpstr>
      <vt:lpstr>Сложный вопрос:</vt:lpstr>
      <vt:lpstr>Как звали одного из апостолов, который отрёкся от Иисуса Христа? Назовите его.</vt:lpstr>
      <vt:lpstr>Категория: закончи фразу</vt:lpstr>
      <vt:lpstr>Качество человека, проявляющего неравнодушие к чужой беде.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Olga</dc:creator>
  <cp:lastModifiedBy>word</cp:lastModifiedBy>
  <cp:revision>65</cp:revision>
  <cp:lastPrinted>1601-01-01T00:00:00Z</cp:lastPrinted>
  <dcterms:created xsi:type="dcterms:W3CDTF">2015-02-14T08:31:06Z</dcterms:created>
  <dcterms:modified xsi:type="dcterms:W3CDTF">2020-12-17T16:55:20Z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568438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  <property fmtid="{D5CDD505-2E9C-101B-9397-08002B2CF9AE}" name="Version" pid="5">
    <vt:i4>1</vt:i4>
  </property>
</Properties>
</file>