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317" r:id="rId2"/>
    <p:sldId id="318" r:id="rId3"/>
    <p:sldId id="280" r:id="rId4"/>
    <p:sldId id="296" r:id="rId5"/>
    <p:sldId id="285" r:id="rId6"/>
    <p:sldId id="319" r:id="rId7"/>
    <p:sldId id="291" r:id="rId8"/>
    <p:sldId id="298" r:id="rId9"/>
    <p:sldId id="301" r:id="rId10"/>
    <p:sldId id="320" r:id="rId11"/>
    <p:sldId id="306" r:id="rId12"/>
    <p:sldId id="307" r:id="rId13"/>
    <p:sldId id="308" r:id="rId14"/>
    <p:sldId id="321" r:id="rId15"/>
    <p:sldId id="310" r:id="rId16"/>
    <p:sldId id="311" r:id="rId17"/>
    <p:sldId id="322" r:id="rId18"/>
    <p:sldId id="314" r:id="rId19"/>
    <p:sldId id="315" r:id="rId20"/>
    <p:sldId id="32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24" autoAdjust="0"/>
  </p:normalViewPr>
  <p:slideViewPr>
    <p:cSldViewPr>
      <p:cViewPr varScale="1">
        <p:scale>
          <a:sx n="41" d="100"/>
          <a:sy n="41" d="100"/>
        </p:scale>
        <p:origin x="13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0"/>
      <c:depthPercent val="100"/>
      <c:rAngAx val="0"/>
    </c:view3D>
    <c:floor>
      <c:thickness val="0"/>
      <c:spPr>
        <a:solidFill>
          <a:schemeClr val="lt1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pattFill prst="ltDnDiag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solidFill>
                <a:schemeClr val="accent1"/>
              </a:solidFill>
            </a:ln>
            <a:effectLst/>
            <a:sp3d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79-42A8-9296-BFE25513F15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pattFill prst="ltDnDiag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solidFill>
                <a:schemeClr val="accent2"/>
              </a:solidFill>
            </a:ln>
            <a:effectLst/>
            <a:sp3d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12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179-42A8-9296-BFE25513F15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spPr>
            <a:pattFill prst="ltDnDiag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solidFill>
                <a:schemeClr val="accent3"/>
              </a:solidFill>
            </a:ln>
            <a:effectLst/>
            <a:sp3d>
              <a:contourClr>
                <a:schemeClr val="accent3"/>
              </a:contourClr>
            </a:sp3d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179-42A8-9296-BFE25513F150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79-42A8-9296-BFE25513F1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14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179-42A8-9296-BFE25513F1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0"/>
        <c:shape val="cylinder"/>
        <c:axId val="77389184"/>
        <c:axId val="78713984"/>
        <c:axId val="0"/>
      </c:bar3DChart>
      <c:catAx>
        <c:axId val="773891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8713984"/>
        <c:crosses val="autoZero"/>
        <c:auto val="1"/>
        <c:lblAlgn val="ctr"/>
        <c:lblOffset val="100"/>
        <c:noMultiLvlLbl val="0"/>
      </c:catAx>
      <c:valAx>
        <c:axId val="78713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7389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0"/>
      <c:depthPercent val="100"/>
      <c:rAngAx val="0"/>
    </c:view3D>
    <c:floor>
      <c:thickness val="0"/>
      <c:spPr>
        <a:solidFill>
          <a:schemeClr val="lt1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pattFill prst="ltDnDiag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solidFill>
                <a:schemeClr val="accent1"/>
              </a:solidFill>
            </a:ln>
            <a:effectLst/>
            <a:sp3d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</c:v>
                </c:pt>
                <c:pt idx="1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14-49A6-B2A7-320DEDCE5EB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pattFill prst="ltDnDiag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solidFill>
                <a:schemeClr val="accent2"/>
              </a:solidFill>
            </a:ln>
            <a:effectLst/>
            <a:sp3d>
              <a:contourClr>
                <a:schemeClr val="accent2"/>
              </a:contourClr>
            </a:sp3d>
          </c:spPr>
          <c:invertIfNegative val="0"/>
          <c:dLbls>
            <c:dLbl>
              <c:idx val="1"/>
              <c:layout>
                <c:manualLayout>
                  <c:x val="-7.5779725641592424E-3"/>
                  <c:y val="1.0374664252991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A14-49A6-B2A7-320DEDCE5E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11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A14-49A6-B2A7-320DEDCE5EB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spPr>
            <a:pattFill prst="ltDnDiag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solidFill>
                <a:schemeClr val="accent3"/>
              </a:solidFill>
            </a:ln>
            <a:effectLst/>
            <a:sp3d>
              <a:contourClr>
                <a:schemeClr val="accent3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10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A14-49A6-B2A7-320DEDCE5E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0"/>
        <c:shape val="cylinder"/>
        <c:axId val="86093184"/>
        <c:axId val="86111360"/>
        <c:axId val="0"/>
      </c:bar3DChart>
      <c:catAx>
        <c:axId val="860931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6111360"/>
        <c:crosses val="autoZero"/>
        <c:auto val="1"/>
        <c:lblAlgn val="ctr"/>
        <c:lblOffset val="100"/>
        <c:noMultiLvlLbl val="0"/>
      </c:catAx>
      <c:valAx>
        <c:axId val="86111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6093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0"/>
      <c:depthPercent val="100"/>
      <c:rAngAx val="0"/>
    </c:view3D>
    <c:floor>
      <c:thickness val="0"/>
      <c:spPr>
        <a:solidFill>
          <a:schemeClr val="lt1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pattFill prst="ltDnDiag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solidFill>
                <a:schemeClr val="accent1"/>
              </a:solidFill>
            </a:ln>
            <a:effectLst/>
            <a:sp3d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</c:v>
                </c:pt>
                <c:pt idx="1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4B-489E-98E1-3CC2729A2FB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pattFill prst="ltDnDiag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solidFill>
                <a:schemeClr val="accent2"/>
              </a:solidFill>
            </a:ln>
            <a:effectLst/>
            <a:sp3d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11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4B-489E-98E1-3CC2729A2FB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spPr>
            <a:pattFill prst="ltDnDiag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solidFill>
                <a:schemeClr val="accent3"/>
              </a:solidFill>
            </a:ln>
            <a:effectLst/>
            <a:sp3d>
              <a:contourClr>
                <a:schemeClr val="accent3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4B-489E-98E1-3CC2729A2F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0"/>
        <c:shape val="cylinder"/>
        <c:axId val="24649088"/>
        <c:axId val="24667264"/>
        <c:axId val="0"/>
      </c:bar3DChart>
      <c:catAx>
        <c:axId val="246490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667264"/>
        <c:crosses val="autoZero"/>
        <c:auto val="1"/>
        <c:lblAlgn val="ctr"/>
        <c:lblOffset val="100"/>
        <c:noMultiLvlLbl val="0"/>
      </c:catAx>
      <c:valAx>
        <c:axId val="24667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649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0"/>
      <c:depthPercent val="100"/>
      <c:rAngAx val="0"/>
    </c:view3D>
    <c:floor>
      <c:thickness val="0"/>
      <c:spPr>
        <a:solidFill>
          <a:schemeClr val="lt1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pattFill prst="ltDnDiag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solidFill>
                <a:schemeClr val="accent1"/>
              </a:solidFill>
            </a:ln>
            <a:effectLst/>
            <a:sp3d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A3-436F-9650-7F7AEE585AB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pattFill prst="ltDnDiag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solidFill>
                <a:schemeClr val="accent2"/>
              </a:solidFill>
            </a:ln>
            <a:effectLst/>
            <a:sp3d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17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A3-436F-9650-7F7AEE585AB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spPr>
            <a:pattFill prst="ltDnDiag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solidFill>
                <a:schemeClr val="accent3"/>
              </a:solidFill>
            </a:ln>
            <a:effectLst/>
            <a:sp3d>
              <a:contourClr>
                <a:schemeClr val="accent3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10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7A3-436F-9650-7F7AEE585A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0"/>
        <c:shape val="cylinder"/>
        <c:axId val="24782336"/>
        <c:axId val="24783872"/>
        <c:axId val="0"/>
      </c:bar3DChart>
      <c:catAx>
        <c:axId val="247823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783872"/>
        <c:crosses val="autoZero"/>
        <c:auto val="1"/>
        <c:lblAlgn val="ctr"/>
        <c:lblOffset val="100"/>
        <c:noMultiLvlLbl val="0"/>
      </c:catAx>
      <c:valAx>
        <c:axId val="24783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782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0"/>
      <c:depthPercent val="100"/>
      <c:rAngAx val="0"/>
    </c:view3D>
    <c:floor>
      <c:thickness val="0"/>
      <c:spPr>
        <a:solidFill>
          <a:schemeClr val="lt1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pattFill prst="ltDnDiag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solidFill>
                <a:schemeClr val="accent1"/>
              </a:solidFill>
            </a:ln>
            <a:effectLst/>
            <a:sp3d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A3-436F-9650-7F7AEE585AB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pattFill prst="ltDnDiag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solidFill>
                <a:schemeClr val="accent2"/>
              </a:solidFill>
            </a:ln>
            <a:effectLst/>
            <a:sp3d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14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A3-436F-9650-7F7AEE585AB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spPr>
            <a:pattFill prst="ltDnDiag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solidFill>
                <a:schemeClr val="accent3"/>
              </a:solidFill>
            </a:ln>
            <a:effectLst/>
            <a:sp3d>
              <a:contourClr>
                <a:schemeClr val="accent3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12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7A3-436F-9650-7F7AEE585A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0"/>
        <c:shape val="cylinder"/>
        <c:axId val="24874368"/>
        <c:axId val="24888448"/>
        <c:axId val="0"/>
      </c:bar3DChart>
      <c:catAx>
        <c:axId val="248743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888448"/>
        <c:crosses val="autoZero"/>
        <c:auto val="1"/>
        <c:lblAlgn val="ctr"/>
        <c:lblOffset val="100"/>
        <c:noMultiLvlLbl val="0"/>
      </c:catAx>
      <c:valAx>
        <c:axId val="24888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874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/>
      </a:solidFill>
      <a:sp3d/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/>
      </a:solidFill>
      <a:sp3d/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/>
      </a:solidFill>
      <a:sp3d/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8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/>
      </a:solidFill>
      <a:sp3d/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8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/>
      </a:solidFill>
      <a:sp3d/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4A0E8-1850-4495-AA81-2EC2976D8DAC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8D85F9A-7F2A-460E-996E-780C813B5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4A0E8-1850-4495-AA81-2EC2976D8DAC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5F9A-7F2A-460E-996E-780C813B5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8D85F9A-7F2A-460E-996E-780C813B5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4A0E8-1850-4495-AA81-2EC2976D8DAC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4A0E8-1850-4495-AA81-2EC2976D8DAC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8D85F9A-7F2A-460E-996E-780C813B5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4A0E8-1850-4495-AA81-2EC2976D8DAC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8D85F9A-7F2A-460E-996E-780C813B5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D24A0E8-1850-4495-AA81-2EC2976D8DAC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85F9A-7F2A-460E-996E-780C813B5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4A0E8-1850-4495-AA81-2EC2976D8DAC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8D85F9A-7F2A-460E-996E-780C813B5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4A0E8-1850-4495-AA81-2EC2976D8DAC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8D85F9A-7F2A-460E-996E-780C813B5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4A0E8-1850-4495-AA81-2EC2976D8DAC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D85F9A-7F2A-460E-996E-780C813B5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8D85F9A-7F2A-460E-996E-780C813B5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4A0E8-1850-4495-AA81-2EC2976D8DAC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8D85F9A-7F2A-460E-996E-780C813B5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D24A0E8-1850-4495-AA81-2EC2976D8DAC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D24A0E8-1850-4495-AA81-2EC2976D8DAC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8D85F9A-7F2A-460E-996E-780C813B5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6294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504" y="476672"/>
            <a:ext cx="9036496" cy="632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ДИАГНОСТИЧЕСКОЕ ОБСЛЕДОВАНИЕ ДЕТЕЙ</a:t>
            </a:r>
          </a:p>
          <a:p>
            <a:pPr marL="274320" lvl="0" indent="-27432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МЛАДШЕЙ ГРУППЫ №3</a:t>
            </a:r>
          </a:p>
          <a:p>
            <a:pPr marL="274320" lvl="0" indent="-27432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«ПОДСОЛНУШЕК»</a:t>
            </a:r>
          </a:p>
          <a:p>
            <a:pPr marL="274320" lvl="0" indent="-27432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2016-2017 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учебный год</a:t>
            </a:r>
          </a:p>
          <a:p>
            <a:pPr marL="274320" lvl="0" indent="-27432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Воспитатели: </a:t>
            </a:r>
          </a:p>
          <a:p>
            <a:pPr marL="274320" lvl="0" indent="-27432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Савина Е.И.</a:t>
            </a:r>
          </a:p>
          <a:p>
            <a:pPr marL="274320" lvl="0" indent="-27432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Герасимова М.В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37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29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980727"/>
            <a:ext cx="89644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ДИАГНОСТИКА </a:t>
            </a:r>
          </a:p>
          <a:p>
            <a:pPr lvl="0" algn="ctr"/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ПОЗНАЮ МИР</a:t>
            </a:r>
            <a:r>
              <a:rPr lang="ru-RU" sz="8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266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34400" cy="652534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31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Обследование проходило по следующим критериям.</a:t>
            </a:r>
            <a:r>
              <a:rPr lang="ru-RU" sz="2700" b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/>
              <a:t>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различать и называть виды транспорта, предметы, облегчающие труд человека в быту, и - называет свой город, знакомые предметы, объясняет их назначение, выделяет и называет признаки (цвет, форма, материал);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находить в окружающей обстановке один и много одинаковых предметов, пытается отражать полученные впечатления в речи и продуктивных видах деятельности;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использует разные способы обследования предметов, включая простейшие опыты;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делать простейшие обобщения; может в случае проблемной ситуации обратиться к знакомому взрослому;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адекватно реагирует на замечания и предложения взрослого;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-посредством речи налаживать контакты, взаимодействовать со сверстниками.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900" dirty="0">
                <a:solidFill>
                  <a:schemeClr val="tx1"/>
                </a:solidFill>
              </a:rPr>
              <a:t/>
            </a:r>
            <a:br>
              <a:rPr lang="ru-RU" sz="900" dirty="0">
                <a:solidFill>
                  <a:schemeClr val="tx1"/>
                </a:solidFill>
              </a:rPr>
            </a:br>
            <a:endParaRPr lang="ru-RU" sz="9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76672"/>
            <a:ext cx="8534400" cy="5544616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0" hangingPunct="0"/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Уровни:</a:t>
            </a:r>
            <a:r>
              <a:rPr lang="ru-RU" sz="3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НИЗКИЙ - ребёнок не ответил.</a:t>
            </a:r>
            <a:b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СРЕДНИЙ - ребёнок ответил с помощью воспитателя.</a:t>
            </a:r>
            <a:b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ВЫСОКИЙ - ребёнок ответил правильно, самостоятельно.</a:t>
            </a:r>
            <a:b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58336" cy="603609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 eaLnBrk="0" hangingPunct="0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808494006"/>
              </p:ext>
            </p:extLst>
          </p:nvPr>
        </p:nvGraphicFramePr>
        <p:xfrm>
          <a:off x="971600" y="1268761"/>
          <a:ext cx="6984776" cy="44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datai/muzyka/Lad-v-muzyke/0015-027-V-kakom-ladu-mozhet-napisana-melodija-po-kartink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612845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6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ДИАГНОСТИКА </a:t>
            </a:r>
            <a:br>
              <a:rPr lang="ru-RU" sz="6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br>
              <a:rPr lang="ru-RU" sz="6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КОНСТРУИРОВАНИЮ</a:t>
            </a:r>
            <a:endParaRPr lang="ru-RU" sz="6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525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568863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ru-RU" sz="28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Обследование проходило по следующим критериям. </a:t>
            </a:r>
            <a:br>
              <a:rPr lang="ru-RU" sz="28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создавать индивидуальные композиций в аппликации, с удовольствием участвовать в выставках детских работ.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проявлять эмоциональную отзывчивость на красоту окружающих предметов, объектов природы;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-занимать себя самостоятельной художественной деятельностью;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организовывать простейшие навыки поведения в детском саду.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629674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 eaLnBrk="0" hangingPunct="0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429379827"/>
              </p:ext>
            </p:extLst>
          </p:nvPr>
        </p:nvGraphicFramePr>
        <p:xfrm>
          <a:off x="827584" y="1310324"/>
          <a:ext cx="763284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1484783"/>
            <a:ext cx="89644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ДИАГНОСТИКА </a:t>
            </a:r>
            <a:br>
              <a:rPr 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br>
              <a:rPr 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597072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93670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ru-RU" sz="2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Обследование проходило по следующим критериям. </a:t>
            </a:r>
            <a:br>
              <a:rPr lang="ru-RU" sz="2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умение рисовать и раскрашивать с помощью красок и кистью, мелками и карандашами;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способность назвать цель своей работы и оценить, достигнута ли она;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умение правильно держать кисть и карандаш.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способность рисовать по замыслу;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умение передать личное отношение к объекту изображения;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отсутствие изобразительных штампов.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ЛЕПКА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способность лепить по замыслу;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Создавать образы разных предметов и игрушек, объединять их в коллективную композицию; использовать все многообразие усвоенных приемов.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629674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 eaLnBrk="0" hangingPunct="0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49655751"/>
              </p:ext>
            </p:extLst>
          </p:nvPr>
        </p:nvGraphicFramePr>
        <p:xfrm>
          <a:off x="827584" y="1310324"/>
          <a:ext cx="763284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266" y="0"/>
            <a:ext cx="9379793" cy="67455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476672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ДИАГНОСТИКА </a:t>
            </a:r>
            <a:br>
              <a:rPr 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</a:t>
            </a:r>
            <a:br>
              <a:rPr 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МАТЕМАТИКЕ</a:t>
            </a:r>
            <a:br>
              <a:rPr 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7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94243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556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48680"/>
            <a:ext cx="8643998" cy="4608512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ДИАГНОСТИКА РАЗВИТИЯ МАТЕМАТИЧЕСКИХ ПРЕДСТАВЛЕНИЙ У ДЕТЕЙ 2 МЛАДШЕЙ ГРУППЫ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считать от 1 до 5 в прямом и обратном порядке, расставлять цифры в правильной последовательности;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узнавать цифры в пределах 5;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сравнивать 2 предмета по длине, ширине и высоте;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узнавать и правильно называть геометрические фигуры: круг, треугольник, квадрат;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находить много и один предмет (по картинкам);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называть части суток.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296744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0" hangingPunct="0"/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Уровни:</a:t>
            </a:r>
            <a:r>
              <a:rPr lang="ru-RU" sz="3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НИЗКИЙ - ребёнок не ответил.</a:t>
            </a:r>
            <a:b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СРЕДНИЙ - ребёнок ответил с помощью воспитателя.</a:t>
            </a:r>
            <a:b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ВЫСОКИЙ - ребёнок ответил правильно, самостоятельно.</a:t>
            </a:r>
            <a:b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629674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 eaLnBrk="0" hangingPunct="0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29423293"/>
              </p:ext>
            </p:extLst>
          </p:nvPr>
        </p:nvGraphicFramePr>
        <p:xfrm>
          <a:off x="611560" y="1052736"/>
          <a:ext cx="7848872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836711"/>
            <a:ext cx="89644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ДИАГНОСТИКА </a:t>
            </a:r>
            <a:br>
              <a: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</a:t>
            </a:r>
            <a:br>
              <a: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РАЗВИТИЮ РЕЧИ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2824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44216" cy="594928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ОБСЛЕДОВАНИЯ РЕЧЕВОГО РАЗВИТИЯ ДЕТЕЙ 3-4 ЛЕТ ПО ПРОГРАММЕ «РАДУГА»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называть слова обозначающий предмет и отвечающие на вопрос предмет;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составлять простые и сложные предлоги по картинкам, отвечать на вопросы по содержанию картины;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-составлять рассказ совместно с взрослыми, составлять рассказ из личного опыта; умение понимать противоположные значение слов.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08712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0" hangingPunct="0"/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Уровни:</a:t>
            </a:r>
            <a:r>
              <a:rPr lang="ru-RU" sz="3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НИЗКИЙ - ребёнок не ответил.</a:t>
            </a:r>
            <a:b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СРЕДНИЙ - ребёнок ответил с помощью воспитателя.</a:t>
            </a:r>
            <a:b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ВЫСОКИЙ - ребёнок ответил правильно, самостоятельно.</a:t>
            </a:r>
            <a:b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629674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eaLnBrk="0" hangingPunct="0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диагностики</a:t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486960886"/>
              </p:ext>
            </p:extLst>
          </p:nvPr>
        </p:nvGraphicFramePr>
        <p:xfrm>
          <a:off x="611560" y="1340768"/>
          <a:ext cx="670364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944</TotalTime>
  <Words>74</Words>
  <Application>Microsoft Office PowerPoint</Application>
  <PresentationFormat>Экран (4:3)</PresentationFormat>
  <Paragraphs>27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Georgia</vt:lpstr>
      <vt:lpstr>Times New Roman</vt:lpstr>
      <vt:lpstr>Wingdings</vt:lpstr>
      <vt:lpstr>Wingdings 2</vt:lpstr>
      <vt:lpstr>Официальная</vt:lpstr>
      <vt:lpstr>Презентация PowerPoint</vt:lpstr>
      <vt:lpstr>Презентация PowerPoint</vt:lpstr>
      <vt:lpstr>ДИАГНОСТИКА РАЗВИТИЯ МАТЕМАТИЧЕСКИХ ПРЕДСТАВЛЕНИЙ У ДЕТЕЙ 2 МЛАДШЕЙ ГРУППЫ  - считать от 1 до 5 в прямом и обратном порядке, расставлять цифры в правильной последовательности; -  узнавать цифры в пределах 5; - сравнивать 2 предмета по длине, ширине и высоте; - узнавать и правильно называть геометрические фигуры: круг, треугольник, квадрат;  - находить много и один предмет (по картинкам); -  называть части суток.  </vt:lpstr>
      <vt:lpstr>Уровни: НИЗКИЙ - ребёнок не ответил. СРЕДНИЙ - ребёнок ответил с помощью воспитателя. ВЫСОКИЙ - ребёнок ответил правильно, самостоятельно.  </vt:lpstr>
      <vt:lpstr>Результаты диагностики            </vt:lpstr>
      <vt:lpstr>Презентация PowerPoint</vt:lpstr>
      <vt:lpstr>       ПЛАН ОБСЛЕДОВАНИЯ РЕЧЕВОГО РАЗВИТИЯ ДЕТЕЙ 3-4 ЛЕТ ПО ПРОГРАММЕ «РАДУГА»  - называть слова обозначающий предмет и отвечающие на вопрос предмет; - составлять простые и сложные предлоги по картинкам, отвечать на вопросы по содержанию картины; -составлять рассказ совместно с взрослыми, составлять рассказ из личного опыта; умение понимать противоположные значение слов.     </vt:lpstr>
      <vt:lpstr>Уровни: НИЗКИЙ - ребёнок не ответил. СРЕДНИЙ - ребёнок ответил с помощью воспитателя. ВЫСОКИЙ - ребёнок ответил правильно, самостоятельно. </vt:lpstr>
      <vt:lpstr>Результаты диагностики          </vt:lpstr>
      <vt:lpstr>Презентация PowerPoint</vt:lpstr>
      <vt:lpstr>Обследование проходило по следующим критериям.  - различать и называть виды транспорта, предметы, облегчающие труд человека в быту, и - называет свой город, знакомые предметы, объясняет их назначение, выделяет и называет признаки (цвет, форма, материал); - находить в окружающей обстановке один и много одинаковых предметов, пытается отражать полученные впечатления в речи и продуктивных видах деятельности; - использует разные способы обследования предметов, включая простейшие опыты; - делать простейшие обобщения; может в случае проблемной ситуации обратиться к знакомому взрослому; - адекватно реагирует на замечания и предложения взрослого; -посредством речи налаживать контакты, взаимодействовать со сверстниками.     </vt:lpstr>
      <vt:lpstr>Уровни: НИЗКИЙ - ребёнок не ответил. СРЕДНИЙ - ребёнок ответил с помощью воспитателя. ВЫСОКИЙ - ребёнок ответил правильно, самостоятельно. </vt:lpstr>
      <vt:lpstr>Результаты диагностики           </vt:lpstr>
      <vt:lpstr>Презентация PowerPoint</vt:lpstr>
      <vt:lpstr>Обследование проходило по следующим критериям.   -  создавать индивидуальные композиций в аппликации, с удовольствием участвовать в выставках детских работ. - проявлять эмоциональную отзывчивость на красоту окружающих предметов, объектов природы; -занимать себя самостоятельной художественной деятельностью; - организовывать простейшие навыки поведения в детском саду. </vt:lpstr>
      <vt:lpstr>Результаты диагностики            </vt:lpstr>
      <vt:lpstr>Презентация PowerPoint</vt:lpstr>
      <vt:lpstr>Обследование проходило по следующим критериям.  - умение рисовать и раскрашивать с помощью красок и кистью, мелками и карандашами;  - способность назвать цель своей работы и оценить, достигнута ли она; - умение правильно держать кисть и карандаш. - способность рисовать по замыслу;  - умение передать личное отношение к объекту изображения; отсутствие изобразительных штампов. ЛЕПКА - способность лепить по замыслу; • Создавать образы разных предметов и игрушек, объединять их в коллективную композицию; использовать все многообразие усвоенных приемов.</vt:lpstr>
      <vt:lpstr>Результаты диагностики           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общеразвивающего вида № 7 «Радуга» Администрации г. Тейково Ивановская область</dc:title>
  <dc:creator>Admin</dc:creator>
  <cp:lastModifiedBy>1</cp:lastModifiedBy>
  <cp:revision>105</cp:revision>
  <dcterms:created xsi:type="dcterms:W3CDTF">2014-03-29T06:09:28Z</dcterms:created>
  <dcterms:modified xsi:type="dcterms:W3CDTF">2020-12-22T15:01:03Z</dcterms:modified>
</cp:coreProperties>
</file>