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59955-C04E-47F9-9758-E92BB764991C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45EE9-0BE4-49E3-85FA-90089DD8B1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598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59955-C04E-47F9-9758-E92BB764991C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45EE9-0BE4-49E3-85FA-90089DD8B1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59955-C04E-47F9-9758-E92BB764991C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45EE9-0BE4-49E3-85FA-90089DD8B1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017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59955-C04E-47F9-9758-E92BB764991C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45EE9-0BE4-49E3-85FA-90089DD8B1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769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59955-C04E-47F9-9758-E92BB764991C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45EE9-0BE4-49E3-85FA-90089DD8B1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464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59955-C04E-47F9-9758-E92BB764991C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45EE9-0BE4-49E3-85FA-90089DD8B1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634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59955-C04E-47F9-9758-E92BB764991C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45EE9-0BE4-49E3-85FA-90089DD8B1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882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59955-C04E-47F9-9758-E92BB764991C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45EE9-0BE4-49E3-85FA-90089DD8B1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4953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59955-C04E-47F9-9758-E92BB764991C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45EE9-0BE4-49E3-85FA-90089DD8B1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238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59955-C04E-47F9-9758-E92BB764991C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45EE9-0BE4-49E3-85FA-90089DD8B1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027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59955-C04E-47F9-9758-E92BB764991C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45EE9-0BE4-49E3-85FA-90089DD8B1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217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59955-C04E-47F9-9758-E92BB764991C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D45EE9-0BE4-49E3-85FA-90089DD8B1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31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764704"/>
            <a:ext cx="7488832" cy="45365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53065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052736"/>
            <a:ext cx="734481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</a:rPr>
              <a:t>Примеры:</a:t>
            </a:r>
            <a:endParaRPr lang="ru-RU" sz="2800" dirty="0">
              <a:solidFill>
                <a:srgbClr val="FF0000"/>
              </a:solidFill>
            </a:endParaRPr>
          </a:p>
          <a:p>
            <a:pPr lvl="0"/>
            <a:r>
              <a:rPr lang="ru-RU" sz="2800" b="1" i="1" dirty="0">
                <a:solidFill>
                  <a:srgbClr val="0000FF"/>
                </a:solidFill>
              </a:rPr>
              <a:t>Вычислить</a:t>
            </a:r>
            <a:r>
              <a:rPr lang="ru-RU" sz="2800" i="1" dirty="0">
                <a:solidFill>
                  <a:srgbClr val="0000FF"/>
                </a:solidFill>
              </a:rPr>
              <a:t> </a:t>
            </a:r>
            <a:r>
              <a:rPr lang="ru-RU" sz="2800" b="1" i="1" dirty="0">
                <a:solidFill>
                  <a:srgbClr val="FF0000"/>
                </a:solidFill>
              </a:rPr>
              <a:t>3</a:t>
            </a:r>
            <a:r>
              <a:rPr lang="ru-RU" sz="2800" b="1" i="1" baseline="30000" dirty="0">
                <a:solidFill>
                  <a:srgbClr val="FF0000"/>
                </a:solidFill>
              </a:rPr>
              <a:t>2</a:t>
            </a:r>
            <a:r>
              <a:rPr lang="ru-RU" sz="2800" b="1" i="1" dirty="0">
                <a:solidFill>
                  <a:srgbClr val="FF0000"/>
                </a:solidFill>
              </a:rPr>
              <a:t>*4</a:t>
            </a:r>
            <a:r>
              <a:rPr lang="ru-RU" sz="2800" b="1" i="1" baseline="30000" dirty="0">
                <a:solidFill>
                  <a:srgbClr val="FF0000"/>
                </a:solidFill>
              </a:rPr>
              <a:t>2</a:t>
            </a:r>
            <a:r>
              <a:rPr lang="ru-RU" sz="2800" b="1" i="1" dirty="0">
                <a:solidFill>
                  <a:srgbClr val="FF0000"/>
                </a:solidFill>
              </a:rPr>
              <a:t>=(3*4)</a:t>
            </a:r>
            <a:r>
              <a:rPr lang="ru-RU" sz="2800" b="1" i="1" baseline="30000" dirty="0">
                <a:solidFill>
                  <a:srgbClr val="FF0000"/>
                </a:solidFill>
              </a:rPr>
              <a:t>2</a:t>
            </a:r>
            <a:r>
              <a:rPr lang="ru-RU" sz="2800" b="1" i="1" dirty="0">
                <a:solidFill>
                  <a:srgbClr val="FF0000"/>
                </a:solidFill>
              </a:rPr>
              <a:t>=144</a:t>
            </a:r>
            <a:endParaRPr lang="ru-RU" sz="2800" dirty="0">
              <a:solidFill>
                <a:srgbClr val="FF0000"/>
              </a:solidFill>
            </a:endParaRPr>
          </a:p>
          <a:p>
            <a:pPr lvl="0"/>
            <a:r>
              <a:rPr lang="ru-RU" sz="2800" b="1" i="1" dirty="0">
                <a:solidFill>
                  <a:srgbClr val="0000FF"/>
                </a:solidFill>
              </a:rPr>
              <a:t>Представить в виде степени</a:t>
            </a:r>
            <a:r>
              <a:rPr lang="ru-RU" sz="2800" i="1" dirty="0">
                <a:solidFill>
                  <a:srgbClr val="0000FF"/>
                </a:solidFill>
              </a:rPr>
              <a:t> </a:t>
            </a:r>
            <a:r>
              <a:rPr lang="en-US" sz="2800" b="1" i="1" dirty="0">
                <a:solidFill>
                  <a:srgbClr val="FF0000"/>
                </a:solidFill>
              </a:rPr>
              <a:t>k</a:t>
            </a:r>
            <a:r>
              <a:rPr lang="ru-RU" sz="2800" b="1" i="1" baseline="30000" dirty="0">
                <a:solidFill>
                  <a:srgbClr val="FF0000"/>
                </a:solidFill>
              </a:rPr>
              <a:t>7</a:t>
            </a:r>
            <a:r>
              <a:rPr lang="en-US" sz="2800" b="1" i="1" dirty="0">
                <a:solidFill>
                  <a:srgbClr val="FF0000"/>
                </a:solidFill>
              </a:rPr>
              <a:t>u</a:t>
            </a:r>
            <a:r>
              <a:rPr lang="ru-RU" sz="2800" b="1" i="1" baseline="30000" dirty="0">
                <a:solidFill>
                  <a:srgbClr val="FF0000"/>
                </a:solidFill>
              </a:rPr>
              <a:t>7</a:t>
            </a:r>
            <a:r>
              <a:rPr lang="ru-RU" sz="2800" b="1" i="1" dirty="0">
                <a:solidFill>
                  <a:srgbClr val="FF0000"/>
                </a:solidFill>
              </a:rPr>
              <a:t>=(</a:t>
            </a:r>
            <a:r>
              <a:rPr lang="en-US" sz="2800" b="1" i="1" dirty="0" err="1">
                <a:solidFill>
                  <a:srgbClr val="FF0000"/>
                </a:solidFill>
              </a:rPr>
              <a:t>ku</a:t>
            </a:r>
            <a:r>
              <a:rPr lang="ru-RU" sz="2800" b="1" i="1" dirty="0">
                <a:solidFill>
                  <a:srgbClr val="FF0000"/>
                </a:solidFill>
              </a:rPr>
              <a:t>)</a:t>
            </a:r>
            <a:r>
              <a:rPr lang="ru-RU" sz="2800" b="1" i="1" baseline="30000" dirty="0">
                <a:solidFill>
                  <a:srgbClr val="FF0000"/>
                </a:solidFill>
              </a:rPr>
              <a:t>7</a:t>
            </a:r>
            <a:endParaRPr lang="ru-RU" sz="2800" dirty="0">
              <a:solidFill>
                <a:srgbClr val="FF0000"/>
              </a:solidFill>
            </a:endParaRPr>
          </a:p>
          <a:p>
            <a:pPr lvl="0"/>
            <a:r>
              <a:rPr lang="ru-RU" sz="2800" b="1" i="1" dirty="0">
                <a:solidFill>
                  <a:srgbClr val="0000FF"/>
                </a:solidFill>
              </a:rPr>
              <a:t>Преобразовать выражение</a:t>
            </a:r>
            <a:r>
              <a:rPr lang="ru-RU" sz="2800" i="1" dirty="0">
                <a:solidFill>
                  <a:srgbClr val="0000FF"/>
                </a:solidFill>
              </a:rPr>
              <a:t> </a:t>
            </a:r>
            <a:endParaRPr lang="ru-RU" sz="2800" dirty="0">
              <a:solidFill>
                <a:srgbClr val="0000FF"/>
              </a:solidFill>
            </a:endParaRPr>
          </a:p>
          <a:p>
            <a:r>
              <a:rPr lang="ru-RU" sz="2800" b="1" i="1" dirty="0">
                <a:solidFill>
                  <a:srgbClr val="FF0000"/>
                </a:solidFill>
              </a:rPr>
              <a:t>(-2</a:t>
            </a:r>
            <a:r>
              <a:rPr lang="en-US" sz="2800" b="1" i="1" dirty="0">
                <a:solidFill>
                  <a:srgbClr val="FF0000"/>
                </a:solidFill>
              </a:rPr>
              <a:t>a</a:t>
            </a:r>
            <a:r>
              <a:rPr lang="ru-RU" sz="2800" b="1" i="1" baseline="30000" dirty="0">
                <a:solidFill>
                  <a:srgbClr val="FF0000"/>
                </a:solidFill>
              </a:rPr>
              <a:t>4</a:t>
            </a:r>
            <a:r>
              <a:rPr lang="ru-RU" sz="2800" b="1" i="1" dirty="0">
                <a:solidFill>
                  <a:srgbClr val="FF0000"/>
                </a:solidFill>
              </a:rPr>
              <a:t> </a:t>
            </a:r>
            <a:r>
              <a:rPr lang="en-US" sz="2800" b="1" i="1" dirty="0">
                <a:solidFill>
                  <a:srgbClr val="FF0000"/>
                </a:solidFill>
              </a:rPr>
              <a:t>b</a:t>
            </a:r>
            <a:r>
              <a:rPr lang="ru-RU" sz="2800" b="1" i="1" dirty="0">
                <a:solidFill>
                  <a:srgbClr val="FF0000"/>
                </a:solidFill>
              </a:rPr>
              <a:t>)</a:t>
            </a:r>
            <a:r>
              <a:rPr lang="ru-RU" sz="2800" b="1" i="1" baseline="30000" dirty="0">
                <a:solidFill>
                  <a:srgbClr val="FF0000"/>
                </a:solidFill>
              </a:rPr>
              <a:t>5</a:t>
            </a:r>
            <a:r>
              <a:rPr lang="ru-RU" sz="2800" b="1" i="1" dirty="0">
                <a:solidFill>
                  <a:srgbClr val="FF0000"/>
                </a:solidFill>
              </a:rPr>
              <a:t>=(-2)</a:t>
            </a:r>
            <a:r>
              <a:rPr lang="ru-RU" sz="2800" b="1" i="1" baseline="30000" dirty="0">
                <a:solidFill>
                  <a:srgbClr val="FF0000"/>
                </a:solidFill>
              </a:rPr>
              <a:t>5</a:t>
            </a:r>
            <a:r>
              <a:rPr lang="ru-RU" sz="2800" b="1" i="1" dirty="0">
                <a:solidFill>
                  <a:srgbClr val="FF0000"/>
                </a:solidFill>
              </a:rPr>
              <a:t>*(</a:t>
            </a:r>
            <a:r>
              <a:rPr lang="en-US" sz="2800" b="1" i="1" dirty="0">
                <a:solidFill>
                  <a:srgbClr val="FF0000"/>
                </a:solidFill>
              </a:rPr>
              <a:t>a</a:t>
            </a:r>
            <a:r>
              <a:rPr lang="ru-RU" sz="2800" b="1" i="1" baseline="30000" dirty="0">
                <a:solidFill>
                  <a:srgbClr val="FF0000"/>
                </a:solidFill>
              </a:rPr>
              <a:t>4</a:t>
            </a:r>
            <a:r>
              <a:rPr lang="ru-RU" sz="2800" b="1" i="1" dirty="0">
                <a:solidFill>
                  <a:srgbClr val="FF0000"/>
                </a:solidFill>
              </a:rPr>
              <a:t>)</a:t>
            </a:r>
            <a:r>
              <a:rPr lang="ru-RU" sz="2800" b="1" i="1" baseline="30000" dirty="0">
                <a:solidFill>
                  <a:srgbClr val="FF0000"/>
                </a:solidFill>
              </a:rPr>
              <a:t>5</a:t>
            </a:r>
            <a:r>
              <a:rPr lang="ru-RU" sz="2800" b="1" i="1" dirty="0">
                <a:solidFill>
                  <a:srgbClr val="FF0000"/>
                </a:solidFill>
              </a:rPr>
              <a:t>*</a:t>
            </a:r>
            <a:r>
              <a:rPr lang="en-US" sz="2800" b="1" i="1" dirty="0">
                <a:solidFill>
                  <a:srgbClr val="FF0000"/>
                </a:solidFill>
              </a:rPr>
              <a:t>b</a:t>
            </a:r>
            <a:r>
              <a:rPr lang="ru-RU" sz="2800" b="1" i="1" baseline="30000" dirty="0">
                <a:solidFill>
                  <a:srgbClr val="FF0000"/>
                </a:solidFill>
              </a:rPr>
              <a:t>5</a:t>
            </a:r>
            <a:r>
              <a:rPr lang="ru-RU" sz="2800" b="1" i="1" dirty="0">
                <a:solidFill>
                  <a:srgbClr val="FF0000"/>
                </a:solidFill>
              </a:rPr>
              <a:t>= </a:t>
            </a:r>
            <a:r>
              <a:rPr lang="en-US" sz="2800" b="1" i="1" dirty="0">
                <a:solidFill>
                  <a:srgbClr val="FF0000"/>
                </a:solidFill>
              </a:rPr>
              <a:t>-32*a</a:t>
            </a:r>
            <a:r>
              <a:rPr lang="en-US" sz="2800" b="1" i="1" baseline="30000" dirty="0">
                <a:solidFill>
                  <a:srgbClr val="FF0000"/>
                </a:solidFill>
              </a:rPr>
              <a:t>20</a:t>
            </a:r>
            <a:r>
              <a:rPr lang="en-US" sz="2800" b="1" i="1" dirty="0">
                <a:solidFill>
                  <a:srgbClr val="FF0000"/>
                </a:solidFill>
              </a:rPr>
              <a:t>*b</a:t>
            </a:r>
            <a:r>
              <a:rPr lang="en-US" sz="2800" b="1" i="1" baseline="30000" dirty="0">
                <a:solidFill>
                  <a:srgbClr val="FF0000"/>
                </a:solidFill>
              </a:rPr>
              <a:t>5</a:t>
            </a:r>
            <a:endParaRPr lang="ru-RU" sz="2800" dirty="0">
              <a:solidFill>
                <a:srgbClr val="FF0000"/>
              </a:solidFill>
            </a:endParaRPr>
          </a:p>
          <a:p>
            <a:r>
              <a:rPr lang="ru-RU" sz="2800" i="1" dirty="0">
                <a:solidFill>
                  <a:srgbClr val="FF0000"/>
                </a:solidFill>
              </a:rPr>
              <a:t> </a:t>
            </a:r>
            <a:endParaRPr lang="ru-RU" sz="2800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1697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20688"/>
            <a:ext cx="7344816" cy="48965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93244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196752"/>
            <a:ext cx="6912768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00FF"/>
                </a:solidFill>
              </a:rPr>
              <a:t>Число в знаменателе не должно быть равно </a:t>
            </a:r>
            <a:r>
              <a:rPr lang="ru-RU" sz="3200" b="1" dirty="0">
                <a:solidFill>
                  <a:srgbClr val="FF0000"/>
                </a:solidFill>
              </a:rPr>
              <a:t>нулю</a:t>
            </a:r>
            <a:r>
              <a:rPr lang="ru-RU" sz="3200" b="1" dirty="0">
                <a:solidFill>
                  <a:srgbClr val="0000FF"/>
                </a:solidFill>
              </a:rPr>
              <a:t>, т. к. черту дроби можно заменить </a:t>
            </a:r>
            <a:r>
              <a:rPr lang="ru-RU" sz="3200" b="1" dirty="0">
                <a:solidFill>
                  <a:srgbClr val="FF0000"/>
                </a:solidFill>
              </a:rPr>
              <a:t>делением</a:t>
            </a:r>
            <a:r>
              <a:rPr lang="ru-RU" sz="3200" b="1" dirty="0">
                <a:solidFill>
                  <a:srgbClr val="0000FF"/>
                </a:solidFill>
              </a:rPr>
              <a:t>, а на </a:t>
            </a:r>
            <a:r>
              <a:rPr lang="ru-RU" sz="3200" b="1" dirty="0">
                <a:solidFill>
                  <a:srgbClr val="FF0000"/>
                </a:solidFill>
              </a:rPr>
              <a:t>ноль делить нельзя!</a:t>
            </a:r>
            <a:endParaRPr lang="ru-RU" sz="3200" dirty="0">
              <a:solidFill>
                <a:srgbClr val="FF0000"/>
              </a:solidFill>
            </a:endParaRPr>
          </a:p>
          <a:p>
            <a:r>
              <a:rPr lang="en-US" sz="3200" b="1" dirty="0"/>
              <a:t> 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6809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7992887" cy="55446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19231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404664"/>
            <a:ext cx="5904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/>
              <a:t>Степень с нулевым показателем</a:t>
            </a:r>
            <a:endParaRPr lang="ru-RU" dirty="0"/>
          </a:p>
          <a:p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50994"/>
            <a:ext cx="8208912" cy="48262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65029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20688"/>
            <a:ext cx="7848872" cy="424847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683568" y="5229200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 </a:t>
            </a:r>
            <a:r>
              <a:rPr lang="ru-RU" sz="3200" b="1" dirty="0">
                <a:solidFill>
                  <a:srgbClr val="0000FF"/>
                </a:solidFill>
              </a:rPr>
              <a:t>Символ </a:t>
            </a:r>
            <a:r>
              <a:rPr lang="ru-RU" sz="3200" b="1" dirty="0">
                <a:solidFill>
                  <a:srgbClr val="FF0000"/>
                </a:solidFill>
              </a:rPr>
              <a:t>0</a:t>
            </a:r>
            <a:r>
              <a:rPr lang="ru-RU" sz="3200" b="1" baseline="30000" dirty="0">
                <a:solidFill>
                  <a:srgbClr val="FF0000"/>
                </a:solidFill>
              </a:rPr>
              <a:t>0</a:t>
            </a:r>
            <a:r>
              <a:rPr lang="ru-RU" sz="3200" b="1" baseline="30000" dirty="0">
                <a:solidFill>
                  <a:srgbClr val="0000FF"/>
                </a:solidFill>
              </a:rPr>
              <a:t> </a:t>
            </a:r>
            <a:r>
              <a:rPr lang="ru-RU" sz="3200" b="1" dirty="0">
                <a:solidFill>
                  <a:srgbClr val="0000FF"/>
                </a:solidFill>
              </a:rPr>
              <a:t>не имеет смысла</a:t>
            </a:r>
            <a:endParaRPr lang="ru-RU" sz="32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8645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71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Ирина</cp:lastModifiedBy>
  <cp:revision>1</cp:revision>
  <dcterms:created xsi:type="dcterms:W3CDTF">2020-12-22T05:51:29Z</dcterms:created>
  <dcterms:modified xsi:type="dcterms:W3CDTF">2020-12-22T06:00:12Z</dcterms:modified>
</cp:coreProperties>
</file>