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59" r:id="rId4"/>
    <p:sldId id="257" r:id="rId5"/>
    <p:sldId id="274" r:id="rId6"/>
    <p:sldId id="275" r:id="rId7"/>
    <p:sldId id="276" r:id="rId8"/>
    <p:sldId id="270" r:id="rId9"/>
    <p:sldId id="271" r:id="rId10"/>
    <p:sldId id="272" r:id="rId11"/>
    <p:sldId id="273" r:id="rId12"/>
    <p:sldId id="269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24" autoAdjust="0"/>
  </p:normalViewPr>
  <p:slideViewPr>
    <p:cSldViewPr>
      <p:cViewPr>
        <p:scale>
          <a:sx n="77" d="100"/>
          <a:sy n="77" d="100"/>
        </p:scale>
        <p:origin x="-70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8D454-60E1-4605-BD76-E50FEA849469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ECFA51-2A15-4D30-90D5-19C582AB7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33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1ADF-D4E1-40D9-8249-1F9C2C1642A1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FDC4-F5A3-4900-BE8C-C549C0FDAE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1ADF-D4E1-40D9-8249-1F9C2C1642A1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FDC4-F5A3-4900-BE8C-C549C0FDAE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1ADF-D4E1-40D9-8249-1F9C2C1642A1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FDC4-F5A3-4900-BE8C-C549C0FDAE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1ADF-D4E1-40D9-8249-1F9C2C1642A1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FDC4-F5A3-4900-BE8C-C549C0FDAE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1ADF-D4E1-40D9-8249-1F9C2C1642A1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FDC4-F5A3-4900-BE8C-C549C0FDAE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1ADF-D4E1-40D9-8249-1F9C2C1642A1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FDC4-F5A3-4900-BE8C-C549C0FDAE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1ADF-D4E1-40D9-8249-1F9C2C1642A1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FDC4-F5A3-4900-BE8C-C549C0FDAE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1ADF-D4E1-40D9-8249-1F9C2C1642A1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FDC4-F5A3-4900-BE8C-C549C0FDAE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1ADF-D4E1-40D9-8249-1F9C2C1642A1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FDC4-F5A3-4900-BE8C-C549C0FDAE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1ADF-D4E1-40D9-8249-1F9C2C1642A1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FDC4-F5A3-4900-BE8C-C549C0FDAE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1ADF-D4E1-40D9-8249-1F9C2C1642A1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BFDC4-F5A3-4900-BE8C-C549C0FDAE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A1ADF-D4E1-40D9-8249-1F9C2C1642A1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BFDC4-F5A3-4900-BE8C-C549C0FDAEA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0"/>
            <a:ext cx="9734585" cy="70969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268760"/>
            <a:ext cx="6584776" cy="46805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Тема самообразования:</a:t>
            </a:r>
            <a:endParaRPr lang="ru-RU" b="1" dirty="0">
              <a:solidFill>
                <a:schemeClr val="tx1"/>
              </a:solidFill>
              <a:latin typeface="Monotype Corsiva" pitchFamily="66" charset="0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Monotype Corsiva" pitchFamily="66" charset="0"/>
              </a:rPr>
              <a:t>“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Развитие творческих способностей и эмоционально-познавательной сферы у детей дошкольного возраста через различные виды музыкальной деятельности</a:t>
            </a:r>
            <a:r>
              <a:rPr lang="en-US" b="1" dirty="0" smtClean="0">
                <a:solidFill>
                  <a:srgbClr val="002060"/>
                </a:solidFill>
                <a:latin typeface="Monotype Corsiva" pitchFamily="66" charset="0"/>
              </a:rPr>
              <a:t>”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. </a:t>
            </a:r>
          </a:p>
          <a:p>
            <a:endParaRPr lang="ru-RU" b="1" dirty="0">
              <a:solidFill>
                <a:schemeClr val="tx1"/>
              </a:solidFill>
              <a:latin typeface="Monotype Corsiva" pitchFamily="66" charset="0"/>
            </a:endParaRPr>
          </a:p>
          <a:p>
            <a:pPr algn="r"/>
            <a:r>
              <a:rPr lang="ru-RU" sz="2400" b="1" dirty="0" smtClean="0">
                <a:solidFill>
                  <a:schemeClr val="tx1"/>
                </a:solidFill>
                <a:latin typeface="Monotype Corsiva" pitchFamily="66" charset="0"/>
              </a:rPr>
              <a:t>                         Музыкальный руководитель:                                                                   </a:t>
            </a:r>
            <a:r>
              <a:rPr lang="ru-RU" sz="2400" b="1" dirty="0" err="1" smtClean="0">
                <a:solidFill>
                  <a:schemeClr val="tx1"/>
                </a:solidFill>
                <a:latin typeface="Monotype Corsiva" pitchFamily="66" charset="0"/>
              </a:rPr>
              <a:t>Батюта</a:t>
            </a:r>
            <a:r>
              <a:rPr lang="ru-RU" sz="2400" b="1" dirty="0" smtClean="0">
                <a:solidFill>
                  <a:schemeClr val="tx1"/>
                </a:solidFill>
                <a:latin typeface="Monotype Corsiva" pitchFamily="66" charset="0"/>
              </a:rPr>
              <a:t>. Т.О</a:t>
            </a:r>
            <a:endParaRPr lang="ru-RU" sz="24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-38100"/>
            <a:ext cx="9753600" cy="68961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28596" y="642918"/>
            <a:ext cx="5429288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Музыкально -игровое творчество: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Умение самостоятельно находить способы воплощения музыкально-игровых образов.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Передача образов отдельных персонажей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Изменение образа со сменой характера музыки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Игры с развернутым театральным действием-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Импровизация музыкального образа</a:t>
            </a:r>
          </a:p>
          <a:p>
            <a:pPr marL="342900" indent="-342900">
              <a:buFontTx/>
              <a:buChar char="-"/>
            </a:pPr>
            <a:endParaRPr lang="ru-RU" sz="2400" b="1" dirty="0" smtClean="0">
              <a:latin typeface="Monotype Corsiva" pitchFamily="66" charset="0"/>
            </a:endParaRPr>
          </a:p>
        </p:txBody>
      </p:sp>
      <p:pic>
        <p:nvPicPr>
          <p:cNvPr id="3074" name="Picture 2" descr="C:\Users\Admin\Desktop\IMG-eaf4cccff6968c62723193e4e409084c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209630"/>
            <a:ext cx="2842225" cy="3789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IMG-2a7070b47c3b674630c257b7a8caddf5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364614"/>
            <a:ext cx="4104456" cy="2313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Admin\Desktop\Новая папка\IMG-19bddddea68500db1c4d32c9664b39e1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7088" y="4117262"/>
            <a:ext cx="3168352" cy="2265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602933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-38100"/>
            <a:ext cx="9753600" cy="6896100"/>
          </a:xfrm>
          <a:prstGeom prst="rect">
            <a:avLst/>
          </a:prstGeom>
          <a:noFill/>
        </p:spPr>
      </p:pic>
      <p:pic>
        <p:nvPicPr>
          <p:cNvPr id="3074" name="Picture 2" descr="C:\Users\Admin\Desktop\IMG_20200602_11114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668" y="2060848"/>
            <a:ext cx="3936283" cy="2703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Admin\Desktop\IMG-0d018164803032554b9d967c6ec33f41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2812" y="467073"/>
            <a:ext cx="3941188" cy="295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201914" y="4503465"/>
            <a:ext cx="60982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 детских музыкальных инструментах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Обогащает музыкальные впечатления и развивает музыкальные способности.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2971" y="260649"/>
            <a:ext cx="65050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Инструментальное творчество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-знакомство с музыкальными инструментами,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-обучения приема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звукоизвлечения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-игра в оркестре,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-инструментальная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имровизация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26" name="Picture 2" descr="C:\Users\Admin\Desktop\IMG-cd66ce5c6788bc3f7abb5b7a92b9c593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1131" y="3543792"/>
            <a:ext cx="2664550" cy="3119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64053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Заголовок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5" name="Содержимое 2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6" name="Содержимое 2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H:\ЕГОЗА\стиль егоза\фон для визитки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27663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Прямоугольник 30"/>
          <p:cNvSpPr/>
          <p:nvPr/>
        </p:nvSpPr>
        <p:spPr>
          <a:xfrm>
            <a:off x="1071538" y="285728"/>
            <a:ext cx="7715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Взаимодействия с родителями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Admin\Desktop\IMG_20191225_10224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89" y="1112761"/>
            <a:ext cx="3326159" cy="2494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dmin\Desktop\IMG-512103bf4912ee776cb3a322fb67a941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5" y="4027660"/>
            <a:ext cx="3172367" cy="235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dmin\Desktop\IMG-c6eb45466f2c0ac904b3700b488803b8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074364"/>
            <a:ext cx="3107286" cy="230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Admin\Desktop\IMG-da7909983c1e4cddbd129a9508b8c3c4-V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7" y="1180408"/>
            <a:ext cx="3244375" cy="2404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09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2170" y="-642989"/>
            <a:ext cx="9720516" cy="7500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51520" y="332656"/>
            <a:ext cx="5177736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Спасибо за внимание!</a:t>
            </a:r>
            <a:endParaRPr lang="ru-RU" sz="6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8" name="Picture 4" descr="C:\Users\Admin\Desktop\IMG-a3730afa32c4cbdbebd77d28e23edf75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140968"/>
            <a:ext cx="3672408" cy="27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Admin\Desktop\IMG_20200117_10250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268760"/>
            <a:ext cx="3175124" cy="2381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845386"/>
            <a:ext cx="9887018" cy="7989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714348" y="857232"/>
            <a:ext cx="74295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i="1" dirty="0" smtClean="0">
                <a:latin typeface="Monotype Corsiva" pitchFamily="66" charset="0"/>
              </a:rPr>
              <a:t>“</a:t>
            </a:r>
            <a:r>
              <a:rPr lang="ru-RU" sz="2400" b="1" i="1" dirty="0" smtClean="0">
                <a:latin typeface="Monotype Corsiva" pitchFamily="66" charset="0"/>
              </a:rPr>
              <a:t>Душа </a:t>
            </a:r>
            <a:r>
              <a:rPr lang="ru-RU" sz="2400" b="1" i="1" dirty="0">
                <a:latin typeface="Monotype Corsiva" pitchFamily="66" charset="0"/>
              </a:rPr>
              <a:t>ребенка — это душа чуткого музыканта. </a:t>
            </a:r>
            <a:endParaRPr lang="en-US" sz="2400" b="1" i="1" dirty="0" smtClean="0">
              <a:latin typeface="Monotype Corsiva" pitchFamily="66" charset="0"/>
            </a:endParaRPr>
          </a:p>
          <a:p>
            <a:pPr algn="ctr"/>
            <a:r>
              <a:rPr lang="ru-RU" sz="2400" b="1" i="1" dirty="0" smtClean="0">
                <a:latin typeface="Monotype Corsiva" pitchFamily="66" charset="0"/>
              </a:rPr>
              <a:t>В </a:t>
            </a:r>
            <a:r>
              <a:rPr lang="ru-RU" sz="2400" b="1" i="1" dirty="0">
                <a:latin typeface="Monotype Corsiva" pitchFamily="66" charset="0"/>
              </a:rPr>
              <a:t>ней – туго натянутые струны, и если вы сумеете прикоснуться к ним – зазвенит чарующая музыка. И не только в переносном, но и в прямом смысле. Детство так же невозможно без музыки, как невозможно без игры, без </a:t>
            </a:r>
            <a:r>
              <a:rPr lang="ru-RU" sz="2400" b="1" i="1" dirty="0" smtClean="0">
                <a:latin typeface="Monotype Corsiva" pitchFamily="66" charset="0"/>
              </a:rPr>
              <a:t>сказки</a:t>
            </a:r>
            <a:r>
              <a:rPr lang="en-US" sz="2400" b="1" i="1" dirty="0" smtClean="0">
                <a:latin typeface="Monotype Corsiva" pitchFamily="66" charset="0"/>
              </a:rPr>
              <a:t>”</a:t>
            </a:r>
            <a:r>
              <a:rPr lang="ru-RU" sz="2400" b="1" i="1" dirty="0" smtClean="0">
                <a:latin typeface="Monotype Corsiva" pitchFamily="66" charset="0"/>
              </a:rPr>
              <a:t> </a:t>
            </a:r>
            <a:r>
              <a:rPr lang="ru-RU" sz="2400" b="1" i="1" dirty="0">
                <a:latin typeface="Monotype Corsiva" pitchFamily="66" charset="0"/>
              </a:rPr>
              <a:t>— </a:t>
            </a:r>
            <a:r>
              <a:rPr lang="ru-RU" sz="2400" b="1" i="1" dirty="0" smtClean="0">
                <a:latin typeface="Monotype Corsiva" pitchFamily="66" charset="0"/>
              </a:rPr>
              <a:t> </a:t>
            </a:r>
            <a:r>
              <a:rPr lang="ru-RU" sz="2400" b="1" i="1" dirty="0">
                <a:latin typeface="Monotype Corsiva" pitchFamily="66" charset="0"/>
              </a:rPr>
              <a:t>В. А. Сухомлинский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2050" name="Picture 2" descr="C:\Users\Admin\Desktop\IMG_20191218_160237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55973" y="3405372"/>
            <a:ext cx="3933616" cy="2810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-42813"/>
            <a:ext cx="9929882" cy="69008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214414" y="428605"/>
            <a:ext cx="692948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   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Музыкальное искусство: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Способствует снижению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эмоционального-психического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напряжения, создавая положительные эмоции;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способствует формированию моторики и укреплению физического здоровья;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Развивает артикуляционный аппарат, речевой слух и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речедвигательную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координацию;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развивает певческие и речевые навыки – звукообразование, дыхание, дикцию, чистоту и выразительность интонирования;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влияет на развитие памяти, внимания и музыкальных способностей;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формирует нравственные качества дошкольников;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способствует умственному развитию детей;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развивает творческие способности и фантазию школьников.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Татьяна\Desktop\музыка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1124744"/>
            <a:ext cx="1904886" cy="159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атьяна\Desktop\512351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6" y="5181487"/>
            <a:ext cx="2016224" cy="1511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>
                <a:latin typeface="Monotype Corsiva" pitchFamily="66" charset="0"/>
              </a:rPr>
              <a:t>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творческой и разносторонней личности ребёнка дошкольного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возраста.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>
              <a:latin typeface="Monotype Corsiva" pitchFamily="66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Admin\Desktop\IMG-5f24b152073a475ab3506187a636b617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924944"/>
            <a:ext cx="2016224" cy="2688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2170" y="-642989"/>
            <a:ext cx="9720516" cy="7500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95536" y="260649"/>
            <a:ext cx="655272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предпосылки к формированию творческого мышления;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Развивать творческое воображение детей (образное высказывание о музыке, проявления творческой активности);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Побуждать детей выражать свои музыкальные впечатления  в исполнительской и творческой деятельности;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Содействовать развитию природной музыкальности детей, способности к спонтанному творческому поведению;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среды и создание условий для развития творческой личности дошкольника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lvl="0" indent="-457200">
              <a:buFont typeface="Wingdings" pitchFamily="2" charset="2"/>
              <a:buChar char="Ø"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Подбирать музыкальный материал наиболее яркий, выразительный.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Wingdings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Ø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881994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:\ЕГОЗА\стиль егоза\фон для визит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525035" cy="714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Формы реализации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Музыкальные занятия;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Интеграция во взаимодействии педагогов и родителей;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Организация среды и создание условий для развития творчества дошкольников;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Определение  результативности  работы.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67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:\ЕГОЗА\стиль егоза\фон для визит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76"/>
            <a:ext cx="9286844" cy="714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Музыкальные занятия – основная форма работы по формированию творческой личности дошкольника</a:t>
            </a:r>
            <a:r>
              <a:rPr lang="ru-RU" sz="2800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Песенное творчество;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Танцевальное творчество;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Музыкально-игровое;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на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музыкальных инструментах.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idx="1"/>
          </p:nvPr>
        </p:nvSpPr>
        <p:spPr>
          <a:xfrm>
            <a:off x="428596" y="1500174"/>
            <a:ext cx="4040188" cy="1179507"/>
          </a:xfrm>
        </p:spPr>
        <p:txBody>
          <a:bodyPr>
            <a:normAutofit lnSpcReduction="10000"/>
          </a:bodyPr>
          <a:lstStyle/>
          <a:p>
            <a:r>
              <a:rPr lang="ru-RU" b="0" i="1" dirty="0" smtClean="0">
                <a:latin typeface="Times New Roman" pitchFamily="18" charset="0"/>
                <a:cs typeface="Times New Roman" pitchFamily="18" charset="0"/>
              </a:rPr>
              <a:t>Формирование и накопление творческого опыта осуществляется:</a:t>
            </a:r>
            <a:endParaRPr lang="ru-RU" b="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C:\Users\Admin\Desktop\IMG-cad1187cb1408c39b74ce1f5cb2c8b3a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823610"/>
            <a:ext cx="3024336" cy="1704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Admin\Desktop\IMG-96cab13236e6ab9b06a4d15f403d2614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95472">
            <a:off x="5480019" y="1449060"/>
            <a:ext cx="1844018" cy="2458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C:\Users\Admin\Desktop\IMG_20200601_09483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39" y="4429046"/>
            <a:ext cx="2736306" cy="192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698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-38100"/>
            <a:ext cx="9753600" cy="68961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28596" y="642918"/>
            <a:ext cx="542928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 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Песенное творчество: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умение детей импровизировать простейшие мелодии.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Слушание и простейший анализ музыкальных произведений для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IMG-5c033271c77e2a56448c81ac2850303a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76672"/>
            <a:ext cx="2808312" cy="3744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IMG-59b201caab99ae0abc6acb3de7b9daa8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2564904"/>
            <a:ext cx="1830037" cy="2440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\Desktop\IMG-f8307aaae2b6ec0e7ad9c760d0e7e168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072" y="3140968"/>
            <a:ext cx="199822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089147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-38100"/>
            <a:ext cx="9753600" cy="68961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28596" y="642918"/>
            <a:ext cx="542928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 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анцевальное творчество</a:t>
            </a:r>
          </a:p>
          <a:p>
            <a:pPr marL="342900" indent="-342900">
              <a:buFontTx/>
              <a:buChar char="-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ляски по показу педагога</a:t>
            </a:r>
          </a:p>
          <a:p>
            <a:pPr marL="342900" indent="-342900">
              <a:buFontTx/>
              <a:buChar char="-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ляски с зафиксированными движениями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переплясы</a:t>
            </a:r>
          </a:p>
          <a:p>
            <a:pPr marL="342900" lvl="0" indent="-342900">
              <a:buFontTx/>
              <a:buChar char="-"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музыкально-ритмические </a:t>
            </a:r>
            <a:r>
              <a:rPr lang="ru-RU" sz="2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движения;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 придумывание танцевальных композиций</a:t>
            </a:r>
          </a:p>
          <a:p>
            <a:pPr marL="342900" indent="-342900">
              <a:buFontTx/>
              <a:buChar char="-"/>
            </a:pPr>
            <a:endParaRPr lang="ru-RU" sz="2400" b="1" dirty="0" smtClean="0">
              <a:latin typeface="Monotype Corsiva" pitchFamily="66" charset="0"/>
            </a:endParaRPr>
          </a:p>
        </p:txBody>
      </p:sp>
      <p:pic>
        <p:nvPicPr>
          <p:cNvPr id="2050" name="Picture 2" descr="C:\Users\Admin\Desktop\IMG-67b66ad7a3dfc28625d5f34e3273e6c5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972534"/>
            <a:ext cx="3200226" cy="2400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esktop\IMG-0a89f5fa5547f4487f231eb2814442d1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245078"/>
            <a:ext cx="3029693" cy="1704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Admin\Desktop\IMG-5ee6ff38ab39fcd620d118780e2e73e2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3641373"/>
            <a:ext cx="2789178" cy="2091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93290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345</Words>
  <Application>Microsoft Office PowerPoint</Application>
  <PresentationFormat>Экран (4:3)</PresentationFormat>
  <Paragraphs>60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Формы реализации</vt:lpstr>
      <vt:lpstr>Музыкальные занятия – основная форма работы по формированию творческой личности дошкольника.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Elena</dc:creator>
  <cp:lastModifiedBy>Admin</cp:lastModifiedBy>
  <cp:revision>44</cp:revision>
  <dcterms:created xsi:type="dcterms:W3CDTF">2016-05-29T12:53:52Z</dcterms:created>
  <dcterms:modified xsi:type="dcterms:W3CDTF">2020-09-10T07:21:01Z</dcterms:modified>
</cp:coreProperties>
</file>