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300" r:id="rId2"/>
    <p:sldId id="271" r:id="rId3"/>
    <p:sldId id="269" r:id="rId4"/>
    <p:sldId id="258" r:id="rId5"/>
    <p:sldId id="265" r:id="rId6"/>
    <p:sldId id="283" r:id="rId7"/>
    <p:sldId id="264" r:id="rId8"/>
    <p:sldId id="268" r:id="rId9"/>
    <p:sldId id="278" r:id="rId10"/>
    <p:sldId id="298" r:id="rId11"/>
    <p:sldId id="294" r:id="rId12"/>
    <p:sldId id="295" r:id="rId13"/>
    <p:sldId id="291" r:id="rId14"/>
    <p:sldId id="302" r:id="rId15"/>
    <p:sldId id="292" r:id="rId16"/>
    <p:sldId id="296" r:id="rId17"/>
    <p:sldId id="293" r:id="rId18"/>
    <p:sldId id="301" r:id="rId19"/>
    <p:sldId id="299" r:id="rId20"/>
    <p:sldId id="280" r:id="rId21"/>
    <p:sldId id="279" r:id="rId22"/>
    <p:sldId id="267" r:id="rId23"/>
    <p:sldId id="284" r:id="rId24"/>
    <p:sldId id="303" r:id="rId25"/>
    <p:sldId id="272" r:id="rId26"/>
    <p:sldId id="289" r:id="rId27"/>
    <p:sldId id="273" r:id="rId28"/>
    <p:sldId id="304" r:id="rId29"/>
    <p:sldId id="274" r:id="rId30"/>
    <p:sldId id="276" r:id="rId31"/>
    <p:sldId id="287" r:id="rId32"/>
    <p:sldId id="275" r:id="rId3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D26"/>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428" autoAdjust="0"/>
  </p:normalViewPr>
  <p:slideViewPr>
    <p:cSldViewPr snapToGrid="0">
      <p:cViewPr varScale="1">
        <p:scale>
          <a:sx n="57" d="100"/>
          <a:sy n="57" d="100"/>
        </p:scale>
        <p:origin x="123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D35D21-283F-4D57-A566-7CCFBC069B30}" type="datetimeFigureOut">
              <a:rPr lang="ru-RU" smtClean="0"/>
              <a:t>10.01.2021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614755-F4A5-46BC-85E8-66DF64C4583C}" type="slidenum">
              <a:rPr lang="ru-RU" smtClean="0"/>
              <a:t>‹#›</a:t>
            </a:fld>
            <a:endParaRPr lang="ru-RU"/>
          </a:p>
        </p:txBody>
      </p:sp>
    </p:spTree>
    <p:extLst>
      <p:ext uri="{BB962C8B-B14F-4D97-AF65-F5344CB8AC3E}">
        <p14:creationId xmlns:p14="http://schemas.microsoft.com/office/powerpoint/2010/main" val="37209239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allforchildren.ru/kidfun/proverb_tolstoy.php#1" TargetMode="External"/><Relationship Id="rId2" Type="http://schemas.openxmlformats.org/officeDocument/2006/relationships/slide" Target="../slides/slide12.xml"/><Relationship Id="rId1" Type="http://schemas.openxmlformats.org/officeDocument/2006/relationships/notesMaster" Target="../notesMasters/notesMaster1.xml"/><Relationship Id="rId4" Type="http://schemas.openxmlformats.org/officeDocument/2006/relationships/hyperlink" Target="https://allforchildren.ru/kidfun/proverb_tolstoy.php#2"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litrekon.ru/podgotovka/k-ege/chto-takoe-realizm-kratko-i-ponyatno/"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400" b="1" i="0" dirty="0" smtClean="0">
                <a:latin typeface="Century Schoolbook" panose="02040604050505020304" pitchFamily="18" charset="0"/>
                <a:cs typeface="Times New Roman" panose="02020603050405020304" pitchFamily="18" charset="0"/>
              </a:rPr>
              <a:t>Тема</a:t>
            </a:r>
            <a:r>
              <a:rPr lang="ru-RU" sz="1400" i="0" dirty="0" smtClean="0">
                <a:latin typeface="Century Schoolbook" panose="02040604050505020304" pitchFamily="18" charset="0"/>
              </a:rPr>
              <a:t> «Тематическое и жанровое разнообразие произведений Льва Николаевича Толстого».</a:t>
            </a:r>
          </a:p>
          <a:p>
            <a:r>
              <a:rPr lang="ru-RU" sz="1400" b="1" i="0" dirty="0" smtClean="0">
                <a:latin typeface="Century Schoolbook" panose="02040604050505020304" pitchFamily="18" charset="0"/>
                <a:cs typeface="Times New Roman" panose="02020603050405020304" pitchFamily="18" charset="0"/>
              </a:rPr>
              <a:t>Цель: </a:t>
            </a:r>
            <a:r>
              <a:rPr lang="ru-RU" sz="1400" i="0" dirty="0" smtClean="0">
                <a:latin typeface="Century Schoolbook" panose="02040604050505020304" pitchFamily="18" charset="0"/>
                <a:cs typeface="Times New Roman" panose="02020603050405020304" pitchFamily="18" charset="0"/>
              </a:rPr>
              <a:t>раскрыть роль писателя в развитии детской литературы и детского чтения.</a:t>
            </a:r>
          </a:p>
          <a:p>
            <a:r>
              <a:rPr lang="ru-RU" sz="1400" b="1" i="0" dirty="0" smtClean="0">
                <a:latin typeface="Century Schoolbook" panose="02040604050505020304" pitchFamily="18" charset="0"/>
                <a:cs typeface="Times New Roman" panose="02020603050405020304" pitchFamily="18" charset="0"/>
              </a:rPr>
              <a:t>Основные понятия и термины по теме: </a:t>
            </a:r>
            <a:r>
              <a:rPr lang="ru-RU" sz="1400" i="0" dirty="0" smtClean="0">
                <a:latin typeface="Century Schoolbook" panose="02040604050505020304" pitchFamily="18" charset="0"/>
                <a:cs typeface="Times New Roman" panose="02020603050405020304" pitchFamily="18" charset="0"/>
              </a:rPr>
              <a:t>жанровое многообразие, реализм, сюжетность, простота композиции, искренность чувств, басня в прозе, быль.</a:t>
            </a:r>
          </a:p>
          <a:p>
            <a:r>
              <a:rPr lang="ru-RU" sz="1400" b="1" i="0" dirty="0" smtClean="0">
                <a:latin typeface="Century Schoolbook" panose="02040604050505020304" pitchFamily="18" charset="0"/>
                <a:cs typeface="Times New Roman" panose="02020603050405020304" pitchFamily="18" charset="0"/>
              </a:rPr>
              <a:t>Демонстрационный материал: </a:t>
            </a:r>
          </a:p>
          <a:p>
            <a:pPr marL="285750" indent="-285750">
              <a:buFont typeface="Arial" panose="020B0604020202020204" pitchFamily="34" charset="0"/>
              <a:buChar char="•"/>
            </a:pPr>
            <a:r>
              <a:rPr lang="ru-RU" sz="1400" i="0" dirty="0" smtClean="0">
                <a:latin typeface="Century Schoolbook" panose="02040604050505020304" pitchFamily="18" charset="0"/>
                <a:cs typeface="Times New Roman" panose="02020603050405020304" pitchFamily="18" charset="0"/>
              </a:rPr>
              <a:t>портрет Л.Н. Толстого, иллюстрации к произведениям, выставка литературных произведений, презентация;</a:t>
            </a:r>
            <a:r>
              <a:rPr lang="ru-RU" sz="1400" i="0" baseline="0" dirty="0" smtClean="0">
                <a:latin typeface="Century Schoolbook" panose="02040604050505020304" pitchFamily="18" charset="0"/>
                <a:cs typeface="Times New Roman" panose="02020603050405020304" pitchFamily="18" charset="0"/>
              </a:rPr>
              <a:t> </a:t>
            </a:r>
          </a:p>
          <a:p>
            <a:pPr marL="285750" indent="-285750">
              <a:buFont typeface="Arial" panose="020B0604020202020204" pitchFamily="34" charset="0"/>
              <a:buChar char="•"/>
            </a:pPr>
            <a:r>
              <a:rPr lang="ru-RU" sz="1400" i="0" baseline="0" dirty="0" smtClean="0">
                <a:latin typeface="Century Schoolbook" panose="02040604050505020304" pitchFamily="18" charset="0"/>
                <a:cs typeface="Times New Roman" panose="02020603050405020304" pitchFamily="18" charset="0"/>
              </a:rPr>
              <a:t>основная общеобразовательная программа воспитателя детского сада;</a:t>
            </a:r>
          </a:p>
          <a:p>
            <a:pPr marL="285750" indent="-285750">
              <a:buFont typeface="Arial" panose="020B0604020202020204" pitchFamily="34" charset="0"/>
              <a:buChar char="•"/>
            </a:pPr>
            <a:r>
              <a:rPr lang="ru-RU" sz="1400" i="0" baseline="0" dirty="0" smtClean="0">
                <a:latin typeface="Century Schoolbook" panose="02040604050505020304" pitchFamily="18" charset="0"/>
                <a:cs typeface="Times New Roman" panose="02020603050405020304" pitchFamily="18" charset="0"/>
              </a:rPr>
              <a:t>основная образовательная программа ДО «От рождения до школы» под редакцией Н.Е. Веракса.</a:t>
            </a:r>
          </a:p>
          <a:p>
            <a:pPr marL="285750" indent="-285750">
              <a:buFont typeface="Arial" panose="020B0604020202020204" pitchFamily="34" charset="0"/>
              <a:buChar char="•"/>
            </a:pPr>
            <a:r>
              <a:rPr lang="ru-RU" sz="1400" i="0" baseline="0" dirty="0" smtClean="0">
                <a:latin typeface="Century Schoolbook" panose="02040604050505020304" pitchFamily="18" charset="0"/>
                <a:cs typeface="Times New Roman" panose="02020603050405020304" pitchFamily="18" charset="0"/>
              </a:rPr>
              <a:t>хрестоматии для детского чтения по ФГОС ДО.</a:t>
            </a:r>
          </a:p>
          <a:p>
            <a:pPr fontAlgn="base"/>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Технические средства обучения:</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экран;</a:t>
            </a:r>
          </a:p>
          <a:p>
            <a:pPr marL="171450" lvl="0" indent="-171450">
              <a:buFont typeface="Arial" panose="020B0604020202020204" pitchFamily="34" charset="0"/>
              <a:buChar char="•"/>
            </a:pPr>
            <a:r>
              <a:rPr lang="ru-RU" sz="1200" kern="1200" dirty="0" smtClean="0">
                <a:solidFill>
                  <a:schemeClr val="tx1"/>
                </a:solidFill>
                <a:effectLst/>
                <a:latin typeface="+mn-lt"/>
                <a:ea typeface="+mn-ea"/>
                <a:cs typeface="+mn-cs"/>
              </a:rPr>
              <a:t>моноблок, классная доска (меловая).</a:t>
            </a:r>
          </a:p>
          <a:p>
            <a:endParaRPr lang="ru-RU" sz="1400" i="0" baseline="0" dirty="0" smtClean="0">
              <a:latin typeface="Century Schoolbook" panose="02040604050505020304" pitchFamily="18" charset="0"/>
              <a:cs typeface="Times New Roman" panose="02020603050405020304" pitchFamily="18" charset="0"/>
            </a:endParaRPr>
          </a:p>
          <a:p>
            <a:endParaRPr lang="ru-RU" sz="1400" i="0" dirty="0" smtClean="0">
              <a:latin typeface="Century Schoolbook" panose="020406040505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17614755-F4A5-46BC-85E8-66DF64C4583C}" type="slidenum">
              <a:rPr lang="ru-RU" smtClean="0"/>
              <a:t>1</a:t>
            </a:fld>
            <a:endParaRPr lang="ru-RU"/>
          </a:p>
        </p:txBody>
      </p:sp>
    </p:spTree>
    <p:extLst>
      <p:ext uri="{BB962C8B-B14F-4D97-AF65-F5344CB8AC3E}">
        <p14:creationId xmlns:p14="http://schemas.microsoft.com/office/powerpoint/2010/main" val="1954884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t>       </a:t>
            </a:r>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10</a:t>
            </a:fld>
            <a:endParaRPr lang="ru-RU"/>
          </a:p>
        </p:txBody>
      </p:sp>
    </p:spTree>
    <p:extLst>
      <p:ext uri="{BB962C8B-B14F-4D97-AF65-F5344CB8AC3E}">
        <p14:creationId xmlns:p14="http://schemas.microsoft.com/office/powerpoint/2010/main" val="1606247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Учебные книги Толстого отличаются хорошо подобранным материалом для чтения. Дети сразу же приобщаются к </a:t>
            </a:r>
            <a:r>
              <a:rPr lang="ru-RU" sz="1200" b="1" kern="1200" dirty="0" smtClean="0">
                <a:solidFill>
                  <a:schemeClr val="tx1"/>
                </a:solidFill>
                <a:effectLst/>
                <a:latin typeface="+mn-lt"/>
                <a:ea typeface="+mn-ea"/>
                <a:cs typeface="+mn-cs"/>
              </a:rPr>
              <a:t>богатствам устного народного творчества</a:t>
            </a:r>
            <a:r>
              <a:rPr lang="ru-RU" sz="1200" kern="1200" dirty="0" smtClean="0">
                <a:solidFill>
                  <a:schemeClr val="tx1"/>
                </a:solidFill>
                <a:effectLst/>
                <a:latin typeface="+mn-lt"/>
                <a:ea typeface="+mn-ea"/>
                <a:cs typeface="+mn-cs"/>
              </a:rPr>
              <a:t>. Пословицы, поговорки, сказки, былины составляют значи­тельную часть учебных книг Толстого. </a:t>
            </a:r>
          </a:p>
          <a:p>
            <a:pPr algn="just"/>
            <a:r>
              <a:rPr lang="ru-RU" sz="1200" kern="1200" dirty="0" smtClean="0">
                <a:solidFill>
                  <a:schemeClr val="tx1"/>
                </a:solidFill>
                <a:effectLst/>
                <a:latin typeface="+mn-lt"/>
                <a:ea typeface="+mn-ea"/>
                <a:cs typeface="+mn-cs"/>
              </a:rPr>
              <a:t>       Особенно много </a:t>
            </a:r>
            <a:r>
              <a:rPr lang="ru-RU" sz="1200" b="1" kern="1200" dirty="0" smtClean="0">
                <a:solidFill>
                  <a:schemeClr val="tx1"/>
                </a:solidFill>
                <a:effectLst/>
                <a:latin typeface="+mn-lt"/>
                <a:ea typeface="+mn-ea"/>
                <a:cs typeface="+mn-cs"/>
              </a:rPr>
              <a:t>посло­виц.</a:t>
            </a:r>
            <a:r>
              <a:rPr lang="ru-RU" sz="1200" kern="1200" dirty="0" smtClean="0">
                <a:solidFill>
                  <a:schemeClr val="tx1"/>
                </a:solidFill>
                <a:effectLst/>
                <a:latin typeface="+mn-lt"/>
                <a:ea typeface="+mn-ea"/>
                <a:cs typeface="+mn-cs"/>
              </a:rPr>
              <a:t> Толстой их отбирал из сборников Даля, Снегирева, шли­фовал, сочинял сам — по образцу народных: “Капля мала, а по капле море”, “Наши пряли, а ваши спали”, “Люби взять, люби и дать”, “Ворон за море летал, а умней не стал”, «Сказанное слово серебря­ное, а не сказанное золотое». </a:t>
            </a:r>
          </a:p>
          <a:p>
            <a:pPr algn="just"/>
            <a:endParaRPr lang="ru-RU" sz="1200" kern="1200" dirty="0" smtClean="0">
              <a:solidFill>
                <a:schemeClr val="tx1"/>
              </a:solidFill>
              <a:effectLst/>
              <a:latin typeface="+mn-lt"/>
              <a:ea typeface="+mn-ea"/>
              <a:cs typeface="+mn-cs"/>
            </a:endParaRPr>
          </a:p>
          <a:p>
            <a:pPr algn="just"/>
            <a:r>
              <a:rPr lang="ru-RU" sz="1200" kern="1200" dirty="0" smtClean="0">
                <a:solidFill>
                  <a:schemeClr val="tx1"/>
                </a:solidFill>
                <a:effectLst/>
                <a:latin typeface="+mn-lt"/>
                <a:ea typeface="+mn-ea"/>
                <a:cs typeface="+mn-cs"/>
              </a:rPr>
              <a:t>       Пословицы, поговорки, загадки в “Азбуке” чередуются </a:t>
            </a:r>
            <a:r>
              <a:rPr lang="ru-RU" sz="1200" b="1" kern="1200" dirty="0" smtClean="0">
                <a:solidFill>
                  <a:schemeClr val="tx1"/>
                </a:solidFill>
                <a:effectLst/>
                <a:latin typeface="+mn-lt"/>
                <a:ea typeface="+mn-ea"/>
                <a:cs typeface="+mn-cs"/>
              </a:rPr>
              <a:t>с короткими зарисовками, микросценками, маленькими рас­сказами из народной жизни</a:t>
            </a:r>
            <a:r>
              <a:rPr lang="ru-RU" sz="1200" kern="1200" dirty="0" smtClean="0">
                <a:solidFill>
                  <a:schemeClr val="tx1"/>
                </a:solidFill>
                <a:effectLst/>
                <a:latin typeface="+mn-lt"/>
                <a:ea typeface="+mn-ea"/>
                <a:cs typeface="+mn-cs"/>
              </a:rPr>
              <a:t> (“Пошла Катя по грибы”, “У Вари был чиж”, “Нашли дети ежа”, “Несла Жучка кость”). В них все близко крестьянскому ребенку. </a:t>
            </a: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11</a:t>
            </a:fld>
            <a:endParaRPr lang="ru-RU"/>
          </a:p>
        </p:txBody>
      </p:sp>
    </p:spTree>
    <p:extLst>
      <p:ext uri="{BB962C8B-B14F-4D97-AF65-F5344CB8AC3E}">
        <p14:creationId xmlns:p14="http://schemas.microsoft.com/office/powerpoint/2010/main" val="4188646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Л. Н. ТОЛСТОЙ</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Пословицы из "Азбуки" и "Книг для чтения"</a:t>
            </a:r>
          </a:p>
          <a:p>
            <a:pPr algn="just"/>
            <a:r>
              <a:rPr lang="ru-RU" sz="1200" b="0" kern="1200" dirty="0" smtClean="0">
                <a:solidFill>
                  <a:schemeClr val="tx1"/>
                </a:solidFill>
                <a:effectLst/>
                <a:latin typeface="+mn-lt"/>
                <a:ea typeface="+mn-ea"/>
                <a:cs typeface="+mn-cs"/>
              </a:rPr>
              <a:t>       В этом сборнике собраны пословицы из учебников и "Азбуки", которые составил великий русский писатель Лев Николаевич Толстой. Сборник состоит из двух частей. </a:t>
            </a:r>
            <a:r>
              <a:rPr lang="ru-RU" sz="1200" b="1" kern="1200" dirty="0" smtClean="0">
                <a:solidFill>
                  <a:schemeClr val="tx1"/>
                </a:solidFill>
                <a:effectLst/>
                <a:latin typeface="+mn-lt"/>
                <a:ea typeface="+mn-ea"/>
                <a:cs typeface="+mn-cs"/>
              </a:rPr>
              <a:t>В первой находятся коротенькие рассказы, которые раскрывают смысл распространённых поговорок. </a:t>
            </a:r>
            <a:r>
              <a:rPr lang="ru-RU" sz="1200" b="0" kern="1200" dirty="0" smtClean="0">
                <a:solidFill>
                  <a:schemeClr val="tx1"/>
                </a:solidFill>
                <a:effectLst/>
                <a:latin typeface="+mn-lt"/>
                <a:ea typeface="+mn-ea"/>
                <a:cs typeface="+mn-cs"/>
              </a:rPr>
              <a:t>Они построены на ситуациях, описываемых одним-двумя предложениями, которые красноречиво объясняют значение пословиц.</a:t>
            </a:r>
          </a:p>
          <a:p>
            <a:pPr algn="just"/>
            <a:r>
              <a:rPr lang="ru-RU" sz="1200" b="1" kern="1200" dirty="0" smtClean="0">
                <a:solidFill>
                  <a:schemeClr val="tx1"/>
                </a:solidFill>
                <a:effectLst/>
                <a:latin typeface="+mn-lt"/>
                <a:ea typeface="+mn-ea"/>
                <a:cs typeface="+mn-cs"/>
              </a:rPr>
              <a:t>       Вторая часть сборника - список поговорок на различные темы.</a:t>
            </a:r>
          </a:p>
          <a:p>
            <a:endParaRPr lang="ru-RU" sz="1200" kern="1200" dirty="0" smtClean="0">
              <a:solidFill>
                <a:schemeClr val="tx1"/>
              </a:solidFill>
              <a:effectLst/>
              <a:latin typeface="+mn-lt"/>
              <a:ea typeface="+mn-ea"/>
              <a:cs typeface="+mn-cs"/>
            </a:endParaRPr>
          </a:p>
          <a:p>
            <a:pPr algn="ctr"/>
            <a:r>
              <a:rPr lang="ru-RU" sz="1200" b="1" kern="1200" dirty="0" smtClean="0">
                <a:solidFill>
                  <a:schemeClr val="tx1"/>
                </a:solidFill>
                <a:effectLst/>
                <a:latin typeface="+mn-lt"/>
                <a:ea typeface="+mn-ea"/>
                <a:cs typeface="+mn-cs"/>
              </a:rPr>
              <a:t>Знай сверчок свой шесток</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Взял мальчик косу и задумал траву косить. Срезал себе ногу и заплакал. Баба увидала и сказала.</a:t>
            </a:r>
          </a:p>
          <a:p>
            <a:r>
              <a:rPr lang="ru-RU" sz="1200" kern="1200" dirty="0" smtClean="0">
                <a:solidFill>
                  <a:schemeClr val="tx1"/>
                </a:solidFill>
                <a:effectLst/>
                <a:latin typeface="+mn-lt"/>
                <a:ea typeface="+mn-ea"/>
                <a:cs typeface="+mn-cs"/>
              </a:rPr>
              <a:t>- Не тебе косить. Тебе ещё только батюшке завтракать носить. </a:t>
            </a:r>
            <a:r>
              <a:rPr lang="ru-RU" sz="1200" b="1" kern="1200" dirty="0" smtClean="0">
                <a:solidFill>
                  <a:schemeClr val="tx1"/>
                </a:solidFill>
                <a:effectLst/>
                <a:latin typeface="+mn-lt"/>
                <a:ea typeface="+mn-ea"/>
                <a:cs typeface="+mn-cs"/>
              </a:rPr>
              <a:t>Знай сверчок свой шесток</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Собака на сене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Собака лежала под сараем на сене. Корове захотелось сенца, она подошла под сарай, засунула голову и только ухватила клок сена - собака зарычала и бросилась на неё. Корова отошла и сказала:</a:t>
            </a:r>
          </a:p>
          <a:p>
            <a:r>
              <a:rPr lang="ru-RU" sz="1200" kern="1200" dirty="0" smtClean="0">
                <a:solidFill>
                  <a:schemeClr val="tx1"/>
                </a:solidFill>
                <a:effectLst/>
                <a:latin typeface="+mn-lt"/>
                <a:ea typeface="+mn-ea"/>
                <a:cs typeface="+mn-cs"/>
              </a:rPr>
              <a:t>- Хоть бы сама ела, а то и </a:t>
            </a:r>
            <a:r>
              <a:rPr lang="ru-RU" sz="1200" b="1" kern="1200" dirty="0" smtClean="0">
                <a:solidFill>
                  <a:schemeClr val="tx1"/>
                </a:solidFill>
                <a:effectLst/>
                <a:latin typeface="+mn-lt"/>
                <a:ea typeface="+mn-ea"/>
                <a:cs typeface="+mn-cs"/>
              </a:rPr>
              <a:t>сама не ест, и другим не даёт</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Знает кошка, чьё мясо съела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Девочка без матери зашла в погребицу и выпила молоко. Когда мать пришла, девочка потупилась и не глядит на мать. И сказала.</a:t>
            </a:r>
          </a:p>
          <a:p>
            <a:r>
              <a:rPr lang="ru-RU" sz="1200" kern="1200" dirty="0" smtClean="0">
                <a:solidFill>
                  <a:schemeClr val="tx1"/>
                </a:solidFill>
                <a:effectLst/>
                <a:latin typeface="+mn-lt"/>
                <a:ea typeface="+mn-ea"/>
                <a:cs typeface="+mn-cs"/>
              </a:rPr>
              <a:t>- Матушка, что-то кошка лазила в погребицу, я её выгнала. Не поела б она молоко.</a:t>
            </a:r>
          </a:p>
          <a:p>
            <a:r>
              <a:rPr lang="ru-RU" sz="1200" kern="1200" dirty="0" smtClean="0">
                <a:solidFill>
                  <a:schemeClr val="tx1"/>
                </a:solidFill>
                <a:effectLst/>
                <a:latin typeface="+mn-lt"/>
                <a:ea typeface="+mn-ea"/>
                <a:cs typeface="+mn-cs"/>
              </a:rPr>
              <a:t>Мать сказала:</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Знает кошка, чьё мясо съела</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Как глядишь, так и видишь</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Мальчик лежал на земле и смотрел на дерево с боку. Он сказал:</a:t>
            </a:r>
          </a:p>
          <a:p>
            <a:r>
              <a:rPr lang="ru-RU" sz="1200" kern="1200" dirty="0" smtClean="0">
                <a:solidFill>
                  <a:schemeClr val="tx1"/>
                </a:solidFill>
                <a:effectLst/>
                <a:latin typeface="+mn-lt"/>
                <a:ea typeface="+mn-ea"/>
                <a:cs typeface="+mn-cs"/>
              </a:rPr>
              <a:t>- Дерево кривое.</a:t>
            </a:r>
          </a:p>
          <a:p>
            <a:r>
              <a:rPr lang="ru-RU" sz="1200" kern="1200" dirty="0" smtClean="0">
                <a:solidFill>
                  <a:schemeClr val="tx1"/>
                </a:solidFill>
                <a:effectLst/>
                <a:latin typeface="+mn-lt"/>
                <a:ea typeface="+mn-ea"/>
                <a:cs typeface="+mn-cs"/>
              </a:rPr>
              <a:t>А другой мальчик сказал:</a:t>
            </a:r>
          </a:p>
          <a:p>
            <a:r>
              <a:rPr lang="ru-RU" sz="1200" kern="1200" dirty="0" smtClean="0">
                <a:solidFill>
                  <a:schemeClr val="tx1"/>
                </a:solidFill>
                <a:effectLst/>
                <a:latin typeface="+mn-lt"/>
                <a:ea typeface="+mn-ea"/>
                <a:cs typeface="+mn-cs"/>
              </a:rPr>
              <a:t>- Нет, оно прямо, да ты криво смотришь. </a:t>
            </a:r>
            <a:r>
              <a:rPr lang="ru-RU" sz="1200" b="1" kern="1200" dirty="0" smtClean="0">
                <a:solidFill>
                  <a:schemeClr val="tx1"/>
                </a:solidFill>
                <a:effectLst/>
                <a:latin typeface="+mn-lt"/>
                <a:ea typeface="+mn-ea"/>
                <a:cs typeface="+mn-cs"/>
              </a:rPr>
              <a:t>Как глядишь, так и видишь.</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Изверишься в алтыне</a:t>
            </a:r>
            <a:r>
              <a:rPr lang="ru-RU" sz="1200" b="1" kern="1200" dirty="0" smtClean="0">
                <a:solidFill>
                  <a:schemeClr val="tx1"/>
                </a:solidFill>
                <a:effectLst/>
                <a:latin typeface="+mn-lt"/>
                <a:ea typeface="+mn-ea"/>
                <a:cs typeface="+mn-cs"/>
                <a:hlinkClick r:id="rId3" tooltip="Что такое алтын?"/>
              </a:rPr>
              <a:t>*</a:t>
            </a:r>
            <a:r>
              <a:rPr lang="ru-RU" sz="1200" b="1" kern="1200" dirty="0" smtClean="0">
                <a:solidFill>
                  <a:schemeClr val="tx1"/>
                </a:solidFill>
                <a:effectLst/>
                <a:latin typeface="+mn-lt"/>
                <a:ea typeface="+mn-ea"/>
                <a:cs typeface="+mn-cs"/>
              </a:rPr>
              <a:t> - не поверят в рубле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Купец занял две гривны</a:t>
            </a:r>
            <a:r>
              <a:rPr lang="ru-RU" sz="1200" kern="1200" dirty="0" smtClean="0">
                <a:solidFill>
                  <a:schemeClr val="tx1"/>
                </a:solidFill>
                <a:effectLst/>
                <a:latin typeface="+mn-lt"/>
                <a:ea typeface="+mn-ea"/>
                <a:cs typeface="+mn-cs"/>
                <a:hlinkClick r:id="rId4" tooltip="Что такое алтын?"/>
              </a:rPr>
              <a:t>**</a:t>
            </a:r>
            <a:r>
              <a:rPr lang="ru-RU" sz="1200" kern="1200" dirty="0" smtClean="0">
                <a:solidFill>
                  <a:schemeClr val="tx1"/>
                </a:solidFill>
                <a:effectLst/>
                <a:latin typeface="+mn-lt"/>
                <a:ea typeface="+mn-ea"/>
                <a:cs typeface="+mn-cs"/>
              </a:rPr>
              <a:t>. Он сказал:</a:t>
            </a:r>
          </a:p>
          <a:p>
            <a:r>
              <a:rPr lang="ru-RU" sz="1200" kern="1200" dirty="0" smtClean="0">
                <a:solidFill>
                  <a:schemeClr val="tx1"/>
                </a:solidFill>
                <a:effectLst/>
                <a:latin typeface="+mn-lt"/>
                <a:ea typeface="+mn-ea"/>
                <a:cs typeface="+mn-cs"/>
              </a:rPr>
              <a:t>- Завтра заплачу.</a:t>
            </a:r>
          </a:p>
          <a:p>
            <a:r>
              <a:rPr lang="ru-RU" sz="1200" kern="1200" dirty="0" smtClean="0">
                <a:solidFill>
                  <a:schemeClr val="tx1"/>
                </a:solidFill>
                <a:effectLst/>
                <a:latin typeface="+mn-lt"/>
                <a:ea typeface="+mn-ea"/>
                <a:cs typeface="+mn-cs"/>
              </a:rPr>
              <a:t>Пришло завтра, он не заплатил. Захотел он занять сто рублей, ему не дали. </a:t>
            </a:r>
            <a:r>
              <a:rPr lang="ru-RU" sz="1200" b="1" kern="1200" dirty="0" smtClean="0">
                <a:solidFill>
                  <a:schemeClr val="tx1"/>
                </a:solidFill>
                <a:effectLst/>
                <a:latin typeface="+mn-lt"/>
                <a:ea typeface="+mn-ea"/>
                <a:cs typeface="+mn-cs"/>
              </a:rPr>
              <a:t>Изверишься в алтыне - не поверят в рубле</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Два раза не умирать</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Горел дом. А в доме остался ребёночек. Никто не мог войти в дом. Солдат подошёл и сказал:</a:t>
            </a:r>
          </a:p>
          <a:p>
            <a:r>
              <a:rPr lang="ru-RU" sz="1200" kern="1200" dirty="0" smtClean="0">
                <a:solidFill>
                  <a:schemeClr val="tx1"/>
                </a:solidFill>
                <a:effectLst/>
                <a:latin typeface="+mn-lt"/>
                <a:ea typeface="+mn-ea"/>
                <a:cs typeface="+mn-cs"/>
              </a:rPr>
              <a:t>- Я пойду.</a:t>
            </a:r>
          </a:p>
          <a:p>
            <a:r>
              <a:rPr lang="ru-RU" sz="1200" kern="1200" dirty="0" smtClean="0">
                <a:solidFill>
                  <a:schemeClr val="tx1"/>
                </a:solidFill>
                <a:effectLst/>
                <a:latin typeface="+mn-lt"/>
                <a:ea typeface="+mn-ea"/>
                <a:cs typeface="+mn-cs"/>
              </a:rPr>
              <a:t>Ему сказали:</a:t>
            </a:r>
          </a:p>
          <a:p>
            <a:r>
              <a:rPr lang="ru-RU" sz="1200" kern="1200" dirty="0" smtClean="0">
                <a:solidFill>
                  <a:schemeClr val="tx1"/>
                </a:solidFill>
                <a:effectLst/>
                <a:latin typeface="+mn-lt"/>
                <a:ea typeface="+mn-ea"/>
                <a:cs typeface="+mn-cs"/>
              </a:rPr>
              <a:t>- Сгоришь!</a:t>
            </a:r>
          </a:p>
          <a:p>
            <a:r>
              <a:rPr lang="ru-RU" sz="1200" kern="1200" dirty="0" smtClean="0">
                <a:solidFill>
                  <a:schemeClr val="tx1"/>
                </a:solidFill>
                <a:effectLst/>
                <a:latin typeface="+mn-lt"/>
                <a:ea typeface="+mn-ea"/>
                <a:cs typeface="+mn-cs"/>
              </a:rPr>
              <a:t>Солдат сказал:</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Два раза не умирать, а раз не миновать</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Вбежал в дом и вынес ребёночка!</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Железом хлеба добывают</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Мальчик взял крюк железный и бросил. Мужик сказал:</a:t>
            </a:r>
          </a:p>
          <a:p>
            <a:r>
              <a:rPr lang="ru-RU" sz="1200" kern="1200" dirty="0" smtClean="0">
                <a:solidFill>
                  <a:schemeClr val="tx1"/>
                </a:solidFill>
                <a:effectLst/>
                <a:latin typeface="+mn-lt"/>
                <a:ea typeface="+mn-ea"/>
                <a:cs typeface="+mn-cs"/>
              </a:rPr>
              <a:t>- Что ты добро бросаешь?</a:t>
            </a:r>
          </a:p>
          <a:p>
            <a:r>
              <a:rPr lang="ru-RU" sz="1200" kern="1200" dirty="0" smtClean="0">
                <a:solidFill>
                  <a:schemeClr val="tx1"/>
                </a:solidFill>
                <a:effectLst/>
                <a:latin typeface="+mn-lt"/>
                <a:ea typeface="+mn-ea"/>
                <a:cs typeface="+mn-cs"/>
              </a:rPr>
              <a:t>Мальчик сказал:</a:t>
            </a:r>
          </a:p>
          <a:p>
            <a:r>
              <a:rPr lang="ru-RU" sz="1200" kern="1200" dirty="0" smtClean="0">
                <a:solidFill>
                  <a:schemeClr val="tx1"/>
                </a:solidFill>
                <a:effectLst/>
                <a:latin typeface="+mn-lt"/>
                <a:ea typeface="+mn-ea"/>
                <a:cs typeface="+mn-cs"/>
              </a:rPr>
              <a:t>- На что мне железо, его нельзя есть.</a:t>
            </a:r>
          </a:p>
          <a:p>
            <a:r>
              <a:rPr lang="ru-RU" sz="1200" kern="1200" dirty="0" smtClean="0">
                <a:solidFill>
                  <a:schemeClr val="tx1"/>
                </a:solidFill>
                <a:effectLst/>
                <a:latin typeface="+mn-lt"/>
                <a:ea typeface="+mn-ea"/>
                <a:cs typeface="+mn-cs"/>
              </a:rPr>
              <a:t>А мужик сказал:</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Железом хлеба добывают</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Семейная кашка гуще кипит</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Жил мальчик в ученье, пришёл восвояси на праздник. Сели за кашу. Мальчик сказал:</a:t>
            </a:r>
          </a:p>
          <a:p>
            <a:r>
              <a:rPr lang="ru-RU" sz="1200" kern="1200" dirty="0" smtClean="0">
                <a:solidFill>
                  <a:schemeClr val="tx1"/>
                </a:solidFill>
                <a:effectLst/>
                <a:latin typeface="+mn-lt"/>
                <a:ea typeface="+mn-ea"/>
                <a:cs typeface="+mn-cs"/>
              </a:rPr>
              <a:t>- Какая у вас каша густая, такой каши у хозяина не бывает.</a:t>
            </a:r>
          </a:p>
          <a:p>
            <a:r>
              <a:rPr lang="ru-RU" sz="1200" kern="1200" dirty="0" smtClean="0">
                <a:solidFill>
                  <a:schemeClr val="tx1"/>
                </a:solidFill>
                <a:effectLst/>
                <a:latin typeface="+mn-lt"/>
                <a:ea typeface="+mn-ea"/>
                <a:cs typeface="+mn-cs"/>
              </a:rPr>
              <a:t>А мать сказала:</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Семейная каша гуще кипит</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И пчела летит на красный цветок</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Девочка с матерью пришла в ряды. И стали они выбирать ленты. Мать спрашивала:</a:t>
            </a:r>
          </a:p>
          <a:p>
            <a:r>
              <a:rPr lang="ru-RU" sz="1200" kern="1200" dirty="0" smtClean="0">
                <a:solidFill>
                  <a:schemeClr val="tx1"/>
                </a:solidFill>
                <a:effectLst/>
                <a:latin typeface="+mn-lt"/>
                <a:ea typeface="+mn-ea"/>
                <a:cs typeface="+mn-cs"/>
              </a:rPr>
              <a:t>- Какую ты хочешь?</a:t>
            </a:r>
          </a:p>
          <a:p>
            <a:r>
              <a:rPr lang="ru-RU" sz="1200" kern="1200" dirty="0" smtClean="0">
                <a:solidFill>
                  <a:schemeClr val="tx1"/>
                </a:solidFill>
                <a:effectLst/>
                <a:latin typeface="+mn-lt"/>
                <a:ea typeface="+mn-ea"/>
                <a:cs typeface="+mn-cs"/>
              </a:rPr>
              <a:t>Дочь сказала:</a:t>
            </a:r>
          </a:p>
          <a:p>
            <a:r>
              <a:rPr lang="ru-RU" sz="1200" kern="1200" dirty="0" smtClean="0">
                <a:solidFill>
                  <a:schemeClr val="tx1"/>
                </a:solidFill>
                <a:effectLst/>
                <a:latin typeface="+mn-lt"/>
                <a:ea typeface="+mn-ea"/>
                <a:cs typeface="+mn-cs"/>
              </a:rPr>
              <a:t>- Красну.</a:t>
            </a:r>
          </a:p>
          <a:p>
            <a:r>
              <a:rPr lang="ru-RU" sz="1200" b="1" kern="1200" dirty="0" smtClean="0">
                <a:solidFill>
                  <a:schemeClr val="tx1"/>
                </a:solidFill>
                <a:effectLst/>
                <a:latin typeface="+mn-lt"/>
                <a:ea typeface="+mn-ea"/>
                <a:cs typeface="+mn-cs"/>
              </a:rPr>
              <a:t>И пчела летит на красный цветочек</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Ворон за море летал, умней не стал</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Ездил барин за границу. Приехал к себе и затеял рожь руками сажать. Мужики сказали:</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Ворон за море летал, умней не стал</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Наши пряли, а ваши спали</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Были два мужика, Пётр и Иван, они вместе скосили луга. Пётр наутро пришел с семьёй и стал убирать свой луг. День был жаркий, и трава высохла; к вечеру стало сено. А Иван не пошёл убирать, а просидел дома. На третий день Пётр повёз домой сено, а Иван только собрался грести. К вечеру пошёл дождь. У Петра было сено, а у Ивана вся трава сопрела.</a:t>
            </a:r>
          </a:p>
          <a:p>
            <a:r>
              <a:rPr lang="ru-RU" sz="1200" b="1" kern="1200" dirty="0" smtClean="0">
                <a:solidFill>
                  <a:schemeClr val="tx1"/>
                </a:solidFill>
                <a:effectLst/>
                <a:latin typeface="+mn-lt"/>
                <a:ea typeface="+mn-ea"/>
                <a:cs typeface="+mn-cs"/>
              </a:rPr>
              <a:t>Наши пряли, а ваши спали</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Глупой птице свой дом не мил</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Девочка любила играть на улице, а как придёт в дом - скучает. Мать спрашивала:</a:t>
            </a:r>
          </a:p>
          <a:p>
            <a:r>
              <a:rPr lang="ru-RU" sz="1200" kern="1200" dirty="0" smtClean="0">
                <a:solidFill>
                  <a:schemeClr val="tx1"/>
                </a:solidFill>
                <a:effectLst/>
                <a:latin typeface="+mn-lt"/>
                <a:ea typeface="+mn-ea"/>
                <a:cs typeface="+mn-cs"/>
              </a:rPr>
              <a:t>- Отчего ты скучаешь?</a:t>
            </a:r>
          </a:p>
          <a:p>
            <a:r>
              <a:rPr lang="ru-RU" sz="1200" kern="1200" dirty="0" smtClean="0">
                <a:solidFill>
                  <a:schemeClr val="tx1"/>
                </a:solidFill>
                <a:effectLst/>
                <a:latin typeface="+mn-lt"/>
                <a:ea typeface="+mn-ea"/>
                <a:cs typeface="+mn-cs"/>
              </a:rPr>
              <a:t>- Дома скучно.</a:t>
            </a:r>
          </a:p>
          <a:p>
            <a:r>
              <a:rPr lang="ru-RU" sz="1200" kern="1200" dirty="0" smtClean="0">
                <a:solidFill>
                  <a:schemeClr val="tx1"/>
                </a:solidFill>
                <a:effectLst/>
                <a:latin typeface="+mn-lt"/>
                <a:ea typeface="+mn-ea"/>
                <a:cs typeface="+mn-cs"/>
              </a:rPr>
              <a:t>Мать сказала:</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Глупой птице свой дом не мил</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Азбуку учáт, на всю избу кричат</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Жили старик со старухой. Было у них в избе тихо. Пустили они в свой дом школу. Стали ребята так кричать, что у стариков уши заболели. </a:t>
            </a:r>
            <a:r>
              <a:rPr lang="ru-RU" sz="1200" b="1" kern="1200" dirty="0" smtClean="0">
                <a:solidFill>
                  <a:schemeClr val="tx1"/>
                </a:solidFill>
                <a:effectLst/>
                <a:latin typeface="+mn-lt"/>
                <a:ea typeface="+mn-ea"/>
                <a:cs typeface="+mn-cs"/>
              </a:rPr>
              <a:t>Азбуку учáт, на всю избу кричат</a:t>
            </a:r>
            <a:r>
              <a:rPr lang="ru-RU" sz="1200" kern="1200" dirty="0" smtClean="0">
                <a:solidFill>
                  <a:schemeClr val="tx1"/>
                </a:solidFill>
                <a:effectLst/>
                <a:latin typeface="+mn-lt"/>
                <a:ea typeface="+mn-ea"/>
                <a:cs typeface="+mn-cs"/>
              </a:rPr>
              <a:t>.</a:t>
            </a:r>
          </a:p>
          <a:p>
            <a:r>
              <a:rPr lang="ru-RU" sz="1200" b="1"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algn="ctr"/>
            <a:r>
              <a:rPr lang="ru-RU" sz="1200" b="1" kern="1200" dirty="0" smtClean="0">
                <a:solidFill>
                  <a:schemeClr val="tx1"/>
                </a:solidFill>
                <a:effectLst/>
                <a:latin typeface="+mn-lt"/>
                <a:ea typeface="+mn-ea"/>
                <a:cs typeface="+mn-cs"/>
              </a:rPr>
              <a:t>Шаловливая отца - волку корысть</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Овцы ходили под лесом; два ягнёнка отбежали от стада. Старая овца сказала:</a:t>
            </a:r>
          </a:p>
          <a:p>
            <a:r>
              <a:rPr lang="ru-RU" sz="1200" kern="1200" dirty="0" smtClean="0">
                <a:solidFill>
                  <a:schemeClr val="tx1"/>
                </a:solidFill>
                <a:effectLst/>
                <a:latin typeface="+mn-lt"/>
                <a:ea typeface="+mn-ea"/>
                <a:cs typeface="+mn-cs"/>
              </a:rPr>
              <a:t>- Не шалите, ягнята, дошалитесь до беды.</a:t>
            </a:r>
          </a:p>
          <a:p>
            <a:r>
              <a:rPr lang="ru-RU" sz="1200" kern="1200" dirty="0" smtClean="0">
                <a:solidFill>
                  <a:schemeClr val="tx1"/>
                </a:solidFill>
                <a:effectLst/>
                <a:latin typeface="+mn-lt"/>
                <a:ea typeface="+mn-ea"/>
                <a:cs typeface="+mn-cs"/>
              </a:rPr>
              <a:t>А волк стоял за кустом и сказал:</a:t>
            </a:r>
          </a:p>
          <a:p>
            <a:r>
              <a:rPr lang="ru-RU" sz="1200" kern="1200" dirty="0" smtClean="0">
                <a:solidFill>
                  <a:schemeClr val="tx1"/>
                </a:solidFill>
                <a:effectLst/>
                <a:latin typeface="+mn-lt"/>
                <a:ea typeface="+mn-ea"/>
                <a:cs typeface="+mn-cs"/>
              </a:rPr>
              <a:t>- Не верьте, ягнята, старой овце; она говорит так потому, что у неё ноги не ходят от старости и ей завидно. Зачем вам скучать? Бегайте больше.</a:t>
            </a:r>
          </a:p>
          <a:p>
            <a:r>
              <a:rPr lang="ru-RU" sz="1200" kern="1200" dirty="0" smtClean="0">
                <a:solidFill>
                  <a:schemeClr val="tx1"/>
                </a:solidFill>
                <a:effectLst/>
                <a:latin typeface="+mn-lt"/>
                <a:ea typeface="+mn-ea"/>
                <a:cs typeface="+mn-cs"/>
              </a:rPr>
              <a:t>Ягнята послушали волка и побежали, а волк поймал их и зарезал. </a:t>
            </a:r>
            <a:r>
              <a:rPr lang="ru-RU" sz="1200" b="1" kern="1200" dirty="0" smtClean="0">
                <a:solidFill>
                  <a:schemeClr val="tx1"/>
                </a:solidFill>
                <a:effectLst/>
                <a:latin typeface="+mn-lt"/>
                <a:ea typeface="+mn-ea"/>
                <a:cs typeface="+mn-cs"/>
              </a:rPr>
              <a:t>Шаловливая отца - волку корысть</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Невеличка капля, а камень долбит</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Взялся человек рыть канаву и рыл всё лето. Вырыл на три версты. Пришёл хозяин и сказал:</a:t>
            </a:r>
          </a:p>
          <a:p>
            <a:r>
              <a:rPr lang="ru-RU" sz="1200" kern="1200" dirty="0" smtClean="0">
                <a:solidFill>
                  <a:schemeClr val="tx1"/>
                </a:solidFill>
                <a:effectLst/>
                <a:latin typeface="+mn-lt"/>
                <a:ea typeface="+mn-ea"/>
                <a:cs typeface="+mn-cs"/>
              </a:rPr>
              <a:t>- Много же ты нарыл. </a:t>
            </a:r>
            <a:r>
              <a:rPr lang="ru-RU" sz="1200" b="1" kern="1200" dirty="0" smtClean="0">
                <a:solidFill>
                  <a:schemeClr val="tx1"/>
                </a:solidFill>
                <a:effectLst/>
                <a:latin typeface="+mn-lt"/>
                <a:ea typeface="+mn-ea"/>
                <a:cs typeface="+mn-cs"/>
              </a:rPr>
              <a:t>Невеличка капля, а камень долбит</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Булат железо и кисель режет</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Была одна сильная, злая собака. Она грызла всех собак, кроме двух: она не грызла маленького щенка и большого волкодава. </a:t>
            </a:r>
            <a:r>
              <a:rPr lang="ru-RU" sz="1200" b="1" kern="1200" dirty="0" smtClean="0">
                <a:solidFill>
                  <a:schemeClr val="tx1"/>
                </a:solidFill>
                <a:effectLst/>
                <a:latin typeface="+mn-lt"/>
                <a:ea typeface="+mn-ea"/>
                <a:cs typeface="+mn-cs"/>
              </a:rPr>
              <a:t>Булат железо и кисель режет</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Не за то волка бьют, что сер</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Волк съел овцу; охотники поймали волка и стали его бить. Волк сказал:</a:t>
            </a:r>
          </a:p>
          <a:p>
            <a:r>
              <a:rPr lang="ru-RU" sz="1200" kern="1200" dirty="0" smtClean="0">
                <a:solidFill>
                  <a:schemeClr val="tx1"/>
                </a:solidFill>
                <a:effectLst/>
                <a:latin typeface="+mn-lt"/>
                <a:ea typeface="+mn-ea"/>
                <a:cs typeface="+mn-cs"/>
              </a:rPr>
              <a:t>- Напрасно вы меня бьёте: я не виноват, что сер.</a:t>
            </a:r>
          </a:p>
          <a:p>
            <a:r>
              <a:rPr lang="ru-RU" sz="1200" kern="1200" dirty="0" smtClean="0">
                <a:solidFill>
                  <a:schemeClr val="tx1"/>
                </a:solidFill>
                <a:effectLst/>
                <a:latin typeface="+mn-lt"/>
                <a:ea typeface="+mn-ea"/>
                <a:cs typeface="+mn-cs"/>
              </a:rPr>
              <a:t>А охотники сказали:</a:t>
            </a:r>
          </a:p>
          <a:p>
            <a:r>
              <a:rPr lang="ru-RU" sz="1200" b="1" kern="1200" dirty="0" smtClean="0">
                <a:solidFill>
                  <a:schemeClr val="tx1"/>
                </a:solidFill>
                <a:effectLst/>
                <a:latin typeface="+mn-lt"/>
                <a:ea typeface="+mn-ea"/>
                <a:cs typeface="+mn-cs"/>
              </a:rPr>
              <a:t>Не за то волка бьют, что сер, а за то, что овцу съел</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Погнался за топорищем, упустил топор</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Мужик увидел - по реке плывёт бревно. Он стал с берега топором доставать его. Топор зацепился за бревно и вырвался из руки. </a:t>
            </a:r>
            <a:r>
              <a:rPr lang="ru-RU" sz="1200" b="1" kern="1200" dirty="0" smtClean="0">
                <a:solidFill>
                  <a:schemeClr val="tx1"/>
                </a:solidFill>
                <a:effectLst/>
                <a:latin typeface="+mn-lt"/>
                <a:ea typeface="+mn-ea"/>
                <a:cs typeface="+mn-cs"/>
              </a:rPr>
              <a:t>Погнался за топорищем, упустил топор</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Скучен день до вечера, коли делать нечего</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Один ученик просил книгу; ему дали.</a:t>
            </a:r>
          </a:p>
          <a:p>
            <a:r>
              <a:rPr lang="ru-RU" sz="1200" kern="1200" dirty="0" smtClean="0">
                <a:solidFill>
                  <a:schemeClr val="tx1"/>
                </a:solidFill>
                <a:effectLst/>
                <a:latin typeface="+mn-lt"/>
                <a:ea typeface="+mn-ea"/>
                <a:cs typeface="+mn-cs"/>
              </a:rPr>
              <a:t>Он сказал:</a:t>
            </a:r>
          </a:p>
          <a:p>
            <a:r>
              <a:rPr lang="ru-RU" sz="1200" kern="1200" dirty="0" smtClean="0">
                <a:solidFill>
                  <a:schemeClr val="tx1"/>
                </a:solidFill>
                <a:effectLst/>
                <a:latin typeface="+mn-lt"/>
                <a:ea typeface="+mn-ea"/>
                <a:cs typeface="+mn-cs"/>
              </a:rPr>
              <a:t>— Непонятна!</a:t>
            </a:r>
          </a:p>
          <a:p>
            <a:r>
              <a:rPr lang="ru-RU" sz="1200" kern="1200" dirty="0" smtClean="0">
                <a:solidFill>
                  <a:schemeClr val="tx1"/>
                </a:solidFill>
                <a:effectLst/>
                <a:latin typeface="+mn-lt"/>
                <a:ea typeface="+mn-ea"/>
                <a:cs typeface="+mn-cs"/>
              </a:rPr>
              <a:t>Ему дали другую.</a:t>
            </a:r>
          </a:p>
          <a:p>
            <a:r>
              <a:rPr lang="ru-RU" sz="1200" kern="1200" dirty="0" smtClean="0">
                <a:solidFill>
                  <a:schemeClr val="tx1"/>
                </a:solidFill>
                <a:effectLst/>
                <a:latin typeface="+mn-lt"/>
                <a:ea typeface="+mn-ea"/>
                <a:cs typeface="+mn-cs"/>
              </a:rPr>
              <a:t>Он сказал:</a:t>
            </a:r>
          </a:p>
          <a:p>
            <a:r>
              <a:rPr lang="ru-RU" sz="1200" kern="1200" dirty="0" smtClean="0">
                <a:solidFill>
                  <a:schemeClr val="tx1"/>
                </a:solidFill>
                <a:effectLst/>
                <a:latin typeface="+mn-lt"/>
                <a:ea typeface="+mn-ea"/>
                <a:cs typeface="+mn-cs"/>
              </a:rPr>
              <a:t>— Скучно!</a:t>
            </a:r>
          </a:p>
          <a:p>
            <a:r>
              <a:rPr lang="ru-RU" sz="1200" b="1" kern="1200" dirty="0" smtClean="0">
                <a:solidFill>
                  <a:schemeClr val="tx1"/>
                </a:solidFill>
                <a:effectLst/>
                <a:latin typeface="+mn-lt"/>
                <a:ea typeface="+mn-ea"/>
                <a:cs typeface="+mn-cs"/>
              </a:rPr>
              <a:t>Скучен день до вечера, коли делать нечего</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 </a:t>
            </a:r>
          </a:p>
          <a:p>
            <a:pPr algn="ctr"/>
            <a:r>
              <a:rPr lang="ru-RU" sz="1200" b="1" kern="1200" dirty="0" smtClean="0">
                <a:solidFill>
                  <a:schemeClr val="tx1"/>
                </a:solidFill>
                <a:effectLst/>
                <a:latin typeface="+mn-lt"/>
                <a:ea typeface="+mn-ea"/>
                <a:cs typeface="+mn-cs"/>
              </a:rPr>
              <a:t>От добра </a:t>
            </a:r>
            <a:r>
              <a:rPr lang="ru-RU" sz="1200" b="1" kern="1200" dirty="0" err="1" smtClean="0">
                <a:solidFill>
                  <a:schemeClr val="tx1"/>
                </a:solidFill>
                <a:effectLst/>
                <a:latin typeface="+mn-lt"/>
                <a:ea typeface="+mn-ea"/>
                <a:cs typeface="+mn-cs"/>
              </a:rPr>
              <a:t>добра</a:t>
            </a:r>
            <a:r>
              <a:rPr lang="ru-RU" sz="1200" b="1" kern="1200" dirty="0" smtClean="0">
                <a:solidFill>
                  <a:schemeClr val="tx1"/>
                </a:solidFill>
                <a:effectLst/>
                <a:latin typeface="+mn-lt"/>
                <a:ea typeface="+mn-ea"/>
                <a:cs typeface="+mn-cs"/>
              </a:rPr>
              <a:t> не ищут</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Бежал заяц от собак и ушёл в лес. В лесу ему хорошо было, да уж много он страху набрался и хотел ещё лучше спрятаться. Стал искать, где поглуше место, и полез в чащу в овраге - и наскочил на волка. Волк схватил его. "Видно, правда, - подумал заяц, - что </a:t>
            </a:r>
            <a:r>
              <a:rPr lang="ru-RU" sz="1200" b="1" kern="1200" dirty="0" smtClean="0">
                <a:solidFill>
                  <a:schemeClr val="tx1"/>
                </a:solidFill>
                <a:effectLst/>
                <a:latin typeface="+mn-lt"/>
                <a:ea typeface="+mn-ea"/>
                <a:cs typeface="+mn-cs"/>
              </a:rPr>
              <a:t>от добра </a:t>
            </a:r>
            <a:r>
              <a:rPr lang="ru-RU" sz="1200" b="1" kern="1200" dirty="0" err="1" smtClean="0">
                <a:solidFill>
                  <a:schemeClr val="tx1"/>
                </a:solidFill>
                <a:effectLst/>
                <a:latin typeface="+mn-lt"/>
                <a:ea typeface="+mn-ea"/>
                <a:cs typeface="+mn-cs"/>
              </a:rPr>
              <a:t>добра</a:t>
            </a:r>
            <a:r>
              <a:rPr lang="ru-RU" sz="1200" b="1" kern="1200" dirty="0" smtClean="0">
                <a:solidFill>
                  <a:schemeClr val="tx1"/>
                </a:solidFill>
                <a:effectLst/>
                <a:latin typeface="+mn-lt"/>
                <a:ea typeface="+mn-ea"/>
                <a:cs typeface="+mn-cs"/>
              </a:rPr>
              <a:t> искать не надо</a:t>
            </a:r>
            <a:r>
              <a:rPr lang="ru-RU" sz="1200" kern="1200" dirty="0" smtClean="0">
                <a:solidFill>
                  <a:schemeClr val="tx1"/>
                </a:solidFill>
                <a:effectLst/>
                <a:latin typeface="+mn-lt"/>
                <a:ea typeface="+mn-ea"/>
                <a:cs typeface="+mn-cs"/>
              </a:rPr>
              <a:t>. Хотел лучше спрятаться и вовсе пропал".</a:t>
            </a:r>
          </a:p>
          <a:p>
            <a:pPr algn="ctr"/>
            <a:r>
              <a:rPr lang="ru-RU" dirty="0" smtClean="0"/>
              <a:t>***</a:t>
            </a:r>
          </a:p>
          <a:p>
            <a:pPr lvl="0"/>
            <a:r>
              <a:rPr lang="ru-RU" sz="1200" kern="1200" dirty="0" smtClean="0">
                <a:solidFill>
                  <a:schemeClr val="tx1"/>
                </a:solidFill>
                <a:effectLst/>
                <a:latin typeface="+mn-lt"/>
                <a:ea typeface="+mn-ea"/>
                <a:cs typeface="+mn-cs"/>
              </a:rPr>
              <a:t>Ал цвет мил на весь свет.</a:t>
            </a:r>
          </a:p>
          <a:p>
            <a:pPr lvl="0"/>
            <a:r>
              <a:rPr lang="ru-RU" sz="1200" kern="1200" dirty="0" smtClean="0">
                <a:solidFill>
                  <a:schemeClr val="tx1"/>
                </a:solidFill>
                <a:effectLst/>
                <a:latin typeface="+mn-lt"/>
                <a:ea typeface="+mn-ea"/>
                <a:cs typeface="+mn-cs"/>
              </a:rPr>
              <a:t>На нет и суда нет.</a:t>
            </a:r>
          </a:p>
          <a:p>
            <a:pPr lvl="0"/>
            <a:r>
              <a:rPr lang="ru-RU" sz="1200" kern="1200" dirty="0" smtClean="0">
                <a:solidFill>
                  <a:schemeClr val="tx1"/>
                </a:solidFill>
                <a:effectLst/>
                <a:latin typeface="+mn-lt"/>
                <a:ea typeface="+mn-ea"/>
                <a:cs typeface="+mn-cs"/>
              </a:rPr>
              <a:t>Без костей и рыбки не съешь.</a:t>
            </a:r>
          </a:p>
          <a:p>
            <a:pPr lvl="0"/>
            <a:r>
              <a:rPr lang="ru-RU" sz="1200" kern="1200" dirty="0" smtClean="0">
                <a:solidFill>
                  <a:schemeClr val="tx1"/>
                </a:solidFill>
                <a:effectLst/>
                <a:latin typeface="+mn-lt"/>
                <a:ea typeface="+mn-ea"/>
                <a:cs typeface="+mn-cs"/>
              </a:rPr>
              <a:t>Были бы кошки, а мышки будут.</a:t>
            </a:r>
          </a:p>
          <a:p>
            <a:pPr lvl="0"/>
            <a:r>
              <a:rPr lang="ru-RU" sz="1200" kern="1200" dirty="0" smtClean="0">
                <a:solidFill>
                  <a:schemeClr val="tx1"/>
                </a:solidFill>
                <a:effectLst/>
                <a:latin typeface="+mn-lt"/>
                <a:ea typeface="+mn-ea"/>
                <a:cs typeface="+mn-cs"/>
              </a:rPr>
              <a:t>Какой палец ни укуси, всё больно.</a:t>
            </a:r>
          </a:p>
          <a:p>
            <a:pPr lvl="0"/>
            <a:r>
              <a:rPr lang="ru-RU" sz="1200" kern="1200" dirty="0" smtClean="0">
                <a:solidFill>
                  <a:schemeClr val="tx1"/>
                </a:solidFill>
                <a:effectLst/>
                <a:latin typeface="+mn-lt"/>
                <a:ea typeface="+mn-ea"/>
                <a:cs typeface="+mn-cs"/>
              </a:rPr>
              <a:t>Больного волка на овцу станет.</a:t>
            </a:r>
          </a:p>
          <a:p>
            <a:pPr lvl="0"/>
            <a:r>
              <a:rPr lang="ru-RU" sz="1200" kern="1200" dirty="0" smtClean="0">
                <a:solidFill>
                  <a:schemeClr val="tx1"/>
                </a:solidFill>
                <a:effectLst/>
                <a:latin typeface="+mn-lt"/>
                <a:ea typeface="+mn-ea"/>
                <a:cs typeface="+mn-cs"/>
              </a:rPr>
              <a:t>Вздулся как пузырь дождевой и стал - ничего.</a:t>
            </a:r>
          </a:p>
          <a:p>
            <a:pPr lvl="0"/>
            <a:r>
              <a:rPr lang="ru-RU" sz="1200" kern="1200" dirty="0" smtClean="0">
                <a:solidFill>
                  <a:schemeClr val="tx1"/>
                </a:solidFill>
                <a:effectLst/>
                <a:latin typeface="+mn-lt"/>
                <a:ea typeface="+mn-ea"/>
                <a:cs typeface="+mn-cs"/>
              </a:rPr>
              <a:t>Что в воду упало, то пропало.</a:t>
            </a:r>
          </a:p>
          <a:p>
            <a:pPr lvl="0"/>
            <a:r>
              <a:rPr lang="ru-RU" sz="1200" kern="1200" dirty="0" smtClean="0">
                <a:solidFill>
                  <a:schemeClr val="tx1"/>
                </a:solidFill>
                <a:effectLst/>
                <a:latin typeface="+mn-lt"/>
                <a:ea typeface="+mn-ea"/>
                <a:cs typeface="+mn-cs"/>
              </a:rPr>
              <a:t>Удалось червяку на веку лист съесть.</a:t>
            </a:r>
          </a:p>
          <a:p>
            <a:pPr lvl="0"/>
            <a:r>
              <a:rPr lang="ru-RU" sz="1200" kern="1200" dirty="0" smtClean="0">
                <a:solidFill>
                  <a:schemeClr val="tx1"/>
                </a:solidFill>
                <a:effectLst/>
                <a:latin typeface="+mn-lt"/>
                <a:ea typeface="+mn-ea"/>
                <a:cs typeface="+mn-cs"/>
              </a:rPr>
              <a:t>Десять раз примерь, один раз отрежь.</a:t>
            </a:r>
          </a:p>
          <a:p>
            <a:pPr lvl="0"/>
            <a:r>
              <a:rPr lang="ru-RU" sz="1200" kern="1200" dirty="0" smtClean="0">
                <a:solidFill>
                  <a:schemeClr val="tx1"/>
                </a:solidFill>
                <a:effectLst/>
                <a:latin typeface="+mn-lt"/>
                <a:ea typeface="+mn-ea"/>
                <a:cs typeface="+mn-cs"/>
              </a:rPr>
              <a:t>Где цветок, там и медок.</a:t>
            </a:r>
          </a:p>
          <a:p>
            <a:pPr lvl="0"/>
            <a:r>
              <a:rPr lang="ru-RU" sz="1200" kern="1200" dirty="0" smtClean="0">
                <a:solidFill>
                  <a:schemeClr val="tx1"/>
                </a:solidFill>
                <a:effectLst/>
                <a:latin typeface="+mn-lt"/>
                <a:ea typeface="+mn-ea"/>
                <a:cs typeface="+mn-cs"/>
              </a:rPr>
              <a:t>Не будет снега, не будет и следа.</a:t>
            </a:r>
          </a:p>
          <a:p>
            <a:pPr lvl="0"/>
            <a:r>
              <a:rPr lang="ru-RU" sz="1200" kern="1200" dirty="0" smtClean="0">
                <a:solidFill>
                  <a:schemeClr val="tx1"/>
                </a:solidFill>
                <a:effectLst/>
                <a:latin typeface="+mn-lt"/>
                <a:ea typeface="+mn-ea"/>
                <a:cs typeface="+mn-cs"/>
              </a:rPr>
              <a:t>Неизведанный друг нехорош для услуг.</a:t>
            </a:r>
          </a:p>
          <a:p>
            <a:pPr lvl="0"/>
            <a:r>
              <a:rPr lang="ru-RU" sz="1200" kern="1200" dirty="0" smtClean="0">
                <a:solidFill>
                  <a:schemeClr val="tx1"/>
                </a:solidFill>
                <a:effectLst/>
                <a:latin typeface="+mn-lt"/>
                <a:ea typeface="+mn-ea"/>
                <a:cs typeface="+mn-cs"/>
              </a:rPr>
              <a:t>Друга ищи, а найдёшь - береги.</a:t>
            </a:r>
          </a:p>
          <a:p>
            <a:pPr lvl="0"/>
            <a:r>
              <a:rPr lang="ru-RU" sz="1200" kern="1200" dirty="0" err="1" smtClean="0">
                <a:solidFill>
                  <a:schemeClr val="tx1"/>
                </a:solidFill>
                <a:effectLst/>
                <a:latin typeface="+mn-lt"/>
                <a:ea typeface="+mn-ea"/>
                <a:cs typeface="+mn-cs"/>
              </a:rPr>
              <a:t>Знаючи</a:t>
            </a:r>
            <a:r>
              <a:rPr lang="ru-RU" sz="1200" kern="1200" dirty="0" smtClean="0">
                <a:solidFill>
                  <a:schemeClr val="tx1"/>
                </a:solidFill>
                <a:effectLst/>
                <a:latin typeface="+mn-lt"/>
                <a:ea typeface="+mn-ea"/>
                <a:cs typeface="+mn-cs"/>
              </a:rPr>
              <a:t> недруга, не зови на пир.</a:t>
            </a:r>
          </a:p>
          <a:p>
            <a:pPr lvl="0"/>
            <a:r>
              <a:rPr lang="ru-RU" sz="1200" kern="1200" dirty="0" smtClean="0">
                <a:solidFill>
                  <a:schemeClr val="tx1"/>
                </a:solidFill>
                <a:effectLst/>
                <a:latin typeface="+mn-lt"/>
                <a:ea typeface="+mn-ea"/>
                <a:cs typeface="+mn-cs"/>
              </a:rPr>
              <a:t>Короткий счёт, длинная дружба.</a:t>
            </a:r>
          </a:p>
          <a:p>
            <a:pPr lvl="0"/>
            <a:r>
              <a:rPr lang="ru-RU" sz="1200" kern="1200" dirty="0" smtClean="0">
                <a:solidFill>
                  <a:schemeClr val="tx1"/>
                </a:solidFill>
                <a:effectLst/>
                <a:latin typeface="+mn-lt"/>
                <a:ea typeface="+mn-ea"/>
                <a:cs typeface="+mn-cs"/>
              </a:rPr>
              <a:t>Старый друг лучше новых двух.</a:t>
            </a:r>
          </a:p>
          <a:p>
            <a:pPr lvl="0"/>
            <a:r>
              <a:rPr lang="ru-RU" sz="1200" kern="1200" dirty="0" smtClean="0">
                <a:solidFill>
                  <a:schemeClr val="tx1"/>
                </a:solidFill>
                <a:effectLst/>
                <a:latin typeface="+mn-lt"/>
                <a:ea typeface="+mn-ea"/>
                <a:cs typeface="+mn-cs"/>
              </a:rPr>
              <a:t>Другу сколько можно помогай.</a:t>
            </a:r>
          </a:p>
          <a:p>
            <a:pPr lvl="0"/>
            <a:r>
              <a:rPr lang="ru-RU" sz="1200" kern="1200" dirty="0" smtClean="0">
                <a:solidFill>
                  <a:schemeClr val="tx1"/>
                </a:solidFill>
                <a:effectLst/>
                <a:latin typeface="+mn-lt"/>
                <a:ea typeface="+mn-ea"/>
                <a:cs typeface="+mn-cs"/>
              </a:rPr>
              <a:t>Едешь на день, бери хлеба на неделю.</a:t>
            </a:r>
          </a:p>
          <a:p>
            <a:pPr lvl="0"/>
            <a:r>
              <a:rPr lang="ru-RU" sz="1200" kern="1200" dirty="0" smtClean="0">
                <a:solidFill>
                  <a:schemeClr val="tx1"/>
                </a:solidFill>
                <a:effectLst/>
                <a:latin typeface="+mn-lt"/>
                <a:ea typeface="+mn-ea"/>
                <a:cs typeface="+mn-cs"/>
              </a:rPr>
              <a:t>Еду - не свищу, а наеду - не спущу.</a:t>
            </a:r>
          </a:p>
          <a:p>
            <a:pPr lvl="0"/>
            <a:r>
              <a:rPr lang="ru-RU" sz="1200" kern="1200" dirty="0" smtClean="0">
                <a:solidFill>
                  <a:schemeClr val="tx1"/>
                </a:solidFill>
                <a:effectLst/>
                <a:latin typeface="+mn-lt"/>
                <a:ea typeface="+mn-ea"/>
                <a:cs typeface="+mn-cs"/>
              </a:rPr>
              <a:t>Век пережить - не поле перейти.</a:t>
            </a:r>
          </a:p>
          <a:p>
            <a:pPr lvl="0"/>
            <a:r>
              <a:rPr lang="ru-RU" sz="1200" kern="1200" dirty="0" smtClean="0">
                <a:solidFill>
                  <a:schemeClr val="tx1"/>
                </a:solidFill>
                <a:effectLst/>
                <a:latin typeface="+mn-lt"/>
                <a:ea typeface="+mn-ea"/>
                <a:cs typeface="+mn-cs"/>
              </a:rPr>
              <a:t>Слепой щенок и тот к матери лезет.</a:t>
            </a:r>
          </a:p>
          <a:p>
            <a:pPr lvl="0"/>
            <a:r>
              <a:rPr lang="ru-RU" sz="1200" kern="1200" dirty="0" smtClean="0">
                <a:solidFill>
                  <a:schemeClr val="tx1"/>
                </a:solidFill>
                <a:effectLst/>
                <a:latin typeface="+mn-lt"/>
                <a:ea typeface="+mn-ea"/>
                <a:cs typeface="+mn-cs"/>
              </a:rPr>
              <a:t>На сердитых воду возят.</a:t>
            </a:r>
          </a:p>
          <a:p>
            <a:pPr lvl="0"/>
            <a:r>
              <a:rPr lang="ru-RU" sz="1200" kern="1200" dirty="0" smtClean="0">
                <a:solidFill>
                  <a:schemeClr val="tx1"/>
                </a:solidFill>
                <a:effectLst/>
                <a:latin typeface="+mn-lt"/>
                <a:ea typeface="+mn-ea"/>
                <a:cs typeface="+mn-cs"/>
              </a:rPr>
              <a:t>Не велик сверчок, да слышно кричит.</a:t>
            </a:r>
          </a:p>
          <a:p>
            <a:pPr lvl="0"/>
            <a:r>
              <a:rPr lang="ru-RU" sz="1200" kern="1200" dirty="0" smtClean="0">
                <a:solidFill>
                  <a:schemeClr val="tx1"/>
                </a:solidFill>
                <a:effectLst/>
                <a:latin typeface="+mn-lt"/>
                <a:ea typeface="+mn-ea"/>
                <a:cs typeface="+mn-cs"/>
              </a:rPr>
              <a:t>Жалит пчёлка, жаль мёду.</a:t>
            </a:r>
          </a:p>
          <a:p>
            <a:pPr lvl="0"/>
            <a:r>
              <a:rPr lang="ru-RU" sz="1200" kern="1200" dirty="0" smtClean="0">
                <a:solidFill>
                  <a:schemeClr val="tx1"/>
                </a:solidFill>
                <a:effectLst/>
                <a:latin typeface="+mn-lt"/>
                <a:ea typeface="+mn-ea"/>
                <a:cs typeface="+mn-cs"/>
              </a:rPr>
              <a:t>Жалеть мешка - не </a:t>
            </a:r>
            <a:r>
              <a:rPr lang="ru-RU" sz="1200" kern="1200" dirty="0" err="1" smtClean="0">
                <a:solidFill>
                  <a:schemeClr val="tx1"/>
                </a:solidFill>
                <a:effectLst/>
                <a:latin typeface="+mn-lt"/>
                <a:ea typeface="+mn-ea"/>
                <a:cs typeface="+mn-cs"/>
              </a:rPr>
              <a:t>завесть</a:t>
            </a:r>
            <a:r>
              <a:rPr lang="ru-RU" sz="1200" kern="1200" dirty="0" smtClean="0">
                <a:solidFill>
                  <a:schemeClr val="tx1"/>
                </a:solidFill>
                <a:effectLst/>
                <a:latin typeface="+mn-lt"/>
                <a:ea typeface="+mn-ea"/>
                <a:cs typeface="+mn-cs"/>
              </a:rPr>
              <a:t> дружка.</a:t>
            </a:r>
          </a:p>
          <a:p>
            <a:pPr lvl="0"/>
            <a:r>
              <a:rPr lang="ru-RU" sz="1200" kern="1200" dirty="0" smtClean="0">
                <a:solidFill>
                  <a:schemeClr val="tx1"/>
                </a:solidFill>
                <a:effectLst/>
                <a:latin typeface="+mn-lt"/>
                <a:ea typeface="+mn-ea"/>
                <a:cs typeface="+mn-cs"/>
              </a:rPr>
              <a:t>Жаль молока - не видать кошки.</a:t>
            </a:r>
          </a:p>
          <a:p>
            <a:pPr lvl="0"/>
            <a:r>
              <a:rPr lang="ru-RU" sz="1200" kern="1200" dirty="0" smtClean="0">
                <a:solidFill>
                  <a:schemeClr val="tx1"/>
                </a:solidFill>
                <a:effectLst/>
                <a:latin typeface="+mn-lt"/>
                <a:ea typeface="+mn-ea"/>
                <a:cs typeface="+mn-cs"/>
              </a:rPr>
              <a:t>Знаем сами - кривы сани.</a:t>
            </a:r>
          </a:p>
          <a:p>
            <a:pPr lvl="0"/>
            <a:r>
              <a:rPr lang="ru-RU" sz="1200" kern="1200" dirty="0" smtClean="0">
                <a:solidFill>
                  <a:schemeClr val="tx1"/>
                </a:solidFill>
                <a:effectLst/>
                <a:latin typeface="+mn-lt"/>
                <a:ea typeface="+mn-ea"/>
                <a:cs typeface="+mn-cs"/>
              </a:rPr>
              <a:t>С воза упало - не сыщешь.</a:t>
            </a:r>
          </a:p>
          <a:p>
            <a:pPr lvl="0"/>
            <a:r>
              <a:rPr lang="ru-RU" sz="1200" kern="1200" dirty="0" smtClean="0">
                <a:solidFill>
                  <a:schemeClr val="tx1"/>
                </a:solidFill>
                <a:effectLst/>
                <a:latin typeface="+mn-lt"/>
                <a:ea typeface="+mn-ea"/>
                <a:cs typeface="+mn-cs"/>
              </a:rPr>
              <a:t>И месяц светит, коль солнца нет.</a:t>
            </a:r>
          </a:p>
          <a:p>
            <a:pPr lvl="0"/>
            <a:r>
              <a:rPr lang="ru-RU" sz="1200" kern="1200" dirty="0" smtClean="0">
                <a:solidFill>
                  <a:schemeClr val="tx1"/>
                </a:solidFill>
                <a:effectLst/>
                <a:latin typeface="+mn-lt"/>
                <a:ea typeface="+mn-ea"/>
                <a:cs typeface="+mn-cs"/>
              </a:rPr>
              <a:t>В темноте и гнилушка светит.</a:t>
            </a:r>
          </a:p>
          <a:p>
            <a:pPr lvl="0"/>
            <a:r>
              <a:rPr lang="ru-RU" sz="1200" kern="1200" dirty="0" smtClean="0">
                <a:solidFill>
                  <a:schemeClr val="tx1"/>
                </a:solidFill>
                <a:effectLst/>
                <a:latin typeface="+mn-lt"/>
                <a:ea typeface="+mn-ea"/>
                <a:cs typeface="+mn-cs"/>
              </a:rPr>
              <a:t>Как волка ни ласкай, он всё к лесу глядит.</a:t>
            </a:r>
          </a:p>
          <a:p>
            <a:pPr lvl="0"/>
            <a:r>
              <a:rPr lang="ru-RU" sz="1200" kern="1200" dirty="0" smtClean="0">
                <a:solidFill>
                  <a:schemeClr val="tx1"/>
                </a:solidFill>
                <a:effectLst/>
                <a:latin typeface="+mn-lt"/>
                <a:ea typeface="+mn-ea"/>
                <a:cs typeface="+mn-cs"/>
              </a:rPr>
              <a:t>Кто бы дятла знал, кабы носом не стучал.</a:t>
            </a:r>
          </a:p>
          <a:p>
            <a:pPr lvl="0"/>
            <a:r>
              <a:rPr lang="ru-RU" sz="1200" kern="1200" dirty="0" smtClean="0">
                <a:solidFill>
                  <a:schemeClr val="tx1"/>
                </a:solidFill>
                <a:effectLst/>
                <a:latin typeface="+mn-lt"/>
                <a:ea typeface="+mn-ea"/>
                <a:cs typeface="+mn-cs"/>
              </a:rPr>
              <a:t>Красна птица пером, человек умом.</a:t>
            </a:r>
          </a:p>
          <a:p>
            <a:pPr lvl="0"/>
            <a:r>
              <a:rPr lang="ru-RU" sz="1200" kern="1200" dirty="0" smtClean="0">
                <a:solidFill>
                  <a:schemeClr val="tx1"/>
                </a:solidFill>
                <a:effectLst/>
                <a:latin typeface="+mn-lt"/>
                <a:ea typeface="+mn-ea"/>
                <a:cs typeface="+mn-cs"/>
              </a:rPr>
              <a:t>Ложкой кормит, стеблем глаз колет.</a:t>
            </a:r>
          </a:p>
          <a:p>
            <a:pPr lvl="0"/>
            <a:r>
              <a:rPr lang="ru-RU" sz="1200" kern="1200" dirty="0" smtClean="0">
                <a:solidFill>
                  <a:schemeClr val="tx1"/>
                </a:solidFill>
                <a:effectLst/>
                <a:latin typeface="+mn-lt"/>
                <a:ea typeface="+mn-ea"/>
                <a:cs typeface="+mn-cs"/>
              </a:rPr>
              <a:t>Капля мала, а по капле - море.</a:t>
            </a:r>
          </a:p>
          <a:p>
            <a:pPr lvl="0"/>
            <a:r>
              <a:rPr lang="ru-RU" sz="1200" kern="1200" dirty="0" smtClean="0">
                <a:solidFill>
                  <a:schemeClr val="tx1"/>
                </a:solidFill>
                <a:effectLst/>
                <a:latin typeface="+mn-lt"/>
                <a:ea typeface="+mn-ea"/>
                <a:cs typeface="+mn-cs"/>
              </a:rPr>
              <a:t>Конец - делу венец.</a:t>
            </a:r>
          </a:p>
          <a:p>
            <a:pPr lvl="0"/>
            <a:r>
              <a:rPr lang="ru-RU" sz="1200" kern="1200" dirty="0" smtClean="0">
                <a:solidFill>
                  <a:schemeClr val="tx1"/>
                </a:solidFill>
                <a:effectLst/>
                <a:latin typeface="+mn-lt"/>
                <a:ea typeface="+mn-ea"/>
                <a:cs typeface="+mn-cs"/>
              </a:rPr>
              <a:t>Лето собирает, зима съедает.</a:t>
            </a:r>
          </a:p>
          <a:p>
            <a:pPr lvl="0"/>
            <a:r>
              <a:rPr lang="ru-RU" sz="1200" kern="1200" dirty="0" smtClean="0">
                <a:solidFill>
                  <a:schemeClr val="tx1"/>
                </a:solidFill>
                <a:effectLst/>
                <a:latin typeface="+mn-lt"/>
                <a:ea typeface="+mn-ea"/>
                <a:cs typeface="+mn-cs"/>
              </a:rPr>
              <a:t>Лев </a:t>
            </a:r>
            <a:r>
              <a:rPr lang="ru-RU" sz="1200" kern="1200" dirty="0" err="1" smtClean="0">
                <a:solidFill>
                  <a:schemeClr val="tx1"/>
                </a:solidFill>
                <a:effectLst/>
                <a:latin typeface="+mn-lt"/>
                <a:ea typeface="+mn-ea"/>
                <a:cs typeface="+mn-cs"/>
              </a:rPr>
              <a:t>страшнó</a:t>
            </a:r>
            <a:r>
              <a:rPr lang="ru-RU" sz="1200" kern="1200" dirty="0" smtClean="0">
                <a:solidFill>
                  <a:schemeClr val="tx1"/>
                </a:solidFill>
                <a:effectLst/>
                <a:latin typeface="+mn-lt"/>
                <a:ea typeface="+mn-ea"/>
                <a:cs typeface="+mn-cs"/>
              </a:rPr>
              <a:t>, обезьяна смешно.</a:t>
            </a:r>
          </a:p>
          <a:p>
            <a:pPr lvl="0"/>
            <a:r>
              <a:rPr lang="ru-RU" sz="1200" kern="1200" dirty="0" smtClean="0">
                <a:solidFill>
                  <a:schemeClr val="tx1"/>
                </a:solidFill>
                <a:effectLst/>
                <a:latin typeface="+mn-lt"/>
                <a:ea typeface="+mn-ea"/>
                <a:cs typeface="+mn-cs"/>
              </a:rPr>
              <a:t>Льва сонного не буди.</a:t>
            </a:r>
          </a:p>
          <a:p>
            <a:pPr lvl="0"/>
            <a:r>
              <a:rPr lang="ru-RU" sz="1200" kern="1200" dirty="0" smtClean="0">
                <a:solidFill>
                  <a:schemeClr val="tx1"/>
                </a:solidFill>
                <a:effectLst/>
                <a:latin typeface="+mn-lt"/>
                <a:ea typeface="+mn-ea"/>
                <a:cs typeface="+mn-cs"/>
              </a:rPr>
              <a:t>Молодец на овец, а на молодца и сам овца.</a:t>
            </a:r>
          </a:p>
          <a:p>
            <a:pPr lvl="0"/>
            <a:r>
              <a:rPr lang="ru-RU" sz="1200" kern="1200" dirty="0" smtClean="0">
                <a:solidFill>
                  <a:schemeClr val="tx1"/>
                </a:solidFill>
                <a:effectLst/>
                <a:latin typeface="+mn-lt"/>
                <a:ea typeface="+mn-ea"/>
                <a:cs typeface="+mn-cs"/>
              </a:rPr>
              <a:t>Мокрому дождь не страшен.</a:t>
            </a:r>
          </a:p>
          <a:p>
            <a:pPr lvl="0"/>
            <a:r>
              <a:rPr lang="ru-RU" sz="1200" kern="1200" dirty="0" smtClean="0">
                <a:solidFill>
                  <a:schemeClr val="tx1"/>
                </a:solidFill>
                <a:effectLst/>
                <a:latin typeface="+mn-lt"/>
                <a:ea typeface="+mn-ea"/>
                <a:cs typeface="+mn-cs"/>
              </a:rPr>
              <a:t>Не рой другому яму, сам упадёшь.</a:t>
            </a:r>
          </a:p>
          <a:p>
            <a:pPr lvl="0"/>
            <a:r>
              <a:rPr lang="ru-RU" sz="1200" kern="1200" dirty="0" smtClean="0">
                <a:solidFill>
                  <a:schemeClr val="tx1"/>
                </a:solidFill>
                <a:effectLst/>
                <a:latin typeface="+mn-lt"/>
                <a:ea typeface="+mn-ea"/>
                <a:cs typeface="+mn-cs"/>
              </a:rPr>
              <a:t>На чужой земле и весна не красна.</a:t>
            </a:r>
          </a:p>
          <a:p>
            <a:pPr lvl="0"/>
            <a:r>
              <a:rPr lang="ru-RU" sz="1200" kern="1200" dirty="0" smtClean="0">
                <a:solidFill>
                  <a:schemeClr val="tx1"/>
                </a:solidFill>
                <a:effectLst/>
                <a:latin typeface="+mn-lt"/>
                <a:ea typeface="+mn-ea"/>
                <a:cs typeface="+mn-cs"/>
              </a:rPr>
              <a:t>Той же мучки, да не те же ручки.</a:t>
            </a:r>
          </a:p>
          <a:p>
            <a:pPr lvl="0"/>
            <a:r>
              <a:rPr lang="ru-RU" sz="1200" kern="1200" dirty="0" smtClean="0">
                <a:solidFill>
                  <a:schemeClr val="tx1"/>
                </a:solidFill>
                <a:effectLst/>
                <a:latin typeface="+mn-lt"/>
                <a:ea typeface="+mn-ea"/>
                <a:cs typeface="+mn-cs"/>
              </a:rPr>
              <a:t>У ребят да у зайчат по два зуба.</a:t>
            </a:r>
          </a:p>
          <a:p>
            <a:pPr lvl="0"/>
            <a:r>
              <a:rPr lang="ru-RU" sz="1200" kern="1200" dirty="0" smtClean="0">
                <a:solidFill>
                  <a:schemeClr val="tx1"/>
                </a:solidFill>
                <a:effectLst/>
                <a:latin typeface="+mn-lt"/>
                <a:ea typeface="+mn-ea"/>
                <a:cs typeface="+mn-cs"/>
              </a:rPr>
              <a:t>Ученье свет, неученье тьма.</a:t>
            </a:r>
          </a:p>
          <a:p>
            <a:pPr lvl="0"/>
            <a:r>
              <a:rPr lang="ru-RU" sz="1200" kern="1200" dirty="0" smtClean="0">
                <a:solidFill>
                  <a:schemeClr val="tx1"/>
                </a:solidFill>
                <a:effectLst/>
                <a:latin typeface="+mn-lt"/>
                <a:ea typeface="+mn-ea"/>
                <a:cs typeface="+mn-cs"/>
              </a:rPr>
              <a:t>Шелудивый баран всё стадо портит.</a:t>
            </a:r>
          </a:p>
          <a:p>
            <a:pPr lvl="0"/>
            <a:r>
              <a:rPr lang="ru-RU" sz="1200" kern="1200" dirty="0" smtClean="0">
                <a:solidFill>
                  <a:schemeClr val="tx1"/>
                </a:solidFill>
                <a:effectLst/>
                <a:latin typeface="+mn-lt"/>
                <a:ea typeface="+mn-ea"/>
                <a:cs typeface="+mn-cs"/>
              </a:rPr>
              <a:t>Шила в мешке не утаишь.</a:t>
            </a:r>
          </a:p>
          <a:p>
            <a:pPr lvl="0"/>
            <a:r>
              <a:rPr lang="ru-RU" sz="1200" kern="1200" dirty="0" smtClean="0">
                <a:solidFill>
                  <a:schemeClr val="tx1"/>
                </a:solidFill>
                <a:effectLst/>
                <a:latin typeface="+mn-lt"/>
                <a:ea typeface="+mn-ea"/>
                <a:cs typeface="+mn-cs"/>
              </a:rPr>
              <a:t>Ручка беленька, душа чёрненька.</a:t>
            </a:r>
          </a:p>
          <a:p>
            <a:pPr lvl="0"/>
            <a:r>
              <a:rPr lang="ru-RU" sz="1200" kern="1200" dirty="0" smtClean="0">
                <a:solidFill>
                  <a:schemeClr val="tx1"/>
                </a:solidFill>
                <a:effectLst/>
                <a:latin typeface="+mn-lt"/>
                <a:ea typeface="+mn-ea"/>
                <a:cs typeface="+mn-cs"/>
              </a:rPr>
              <a:t>Кошке игрушки, мышке слёзки.</a:t>
            </a:r>
          </a:p>
          <a:p>
            <a:pPr lvl="0"/>
            <a:r>
              <a:rPr lang="ru-RU" sz="1200" kern="1200" dirty="0" smtClean="0">
                <a:solidFill>
                  <a:schemeClr val="tx1"/>
                </a:solidFill>
                <a:effectLst/>
                <a:latin typeface="+mn-lt"/>
                <a:ea typeface="+mn-ea"/>
                <a:cs typeface="+mn-cs"/>
              </a:rPr>
              <a:t>Новая метла чисто метёт.</a:t>
            </a:r>
          </a:p>
          <a:p>
            <a:pPr lvl="0"/>
            <a:r>
              <a:rPr lang="ru-RU" sz="1200" kern="1200" dirty="0" smtClean="0">
                <a:solidFill>
                  <a:schemeClr val="tx1"/>
                </a:solidFill>
                <a:effectLst/>
                <a:latin typeface="+mn-lt"/>
                <a:ea typeface="+mn-ea"/>
                <a:cs typeface="+mn-cs"/>
              </a:rPr>
              <a:t>Вина голову клонит.</a:t>
            </a:r>
          </a:p>
          <a:p>
            <a:pPr lvl="0"/>
            <a:r>
              <a:rPr lang="ru-RU" sz="1200" kern="1200" dirty="0" smtClean="0">
                <a:solidFill>
                  <a:schemeClr val="tx1"/>
                </a:solidFill>
                <a:effectLst/>
                <a:latin typeface="+mn-lt"/>
                <a:ea typeface="+mn-ea"/>
                <a:cs typeface="+mn-cs"/>
              </a:rPr>
              <a:t>Куда иголка, туда и нитка.</a:t>
            </a:r>
          </a:p>
          <a:p>
            <a:pPr lvl="0"/>
            <a:r>
              <a:rPr lang="ru-RU" sz="1200" kern="1200" dirty="0" smtClean="0">
                <a:solidFill>
                  <a:schemeClr val="tx1"/>
                </a:solidFill>
                <a:effectLst/>
                <a:latin typeface="+mn-lt"/>
                <a:ea typeface="+mn-ea"/>
                <a:cs typeface="+mn-cs"/>
              </a:rPr>
              <a:t>Око видит далёко, а мысль ещё дальше.</a:t>
            </a:r>
          </a:p>
          <a:p>
            <a:pPr lvl="0"/>
            <a:r>
              <a:rPr lang="ru-RU" sz="1200" kern="1200" dirty="0" smtClean="0">
                <a:solidFill>
                  <a:schemeClr val="tx1"/>
                </a:solidFill>
                <a:effectLst/>
                <a:latin typeface="+mn-lt"/>
                <a:ea typeface="+mn-ea"/>
                <a:cs typeface="+mn-cs"/>
              </a:rPr>
              <a:t>Около пчёлки медок.</a:t>
            </a:r>
          </a:p>
          <a:p>
            <a:pPr lvl="0"/>
            <a:r>
              <a:rPr lang="ru-RU" sz="1200" kern="1200" dirty="0" smtClean="0">
                <a:solidFill>
                  <a:schemeClr val="tx1"/>
                </a:solidFill>
                <a:effectLst/>
                <a:latin typeface="+mn-lt"/>
                <a:ea typeface="+mn-ea"/>
                <a:cs typeface="+mn-cs"/>
              </a:rPr>
              <a:t>Жил-был молодец: дома не видал веселья, ушёл на чужбину - заплакал.</a:t>
            </a:r>
          </a:p>
          <a:p>
            <a:pPr lvl="0"/>
            <a:r>
              <a:rPr lang="ru-RU" sz="1200" kern="1200" dirty="0" smtClean="0">
                <a:solidFill>
                  <a:schemeClr val="tx1"/>
                </a:solidFill>
                <a:effectLst/>
                <a:latin typeface="+mn-lt"/>
                <a:ea typeface="+mn-ea"/>
                <a:cs typeface="+mn-cs"/>
              </a:rPr>
              <a:t>Овечку стригут, а другая того же жди.</a:t>
            </a:r>
          </a:p>
          <a:p>
            <a:pPr lvl="0"/>
            <a:r>
              <a:rPr lang="ru-RU" sz="1200" kern="1200" dirty="0" smtClean="0">
                <a:solidFill>
                  <a:schemeClr val="tx1"/>
                </a:solidFill>
                <a:effectLst/>
                <a:latin typeface="+mn-lt"/>
                <a:ea typeface="+mn-ea"/>
                <a:cs typeface="+mn-cs"/>
              </a:rPr>
              <a:t>Съел бы пирог, да в печи сжёг.</a:t>
            </a:r>
          </a:p>
          <a:p>
            <a:pPr lvl="0"/>
            <a:r>
              <a:rPr lang="ru-RU" sz="1200" kern="1200" dirty="0" smtClean="0">
                <a:solidFill>
                  <a:schemeClr val="tx1"/>
                </a:solidFill>
                <a:effectLst/>
                <a:latin typeface="+mn-lt"/>
                <a:ea typeface="+mn-ea"/>
                <a:cs typeface="+mn-cs"/>
              </a:rPr>
              <a:t>Пирога ждать - не евши спать.</a:t>
            </a:r>
          </a:p>
          <a:p>
            <a:pPr lvl="0"/>
            <a:r>
              <a:rPr lang="ru-RU" sz="1200" kern="1200" dirty="0" smtClean="0">
                <a:solidFill>
                  <a:schemeClr val="tx1"/>
                </a:solidFill>
                <a:effectLst/>
                <a:latin typeface="+mn-lt"/>
                <a:ea typeface="+mn-ea"/>
                <a:cs typeface="+mn-cs"/>
              </a:rPr>
              <a:t>Порог поскребла, пирог испекла.</a:t>
            </a:r>
          </a:p>
          <a:p>
            <a:pPr lvl="0"/>
            <a:r>
              <a:rPr lang="ru-RU" sz="1200" kern="1200" dirty="0" smtClean="0">
                <a:solidFill>
                  <a:schemeClr val="tx1"/>
                </a:solidFill>
                <a:effectLst/>
                <a:latin typeface="+mn-lt"/>
                <a:ea typeface="+mn-ea"/>
                <a:cs typeface="+mn-cs"/>
              </a:rPr>
              <a:t>По снегу грибы не ищи.</a:t>
            </a:r>
          </a:p>
          <a:p>
            <a:pPr lvl="0"/>
            <a:r>
              <a:rPr lang="ru-RU" sz="1200" kern="1200" dirty="0" smtClean="0">
                <a:solidFill>
                  <a:schemeClr val="tx1"/>
                </a:solidFill>
                <a:effectLst/>
                <a:latin typeface="+mn-lt"/>
                <a:ea typeface="+mn-ea"/>
                <a:cs typeface="+mn-cs"/>
              </a:rPr>
              <a:t>В пустой избе замка не надо.</a:t>
            </a:r>
          </a:p>
          <a:p>
            <a:pPr lvl="0"/>
            <a:r>
              <a:rPr lang="ru-RU" sz="1200" kern="1200" dirty="0" smtClean="0">
                <a:solidFill>
                  <a:schemeClr val="tx1"/>
                </a:solidFill>
                <a:effectLst/>
                <a:latin typeface="+mn-lt"/>
                <a:ea typeface="+mn-ea"/>
                <a:cs typeface="+mn-cs"/>
              </a:rPr>
              <a:t>Ехал прямо, упал в яму.</a:t>
            </a:r>
          </a:p>
          <a:p>
            <a:pPr lvl="0"/>
            <a:r>
              <a:rPr lang="ru-RU" sz="1200" kern="1200" dirty="0" smtClean="0">
                <a:solidFill>
                  <a:schemeClr val="tx1"/>
                </a:solidFill>
                <a:effectLst/>
                <a:latin typeface="+mn-lt"/>
                <a:ea typeface="+mn-ea"/>
                <a:cs typeface="+mn-cs"/>
              </a:rPr>
              <a:t>Рано пташка запела, как бы кошка не съела.</a:t>
            </a:r>
          </a:p>
          <a:p>
            <a:pPr lvl="0"/>
            <a:r>
              <a:rPr lang="ru-RU" sz="1200" kern="1200" dirty="0" smtClean="0">
                <a:solidFill>
                  <a:schemeClr val="tx1"/>
                </a:solidFill>
                <a:effectLst/>
                <a:latin typeface="+mn-lt"/>
                <a:ea typeface="+mn-ea"/>
                <a:cs typeface="+mn-cs"/>
              </a:rPr>
              <a:t>Руби дерево крепкое, гнилое само упадёт.</a:t>
            </a:r>
          </a:p>
          <a:p>
            <a:pPr lvl="0"/>
            <a:r>
              <a:rPr lang="ru-RU" sz="1200" kern="1200" dirty="0" smtClean="0">
                <a:solidFill>
                  <a:schemeClr val="tx1"/>
                </a:solidFill>
                <a:effectLst/>
                <a:latin typeface="+mn-lt"/>
                <a:ea typeface="+mn-ea"/>
                <a:cs typeface="+mn-cs"/>
              </a:rPr>
              <a:t>Рыбак рыбака видит издалека.</a:t>
            </a:r>
          </a:p>
          <a:p>
            <a:pPr lvl="0"/>
            <a:r>
              <a:rPr lang="ru-RU" sz="1200" kern="1200" dirty="0" smtClean="0">
                <a:solidFill>
                  <a:schemeClr val="tx1"/>
                </a:solidFill>
                <a:effectLst/>
                <a:latin typeface="+mn-lt"/>
                <a:ea typeface="+mn-ea"/>
                <a:cs typeface="+mn-cs"/>
              </a:rPr>
              <a:t>Сразу всему не научишься.</a:t>
            </a:r>
          </a:p>
          <a:p>
            <a:pPr lvl="0"/>
            <a:r>
              <a:rPr lang="ru-RU" sz="1200" kern="1200" dirty="0" smtClean="0">
                <a:solidFill>
                  <a:schemeClr val="tx1"/>
                </a:solidFill>
                <a:effectLst/>
                <a:latin typeface="+mn-lt"/>
                <a:ea typeface="+mn-ea"/>
                <a:cs typeface="+mn-cs"/>
              </a:rPr>
              <a:t>Счастье без ума - дырявая сума.</a:t>
            </a:r>
          </a:p>
          <a:p>
            <a:pPr lvl="0"/>
            <a:r>
              <a:rPr lang="ru-RU" sz="1200" kern="1200" dirty="0" smtClean="0">
                <a:solidFill>
                  <a:schemeClr val="tx1"/>
                </a:solidFill>
                <a:effectLst/>
                <a:latin typeface="+mn-lt"/>
                <a:ea typeface="+mn-ea"/>
                <a:cs typeface="+mn-cs"/>
              </a:rPr>
              <a:t>В степи простор, в лесу угодье.</a:t>
            </a:r>
          </a:p>
          <a:p>
            <a:pPr lvl="0"/>
            <a:r>
              <a:rPr lang="ru-RU" sz="1200" kern="1200" dirty="0" smtClean="0">
                <a:solidFill>
                  <a:schemeClr val="tx1"/>
                </a:solidFill>
                <a:effectLst/>
                <a:latin typeface="+mn-lt"/>
                <a:ea typeface="+mn-ea"/>
                <a:cs typeface="+mn-cs"/>
              </a:rPr>
              <a:t>Сказанное слово серебряное, не сказанное - золотое.</a:t>
            </a:r>
          </a:p>
          <a:p>
            <a:pPr lvl="0"/>
            <a:r>
              <a:rPr lang="ru-RU" sz="1200" kern="1200" dirty="0" smtClean="0">
                <a:solidFill>
                  <a:schemeClr val="tx1"/>
                </a:solidFill>
                <a:effectLst/>
                <a:latin typeface="+mn-lt"/>
                <a:ea typeface="+mn-ea"/>
                <a:cs typeface="+mn-cs"/>
              </a:rPr>
              <a:t>С умным найти, с дураком - потерять.</a:t>
            </a:r>
          </a:p>
          <a:p>
            <a:pPr lvl="0"/>
            <a:r>
              <a:rPr lang="ru-RU" sz="1200" kern="1200" dirty="0" smtClean="0">
                <a:solidFill>
                  <a:schemeClr val="tx1"/>
                </a:solidFill>
                <a:effectLst/>
                <a:latin typeface="+mn-lt"/>
                <a:ea typeface="+mn-ea"/>
                <a:cs typeface="+mn-cs"/>
              </a:rPr>
              <a:t>С глупым водиться, сам поглупеешь.</a:t>
            </a:r>
          </a:p>
          <a:p>
            <a:pPr lvl="0"/>
            <a:r>
              <a:rPr lang="ru-RU" sz="1200" kern="1200" dirty="0" smtClean="0">
                <a:solidFill>
                  <a:schemeClr val="tx1"/>
                </a:solidFill>
                <a:effectLst/>
                <a:latin typeface="+mn-lt"/>
                <a:ea typeface="+mn-ea"/>
                <a:cs typeface="+mn-cs"/>
              </a:rPr>
              <a:t>Скучно жить </a:t>
            </a:r>
            <a:r>
              <a:rPr lang="ru-RU" sz="1200" kern="1200" dirty="0" err="1" smtClean="0">
                <a:solidFill>
                  <a:schemeClr val="tx1"/>
                </a:solidFill>
                <a:effectLst/>
                <a:latin typeface="+mn-lt"/>
                <a:ea typeface="+mn-ea"/>
                <a:cs typeface="+mn-cs"/>
              </a:rPr>
              <a:t>Афонюшке</a:t>
            </a:r>
            <a:r>
              <a:rPr lang="ru-RU" sz="1200" kern="1200" dirty="0" smtClean="0">
                <a:solidFill>
                  <a:schemeClr val="tx1"/>
                </a:solidFill>
                <a:effectLst/>
                <a:latin typeface="+mn-lt"/>
                <a:ea typeface="+mn-ea"/>
                <a:cs typeface="+mn-cs"/>
              </a:rPr>
              <a:t> на чужой сторонушке.</a:t>
            </a:r>
          </a:p>
          <a:p>
            <a:pPr lvl="0"/>
            <a:r>
              <a:rPr lang="ru-RU" sz="1200" kern="1200" dirty="0" smtClean="0">
                <a:solidFill>
                  <a:schemeClr val="tx1"/>
                </a:solidFill>
                <a:effectLst/>
                <a:latin typeface="+mn-lt"/>
                <a:ea typeface="+mn-ea"/>
                <a:cs typeface="+mn-cs"/>
              </a:rPr>
              <a:t>Не скучай работой, а скучай заботой.</a:t>
            </a:r>
          </a:p>
          <a:p>
            <a:pPr lvl="0"/>
            <a:r>
              <a:rPr lang="ru-RU" sz="1200" kern="1200" dirty="0" smtClean="0">
                <a:solidFill>
                  <a:schemeClr val="tx1"/>
                </a:solidFill>
                <a:effectLst/>
                <a:latin typeface="+mn-lt"/>
                <a:ea typeface="+mn-ea"/>
                <a:cs typeface="+mn-cs"/>
              </a:rPr>
              <a:t>Труд человека кормит.</a:t>
            </a:r>
          </a:p>
          <a:p>
            <a:pPr lvl="0"/>
            <a:r>
              <a:rPr lang="ru-RU" sz="1200" kern="1200" dirty="0" smtClean="0">
                <a:solidFill>
                  <a:schemeClr val="tx1"/>
                </a:solidFill>
                <a:effectLst/>
                <a:latin typeface="+mn-lt"/>
                <a:ea typeface="+mn-ea"/>
                <a:cs typeface="+mn-cs"/>
              </a:rPr>
              <a:t>Тяжело против воды плыть.</a:t>
            </a:r>
          </a:p>
          <a:p>
            <a:pPr lvl="0"/>
            <a:r>
              <a:rPr lang="ru-RU" sz="1200" kern="1200" dirty="0" smtClean="0">
                <a:solidFill>
                  <a:schemeClr val="tx1"/>
                </a:solidFill>
                <a:effectLst/>
                <a:latin typeface="+mn-lt"/>
                <a:ea typeface="+mn-ea"/>
                <a:cs typeface="+mn-cs"/>
              </a:rPr>
              <a:t>Тяжко жить одному на свете.</a:t>
            </a:r>
          </a:p>
          <a:p>
            <a:pPr lvl="0"/>
            <a:r>
              <a:rPr lang="ru-RU" sz="1200" kern="1200" dirty="0" smtClean="0">
                <a:solidFill>
                  <a:schemeClr val="tx1"/>
                </a:solidFill>
                <a:effectLst/>
                <a:latin typeface="+mn-lt"/>
                <a:ea typeface="+mn-ea"/>
                <a:cs typeface="+mn-cs"/>
              </a:rPr>
              <a:t>Тише едешь, дальше будешь.</a:t>
            </a:r>
          </a:p>
          <a:p>
            <a:pPr lvl="0"/>
            <a:r>
              <a:rPr lang="ru-RU" sz="1200" kern="1200" dirty="0" smtClean="0">
                <a:solidFill>
                  <a:schemeClr val="tx1"/>
                </a:solidFill>
                <a:effectLst/>
                <a:latin typeface="+mn-lt"/>
                <a:ea typeface="+mn-ea"/>
                <a:cs typeface="+mn-cs"/>
              </a:rPr>
              <a:t>Тех же щей да жиже влей.</a:t>
            </a:r>
          </a:p>
          <a:p>
            <a:pPr lvl="0"/>
            <a:r>
              <a:rPr lang="ru-RU" sz="1200" kern="1200" dirty="0" smtClean="0">
                <a:solidFill>
                  <a:schemeClr val="tx1"/>
                </a:solidFill>
                <a:effectLst/>
                <a:latin typeface="+mn-lt"/>
                <a:ea typeface="+mn-ea"/>
                <a:cs typeface="+mn-cs"/>
              </a:rPr>
              <a:t>Тонко прясть, долго ждать.</a:t>
            </a:r>
          </a:p>
          <a:p>
            <a:pPr lvl="0"/>
            <a:r>
              <a:rPr lang="ru-RU" sz="1200" kern="1200" dirty="0" smtClean="0">
                <a:solidFill>
                  <a:schemeClr val="tx1"/>
                </a:solidFill>
                <a:effectLst/>
                <a:latin typeface="+mn-lt"/>
                <a:ea typeface="+mn-ea"/>
                <a:cs typeface="+mn-cs"/>
              </a:rPr>
              <a:t>Тихий воз будет на горе.</a:t>
            </a:r>
          </a:p>
          <a:p>
            <a:pPr lvl="0"/>
            <a:r>
              <a:rPr lang="ru-RU" sz="1200" kern="1200" dirty="0" smtClean="0">
                <a:solidFill>
                  <a:schemeClr val="tx1"/>
                </a:solidFill>
                <a:effectLst/>
                <a:latin typeface="+mn-lt"/>
                <a:ea typeface="+mn-ea"/>
                <a:cs typeface="+mn-cs"/>
              </a:rPr>
              <a:t>Не работа сушит - забота.</a:t>
            </a:r>
          </a:p>
          <a:p>
            <a:pPr lvl="0"/>
            <a:r>
              <a:rPr lang="ru-RU" sz="1200" kern="1200" dirty="0" smtClean="0">
                <a:solidFill>
                  <a:schemeClr val="tx1"/>
                </a:solidFill>
                <a:effectLst/>
                <a:latin typeface="+mn-lt"/>
                <a:ea typeface="+mn-ea"/>
                <a:cs typeface="+mn-cs"/>
              </a:rPr>
              <a:t>О том кукушка и кукует, что гнезда у ней нет.</a:t>
            </a:r>
          </a:p>
          <a:p>
            <a:pPr lvl="0"/>
            <a:r>
              <a:rPr lang="ru-RU" sz="1200" kern="1200" dirty="0" smtClean="0">
                <a:solidFill>
                  <a:schemeClr val="tx1"/>
                </a:solidFill>
                <a:effectLst/>
                <a:latin typeface="+mn-lt"/>
                <a:ea typeface="+mn-ea"/>
                <a:cs typeface="+mn-cs"/>
              </a:rPr>
              <a:t>Не море топит, а ветры.</a:t>
            </a:r>
          </a:p>
          <a:p>
            <a:pPr lvl="0"/>
            <a:r>
              <a:rPr lang="ru-RU" sz="1200" kern="1200" dirty="0" smtClean="0">
                <a:solidFill>
                  <a:schemeClr val="tx1"/>
                </a:solidFill>
                <a:effectLst/>
                <a:latin typeface="+mn-lt"/>
                <a:ea typeface="+mn-ea"/>
                <a:cs typeface="+mn-cs"/>
              </a:rPr>
              <a:t>Дали бабе холст, она говорит: толст; дале бабе </a:t>
            </a:r>
            <a:r>
              <a:rPr lang="ru-RU" sz="1200" kern="1200" dirty="0" err="1" smtClean="0">
                <a:solidFill>
                  <a:schemeClr val="tx1"/>
                </a:solidFill>
                <a:effectLst/>
                <a:latin typeface="+mn-lt"/>
                <a:ea typeface="+mn-ea"/>
                <a:cs typeface="+mn-cs"/>
              </a:rPr>
              <a:t>потоне</a:t>
            </a:r>
            <a:r>
              <a:rPr lang="ru-RU" sz="1200" kern="1200" dirty="0" smtClean="0">
                <a:solidFill>
                  <a:schemeClr val="tx1"/>
                </a:solidFill>
                <a:effectLst/>
                <a:latin typeface="+mn-lt"/>
                <a:ea typeface="+mn-ea"/>
                <a:cs typeface="+mn-cs"/>
              </a:rPr>
              <a:t>, - говорит: дай боле!</a:t>
            </a:r>
          </a:p>
          <a:p>
            <a:pPr lvl="0"/>
            <a:r>
              <a:rPr lang="ru-RU" sz="1200" kern="1200" dirty="0" smtClean="0">
                <a:solidFill>
                  <a:schemeClr val="tx1"/>
                </a:solidFill>
                <a:effectLst/>
                <a:latin typeface="+mn-lt"/>
                <a:ea typeface="+mn-ea"/>
                <a:cs typeface="+mn-cs"/>
              </a:rPr>
              <a:t>Умей взять, умей и дать.</a:t>
            </a:r>
          </a:p>
          <a:p>
            <a:pPr lvl="0"/>
            <a:r>
              <a:rPr lang="ru-RU" sz="1200" kern="1200" dirty="0" smtClean="0">
                <a:solidFill>
                  <a:schemeClr val="tx1"/>
                </a:solidFill>
                <a:effectLst/>
                <a:latin typeface="+mn-lt"/>
                <a:ea typeface="+mn-ea"/>
                <a:cs typeface="+mn-cs"/>
              </a:rPr>
              <a:t>У семи нянек дитя без глаза.</a:t>
            </a:r>
          </a:p>
          <a:p>
            <a:pPr lvl="0"/>
            <a:r>
              <a:rPr lang="ru-RU" sz="1200" kern="1200" dirty="0" smtClean="0">
                <a:solidFill>
                  <a:schemeClr val="tx1"/>
                </a:solidFill>
                <a:effectLst/>
                <a:latin typeface="+mn-lt"/>
                <a:ea typeface="+mn-ea"/>
                <a:cs typeface="+mn-cs"/>
              </a:rPr>
              <a:t>Упустил гриву, за хвост не держись.</a:t>
            </a: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12</a:t>
            </a:fld>
            <a:endParaRPr lang="ru-RU"/>
          </a:p>
        </p:txBody>
      </p:sp>
    </p:spTree>
    <p:extLst>
      <p:ext uri="{BB962C8B-B14F-4D97-AF65-F5344CB8AC3E}">
        <p14:creationId xmlns:p14="http://schemas.microsoft.com/office/powerpoint/2010/main" val="4083004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b="1" dirty="0" smtClean="0"/>
              <a:t>       </a:t>
            </a:r>
            <a:r>
              <a:rPr lang="ru-RU" sz="1200" kern="1200" dirty="0" smtClean="0">
                <a:solidFill>
                  <a:schemeClr val="tx1"/>
                </a:solidFill>
                <a:effectLst/>
                <a:latin typeface="+mn-lt"/>
                <a:ea typeface="+mn-ea"/>
                <a:cs typeface="+mn-cs"/>
              </a:rPr>
              <a:t>В традициях на­родной педагогики и христианской морали Толстой прово­дит мысль: люби труд, уважай старших, твори добро. Иные </a:t>
            </a:r>
            <a:r>
              <a:rPr lang="ru-RU" sz="1200" b="1" kern="1200" dirty="0" smtClean="0">
                <a:solidFill>
                  <a:schemeClr val="tx1"/>
                </a:solidFill>
                <a:effectLst/>
                <a:latin typeface="+mn-lt"/>
                <a:ea typeface="+mn-ea"/>
                <a:cs typeface="+mn-cs"/>
              </a:rPr>
              <a:t>бытовые зарисовки</a:t>
            </a:r>
            <a:r>
              <a:rPr lang="ru-RU" sz="1200" kern="1200" dirty="0" smtClean="0">
                <a:solidFill>
                  <a:schemeClr val="tx1"/>
                </a:solidFill>
                <a:effectLst/>
                <a:latin typeface="+mn-lt"/>
                <a:ea typeface="+mn-ea"/>
                <a:cs typeface="+mn-cs"/>
              </a:rPr>
              <a:t> выполнены так мастерски, что обретают высокий обобщенный смысл, </a:t>
            </a:r>
            <a:r>
              <a:rPr lang="ru-RU" sz="1200" b="1" kern="1200" dirty="0" smtClean="0">
                <a:solidFill>
                  <a:schemeClr val="tx1"/>
                </a:solidFill>
                <a:effectLst/>
                <a:latin typeface="+mn-lt"/>
                <a:ea typeface="+mn-ea"/>
                <a:cs typeface="+mn-cs"/>
              </a:rPr>
              <a:t>приближаются к притче</a:t>
            </a:r>
            <a:r>
              <a:rPr lang="ru-RU" sz="1200" kern="1200" dirty="0" smtClean="0">
                <a:solidFill>
                  <a:schemeClr val="tx1"/>
                </a:solidFill>
                <a:effectLst/>
                <a:latin typeface="+mn-lt"/>
                <a:ea typeface="+mn-ea"/>
                <a:cs typeface="+mn-cs"/>
              </a:rPr>
              <a:t>. Вот, например: “У бабки была внучка; прежде внучка была мала и все спала, а бабка пекла хлебы, мела избу, мыла, шила, пряла и ткала на внучку; а после бабка стала стара и легла на печку и все спала. И внучка пекла, мыла, шила, ткала и пряла на бабку”. Несколько строк простых двусложных слов. Вторая часть — почти зеркальное отражение первой. А какая глубина? Мудрое течение жизни, ответственность поколений, переда­ча традиций... Все заключено в двух предложениях. Здесь каждое слово будто взвешено, особым образом акцентирова­но. </a:t>
            </a:r>
          </a:p>
          <a:p>
            <a:pPr algn="just"/>
            <a:r>
              <a:rPr lang="ru-RU" sz="1200" kern="1200" dirty="0" smtClean="0">
                <a:solidFill>
                  <a:schemeClr val="tx1"/>
                </a:solidFill>
                <a:effectLst/>
                <a:latin typeface="+mn-lt"/>
                <a:ea typeface="+mn-ea"/>
                <a:cs typeface="+mn-cs"/>
              </a:rPr>
              <a:t>       Классическими стали притчи о старике, сажавшем ябло­ни, “Старый дед и внучек”, “Отец и сыновья”.</a:t>
            </a:r>
          </a:p>
          <a:p>
            <a:pPr algn="just"/>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13</a:t>
            </a:fld>
            <a:endParaRPr lang="ru-RU"/>
          </a:p>
        </p:txBody>
      </p:sp>
    </p:spTree>
    <p:extLst>
      <p:ext uri="{BB962C8B-B14F-4D97-AF65-F5344CB8AC3E}">
        <p14:creationId xmlns:p14="http://schemas.microsoft.com/office/powerpoint/2010/main" val="31779617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Л.Н.Толстой пишет короткие басни, в которых скрыт глубокий смысл. Вот и притча</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«Старик и яблоня» тоже укладывается в несколько строк. Однако несет весьма сокровенную мысль: что мы оставим своим потомкам. Старик посадил яблоню и скорее всего не дождется плодов с этого дерева, но их смогут собрать его потомки — те, кто будет жить после него.</a:t>
            </a:r>
          </a:p>
          <a:p>
            <a:r>
              <a:rPr lang="ru-RU" sz="1200" kern="1200" dirty="0" smtClean="0">
                <a:solidFill>
                  <a:schemeClr val="tx1"/>
                </a:solidFill>
                <a:effectLst/>
                <a:latin typeface="+mn-lt"/>
                <a:ea typeface="+mn-ea"/>
                <a:cs typeface="+mn-cs"/>
              </a:rPr>
              <a:t>       Каждому стоит задуматься, а что он оставит своим потомкам: плодоносящий ли сад с прекрасными и деревьями или выжженную пустыню. Чаще всего ответ будет не тот, который бы сейчас мы хотели дать.</a:t>
            </a:r>
          </a:p>
          <a:p>
            <a:r>
              <a:rPr lang="ru-RU" sz="1200" b="1" kern="1200" dirty="0" smtClean="0">
                <a:solidFill>
                  <a:schemeClr val="tx1"/>
                </a:solidFill>
                <a:effectLst/>
                <a:latin typeface="+mn-lt"/>
                <a:ea typeface="+mn-ea"/>
                <a:cs typeface="+mn-cs"/>
              </a:rPr>
              <a:t>       </a:t>
            </a:r>
            <a:r>
              <a:rPr lang="ru-RU" sz="1200" b="1" kern="1200" dirty="0" smtClean="0">
                <a:solidFill>
                  <a:schemeClr val="tx1"/>
                </a:solidFill>
                <a:effectLst/>
                <a:latin typeface="Century Schoolbook" panose="02040604050505020304" pitchFamily="18" charset="0"/>
                <a:ea typeface="+mn-ea"/>
                <a:cs typeface="+mn-cs"/>
              </a:rPr>
              <a:t>Главная мысль</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Старик, сажающий яблони - не простой обыватель, который старается только для себя, и ждет выгоды как можно скорейшей. Он делает миру добро, делает людям добро, причем тем, кого не знает совершенно, и не узнает, и бескорыстно. При том, и славы он не ищет, не будет на яблоне табличек - "Посадил такой-то". Он делает доброе дело, не заботясь при этом о себе. А о тех, кто будет после него. На этом строится мир, и сама жизнь. Если мы не будем о природе заботиться, живя одним днем, планета вскоре погибнет. Если будем думать только о себе, мы не выживем. Главная мысль - делай добро пока можешь.    </a:t>
            </a:r>
            <a:br>
              <a:rPr lang="ru-RU" sz="1200" kern="1200" dirty="0" smtClean="0">
                <a:solidFill>
                  <a:schemeClr val="tx1"/>
                </a:solidFill>
                <a:effectLst/>
                <a:latin typeface="Century Schoolbook" panose="02040604050505020304" pitchFamily="18" charset="0"/>
                <a:ea typeface="+mn-ea"/>
                <a:cs typeface="+mn-cs"/>
              </a:rPr>
            </a:br>
            <a:endParaRPr lang="ru-RU" dirty="0">
              <a:latin typeface="Century Schoolbook" panose="02040604050505020304" pitchFamily="18" charset="0"/>
            </a:endParaRPr>
          </a:p>
        </p:txBody>
      </p:sp>
      <p:sp>
        <p:nvSpPr>
          <p:cNvPr id="4" name="Номер слайда 3"/>
          <p:cNvSpPr>
            <a:spLocks noGrp="1"/>
          </p:cNvSpPr>
          <p:nvPr>
            <p:ph type="sldNum" sz="quarter" idx="10"/>
          </p:nvPr>
        </p:nvSpPr>
        <p:spPr/>
        <p:txBody>
          <a:bodyPr/>
          <a:lstStyle/>
          <a:p>
            <a:fld id="{17614755-F4A5-46BC-85E8-66DF64C4583C}" type="slidenum">
              <a:rPr lang="ru-RU" smtClean="0"/>
              <a:t>14</a:t>
            </a:fld>
            <a:endParaRPr lang="ru-RU"/>
          </a:p>
        </p:txBody>
      </p:sp>
    </p:spTree>
    <p:extLst>
      <p:ext uri="{BB962C8B-B14F-4D97-AF65-F5344CB8AC3E}">
        <p14:creationId xmlns:p14="http://schemas.microsoft.com/office/powerpoint/2010/main" val="4040124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Century Schoolbook" panose="02040604050505020304" pitchFamily="18" charset="0"/>
                <a:ea typeface="+mn-ea"/>
                <a:cs typeface="+mn-cs"/>
              </a:rPr>
              <a:t>Не все знают, что произведения Льва Толстого для детей – это не только сказки, рассказы, но и</a:t>
            </a:r>
            <a:r>
              <a:rPr lang="ru-RU" sz="1200" b="1" kern="1200" dirty="0" smtClean="0">
                <a:solidFill>
                  <a:schemeClr val="tx1"/>
                </a:solidFill>
                <a:effectLst/>
                <a:latin typeface="Century Schoolbook" panose="02040604050505020304" pitchFamily="18" charset="0"/>
                <a:ea typeface="+mn-ea"/>
                <a:cs typeface="+mn-cs"/>
              </a:rPr>
              <a:t> басни</a:t>
            </a:r>
            <a:r>
              <a:rPr lang="ru-RU" sz="1200" kern="1200" dirty="0" smtClean="0">
                <a:solidFill>
                  <a:schemeClr val="tx1"/>
                </a:solidFill>
                <a:effectLst/>
                <a:latin typeface="Century Schoolbook" panose="02040604050505020304" pitchFamily="18" charset="0"/>
                <a:ea typeface="+mn-ea"/>
                <a:cs typeface="+mn-cs"/>
              </a:rPr>
              <a:t>, которые написаны в прозе.</a:t>
            </a:r>
            <a:endParaRPr lang="ru-RU" sz="1200" b="1" kern="1200" dirty="0" smtClean="0">
              <a:solidFill>
                <a:schemeClr val="tx1"/>
              </a:solidFill>
              <a:effectLst/>
              <a:latin typeface="Century Schoolbook" panose="02040604050505020304" pitchFamily="18" charset="0"/>
              <a:ea typeface="+mn-ea"/>
              <a:cs typeface="+mn-cs"/>
            </a:endParaRPr>
          </a:p>
          <a:p>
            <a:pPr algn="just"/>
            <a:r>
              <a:rPr lang="ru-RU" sz="1200" b="1" kern="1200" dirty="0" smtClean="0">
                <a:solidFill>
                  <a:schemeClr val="tx1"/>
                </a:solidFill>
                <a:effectLst/>
                <a:latin typeface="+mn-lt"/>
                <a:ea typeface="+mn-ea"/>
                <a:cs typeface="+mn-cs"/>
              </a:rPr>
              <a:t>       Басни. </a:t>
            </a:r>
            <a:r>
              <a:rPr lang="ru-RU" sz="1200" kern="1200" dirty="0" smtClean="0">
                <a:solidFill>
                  <a:schemeClr val="tx1"/>
                </a:solidFill>
                <a:effectLst/>
                <a:latin typeface="+mn-lt"/>
                <a:ea typeface="+mn-ea"/>
                <a:cs typeface="+mn-cs"/>
              </a:rPr>
              <a:t>Педагогическим и художественным воззрениям Л.Н.Толс­того соответствовал жанр басни, классический в детском чте­нии. Лев Толстой создает свои басни, обратившись к первоис­точникам: басням Эзопа, индийским басням Бидпая. Писа­тель не просто переводит классические тексты, он их перевоссоздает. Они воспринимаются как оригинальные произведения, потому что максимально приближены к детскому восприятию. Таковы наиболее известные из них: “Лев и мышь”, “Муравей и голубка”, “Обезьяна и горох”, “Лгун”, “Два товарища” («Дуб и орешник», «Наседка и цыплята», «Осел и лошадь» и др.</a:t>
            </a:r>
          </a:p>
          <a:p>
            <a:pPr algn="just"/>
            <a:r>
              <a:rPr lang="ru-RU" sz="1200" kern="1200" dirty="0" smtClean="0">
                <a:solidFill>
                  <a:schemeClr val="tx1"/>
                </a:solidFill>
                <a:effectLst/>
                <a:latin typeface="+mn-lt"/>
                <a:ea typeface="+mn-ea"/>
                <a:cs typeface="+mn-cs"/>
              </a:rPr>
              <a:t>       Для басен Толстого характерен </a:t>
            </a:r>
            <a:r>
              <a:rPr lang="ru-RU" sz="1200" b="1" kern="1200" dirty="0" smtClean="0">
                <a:solidFill>
                  <a:schemeClr val="tx1"/>
                </a:solidFill>
                <a:effectLst/>
                <a:latin typeface="+mn-lt"/>
                <a:ea typeface="+mn-ea"/>
                <a:cs typeface="+mn-cs"/>
              </a:rPr>
              <a:t>динамичный сюжет</a:t>
            </a:r>
            <a:r>
              <a:rPr lang="ru-RU" sz="1200" kern="1200" dirty="0" smtClean="0">
                <a:solidFill>
                  <a:schemeClr val="tx1"/>
                </a:solidFill>
                <a:effectLst/>
                <a:latin typeface="+mn-lt"/>
                <a:ea typeface="+mn-ea"/>
                <a:cs typeface="+mn-cs"/>
              </a:rPr>
              <a:t> (цепь динамичных художественных картин), они изложены лаконично и просто. Мно­гие из них построены в форме диалога (“Белка и волк”, “Волк и собака”, “Ученый сын”). Мораль вытекает из действия, как итог поступка. Так, в басне «Осел и лошадь» нежелание лошади помочь ослу оборачивается против нее же. Осел не выдер­жал тяжелой ноши и упал мертвым, а лошади пришлось везти и по­клажу, и ослиную шкуру: «Не хотела я немножко ему подсобить, теперь вот все тащу, да еще и шкуру».</a:t>
            </a:r>
          </a:p>
          <a:p>
            <a:pPr algn="just"/>
            <a:r>
              <a:rPr lang="ru-RU" sz="1200" b="1" kern="1200" dirty="0" smtClean="0">
                <a:solidFill>
                  <a:schemeClr val="tx1"/>
                </a:solidFill>
                <a:effectLst/>
                <a:latin typeface="+mn-lt"/>
                <a:ea typeface="+mn-ea"/>
                <a:cs typeface="+mn-cs"/>
              </a:rPr>
              <a:t>       Басни</a:t>
            </a:r>
            <a:r>
              <a:rPr lang="ru-RU" sz="1200" kern="1200" dirty="0" smtClean="0">
                <a:solidFill>
                  <a:schemeClr val="tx1"/>
                </a:solidFill>
                <a:effectLst/>
                <a:latin typeface="+mn-lt"/>
                <a:ea typeface="+mn-ea"/>
                <a:cs typeface="+mn-cs"/>
              </a:rPr>
              <a:t> Л. Толстого </a:t>
            </a:r>
            <a:r>
              <a:rPr lang="ru-RU" sz="1200" b="1" kern="1200" dirty="0" smtClean="0">
                <a:solidFill>
                  <a:schemeClr val="tx1"/>
                </a:solidFill>
                <a:effectLst/>
                <a:latin typeface="+mn-lt"/>
                <a:ea typeface="+mn-ea"/>
                <a:cs typeface="+mn-cs"/>
              </a:rPr>
              <a:t>воспитывают трудолюбие, честность, сме­лость, доброту</a:t>
            </a:r>
            <a:r>
              <a:rPr lang="ru-RU" sz="1200" kern="1200" dirty="0" smtClean="0">
                <a:solidFill>
                  <a:schemeClr val="tx1"/>
                </a:solidFill>
                <a:effectLst/>
                <a:latin typeface="+mn-lt"/>
                <a:ea typeface="+mn-ea"/>
                <a:cs typeface="+mn-cs"/>
              </a:rPr>
              <a:t> («Муравей и голубка», «Отец и сыновья», «Лгун», «Два товарища», «Старый дед и внучек»). Доброта и самоотвер­женность голубки, спасшей муравья, вызывают ответное стремле­ние помочь, и когда она попала в сеть, муравей спасает ее: «Мура­вей подполз к охотнику и укусил его за ногу; охотник охнул и уро­нил сеть».</a:t>
            </a:r>
          </a:p>
          <a:p>
            <a:pPr algn="just"/>
            <a:r>
              <a:rPr lang="ru-RU" sz="1200" kern="1200" dirty="0" smtClean="0">
                <a:solidFill>
                  <a:schemeClr val="tx1"/>
                </a:solidFill>
                <a:effectLst/>
                <a:latin typeface="+mn-lt"/>
                <a:ea typeface="+mn-ea"/>
                <a:cs typeface="+mn-cs"/>
              </a:rPr>
              <a:t>       В басне «Лгун» </a:t>
            </a:r>
            <a:r>
              <a:rPr lang="ru-RU" sz="1200" b="1" kern="1200" dirty="0" smtClean="0">
                <a:solidFill>
                  <a:schemeClr val="tx1"/>
                </a:solidFill>
                <a:effectLst/>
                <a:latin typeface="+mn-lt"/>
                <a:ea typeface="+mn-ea"/>
                <a:cs typeface="+mn-cs"/>
              </a:rPr>
              <a:t>высмеиваются легкомыслие и глупость</a:t>
            </a:r>
            <a:r>
              <a:rPr lang="ru-RU" sz="1200" kern="1200" dirty="0" smtClean="0">
                <a:solidFill>
                  <a:schemeClr val="tx1"/>
                </a:solidFill>
                <a:effectLst/>
                <a:latin typeface="+mn-lt"/>
                <a:ea typeface="+mn-ea"/>
                <a:cs typeface="+mn-cs"/>
              </a:rPr>
              <a:t> мальчи­ка-пастуха, который обманывал мужиков, крича: «Помогите, волк!» Когда же в самом деле пришла беда, крику мальчика не по­верили, и все стадо было перерезано волком.</a:t>
            </a:r>
          </a:p>
          <a:p>
            <a:pPr algn="just"/>
            <a:r>
              <a:rPr lang="ru-RU" sz="1200" kern="1200" dirty="0" smtClean="0">
                <a:solidFill>
                  <a:schemeClr val="tx1"/>
                </a:solidFill>
                <a:effectLst/>
                <a:latin typeface="+mn-lt"/>
                <a:ea typeface="+mn-ea"/>
                <a:cs typeface="+mn-cs"/>
              </a:rPr>
              <a:t>       Басни Толстого описывают </a:t>
            </a:r>
            <a:r>
              <a:rPr lang="ru-RU" sz="1200" b="1" kern="1200" dirty="0" smtClean="0">
                <a:solidFill>
                  <a:schemeClr val="tx1"/>
                </a:solidFill>
                <a:effectLst/>
                <a:latin typeface="+mn-lt"/>
                <a:ea typeface="+mn-ea"/>
                <a:cs typeface="+mn-cs"/>
              </a:rPr>
              <a:t>реальные условия жизни в кресть­янской семье, заставляют задуматься над отношением к старым и беспомощным.</a:t>
            </a:r>
            <a:r>
              <a:rPr lang="ru-RU" sz="1200" kern="1200" dirty="0" smtClean="0">
                <a:solidFill>
                  <a:schemeClr val="tx1"/>
                </a:solidFill>
                <a:effectLst/>
                <a:latin typeface="+mn-lt"/>
                <a:ea typeface="+mn-ea"/>
                <a:cs typeface="+mn-cs"/>
              </a:rPr>
              <a:t> В басне «Старый дед и внучек» маленький Миша дает хороший урок своим родителям, которые оставляли без при­смотра и заботы старого деда: «Это я, батюшка, лоханку делаю. Ко­гда вы с матушкой стары будете, чтобы вас из этой лоханки кор­мить».</a:t>
            </a:r>
          </a:p>
          <a:p>
            <a:pPr algn="just"/>
            <a:r>
              <a:rPr lang="ru-RU" sz="1200" kern="1200" dirty="0" smtClean="0">
                <a:solidFill>
                  <a:schemeClr val="tx1"/>
                </a:solidFill>
                <a:effectLst/>
                <a:latin typeface="+mn-lt"/>
                <a:ea typeface="+mn-ea"/>
                <a:cs typeface="+mn-cs"/>
              </a:rPr>
              <a:t>       Басни Толстого воспитывают </a:t>
            </a:r>
            <a:r>
              <a:rPr lang="ru-RU" sz="1200" b="1" kern="1200" dirty="0" smtClean="0">
                <a:solidFill>
                  <a:schemeClr val="tx1"/>
                </a:solidFill>
                <a:effectLst/>
                <a:latin typeface="+mn-lt"/>
                <a:ea typeface="+mn-ea"/>
                <a:cs typeface="+mn-cs"/>
              </a:rPr>
              <a:t>гуманные чувства</a:t>
            </a:r>
            <a:r>
              <a:rPr lang="ru-RU" sz="1200" kern="1200" dirty="0" smtClean="0">
                <a:solidFill>
                  <a:schemeClr val="tx1"/>
                </a:solidFill>
                <a:effectLst/>
                <a:latin typeface="+mn-lt"/>
                <a:ea typeface="+mn-ea"/>
                <a:cs typeface="+mn-cs"/>
              </a:rPr>
              <a:t>, создавая жи­вые, многообразные характеры, показывая сложную и противоре­чивую жизнь деревни. </a:t>
            </a:r>
            <a:r>
              <a:rPr lang="ru-RU" sz="1200" b="1" kern="1200" dirty="0" smtClean="0">
                <a:solidFill>
                  <a:schemeClr val="tx1"/>
                </a:solidFill>
                <a:effectLst/>
                <a:latin typeface="+mn-lt"/>
                <a:ea typeface="+mn-ea"/>
                <a:cs typeface="+mn-cs"/>
              </a:rPr>
              <a:t>Глубокое содержание, художественность изложения, четко вы­раженная педагогическая направленность</a:t>
            </a:r>
            <a:r>
              <a:rPr lang="ru-RU" sz="1200" kern="1200" dirty="0" smtClean="0">
                <a:solidFill>
                  <a:schemeClr val="tx1"/>
                </a:solidFill>
                <a:effectLst/>
                <a:latin typeface="+mn-lt"/>
                <a:ea typeface="+mn-ea"/>
                <a:cs typeface="+mn-cs"/>
              </a:rPr>
              <a:t> — </a:t>
            </a:r>
            <a:r>
              <a:rPr lang="ru-RU" sz="1200" b="1" kern="1200" dirty="0" smtClean="0">
                <a:solidFill>
                  <a:schemeClr val="tx1"/>
                </a:solidFill>
                <a:effectLst/>
                <a:latin typeface="+mn-lt"/>
                <a:ea typeface="+mn-ea"/>
                <a:cs typeface="+mn-cs"/>
              </a:rPr>
              <a:t>характерные черты басен</a:t>
            </a:r>
            <a:r>
              <a:rPr lang="ru-RU" sz="1200" kern="1200" dirty="0" smtClean="0">
                <a:solidFill>
                  <a:schemeClr val="tx1"/>
                </a:solidFill>
                <a:effectLst/>
                <a:latin typeface="+mn-lt"/>
                <a:ea typeface="+mn-ea"/>
                <a:cs typeface="+mn-cs"/>
              </a:rPr>
              <a:t> Л.Н. Толстого для детей.</a:t>
            </a: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15</a:t>
            </a:fld>
            <a:endParaRPr lang="ru-RU"/>
          </a:p>
        </p:txBody>
      </p:sp>
    </p:spTree>
    <p:extLst>
      <p:ext uri="{BB962C8B-B14F-4D97-AF65-F5344CB8AC3E}">
        <p14:creationId xmlns:p14="http://schemas.microsoft.com/office/powerpoint/2010/main" val="16469057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Как вы думаете, почему с давних пор многие сказочники наделяли животных самыми разными чертами характера и качествами, свойственными лишь человеку? Скорее всего, это делалось для того, чтобы люди могли взглянуть на себя и на свои поступки со стороны, чтобы что-то понять и перенять, а чему-то и научиться. </a:t>
            </a:r>
          </a:p>
          <a:p>
            <a:r>
              <a:rPr lang="ru-RU" sz="1200" b="1" kern="1200" dirty="0" smtClean="0">
                <a:solidFill>
                  <a:schemeClr val="tx1"/>
                </a:solidFill>
                <a:effectLst/>
                <a:latin typeface="+mn-lt"/>
                <a:ea typeface="+mn-ea"/>
                <a:cs typeface="+mn-cs"/>
              </a:rPr>
              <a:t>       Басня о муравье и голубке. </a:t>
            </a:r>
            <a:r>
              <a:rPr lang="ru-RU" sz="1200" kern="1200" dirty="0" smtClean="0">
                <a:solidFill>
                  <a:schemeClr val="tx1"/>
                </a:solidFill>
                <a:effectLst/>
                <a:latin typeface="+mn-lt"/>
                <a:ea typeface="+mn-ea"/>
                <a:cs typeface="+mn-cs"/>
              </a:rPr>
              <a:t>Почти всем сказочным историям присуще замечательное свойство – в них добро побеждает зло. А самое главное то, что добрый герой, будь он большим или совсем маленьким, за свои хорошие дела непременно оказывается вознагражден. Так же, как во многих старых притчах, например, в этой. </a:t>
            </a:r>
          </a:p>
          <a:p>
            <a:r>
              <a:rPr lang="ru-RU" sz="1200" kern="1200" dirty="0" smtClean="0">
                <a:solidFill>
                  <a:schemeClr val="tx1"/>
                </a:solidFill>
                <a:effectLst/>
                <a:latin typeface="+mn-lt"/>
                <a:ea typeface="+mn-ea"/>
                <a:cs typeface="+mn-cs"/>
              </a:rPr>
              <a:t>       …Как-то муравей спустился к ручью, чтобы напиться, но не удержался на берегу. Захлестнуло его водой, и стал он тонуть. Мимо пролетала голубка. Она несла в клюве ветку. Увидев тонущего муравья, голубка пожалела беднягу и из сострадания к нему бросила ветку в ручей. Муравей взобрался на нее и был спасен. </a:t>
            </a:r>
          </a:p>
          <a:p>
            <a:r>
              <a:rPr lang="ru-RU" sz="1200" kern="1200" dirty="0" smtClean="0">
                <a:solidFill>
                  <a:schemeClr val="tx1"/>
                </a:solidFill>
                <a:effectLst/>
                <a:latin typeface="+mn-lt"/>
                <a:ea typeface="+mn-ea"/>
                <a:cs typeface="+mn-cs"/>
              </a:rPr>
              <a:t>       А однажды охотник расставил на голубку ловчую сеть. Попалась в нее вольная птица. И только охотник хотел затянуть ловушку, как муравей подполз к нему, взобрался на ногу и больно укусил. Охотник охнул и выронил сеть из рук. Голубка радостно вспорхнула и улетела… </a:t>
            </a:r>
          </a:p>
          <a:p>
            <a:r>
              <a:rPr lang="ru-RU" sz="1200" kern="1200" dirty="0" smtClean="0">
                <a:solidFill>
                  <a:schemeClr val="tx1"/>
                </a:solidFill>
                <a:effectLst/>
                <a:latin typeface="+mn-lt"/>
                <a:ea typeface="+mn-ea"/>
                <a:cs typeface="+mn-cs"/>
              </a:rPr>
              <a:t>       Притчи притчами, но некоторые животные действительно способны на взаимную поддержку и добро, хотя и не понимают, что такое доброта, как понимаем это мы, люди. </a:t>
            </a:r>
            <a:endParaRPr lang="ru-RU" sz="1200" b="1"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Муравей и Голубка. Басня Толстого</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Басня Толстого «Муравей и Голубка» – это восхваление бескорыстной помощи, которая вознаграждается добром, это история о некоем бумеранге событий, где совершенные тобой поступки всегда возвращаются назад с еще большей силой, которая, возможно, проявит свою мощь именно тогда, когда этого совсем не ожидаешь. </a:t>
            </a:r>
          </a:p>
          <a:p>
            <a:r>
              <a:rPr lang="ru-RU" sz="1200" b="1"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Мораль басни Толстого «Муравей и Голубка»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Мораль басни «Муравей и Голубка» дарит добро и светлые мысли, веру в прекрасное и справедливое. Она призывает к чистоте помыслов и деяний: </a:t>
            </a:r>
          </a:p>
          <a:p>
            <a:r>
              <a:rPr lang="ru-RU" sz="1200" kern="1200" dirty="0" smtClean="0">
                <a:solidFill>
                  <a:schemeClr val="tx1"/>
                </a:solidFill>
                <a:effectLst/>
                <a:latin typeface="+mn-lt"/>
                <a:ea typeface="+mn-ea"/>
                <a:cs typeface="+mn-cs"/>
              </a:rPr>
              <a:t>помогай ближнему от чистого сердца и светлой души, безо всякой надежды на выгодное вознаграждение, и твоя доброта отразится в помощи тебе самому; </a:t>
            </a:r>
          </a:p>
          <a:p>
            <a:r>
              <a:rPr lang="ru-RU" sz="1200" kern="1200" dirty="0" smtClean="0">
                <a:solidFill>
                  <a:schemeClr val="tx1"/>
                </a:solidFill>
                <a:effectLst/>
                <a:latin typeface="+mn-lt"/>
                <a:ea typeface="+mn-ea"/>
                <a:cs typeface="+mn-cs"/>
              </a:rPr>
              <a:t>помогая кому-то, не думай о том, как и чем он тебе сможет отплатить, ведь порой даже самый маленький и не наделенный властью в этом мире человек может сыграть самую большую/важную роль в твоей жизни. </a:t>
            </a:r>
          </a:p>
          <a:p>
            <a:r>
              <a:rPr lang="ru-RU" sz="1200" b="1" kern="1200" dirty="0" smtClean="0">
                <a:solidFill>
                  <a:schemeClr val="tx1"/>
                </a:solidFill>
                <a:effectLst/>
                <a:latin typeface="+mn-lt"/>
                <a:ea typeface="+mn-ea"/>
                <a:cs typeface="+mn-cs"/>
              </a:rPr>
              <a:t>       Анализ басни «Муравей и Голубка»</a:t>
            </a:r>
            <a:r>
              <a:rPr lang="ru-RU" sz="1200" kern="1200" dirty="0" smtClean="0">
                <a:solidFill>
                  <a:schemeClr val="tx1"/>
                </a:solidFill>
                <a:effectLst/>
                <a:latin typeface="+mn-lt"/>
                <a:ea typeface="+mn-ea"/>
                <a:cs typeface="+mn-cs"/>
              </a:rPr>
              <a:t> В басне «Муравей и Голубка» автор рассказывает небольшую историю о том, как Голубка спасла Муравья, после чего тот выручил своего спасителя. Все просто, пусть и весьма поучительно. </a:t>
            </a:r>
          </a:p>
          <a:p>
            <a:r>
              <a:rPr lang="ru-RU" sz="1200" kern="1200" dirty="0" smtClean="0">
                <a:solidFill>
                  <a:schemeClr val="tx1"/>
                </a:solidFill>
                <a:effectLst/>
                <a:latin typeface="+mn-lt"/>
                <a:ea typeface="+mn-ea"/>
                <a:cs typeface="+mn-cs"/>
              </a:rPr>
              <a:t>«Муравей и Голубка» – несомненно, важное произведение в воспитательной литературе не только для детей, но и для взрослых. Многие большие дяди и тети давно уже забыли, что значит помочь просто так, выручить за «спасибо» и не ждать от кого-то материальных либо иных одобрительных подарков. Почему-то часто можно услышать фразы о том, что кто-то больше достоин чьей-то поддержки и помощи, а кто-то меньше, все зависит от того, насколько выгодным будет такое «сотрудничество». </a:t>
            </a:r>
          </a:p>
          <a:p>
            <a:r>
              <a:rPr lang="ru-RU" sz="1200" kern="1200" dirty="0" smtClean="0">
                <a:solidFill>
                  <a:schemeClr val="tx1"/>
                </a:solidFill>
                <a:effectLst/>
                <a:latin typeface="+mn-lt"/>
                <a:ea typeface="+mn-ea"/>
                <a:cs typeface="+mn-cs"/>
              </a:rPr>
              <a:t>        К сожалению, человечество постепенно превращается в алчное общество, где с бешеной скоростью вживается в сознание понятие «идеальная во всех смыслах сделка». Однако наряду с деградирующим сознанием, внушительное количество социально-активного общества еще готово бороться за честность и доброту. В помощь ему как раз таки и встанут вот такие произведения, полные глубины и душевной простоты. </a:t>
            </a:r>
          </a:p>
          <a:p>
            <a:r>
              <a:rPr lang="ru-RU" sz="1200" kern="1200" dirty="0" smtClean="0">
                <a:solidFill>
                  <a:schemeClr val="tx1"/>
                </a:solidFill>
                <a:effectLst/>
                <a:latin typeface="+mn-lt"/>
                <a:ea typeface="+mn-ea"/>
                <a:cs typeface="+mn-cs"/>
              </a:rPr>
              <a:t>       Прочитав басню «Муравей и голубка» , дети сделают вывод, что добрые поступки влекут за собой хорошие ответные действия.</a:t>
            </a:r>
            <a:br>
              <a:rPr lang="ru-RU" sz="1200" kern="1200" dirty="0" smtClean="0">
                <a:solidFill>
                  <a:schemeClr val="tx1"/>
                </a:solidFill>
                <a:effectLst/>
                <a:latin typeface="+mn-lt"/>
                <a:ea typeface="+mn-ea"/>
                <a:cs typeface="+mn-cs"/>
              </a:rPr>
            </a:br>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16</a:t>
            </a:fld>
            <a:endParaRPr lang="ru-RU"/>
          </a:p>
        </p:txBody>
      </p:sp>
    </p:spTree>
    <p:extLst>
      <p:ext uri="{BB962C8B-B14F-4D97-AF65-F5344CB8AC3E}">
        <p14:creationId xmlns:p14="http://schemas.microsoft.com/office/powerpoint/2010/main" val="14842680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       Сказки</a:t>
            </a:r>
            <a:r>
              <a:rPr lang="ru-RU" sz="1200" kern="1200" dirty="0" smtClean="0">
                <a:solidFill>
                  <a:schemeClr val="tx1"/>
                </a:solidFill>
                <a:effectLst/>
                <a:latin typeface="+mn-lt"/>
                <a:ea typeface="+mn-ea"/>
                <a:cs typeface="+mn-cs"/>
              </a:rPr>
              <a:t> широко представлены в книгах Толстого для детей. Здесь есть сказки и </a:t>
            </a:r>
            <a:r>
              <a:rPr lang="ru-RU" sz="1200" b="1" kern="1200" dirty="0" smtClean="0">
                <a:solidFill>
                  <a:schemeClr val="tx1"/>
                </a:solidFill>
                <a:effectLst/>
                <a:latin typeface="+mn-lt"/>
                <a:ea typeface="+mn-ea"/>
                <a:cs typeface="+mn-cs"/>
              </a:rPr>
              <a:t>фольклорные, в авторском пересказе</a:t>
            </a:r>
            <a:r>
              <a:rPr lang="ru-RU" sz="1200" kern="1200" dirty="0" smtClean="0">
                <a:solidFill>
                  <a:schemeClr val="tx1"/>
                </a:solidFill>
                <a:effectLst/>
                <a:latin typeface="+mn-lt"/>
                <a:ea typeface="+mn-ea"/>
                <a:cs typeface="+mn-cs"/>
              </a:rPr>
              <a:t>, на­пример “Липунюшка”, “Как мужик гусей делил”, “Лисица и тетерев”, и </a:t>
            </a:r>
            <a:r>
              <a:rPr lang="ru-RU" sz="1200" b="1" kern="1200" dirty="0" smtClean="0">
                <a:solidFill>
                  <a:schemeClr val="tx1"/>
                </a:solidFill>
                <a:effectLst/>
                <a:latin typeface="+mn-lt"/>
                <a:ea typeface="+mn-ea"/>
                <a:cs typeface="+mn-cs"/>
              </a:rPr>
              <a:t>сказки Толстого</a:t>
            </a:r>
            <a:r>
              <a:rPr lang="ru-RU" sz="1200" kern="1200" dirty="0" smtClean="0">
                <a:solidFill>
                  <a:schemeClr val="tx1"/>
                </a:solidFill>
                <a:effectLst/>
                <a:latin typeface="+mn-lt"/>
                <a:ea typeface="+mn-ea"/>
                <a:cs typeface="+mn-cs"/>
              </a:rPr>
              <a:t>, написанные строгим языком, без использования традиционной поэтической обрядности (зачи­нов, повторов, других сказочных формул). Писатель передает в первую очередь глубину мысли, дух народной сказки.</a:t>
            </a:r>
          </a:p>
        </p:txBody>
      </p:sp>
      <p:sp>
        <p:nvSpPr>
          <p:cNvPr id="4" name="Номер слайда 3"/>
          <p:cNvSpPr>
            <a:spLocks noGrp="1"/>
          </p:cNvSpPr>
          <p:nvPr>
            <p:ph type="sldNum" sz="quarter" idx="10"/>
          </p:nvPr>
        </p:nvSpPr>
        <p:spPr/>
        <p:txBody>
          <a:bodyPr/>
          <a:lstStyle/>
          <a:p>
            <a:fld id="{17614755-F4A5-46BC-85E8-66DF64C4583C}" type="slidenum">
              <a:rPr lang="ru-RU" smtClean="0"/>
              <a:t>17</a:t>
            </a:fld>
            <a:endParaRPr lang="ru-RU"/>
          </a:p>
        </p:txBody>
      </p:sp>
    </p:spTree>
    <p:extLst>
      <p:ext uri="{BB962C8B-B14F-4D97-AF65-F5344CB8AC3E}">
        <p14:creationId xmlns:p14="http://schemas.microsoft.com/office/powerpoint/2010/main" val="1127705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Читателям младшего школьного возраста интересны сказ­ки Толстого, персонажи которых — дети (“Девочка и раз­бойники”, “Мальчик с пальчик”). Любимейшая детская сказ­ка — </a:t>
            </a:r>
            <a:r>
              <a:rPr lang="ru-RU" sz="1200" b="1" kern="1200" dirty="0" smtClean="0">
                <a:solidFill>
                  <a:schemeClr val="tx1"/>
                </a:solidFill>
                <a:effectLst/>
                <a:latin typeface="+mn-lt"/>
                <a:ea typeface="+mn-ea"/>
                <a:cs typeface="+mn-cs"/>
              </a:rPr>
              <a:t>“Три медведя”.</a:t>
            </a:r>
            <a:r>
              <a:rPr lang="ru-RU" sz="1200" kern="1200" dirty="0" smtClean="0">
                <a:solidFill>
                  <a:schemeClr val="tx1"/>
                </a:solidFill>
                <a:effectLst/>
                <a:latin typeface="+mn-lt"/>
                <a:ea typeface="+mn-ea"/>
                <a:cs typeface="+mn-cs"/>
              </a:rPr>
              <a:t> Она создана на основе французской сказки “Девочка — золотые кудри, или Три медведя”.</a:t>
            </a:r>
          </a:p>
          <a:p>
            <a:pPr algn="just"/>
            <a:r>
              <a:rPr lang="ru-RU" sz="1200" kern="1200" dirty="0" smtClean="0">
                <a:solidFill>
                  <a:schemeClr val="tx1"/>
                </a:solidFill>
                <a:effectLst/>
                <a:latin typeface="+mn-lt"/>
                <a:ea typeface="+mn-ea"/>
                <a:cs typeface="+mn-cs"/>
              </a:rPr>
              <a:t>       Повествование ее предельно приближено к реа­листическому рассказу: в ней </a:t>
            </a:r>
            <a:r>
              <a:rPr lang="ru-RU" sz="1200" b="1" kern="1200" dirty="0" smtClean="0">
                <a:solidFill>
                  <a:schemeClr val="tx1"/>
                </a:solidFill>
                <a:effectLst/>
                <a:latin typeface="+mn-lt"/>
                <a:ea typeface="+mn-ea"/>
                <a:cs typeface="+mn-cs"/>
              </a:rPr>
              <a:t>нет традиционных для народных сказок зачина и концовки. </a:t>
            </a:r>
            <a:r>
              <a:rPr lang="ru-RU" sz="1200" kern="1200" dirty="0" smtClean="0">
                <a:solidFill>
                  <a:schemeClr val="tx1"/>
                </a:solidFill>
                <a:effectLst/>
                <a:latin typeface="+mn-lt"/>
                <a:ea typeface="+mn-ea"/>
                <a:cs typeface="+mn-cs"/>
              </a:rPr>
              <a:t>События развертываются </a:t>
            </a:r>
            <a:r>
              <a:rPr lang="ru-RU" sz="1200" b="1" kern="1200" dirty="0" smtClean="0">
                <a:solidFill>
                  <a:schemeClr val="tx1"/>
                </a:solidFill>
                <a:effectLst/>
                <a:latin typeface="+mn-lt"/>
                <a:ea typeface="+mn-ea"/>
                <a:cs typeface="+mn-cs"/>
              </a:rPr>
              <a:t>сразу же, с первых фраз</a:t>
            </a:r>
            <a:r>
              <a:rPr lang="ru-RU" sz="1200" kern="1200" dirty="0" smtClean="0">
                <a:solidFill>
                  <a:schemeClr val="tx1"/>
                </a:solidFill>
                <a:effectLst/>
                <a:latin typeface="+mn-lt"/>
                <a:ea typeface="+mn-ea"/>
                <a:cs typeface="+mn-cs"/>
              </a:rPr>
              <a:t>: «Одна девочка ушла из дома в лес. В лесу она заблу­дилась и стала искать дорогу домой, да не нашла, а пришла в лесу к домику». С выразительными деталями и запоминающимися повторами изображаются комнаты медведей, обстановка в их домике, серви­ровка стола. Кажется, будто детскими глазами неторопливо и с любопытством просматриваются все эти бытовые подробности: три чашки — большая чашка, чашка поменьше и синенькая ча­шечка; три ложки — большая, средняя и маленькая; три стула — большой, средний и маленький с синенькой подушечкой; три кро­вати — большая, средняя и маленькая.</a:t>
            </a:r>
          </a:p>
          <a:p>
            <a:pPr algn="just"/>
            <a:r>
              <a:rPr lang="ru-RU" sz="1200" kern="1200" dirty="0" smtClean="0">
                <a:solidFill>
                  <a:schemeClr val="tx1"/>
                </a:solidFill>
                <a:effectLst/>
                <a:latin typeface="+mn-lt"/>
                <a:ea typeface="+mn-ea"/>
                <a:cs typeface="+mn-cs"/>
              </a:rPr>
              <a:t>       Действие развертывается постепенно; маленькие слушатели и читатели могут спокойно насладиться полной свободой действий маленькой героини и вообразить себя сидящими вместе с нею у ча­шек с похлебкой, качающимися на стульчике, лежащими на кро­ватях. Сказочная ситуация настолько насыщена действиями и на­пряженным ожиданием развязки, что не ощущается отсутствия диалога в первых двух частях сказки. Диалог появляется в послед­ней, третьей части и, нарастая, создает кульминацию сказки: мед­веди увидели девочку: «Вот она! Держи, держи! Вот она! Ай-я-яй! Держи!» Сразу за кульминацией следует развязка: девочка оказалась на­ходчивой — она не растерялась и выпрыгнула в окно. Писатель создал </a:t>
            </a:r>
            <a:r>
              <a:rPr lang="ru-RU" sz="1200" b="1" kern="1200" dirty="0" smtClean="0">
                <a:solidFill>
                  <a:schemeClr val="tx1"/>
                </a:solidFill>
                <a:effectLst/>
                <a:latin typeface="+mn-lt"/>
                <a:ea typeface="+mn-ea"/>
                <a:cs typeface="+mn-cs"/>
              </a:rPr>
              <a:t>реалистический образ русской девочки-крестьянки, храброй, любопытной и шаловливой</a:t>
            </a:r>
            <a:r>
              <a:rPr lang="ru-RU" sz="1200" kern="1200" dirty="0" smtClean="0">
                <a:solidFill>
                  <a:schemeClr val="tx1"/>
                </a:solidFill>
                <a:effectLst/>
                <a:latin typeface="+mn-lt"/>
                <a:ea typeface="+mn-ea"/>
                <a:cs typeface="+mn-cs"/>
              </a:rPr>
              <a:t>. Эта небольшая сказка сродни театральной пьеске. Радостно и празднично воспринимают ее малыши, а чтение вслух, “по ролям” полезно для развития выразительности, гибкости речи.</a:t>
            </a:r>
          </a:p>
          <a:p>
            <a:r>
              <a:rPr lang="ru-RU" sz="1200" b="1" kern="1200" dirty="0" smtClean="0">
                <a:solidFill>
                  <a:schemeClr val="tx1"/>
                </a:solidFill>
                <a:effectLst/>
                <a:latin typeface="+mn-lt"/>
                <a:ea typeface="+mn-ea"/>
                <a:cs typeface="+mn-cs"/>
              </a:rPr>
              <a:t>       Анализ сказки Три медведя</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Произведение </a:t>
            </a:r>
            <a:r>
              <a:rPr lang="ru-RU" sz="1200" b="1" kern="1200" dirty="0" smtClean="0">
                <a:solidFill>
                  <a:schemeClr val="tx1"/>
                </a:solidFill>
                <a:effectLst/>
                <a:latin typeface="+mn-lt"/>
                <a:ea typeface="+mn-ea"/>
                <a:cs typeface="+mn-cs"/>
              </a:rPr>
              <a:t>по жанровой направленности</a:t>
            </a:r>
            <a:r>
              <a:rPr lang="ru-RU" sz="1200" kern="1200" dirty="0" smtClean="0">
                <a:solidFill>
                  <a:schemeClr val="tx1"/>
                </a:solidFill>
                <a:effectLst/>
                <a:latin typeface="+mn-lt"/>
                <a:ea typeface="+mn-ea"/>
                <a:cs typeface="+mn-cs"/>
              </a:rPr>
              <a:t> представляет собой народную сказку о животных, обработанную литературным способом.</a:t>
            </a:r>
          </a:p>
          <a:p>
            <a:r>
              <a:rPr lang="ru-RU" sz="1200" b="1" kern="1200" dirty="0" smtClean="0">
                <a:solidFill>
                  <a:schemeClr val="tx1"/>
                </a:solidFill>
                <a:effectLst/>
                <a:latin typeface="+mn-lt"/>
                <a:ea typeface="+mn-ea"/>
                <a:cs typeface="+mn-cs"/>
              </a:rPr>
              <a:t>       Главными персонажами сказки являются</a:t>
            </a:r>
            <a:r>
              <a:rPr lang="ru-RU" sz="1200" kern="1200" dirty="0" smtClean="0">
                <a:solidFill>
                  <a:schemeClr val="tx1"/>
                </a:solidFill>
                <a:effectLst/>
                <a:latin typeface="+mn-lt"/>
                <a:ea typeface="+mn-ea"/>
                <a:cs typeface="+mn-cs"/>
              </a:rPr>
              <a:t> Машенька, представленная в образе маленькой девочки, отличающейся легкомыслием, беззаботностью, самоуверенностью, бесцеремонностью, а также медвежья семья в лице Михайло Потапыча, отца семейства, грозного, могучего, страшного медведя, Настасьи Петровны, его супруги, сердитой и недовольной медведицы, и Мишутки, маленького медвежонка, обиженного, сердитого, несчастного.</a:t>
            </a:r>
          </a:p>
          <a:p>
            <a:r>
              <a:rPr lang="ru-RU" sz="1200" b="1" kern="1200" dirty="0" smtClean="0">
                <a:solidFill>
                  <a:schemeClr val="tx1"/>
                </a:solidFill>
                <a:effectLst/>
                <a:latin typeface="+mn-lt"/>
                <a:ea typeface="+mn-ea"/>
                <a:cs typeface="+mn-cs"/>
              </a:rPr>
              <a:t>       Сюжетная линия сказки</a:t>
            </a:r>
            <a:r>
              <a:rPr lang="ru-RU" sz="1200" kern="1200" dirty="0" smtClean="0">
                <a:solidFill>
                  <a:schemeClr val="tx1"/>
                </a:solidFill>
                <a:effectLst/>
                <a:latin typeface="+mn-lt"/>
                <a:ea typeface="+mn-ea"/>
                <a:cs typeface="+mn-cs"/>
              </a:rPr>
              <a:t> разворачивается в момент, когда Машенька отправляется одна на прогулку в лес, в котором теряет дорогу домой и забредает к избушке, являющейся пристанищем медвежьей семьи.</a:t>
            </a:r>
          </a:p>
          <a:p>
            <a:r>
              <a:rPr lang="ru-RU" sz="1200" kern="1200" dirty="0" smtClean="0">
                <a:solidFill>
                  <a:schemeClr val="tx1"/>
                </a:solidFill>
                <a:effectLst/>
                <a:latin typeface="+mn-lt"/>
                <a:ea typeface="+mn-ea"/>
                <a:cs typeface="+mn-cs"/>
              </a:rPr>
              <a:t>       Девочка входит в дом, в котором отсутствуют хозяева, и без разрешения начинает использовать имущество и пищу, имеющиеся у медведей, наводя в доме беспорядок и грязь, разбивая посуду, разрушая мебель.</a:t>
            </a:r>
          </a:p>
          <a:p>
            <a:r>
              <a:rPr lang="ru-RU" sz="1200" kern="1200" dirty="0" smtClean="0">
                <a:solidFill>
                  <a:schemeClr val="tx1"/>
                </a:solidFill>
                <a:effectLst/>
                <a:latin typeface="+mn-lt"/>
                <a:ea typeface="+mn-ea"/>
                <a:cs typeface="+mn-cs"/>
              </a:rPr>
              <a:t>       Пришедшие домой хозяева обнаруживают разгромленные комнаты и принимают искать виновника произошедшего, который находится спящим на кроватке Мишутки. От крика медвежонка Машенька просыпается и выпрыгивает от ужаса в окошко, даже не подумав об извинениях.</a:t>
            </a:r>
          </a:p>
          <a:p>
            <a:r>
              <a:rPr lang="ru-RU" sz="1200" b="1" kern="1200" dirty="0" smtClean="0">
                <a:solidFill>
                  <a:schemeClr val="tx1"/>
                </a:solidFill>
                <a:effectLst/>
                <a:latin typeface="+mn-lt"/>
                <a:ea typeface="+mn-ea"/>
                <a:cs typeface="+mn-cs"/>
              </a:rPr>
              <a:t>       Смысловая нагрузка произведения</a:t>
            </a:r>
            <a:r>
              <a:rPr lang="ru-RU" sz="1200" kern="1200" dirty="0" smtClean="0">
                <a:solidFill>
                  <a:schemeClr val="tx1"/>
                </a:solidFill>
                <a:effectLst/>
                <a:latin typeface="+mn-lt"/>
                <a:ea typeface="+mn-ea"/>
                <a:cs typeface="+mn-cs"/>
              </a:rPr>
              <a:t> заключается в демонстрации детской читательской аудитории негативных человеческих качеств в виде невоспитанности, грубости, наглости, отсутствии вежливости, бережливости и послушания. Таким образом, ребенку показывается пример каким образом должен вести себя воспитанный человек, попавший в чужой дом и являющийся в нем гостем.</a:t>
            </a:r>
          </a:p>
          <a:p>
            <a:r>
              <a:rPr lang="ru-RU" sz="1200" kern="1200" dirty="0" smtClean="0">
                <a:solidFill>
                  <a:schemeClr val="tx1"/>
                </a:solidFill>
                <a:effectLst/>
                <a:latin typeface="+mn-lt"/>
                <a:ea typeface="+mn-ea"/>
                <a:cs typeface="+mn-cs"/>
              </a:rPr>
              <a:t>       Кроме того, образ Машеньки подчеркивает необходимость для маленьких читателей овладения необходимыми умениями в виде наведения порядка, чистоты, бережного отношения к вещам.</a:t>
            </a:r>
          </a:p>
          <a:p>
            <a:r>
              <a:rPr lang="ru-RU" sz="1200" kern="1200" dirty="0" smtClean="0">
                <a:solidFill>
                  <a:schemeClr val="tx1"/>
                </a:solidFill>
                <a:effectLst/>
                <a:latin typeface="+mn-lt"/>
                <a:ea typeface="+mn-ea"/>
                <a:cs typeface="+mn-cs"/>
              </a:rPr>
              <a:t>      Сказка Льва Толстого "Три медведя" не только интересная, но и поучительная. В ней рассказывается о девочке, которая оказалась в лесу и заблудилась. Вскоре она набрела на избушку, в которой хозяев не было. Она самовольно вошла в дом и вела себя бесцеремонно, пользуясь хозяйскими вещами без спросу. </a:t>
            </a:r>
          </a:p>
          <a:p>
            <a:r>
              <a:rPr lang="ru-RU" sz="1200" kern="1200" dirty="0" smtClean="0">
                <a:solidFill>
                  <a:schemeClr val="tx1"/>
                </a:solidFill>
                <a:effectLst/>
                <a:latin typeface="+mn-lt"/>
                <a:ea typeface="+mn-ea"/>
                <a:cs typeface="+mn-cs"/>
              </a:rPr>
              <a:t>Девочка показала себя невоспитанной, особенно когда ела из чужих мисок, разваливала чужие стулья, да еще и спала в чужой постельке. Однако девочке повезло, разозленные мишки, пришедшие домой, наверняка наказали бы невоспитанную гостью, но ей удалось скрыться от возмездия. </a:t>
            </a:r>
          </a:p>
          <a:p>
            <a:r>
              <a:rPr lang="ru-RU" sz="1200" b="1" kern="1200" dirty="0" smtClean="0">
                <a:solidFill>
                  <a:schemeClr val="tx1"/>
                </a:solidFill>
                <a:effectLst/>
                <a:latin typeface="+mn-lt"/>
                <a:ea typeface="+mn-ea"/>
                <a:cs typeface="+mn-cs"/>
              </a:rPr>
              <a:t>       Главная мысль</a:t>
            </a:r>
            <a:r>
              <a:rPr lang="ru-RU" sz="1200" kern="1200" dirty="0" smtClean="0">
                <a:solidFill>
                  <a:schemeClr val="tx1"/>
                </a:solidFill>
                <a:effectLst/>
                <a:latin typeface="+mn-lt"/>
                <a:ea typeface="+mn-ea"/>
                <a:cs typeface="+mn-cs"/>
              </a:rPr>
              <a:t> сказки заключается в том, что в гостях нужно вести себя вежливо и тактично. Нельзя ничего трогать без разрешения хозяев, а тем более пользоваться чужими вещами. Сказка учит нас быть скромными и воспитанными, а также всегда помнить, что плохое поведение в гостях может привести к тому, что в гости вас приглашать никогда не будут.</a:t>
            </a:r>
          </a:p>
          <a:p>
            <a:r>
              <a:rPr lang="ru-RU" sz="1200" kern="1200" dirty="0" smtClean="0">
                <a:solidFill>
                  <a:schemeClr val="tx1"/>
                </a:solidFill>
                <a:effectLst/>
                <a:latin typeface="+mn-lt"/>
                <a:ea typeface="+mn-ea"/>
                <a:cs typeface="+mn-cs"/>
              </a:rPr>
              <a:t>       Не надо без спроса брать чужие вещи, есть из чужой посуды, если вам того не было предложено. Отрицательный пример воспитания - на лицо, продемонстрированы ужасные манеры, отсутствие правил приличия и личной гигиены. </a:t>
            </a:r>
          </a:p>
          <a:p>
            <a:r>
              <a:rPr lang="ru-RU" sz="1200" kern="1200" dirty="0" smtClean="0">
                <a:solidFill>
                  <a:schemeClr val="tx1"/>
                </a:solidFill>
                <a:effectLst/>
                <a:latin typeface="+mn-lt"/>
                <a:ea typeface="+mn-ea"/>
                <a:cs typeface="+mn-cs"/>
              </a:rPr>
              <a:t>       Через сказку показано, какова может быть реакция хозяев, сказка очень нужная и поучительная. Читая сказку детям, нужно сделать на этом акцент, чтобы дети сделали правильные выводы. </a:t>
            </a:r>
          </a:p>
          <a:p>
            <a:pPr algn="just"/>
            <a:r>
              <a:rPr lang="ru-RU" sz="1200" kern="1200" dirty="0" smtClean="0">
                <a:solidFill>
                  <a:schemeClr val="tx1"/>
                </a:solidFill>
                <a:effectLst/>
                <a:latin typeface="+mn-lt"/>
                <a:ea typeface="+mn-ea"/>
                <a:cs typeface="+mn-cs"/>
              </a:rPr>
              <a:t>       Излюбленная Толстым разновидность сказок — </a:t>
            </a:r>
            <a:r>
              <a:rPr lang="ru-RU" sz="1200" b="1" kern="1200" dirty="0" smtClean="0">
                <a:solidFill>
                  <a:schemeClr val="tx1"/>
                </a:solidFill>
                <a:effectLst/>
                <a:latin typeface="+mn-lt"/>
                <a:ea typeface="+mn-ea"/>
                <a:cs typeface="+mn-cs"/>
              </a:rPr>
              <a:t>сказки, приближающиеся к басне, притче</a:t>
            </a:r>
            <a:r>
              <a:rPr lang="ru-RU" sz="1200" kern="1200" dirty="0" smtClean="0">
                <a:solidFill>
                  <a:schemeClr val="tx1"/>
                </a:solidFill>
                <a:effectLst/>
                <a:latin typeface="+mn-lt"/>
                <a:ea typeface="+mn-ea"/>
                <a:cs typeface="+mn-cs"/>
              </a:rPr>
              <a:t>. Их жанровое разграни­чение затруднено, и часто в сборниках сказок Толстого пуб­ликуются произведения, имеющие подзаголовок “басня”. В сказ­ках этого типа часто действуют традиционные персонажи-животные (“Еж и заяц”, “Ворон и воронята”, “Корова и ко­зел”, “Лисица”).</a:t>
            </a:r>
          </a:p>
          <a:p>
            <a:r>
              <a:rPr lang="ru-RU" sz="1200" kern="1200" dirty="0" smtClean="0">
                <a:solidFill>
                  <a:schemeClr val="tx1"/>
                </a:solidFill>
                <a:effectLst/>
                <a:latin typeface="+mn-lt"/>
                <a:ea typeface="+mn-ea"/>
                <a:cs typeface="+mn-cs"/>
              </a:rPr>
              <a:t>       Особую группу составляют сказки, созданные </a:t>
            </a:r>
            <a:r>
              <a:rPr lang="ru-RU" sz="1200" b="1" kern="1200" dirty="0" smtClean="0">
                <a:solidFill>
                  <a:schemeClr val="tx1"/>
                </a:solidFill>
                <a:effectLst/>
                <a:latin typeface="+mn-lt"/>
                <a:ea typeface="+mn-ea"/>
                <a:cs typeface="+mn-cs"/>
              </a:rPr>
              <a:t>по сюжетам восточных фольклорных источников</a:t>
            </a:r>
            <a:r>
              <a:rPr lang="ru-RU" sz="1200" kern="1200" dirty="0" smtClean="0">
                <a:solidFill>
                  <a:schemeClr val="tx1"/>
                </a:solidFill>
                <a:effectLst/>
                <a:latin typeface="+mn-lt"/>
                <a:ea typeface="+mn-ea"/>
                <a:cs typeface="+mn-cs"/>
              </a:rPr>
              <a:t> (“Праведный судья”, “Визирь Абдул”, “Царь и сокол”, “Царь и рубашка” и дру­гие). Наиболее характерна сказка </a:t>
            </a:r>
            <a:r>
              <a:rPr lang="ru-RU" sz="1200" b="1" kern="1200" dirty="0" smtClean="0">
                <a:solidFill>
                  <a:schemeClr val="tx1"/>
                </a:solidFill>
                <a:effectLst/>
                <a:latin typeface="+mn-lt"/>
                <a:ea typeface="+mn-ea"/>
                <a:cs typeface="+mn-cs"/>
              </a:rPr>
              <a:t>“Два брата”</a:t>
            </a:r>
            <a:r>
              <a:rPr lang="ru-RU" sz="1200" kern="1200" dirty="0" smtClean="0">
                <a:solidFill>
                  <a:schemeClr val="tx1"/>
                </a:solidFill>
                <a:effectLst/>
                <a:latin typeface="+mn-lt"/>
                <a:ea typeface="+mn-ea"/>
                <a:cs typeface="+mn-cs"/>
              </a:rPr>
              <a:t> о разном отно­шении к жизни: пассивном следовании обстоятельствам и активном поиске своего счастья. Симпатии автора на стороне героев деятельных, активных, отстаивающих справедливость, каковы персонажи ска­зок “Равное наследство”, “Два купца”, “Визирь Абдул”.</a:t>
            </a:r>
          </a:p>
          <a:p>
            <a:r>
              <a:rPr lang="ru-RU" sz="1200" kern="1200" dirty="0" smtClean="0">
                <a:solidFill>
                  <a:schemeClr val="tx1"/>
                </a:solidFill>
                <a:effectLst/>
                <a:latin typeface="+mn-lt"/>
                <a:ea typeface="+mn-ea"/>
                <a:cs typeface="+mn-cs"/>
              </a:rPr>
              <a:t>       Оригинальны </a:t>
            </a:r>
            <a:r>
              <a:rPr lang="ru-RU" sz="1200" b="1" kern="1200" dirty="0" smtClean="0">
                <a:solidFill>
                  <a:schemeClr val="tx1"/>
                </a:solidFill>
                <a:effectLst/>
                <a:latin typeface="+mn-lt"/>
                <a:ea typeface="+mn-ea"/>
                <a:cs typeface="+mn-cs"/>
              </a:rPr>
              <a:t>познавательные сказки Толстого</a:t>
            </a: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“Волга и Вазуза”, “Шат и Дон”, “Судома”</a:t>
            </a:r>
            <a:r>
              <a:rPr lang="ru-RU" sz="1200" kern="1200" dirty="0" smtClean="0">
                <a:solidFill>
                  <a:schemeClr val="tx1"/>
                </a:solidFill>
                <a:effectLst/>
                <a:latin typeface="+mn-lt"/>
                <a:ea typeface="+mn-ea"/>
                <a:cs typeface="+mn-cs"/>
              </a:rPr>
              <a:t>. В них речь не только о гео­графических понятиях — познавательное начало тесно пере­плетено с нравственным. Вот, например, как решается спор двух рек — Волги и Вазузы, “кто из них умней и лучше прожи­вет”. Попыталась Вазуза обманом обойти сестру, но проигра­ла. А Волга “ни тихо, ни скоро пошла своей дорогой и догнала Вазузу”, простила сестру и взяла с собой в Хвалынское царст­во. Эта сказка учит рас­суждать и делать правильные выводы.</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В книгах Толстого много </a:t>
            </a:r>
            <a:r>
              <a:rPr lang="ru-RU" sz="1200" b="1" kern="1200" dirty="0" smtClean="0">
                <a:solidFill>
                  <a:schemeClr val="tx1"/>
                </a:solidFill>
                <a:effectLst/>
                <a:latin typeface="+mn-lt"/>
                <a:ea typeface="+mn-ea"/>
                <a:cs typeface="+mn-cs"/>
              </a:rPr>
              <a:t>былей, также тяготеющих к фольклору</a:t>
            </a:r>
            <a:r>
              <a:rPr lang="ru-RU" sz="1200" kern="1200" dirty="0" smtClean="0">
                <a:solidFill>
                  <a:schemeClr val="tx1"/>
                </a:solidFill>
                <a:effectLst/>
                <a:latin typeface="+mn-lt"/>
                <a:ea typeface="+mn-ea"/>
                <a:cs typeface="+mn-cs"/>
              </a:rPr>
              <a:t>. В былях “Китайская царица Силинчи”, “Как на­учились бухарцы разводить шелковичных червей” поведаны занимательные эпизоды, связанные с распространением про­изводства шелка. “Петр I и мужик”, “Как тетушка рассказы­вала бабушке о том, как ей Емелька Пугачев дал гривенник”— эти были интересны тем, что связаны с историческими событиями или персонажами.</a:t>
            </a:r>
          </a:p>
          <a:p>
            <a:pPr algn="just"/>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18</a:t>
            </a:fld>
            <a:endParaRPr lang="ru-RU"/>
          </a:p>
        </p:txBody>
      </p:sp>
    </p:spTree>
    <p:extLst>
      <p:ext uri="{BB962C8B-B14F-4D97-AF65-F5344CB8AC3E}">
        <p14:creationId xmlns:p14="http://schemas.microsoft.com/office/powerpoint/2010/main" val="9674580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Century Schoolbook" panose="02040604050505020304" pitchFamily="18" charset="0"/>
                <a:ea typeface="+mn-ea"/>
                <a:cs typeface="+mn-cs"/>
              </a:rPr>
              <a:t>       Научно-познавательные рассказы. </a:t>
            </a:r>
            <a:r>
              <a:rPr lang="ru-RU" sz="1200" kern="1200" dirty="0" smtClean="0">
                <a:solidFill>
                  <a:schemeClr val="tx1"/>
                </a:solidFill>
                <a:effectLst/>
                <a:latin typeface="Century Schoolbook" panose="02040604050505020304" pitchFamily="18" charset="0"/>
                <a:ea typeface="+mn-ea"/>
                <a:cs typeface="+mn-cs"/>
              </a:rPr>
              <a:t>“Азбука” и “Книги для чтения” содержат обширный науч­но-познавательный материал, но Толстой не рассматривал их как пособия по географии, истории, физике. Его цель иная — пробудить первоначальный интерес к познанию окружаю­щего мира, развить наблюдательность, пытливость детской мысли.</a:t>
            </a:r>
          </a:p>
          <a:p>
            <a:pPr algn="just"/>
            <a:r>
              <a:rPr lang="ru-RU" sz="1200" kern="1200" dirty="0" smtClean="0">
                <a:solidFill>
                  <a:schemeClr val="tx1"/>
                </a:solidFill>
                <a:effectLst/>
                <a:latin typeface="Century Schoolbook" panose="02040604050505020304" pitchFamily="18" charset="0"/>
                <a:ea typeface="+mn-ea"/>
                <a:cs typeface="+mn-cs"/>
              </a:rPr>
              <a:t>       Разнообразнейшие сведения </a:t>
            </a:r>
            <a:r>
              <a:rPr lang="ru-RU" sz="1200" b="1" kern="1200" dirty="0" smtClean="0">
                <a:solidFill>
                  <a:schemeClr val="tx1"/>
                </a:solidFill>
                <a:effectLst/>
                <a:latin typeface="Century Schoolbook" panose="02040604050505020304" pitchFamily="18" charset="0"/>
                <a:ea typeface="+mn-ea"/>
                <a:cs typeface="+mn-cs"/>
              </a:rPr>
              <a:t>о природных явлениях, о чело­веческой деятельности</a:t>
            </a:r>
            <a:r>
              <a:rPr lang="ru-RU" sz="1200" kern="1200" dirty="0" smtClean="0">
                <a:solidFill>
                  <a:schemeClr val="tx1"/>
                </a:solidFill>
                <a:effectLst/>
                <a:latin typeface="Century Schoolbook" panose="02040604050505020304" pitchFamily="18" charset="0"/>
                <a:ea typeface="+mn-ea"/>
                <a:cs typeface="+mn-cs"/>
              </a:rPr>
              <a:t> почерпнет маленький читатель из рас­сказов Толстого “Откуда взялся огонь, когда люди не знали огня?”, “Отчего бывает ветер?”, “Отчего в мороз трещат дере­вья?”, “Куда девается вода из моря”. Вопросы, диалоги оживля­ют деловые рассказы-рассуждения. В рассказах-описаниях боль­шую роль играет образность, выразительные подробности: “Ког­да неосторожно сорвешь листок с росинкой, то капелька скатится, как шарик светлый, и не увидишь, как проскользнет мимо стебля. Бывало, сорвешь такую чашечку, потихоньку под­несешь ко рту и выпьешь росинку, и росинка эта вкуснее вся­кого напитка кажется” (“Какая бывает роса на траве”).</a:t>
            </a:r>
          </a:p>
          <a:p>
            <a:pPr algn="just"/>
            <a:r>
              <a:rPr lang="ru-RU" sz="1200" kern="1200" dirty="0" smtClean="0">
                <a:solidFill>
                  <a:schemeClr val="tx1"/>
                </a:solidFill>
                <a:effectLst/>
                <a:latin typeface="Century Schoolbook" panose="02040604050505020304" pitchFamily="18" charset="0"/>
                <a:ea typeface="+mn-ea"/>
                <a:cs typeface="+mn-cs"/>
              </a:rPr>
              <a:t>       Нет равных Толстому в жанре </a:t>
            </a:r>
            <a:r>
              <a:rPr lang="ru-RU" sz="1200" b="1" kern="1200" dirty="0" smtClean="0">
                <a:solidFill>
                  <a:schemeClr val="tx1"/>
                </a:solidFill>
                <a:effectLst/>
                <a:latin typeface="Century Schoolbook" panose="02040604050505020304" pitchFamily="18" charset="0"/>
                <a:ea typeface="+mn-ea"/>
                <a:cs typeface="+mn-cs"/>
              </a:rPr>
              <a:t>рассказа о природе</a:t>
            </a:r>
            <a:r>
              <a:rPr lang="ru-RU" sz="1200" kern="1200" dirty="0" smtClean="0">
                <a:solidFill>
                  <a:schemeClr val="tx1"/>
                </a:solidFill>
                <a:effectLst/>
                <a:latin typeface="Century Schoolbook" panose="02040604050505020304" pitchFamily="18" charset="0"/>
                <a:ea typeface="+mn-ea"/>
                <a:cs typeface="+mn-cs"/>
              </a:rPr>
              <a:t>. Такие рассказы, как “Старый тополь”, “Черемуха”, “Лози­на”, открывают ребенку мир природы как источник красоты и мудрости. Сильные </a:t>
            </a:r>
            <a:r>
              <a:rPr lang="ru-RU" sz="1200" kern="1200" dirty="0" smtClean="0">
                <a:solidFill>
                  <a:schemeClr val="tx1"/>
                </a:solidFill>
                <a:effectLst/>
                <a:latin typeface="+mn-lt"/>
                <a:ea typeface="+mn-ea"/>
                <a:cs typeface="+mn-cs"/>
              </a:rPr>
              <a:t>чувства вызывает картина гибели чере­мухи, попавшей под вырубку.</a:t>
            </a: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19</a:t>
            </a:fld>
            <a:endParaRPr lang="ru-RU"/>
          </a:p>
        </p:txBody>
      </p:sp>
    </p:spTree>
    <p:extLst>
      <p:ext uri="{BB962C8B-B14F-4D97-AF65-F5344CB8AC3E}">
        <p14:creationId xmlns:p14="http://schemas.microsoft.com/office/powerpoint/2010/main" val="1519122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Century Schoolbook" panose="02040604050505020304" pitchFamily="18" charset="0"/>
                <a:ea typeface="+mn-ea"/>
                <a:cs typeface="+mn-cs"/>
              </a:rPr>
              <a:t>       Толстой Лев Николаевич, прозаик, драматург, публицист. </a:t>
            </a:r>
            <a:r>
              <a:rPr lang="ru-RU" sz="1200" kern="1200" dirty="0" smtClean="0">
                <a:solidFill>
                  <a:schemeClr val="tx1"/>
                </a:solidFill>
                <a:effectLst/>
                <a:latin typeface="Century Schoolbook" panose="02040604050505020304" pitchFamily="18" charset="0"/>
                <a:ea typeface="+mn-ea"/>
                <a:cs typeface="+mn-cs"/>
              </a:rPr>
              <a:t>Родился 9 сентября (по старому стилю 28 августа) в имении Ясная Поляна Тульской губернии. По происхождению принадлежал к древнейшим аристократическим фамилиям России. Среди предков писателя по отцовской линии — сподвижник Петра I — П. А. Толстой, одним из первых в России получивший графский титул. Участником Отечественной войны 1812 г. был отец писателя гр. Н. И. Толстой. По материнской линии Толстой принадлежал к роду князей Болконских, связанных родством с князьями Трубецкими, Голицыными, Одоевскими, Лыковыми и другими знатными семьями. По матери Толстой был родственником А.С.Пушкина.</a:t>
            </a:r>
          </a:p>
          <a:p>
            <a:pPr algn="just"/>
            <a:r>
              <a:rPr lang="ru-RU" sz="1200" kern="1200" dirty="0" smtClean="0">
                <a:solidFill>
                  <a:schemeClr val="tx1"/>
                </a:solidFill>
                <a:effectLst/>
                <a:latin typeface="Century Schoolbook" panose="02040604050505020304" pitchFamily="18" charset="0"/>
                <a:ea typeface="+mn-ea"/>
                <a:cs typeface="+mn-cs"/>
              </a:rPr>
              <a:t>       Получил домашнее образование и воспитание. Когда мальчику шел девятый год, отец впервые повез его в Москву, впечатления от встречи, с которой живо переданы будущим писателем в детском сочинении "Кремль". Первый период московской жизни юного Толстого продолжался менее четырех лет.</a:t>
            </a:r>
          </a:p>
          <a:p>
            <a:pPr algn="just"/>
            <a:r>
              <a:rPr lang="ru-RU" sz="1200" kern="1200" dirty="0" smtClean="0">
                <a:solidFill>
                  <a:schemeClr val="tx1"/>
                </a:solidFill>
                <a:effectLst/>
                <a:latin typeface="Century Schoolbook" panose="02040604050505020304" pitchFamily="18" charset="0"/>
                <a:ea typeface="+mn-ea"/>
                <a:cs typeface="+mn-cs"/>
              </a:rPr>
              <a:t>       После смерти родителей (мать умерла в 1830 г., отец в 1837 г.) будущий писатель с тремя братьями и сестрой переезжает в Казань, к одной из отцовских сестёр П. Юшковой, ставшей их опекуншей. Шестнадцатилетним юношей Лев поступает в Казанский университет, сначала на философский факультет по разряду арабско-турецкой словесности, затем учится на юридическом факультете (1844 — 1847 гг.). В 1847 году, не окончив курс, уходит из университета и приезжает в Ясную Поляну, полученную им в собственность по разделу отцовского наследства.</a:t>
            </a:r>
          </a:p>
          <a:p>
            <a:pPr algn="just"/>
            <a:r>
              <a:rPr lang="ru-RU" sz="1200" kern="1200" dirty="0" smtClean="0">
                <a:solidFill>
                  <a:schemeClr val="tx1"/>
                </a:solidFill>
                <a:effectLst/>
                <a:latin typeface="Century Schoolbook" panose="02040604050505020304" pitchFamily="18" charset="0"/>
                <a:ea typeface="+mn-ea"/>
                <a:cs typeface="+mn-cs"/>
              </a:rPr>
              <a:t>       Последующие четыре года проводит в исканиях: пытается переустроить быт крестьян Ясной Поляны (1847), живет светской жизнью в Москве (1848), едет в Петербургский университет держать экзамены на степень кандидата права (весна 1849 г.), определяется на службу канцелярским служащим в Тульское дворянское депутатское собрание (осень 1849 г.).</a:t>
            </a:r>
          </a:p>
          <a:p>
            <a:pPr algn="just"/>
            <a:r>
              <a:rPr lang="ru-RU" sz="1200" kern="1200" dirty="0" smtClean="0">
                <a:solidFill>
                  <a:schemeClr val="tx1"/>
                </a:solidFill>
                <a:effectLst/>
                <a:latin typeface="Century Schoolbook" panose="02040604050505020304" pitchFamily="18" charset="0"/>
                <a:ea typeface="+mn-ea"/>
                <a:cs typeface="+mn-cs"/>
              </a:rPr>
              <a:t>       В последние годы жизни, когда Толстой составлял завещание, он оказался в центре интриг и раздоров между «толстовцами», с одной стороны, и женой, которая защищала благополучие своей семьи, детей — с другой. Стараясь привести свой образ жизни в соответствие с убеждениями и, тяготясь барским укладом жизни в усадьбе, Толстой 10 ноября 1910 года тайно покидает Ясную Поляну. Здоровье 82-летнего писателя не выдержало путешествия. Он простудился и, заболев, 20 ноября скончался в пути на станции Астапово (ныне Лев Толстой) Рязанско-Уральской железной дороги. Льва Николаевича похоронили в Ясной Поляне 10(23) ноября 1910 г., в лесу, на краю оврага, где в детстве он вместе с братом искал "зеленую палочку", хранившую "секрет", как сделать всех людей счастливыми.</a:t>
            </a: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2</a:t>
            </a:fld>
            <a:endParaRPr lang="ru-RU"/>
          </a:p>
        </p:txBody>
      </p:sp>
    </p:spTree>
    <p:extLst>
      <p:ext uri="{BB962C8B-B14F-4D97-AF65-F5344CB8AC3E}">
        <p14:creationId xmlns:p14="http://schemas.microsoft.com/office/powerpoint/2010/main" val="16990981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       Толстой стоял у истоков отечественной </a:t>
            </a:r>
            <a:r>
              <a:rPr lang="ru-RU" sz="1200" b="1" kern="1200" dirty="0" smtClean="0">
                <a:solidFill>
                  <a:schemeClr val="tx1"/>
                </a:solidFill>
                <a:effectLst/>
                <a:latin typeface="+mn-lt"/>
                <a:ea typeface="+mn-ea"/>
                <a:cs typeface="+mn-cs"/>
              </a:rPr>
              <a:t>зообеллетристики</a:t>
            </a:r>
            <a:r>
              <a:rPr lang="ru-RU" sz="1200" kern="1200" dirty="0" smtClean="0">
                <a:solidFill>
                  <a:schemeClr val="tx1"/>
                </a:solidFill>
                <a:effectLst/>
                <a:latin typeface="+mn-lt"/>
                <a:ea typeface="+mn-ea"/>
                <a:cs typeface="+mn-cs"/>
              </a:rPr>
              <a:t>. “Лев и собачка”, “Слон”, “Орел”, “Лебеди”, “Пожарные со­баки” более века входят в хрестоматии для детского чтения. Эти рассказы отличает особая сюжетная напряженность, пре­обладание действия над описанием, убедительность и точ­ность изображаемого. Так построен рассказ “Лев и собачка”. Необыкновенная история передана предельно сдержанно и скупо — автор избегает метафор. Фиксируется только внеш­нее поведение льва: “Когда он понял, что она умерла, он вдруг вспрыгнул, ощетинился, стал хлестать себя хвостом по бокам, бросился на стену клетки и стал грызть засовы и пол. Целый день он бился, метался по клетке и ревел, потом лег подле мертвой собачки и затих... Потом он обнял своими лапами мертвую собачку и так лежал пять дней. На шестой день лев умер”.</a:t>
            </a:r>
          </a:p>
          <a:p>
            <a:pPr algn="just"/>
            <a:r>
              <a:rPr lang="ru-RU" sz="1200" kern="1200" dirty="0" smtClean="0">
                <a:solidFill>
                  <a:schemeClr val="tx1"/>
                </a:solidFill>
                <a:effectLst/>
                <a:latin typeface="+mn-lt"/>
                <a:ea typeface="+mn-ea"/>
                <a:cs typeface="+mn-cs"/>
              </a:rPr>
              <a:t>       Эти рассказы оказывают наибольшее воспитательное воздействие на ма­леньких детей. Писатель учит детей дружбе и преданности на при­мерах из жизни животных.</a:t>
            </a:r>
          </a:p>
          <a:p>
            <a:pPr algn="just"/>
            <a:r>
              <a:rPr lang="ru-RU" sz="1200" kern="1200" dirty="0" smtClean="0">
                <a:solidFill>
                  <a:schemeClr val="tx1"/>
                </a:solidFill>
                <a:effectLst/>
                <a:latin typeface="+mn-lt"/>
                <a:ea typeface="+mn-ea"/>
                <a:cs typeface="+mn-cs"/>
              </a:rPr>
              <a:t>       Много трогательных и драматичных эпизодов включает повествование о Бульке, любимой собаке офицера. Рассказы о взаимоотношениях человека и животных (“Собака Якова”, “Котенок”) сдержанно-эмоциональны, они пробуждают гу­манные чувства, взывают к ответственности человека.</a:t>
            </a:r>
          </a:p>
          <a:p>
            <a:pPr algn="just"/>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20</a:t>
            </a:fld>
            <a:endParaRPr lang="ru-RU"/>
          </a:p>
        </p:txBody>
      </p:sp>
    </p:spTree>
    <p:extLst>
      <p:ext uri="{BB962C8B-B14F-4D97-AF65-F5344CB8AC3E}">
        <p14:creationId xmlns:p14="http://schemas.microsoft.com/office/powerpoint/2010/main" val="31090150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История создания</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Лев Николаевич Толстой с детства был очень чувствительным и впечатлительным. Мог долго плакать над грустной историей, когда видел мертвого утенка или котенка со сломанной лапой. Эту черту характера он пронес сквозь года, через множество испытаний и жизненных впечатлений. Она же отразилась в некоторых рассказах, например, «Лев и собачка». Рассказ был написан в 1880 году.</a:t>
            </a:r>
          </a:p>
          <a:p>
            <a:r>
              <a:rPr lang="ru-RU" sz="1200" kern="1200" dirty="0" smtClean="0">
                <a:solidFill>
                  <a:schemeClr val="tx1"/>
                </a:solidFill>
                <a:effectLst/>
                <a:latin typeface="+mn-lt"/>
                <a:ea typeface="+mn-ea"/>
                <a:cs typeface="+mn-cs"/>
              </a:rPr>
              <a:t>       В тот период писатель уже выработал свою философскую позицию, которая коснулась и его творчества. Он понял, что люди должны придерживаться минимализма во всех сферах жизни. Обременение материальными благами, хитросплетениями слов и мод делало человека несчастным. Поэтому он стал исповедовать «опрощение» даже в творчестве. Вместо больших романов автор начал писать небольшие рассказы с притчевой основой — такие, какие могли понять даже крестьянские дети. Поэтому рассказ «Лев и собачка» так не похож на ранее творчество Толстого.</a:t>
            </a:r>
          </a:p>
          <a:p>
            <a:r>
              <a:rPr lang="ru-RU" sz="1200" b="1" kern="1200" dirty="0" smtClean="0">
                <a:solidFill>
                  <a:schemeClr val="tx1"/>
                </a:solidFill>
                <a:effectLst/>
                <a:latin typeface="+mn-lt"/>
                <a:ea typeface="+mn-ea"/>
                <a:cs typeface="+mn-cs"/>
              </a:rPr>
              <a:t>       Жанр, направление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Произведение Льва Толстого относится к жанру рассказ. Рассказ – это небольшое произведение, которое содержит малое количество лиц, и, как правило, имеет одну сюжетную линию. Некоторые исследователи называют жанр книги «былью», но существенной разницы между понятиями нет. Слово «быль» лишь акцентирует внимание на том, что события, описанные в тексте, действительно произошли.</a:t>
            </a:r>
          </a:p>
          <a:p>
            <a:r>
              <a:rPr lang="ru-RU" sz="1200" kern="1200" dirty="0" smtClean="0">
                <a:solidFill>
                  <a:schemeClr val="tx1"/>
                </a:solidFill>
                <a:effectLst/>
                <a:latin typeface="+mn-lt"/>
                <a:ea typeface="+mn-ea"/>
                <a:cs typeface="+mn-cs"/>
              </a:rPr>
              <a:t>       Многие читатели все же задумываются: ««Лев и собачка» — это сказка или рассказ?». Верно лишь второе утверждение, так как произведение не имеет важнейших признаков сказки: счастливого финала, сказовой манеры повествования, фантастического элемента. Рассказ, напротив, относится к </a:t>
            </a:r>
            <a:r>
              <a:rPr lang="ru-RU" sz="1200" kern="1200" dirty="0" smtClean="0">
                <a:solidFill>
                  <a:schemeClr val="tx1"/>
                </a:solidFill>
                <a:effectLst/>
                <a:latin typeface="+mn-lt"/>
                <a:ea typeface="+mn-ea"/>
                <a:cs typeface="+mn-cs"/>
                <a:hlinkClick r:id="rId3"/>
              </a:rPr>
              <a:t>реализму</a:t>
            </a:r>
            <a:r>
              <a:rPr lang="ru-RU" sz="1200" kern="1200" dirty="0" smtClean="0">
                <a:solidFill>
                  <a:schemeClr val="tx1"/>
                </a:solidFill>
                <a:effectLst/>
                <a:latin typeface="+mn-lt"/>
                <a:ea typeface="+mn-ea"/>
                <a:cs typeface="+mn-cs"/>
              </a:rPr>
              <a:t> и имеет все основания быть описанием реального случая. Такие феномены известны и наблюдаются по сей день.</a:t>
            </a:r>
          </a:p>
          <a:p>
            <a:r>
              <a:rPr lang="ru-RU" sz="1200" b="1" kern="1200" dirty="0" smtClean="0">
                <a:solidFill>
                  <a:schemeClr val="tx1"/>
                </a:solidFill>
                <a:effectLst/>
                <a:latin typeface="+mn-lt"/>
                <a:ea typeface="+mn-ea"/>
                <a:cs typeface="+mn-cs"/>
              </a:rPr>
              <a:t>       Суть: о чем рассказ?</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Когда-то давно в Лондоне для того, чтобы пройти в зоопарк, можно было привести кошку или собаку на съедение крупным хищникам. Один англичанин решил воспользоваться этим, чтобы попасть в зоопарк, и привел маленькую собаку. Ее отдали в клетку со львом в качестве обеда. </a:t>
            </a:r>
          </a:p>
          <a:p>
            <a:r>
              <a:rPr lang="ru-RU" sz="1200" kern="1200" dirty="0" smtClean="0">
                <a:solidFill>
                  <a:schemeClr val="tx1"/>
                </a:solidFill>
                <a:effectLst/>
                <a:latin typeface="+mn-lt"/>
                <a:ea typeface="+mn-ea"/>
                <a:cs typeface="+mn-cs"/>
              </a:rPr>
              <a:t>       Собачка перепугалась, забилась в дальний угол. На удивление, лев спокойно подошел, понюхал ее. Собачка перевернулась на спину, замахала хвостом. Лев не тронул пленницу, а стал ее верным другом, делился с ней куском мяса. Так началась их дружба.</a:t>
            </a:r>
          </a:p>
          <a:p>
            <a:r>
              <a:rPr lang="ru-RU" sz="1200" kern="1200" dirty="0" smtClean="0">
                <a:solidFill>
                  <a:schemeClr val="tx1"/>
                </a:solidFill>
                <a:effectLst/>
                <a:latin typeface="+mn-lt"/>
                <a:ea typeface="+mn-ea"/>
                <a:cs typeface="+mn-cs"/>
              </a:rPr>
              <a:t>       Однажды по зоопарку ходил богатый англичанин, он узнал дворняжку в клетке со львом и попросил ее вернуть ему. Но лев не собирался расставаться со своим другом, он рычал и никого не подпускал к клетке.</a:t>
            </a:r>
          </a:p>
          <a:p>
            <a:r>
              <a:rPr lang="ru-RU" sz="1200" kern="1200" dirty="0" smtClean="0">
                <a:solidFill>
                  <a:schemeClr val="tx1"/>
                </a:solidFill>
                <a:effectLst/>
                <a:latin typeface="+mn-lt"/>
                <a:ea typeface="+mn-ea"/>
                <a:cs typeface="+mn-cs"/>
              </a:rPr>
              <a:t>      Прошло время, собачка заболела и умерла. Лев не понимал, что происходит, почему собачка не играет с ним. Он начал метаться по клетке, грызть ее, биться об стены. Чтобы утихомирить хищника, ему в клетку бросили другую собачку, но он разорвал ее на куски.</a:t>
            </a:r>
          </a:p>
          <a:p>
            <a:r>
              <a:rPr lang="ru-RU" sz="1200" kern="1200" smtClean="0">
                <a:solidFill>
                  <a:schemeClr val="tx1"/>
                </a:solidFill>
                <a:effectLst/>
                <a:latin typeface="+mn-lt"/>
                <a:ea typeface="+mn-ea"/>
                <a:cs typeface="+mn-cs"/>
              </a:rPr>
              <a:t>       Лев </a:t>
            </a:r>
            <a:r>
              <a:rPr lang="ru-RU" sz="1200" kern="1200" dirty="0" smtClean="0">
                <a:solidFill>
                  <a:schemeClr val="tx1"/>
                </a:solidFill>
                <a:effectLst/>
                <a:latin typeface="+mn-lt"/>
                <a:ea typeface="+mn-ea"/>
                <a:cs typeface="+mn-cs"/>
              </a:rPr>
              <a:t>никак не мог смириться с потерей своего близкого друга. Он обнял ее лапами. Не ел и не пил, а на шестой день умер.</a:t>
            </a:r>
          </a:p>
          <a:p>
            <a:r>
              <a:rPr lang="ru-RU" sz="1200" b="1" kern="1200" dirty="0" smtClean="0">
                <a:solidFill>
                  <a:schemeClr val="tx1"/>
                </a:solidFill>
                <a:effectLst/>
                <a:latin typeface="+mn-lt"/>
                <a:ea typeface="+mn-ea"/>
                <a:cs typeface="+mn-cs"/>
              </a:rPr>
              <a:t>       Главные герои и их характеристика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Основными героями рассказа являются лев и собачка.</a:t>
            </a:r>
          </a:p>
          <a:p>
            <a:r>
              <a:rPr lang="ru-RU" sz="1200" kern="1200" dirty="0" smtClean="0">
                <a:solidFill>
                  <a:schemeClr val="tx1"/>
                </a:solidFill>
                <a:effectLst/>
                <a:latin typeface="+mn-lt"/>
                <a:ea typeface="+mn-ea"/>
                <a:cs typeface="+mn-cs"/>
              </a:rPr>
              <a:t>       Лев</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огромный хищный (страшный, верный и добрый) зверь, который оказался верным другом собачки. Лев жил в неволе и был одинок, а ласка собачки развлекла его и скрасила жизнь в клетке. От боли потери лев ожесточился (разорвал другую собаку) и умер.</a:t>
            </a:r>
          </a:p>
          <a:p>
            <a:r>
              <a:rPr lang="ru-RU" sz="1200" kern="1200" dirty="0" smtClean="0">
                <a:solidFill>
                  <a:schemeClr val="tx1"/>
                </a:solidFill>
                <a:effectLst/>
                <a:latin typeface="+mn-lt"/>
                <a:ea typeface="+mn-ea"/>
                <a:cs typeface="+mn-cs"/>
              </a:rPr>
              <a:t>       Собачка</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маленькая, добрая, веселая, игривая, верная спутница льва. Автор все время называет ее уменьшительными формами слова «собака», чтобы подчеркнуть ее слабость и незначительность. Именно доброта, а не села расположила к ней льва.</a:t>
            </a:r>
          </a:p>
          <a:p>
            <a:r>
              <a:rPr lang="ru-RU" sz="1200" b="1" kern="1200" dirty="0" smtClean="0">
                <a:solidFill>
                  <a:schemeClr val="tx1"/>
                </a:solidFill>
                <a:effectLst/>
                <a:latin typeface="+mn-lt"/>
                <a:ea typeface="+mn-ea"/>
                <a:cs typeface="+mn-cs"/>
              </a:rPr>
              <a:t>       Темы</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Тематика в рассказе «Лев и собачка» так же проста, как и ее содержание.</a:t>
            </a:r>
          </a:p>
          <a:p>
            <a:pPr lvl="0"/>
            <a:r>
              <a:rPr lang="ru-RU" sz="1200" kern="1200" dirty="0" smtClean="0">
                <a:solidFill>
                  <a:schemeClr val="tx1"/>
                </a:solidFill>
                <a:effectLst/>
                <a:latin typeface="+mn-lt"/>
                <a:ea typeface="+mn-ea"/>
                <a:cs typeface="+mn-cs"/>
              </a:rPr>
              <a:t>В данном произведении можно выделить одну главную тему – это </a:t>
            </a:r>
            <a:r>
              <a:rPr lang="ru-RU" sz="1200" b="1" kern="1200" dirty="0" smtClean="0">
                <a:solidFill>
                  <a:schemeClr val="tx1"/>
                </a:solidFill>
                <a:effectLst/>
                <a:latin typeface="+mn-lt"/>
                <a:ea typeface="+mn-ea"/>
                <a:cs typeface="+mn-cs"/>
              </a:rPr>
              <a:t>тема большой, искренней дружбы</a:t>
            </a:r>
            <a:r>
              <a:rPr lang="ru-RU" sz="1200" kern="1200" dirty="0" smtClean="0">
                <a:solidFill>
                  <a:schemeClr val="tx1"/>
                </a:solidFill>
                <a:effectLst/>
                <a:latin typeface="+mn-lt"/>
                <a:ea typeface="+mn-ea"/>
                <a:cs typeface="+mn-cs"/>
              </a:rPr>
              <a:t>. Лев и собачка поддерживали друг друга и играли, противопоставляя свой хрупкий мир жестоким нравам людей. </a:t>
            </a:r>
          </a:p>
          <a:p>
            <a:pPr lvl="0"/>
            <a:r>
              <a:rPr lang="ru-RU" sz="1200" b="1" kern="1200" dirty="0" smtClean="0">
                <a:solidFill>
                  <a:schemeClr val="tx1"/>
                </a:solidFill>
                <a:effectLst/>
                <a:latin typeface="+mn-lt"/>
                <a:ea typeface="+mn-ea"/>
                <a:cs typeface="+mn-cs"/>
              </a:rPr>
              <a:t>Доброта</a:t>
            </a:r>
            <a:r>
              <a:rPr lang="ru-RU" sz="1200" kern="1200" dirty="0" smtClean="0">
                <a:solidFill>
                  <a:schemeClr val="tx1"/>
                </a:solidFill>
                <a:effectLst/>
                <a:latin typeface="+mn-lt"/>
                <a:ea typeface="+mn-ea"/>
                <a:cs typeface="+mn-cs"/>
              </a:rPr>
              <a:t>. Лев и собачка проявили по отношению друг к другу доброжелательность, чего не встретить даже в человеческом обществе, где люди готовы приносить жертвы вместо денег, чтобы получить услугу. Лев и собака, опасные звери, заключенные в клетке, были добрее, чем те, кто их туда запер.</a:t>
            </a:r>
          </a:p>
          <a:p>
            <a:pPr lvl="0"/>
            <a:r>
              <a:rPr lang="ru-RU" sz="1200" b="1" kern="1200" dirty="0" smtClean="0">
                <a:solidFill>
                  <a:schemeClr val="tx1"/>
                </a:solidFill>
                <a:effectLst/>
                <a:latin typeface="+mn-lt"/>
                <a:ea typeface="+mn-ea"/>
                <a:cs typeface="+mn-cs"/>
              </a:rPr>
              <a:t>Взаимовыручка</a:t>
            </a:r>
            <a:r>
              <a:rPr lang="ru-RU" sz="1200" kern="1200" dirty="0" smtClean="0">
                <a:solidFill>
                  <a:schemeClr val="tx1"/>
                </a:solidFill>
                <a:effectLst/>
                <a:latin typeface="+mn-lt"/>
                <a:ea typeface="+mn-ea"/>
                <a:cs typeface="+mn-cs"/>
              </a:rPr>
              <a:t>. Лев защищал свою подругу от тех людей, которые готовы были бросить ее хищнику в качестве обеда. </a:t>
            </a:r>
          </a:p>
          <a:p>
            <a:r>
              <a:rPr lang="ru-RU" sz="1200" b="1" kern="1200" dirty="0" smtClean="0">
                <a:solidFill>
                  <a:schemeClr val="tx1"/>
                </a:solidFill>
                <a:effectLst/>
                <a:latin typeface="+mn-lt"/>
                <a:ea typeface="+mn-ea"/>
                <a:cs typeface="+mn-cs"/>
              </a:rPr>
              <a:t>       Проблема</a:t>
            </a:r>
            <a:endParaRPr lang="ru-RU" sz="1200" kern="1200" dirty="0" smtClean="0">
              <a:solidFill>
                <a:schemeClr val="tx1"/>
              </a:solidFill>
              <a:effectLst/>
              <a:latin typeface="+mn-lt"/>
              <a:ea typeface="+mn-ea"/>
              <a:cs typeface="+mn-cs"/>
            </a:endParaRPr>
          </a:p>
          <a:p>
            <a:pPr lvl="0"/>
            <a:r>
              <a:rPr lang="ru-RU" sz="1200" b="1" kern="1200" dirty="0" smtClean="0">
                <a:solidFill>
                  <a:schemeClr val="tx1"/>
                </a:solidFill>
                <a:effectLst/>
                <a:latin typeface="+mn-lt"/>
                <a:ea typeface="+mn-ea"/>
                <a:cs typeface="+mn-cs"/>
              </a:rPr>
              <a:t>Проблема жестокости</a:t>
            </a:r>
            <a:r>
              <a:rPr lang="ru-RU" sz="1200" kern="1200" dirty="0" smtClean="0">
                <a:solidFill>
                  <a:schemeClr val="tx1"/>
                </a:solidFill>
                <a:effectLst/>
                <a:latin typeface="+mn-lt"/>
                <a:ea typeface="+mn-ea"/>
                <a:cs typeface="+mn-cs"/>
              </a:rPr>
              <a:t> людей, которые бросили собачку на съедение льву, является основной в тексте. Ради зрелища герои готовы были пожертвовать чужой жизнью и обрекали собак и кошек на мученическую гибель. Не зря автор описал именно английский зоопарк, ведь Европа является символом и главным носителем цивилизованности, а вместо этого господа ведут себя не лучше средневековых варваров.</a:t>
            </a:r>
          </a:p>
          <a:p>
            <a:pPr lvl="0"/>
            <a:r>
              <a:rPr lang="ru-RU" sz="1200" b="1" kern="1200" dirty="0" smtClean="0">
                <a:solidFill>
                  <a:schemeClr val="tx1"/>
                </a:solidFill>
                <a:effectLst/>
                <a:latin typeface="+mn-lt"/>
                <a:ea typeface="+mn-ea"/>
                <a:cs typeface="+mn-cs"/>
              </a:rPr>
              <a:t>Отсутствие сострадания у людей и равнодушие. </a:t>
            </a:r>
            <a:r>
              <a:rPr lang="ru-RU" sz="1200" kern="1200" dirty="0" smtClean="0">
                <a:solidFill>
                  <a:schemeClr val="tx1"/>
                </a:solidFill>
                <a:effectLst/>
                <a:latin typeface="+mn-lt"/>
                <a:ea typeface="+mn-ea"/>
                <a:cs typeface="+mn-cs"/>
              </a:rPr>
              <a:t>Все приходят посмотреть, как звери томятся в клетках, но никто не думает, каково им там живется? Никто не желает понимать, как льву одиноко ходить по загону, как ему больно и страшно находиться среди людей и вдали от родины и свободы? Зрители думают лишь о своих наслаждениях, но совершенно игнорируют нужды животных.</a:t>
            </a:r>
          </a:p>
          <a:p>
            <a:pPr lvl="0"/>
            <a:r>
              <a:rPr lang="ru-RU" sz="1200" b="1" kern="1200" dirty="0" smtClean="0">
                <a:solidFill>
                  <a:schemeClr val="tx1"/>
                </a:solidFill>
                <a:effectLst/>
                <a:latin typeface="+mn-lt"/>
                <a:ea typeface="+mn-ea"/>
                <a:cs typeface="+mn-cs"/>
              </a:rPr>
              <a:t>Одиночество</a:t>
            </a:r>
            <a:r>
              <a:rPr lang="ru-RU" sz="1200" kern="1200" dirty="0" smtClean="0">
                <a:solidFill>
                  <a:schemeClr val="tx1"/>
                </a:solidFill>
                <a:effectLst/>
                <a:latin typeface="+mn-lt"/>
                <a:ea typeface="+mn-ea"/>
                <a:cs typeface="+mn-cs"/>
              </a:rPr>
              <a:t>. Лишившись друга, лев заболел от горя и не смог смириться с утратой. А ведь его трагическая смерть — лишь одна из многих таких же смертей в этом зоопарке, так как все животные содержатся в одиночных камерах.</a:t>
            </a:r>
          </a:p>
          <a:p>
            <a:r>
              <a:rPr lang="ru-RU" sz="1200" b="1" kern="1200" dirty="0" smtClean="0">
                <a:solidFill>
                  <a:schemeClr val="tx1"/>
                </a:solidFill>
                <a:effectLst/>
                <a:latin typeface="+mn-lt"/>
                <a:ea typeface="+mn-ea"/>
                <a:cs typeface="+mn-cs"/>
              </a:rPr>
              <a:t>       Главная мысль - </a:t>
            </a:r>
            <a:r>
              <a:rPr lang="ru-RU" sz="1200" b="0" kern="1200" dirty="0" smtClean="0">
                <a:solidFill>
                  <a:schemeClr val="tx1"/>
                </a:solidFill>
                <a:effectLst/>
                <a:latin typeface="+mn-lt"/>
                <a:ea typeface="+mn-ea"/>
                <a:cs typeface="+mn-cs"/>
              </a:rPr>
              <a:t>нет на свете никого более дорогого, чем верный друг.</a:t>
            </a:r>
          </a:p>
          <a:p>
            <a:r>
              <a:rPr lang="ru-RU" sz="1200" kern="1200" dirty="0" smtClean="0">
                <a:solidFill>
                  <a:schemeClr val="tx1"/>
                </a:solidFill>
                <a:effectLst/>
                <a:latin typeface="+mn-lt"/>
                <a:ea typeface="+mn-ea"/>
                <a:cs typeface="+mn-cs"/>
              </a:rPr>
              <a:t>       Большое счастье в жизни — повстречать верного и настоящего друга, и абсолютно неважно, как он выглядит — это и есть основная идея рассказа «Лев и собачка». Автор всячески указывает на ничтожность и слабость животного, но зато подчеркивает его нежность, дружелюбие и игривость по отношению к опасному хищнику, который всем внушает лишь страх. Животным хватило мудрости не судить по одежке, а взглянуть в сердце того, кто стоит напротив, и обрести друга, а не врага или добычу.</a:t>
            </a:r>
          </a:p>
          <a:p>
            <a:r>
              <a:rPr lang="ru-RU" sz="1200" kern="1200" dirty="0" smtClean="0">
                <a:solidFill>
                  <a:schemeClr val="tx1"/>
                </a:solidFill>
                <a:effectLst/>
                <a:latin typeface="+mn-lt"/>
                <a:ea typeface="+mn-ea"/>
                <a:cs typeface="+mn-cs"/>
              </a:rPr>
              <a:t>       Смысл рассказа «Лев и собачка» заключается еще и в том, что люди порой оказываются более жестокими и злыми, чем хищные звери. Все они, такие цивилизованные и культурные, пришли смотреть, как лев убивает животных, случайно попавших в руки несостоятельных посетителей зоопарка. Получается, что дикий лев гуманнее, добрее и выше тем, кто смотрит на него по ту сторону решетки. Люди должны быть достойны того, что имеют, иначе они деградируют и скатываются ниже всех ступеней эволюции, пройденных их предками. </a:t>
            </a:r>
          </a:p>
          <a:p>
            <a:r>
              <a:rPr lang="ru-RU" sz="1200" b="1" kern="1200" dirty="0" smtClean="0">
                <a:solidFill>
                  <a:schemeClr val="tx1"/>
                </a:solidFill>
                <a:effectLst/>
                <a:latin typeface="+mn-lt"/>
                <a:ea typeface="+mn-ea"/>
                <a:cs typeface="+mn-cs"/>
              </a:rPr>
              <a:t>       Чему учит рассказ?</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Рассказ «Лев и собачка» учит верности и настоящей дружбе. А также он заставляет задуматься о том, что нужно с любовью, добротой и состраданием относиться к животным, иначе мы сами превратимся в кровожадных зверей. Герои рассказа в состоянии преподать читателю нравственные уроки: нужно уметь дружить и любить, ведь это естественно для каждого живого организма.</a:t>
            </a:r>
          </a:p>
          <a:p>
            <a:r>
              <a:rPr lang="ru-RU" sz="1200" kern="1200" dirty="0" smtClean="0">
                <a:solidFill>
                  <a:schemeClr val="tx1"/>
                </a:solidFill>
                <a:effectLst/>
                <a:latin typeface="+mn-lt"/>
                <a:ea typeface="+mn-ea"/>
                <a:cs typeface="+mn-cs"/>
              </a:rPr>
              <a:t>       Автор учит любить животных и заботиться о них, осуждает жестокость людей, а мы можем сделать вывод из рассказа «Лев и собачка». Судя по поведению, в клетке должен быть не лев, а те, кто кормит его чьими-то кошками и собаками.</a:t>
            </a:r>
          </a:p>
          <a:p>
            <a:r>
              <a:rPr lang="ru-RU" sz="1200" b="1" kern="1200" dirty="0" smtClean="0">
                <a:solidFill>
                  <a:schemeClr val="tx1"/>
                </a:solidFill>
                <a:effectLst/>
                <a:latin typeface="+mn-lt"/>
                <a:ea typeface="+mn-ea"/>
                <a:cs typeface="+mn-cs"/>
              </a:rPr>
              <a:t>       Критика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Произведение Льва Николаевича Толстого оставило неизгладимый след в душе. Трогательная история верной и преданной дружбы большого, хищного льва и маленькой, беззащитной собачки способна растрогать любого читателя. После смерти друга, лев не принял никакой другой собачки. Не смог пережить утрату. Данное произведение учит тому, что верных друзей нельзя купить, продать или поменять на кого-то другого.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«Любить — значит жить жизнью того, кого любишь» — писал Лев Толстой.</a:t>
            </a:r>
          </a:p>
          <a:p>
            <a:r>
              <a:rPr lang="ru-RU" sz="1200" kern="1200" dirty="0" smtClean="0">
                <a:solidFill>
                  <a:schemeClr val="tx1"/>
                </a:solidFill>
                <a:effectLst/>
                <a:latin typeface="+mn-lt"/>
                <a:ea typeface="+mn-ea"/>
                <a:cs typeface="+mn-cs"/>
              </a:rPr>
              <a:t>Об этом произведении писали филологи Е.Н. Янсарина и Н.В. Кожушкова в статье «Воспитание гуманизма в были Толстого «Лев и собачка»»:</a:t>
            </a:r>
          </a:p>
          <a:p>
            <a:r>
              <a:rPr lang="ru-RU" sz="1200" kern="1200" dirty="0" smtClean="0">
                <a:solidFill>
                  <a:schemeClr val="tx1"/>
                </a:solidFill>
                <a:effectLst/>
                <a:latin typeface="+mn-lt"/>
                <a:ea typeface="+mn-ea"/>
                <a:cs typeface="+mn-cs"/>
              </a:rPr>
              <a:t>В предложении «Одному человеку захотелось поглядеть зверей: он ухватил на улице собачонку и принес ее в зверинец». Проявляется человеческое любопытство и ради того чтобы его удовлетворить его, человек идет на такой шаг. Один человек, не говориться кто именно не имени этого человека ни статуса, просто один из множества людей это мог быть кто угодно, тут человек показывается с отрицательной стороны, у него нет жалости по отношению к маленькому животному. Он просто взял собачку на улице, даже не взял, а ухватил ее, автор употребляет слово «ухватил» в значении действовал необдуманно, случайно ухватил то, что подвернулось под руку.</a:t>
            </a:r>
          </a:p>
          <a:p>
            <a:r>
              <a:rPr lang="ru-RU" sz="1200" kern="1200" dirty="0" smtClean="0">
                <a:solidFill>
                  <a:schemeClr val="tx1"/>
                </a:solidFill>
                <a:effectLst/>
                <a:latin typeface="+mn-lt"/>
                <a:ea typeface="+mn-ea"/>
                <a:cs typeface="+mn-cs"/>
              </a:rPr>
              <a:t>«Лев и собачка», это микрорассказ, который ходит в сборники </a:t>
            </a:r>
            <a:r>
              <a:rPr lang="ru-RU" sz="1200" u="sng" kern="1200" dirty="0" smtClean="0">
                <a:solidFill>
                  <a:schemeClr val="tx1"/>
                </a:solidFill>
                <a:effectLst/>
                <a:latin typeface="+mn-lt"/>
                <a:ea typeface="+mn-ea"/>
                <a:cs typeface="+mn-cs"/>
              </a:rPr>
              <a:t>«Вторая русская книга для чтения»</a:t>
            </a:r>
            <a:r>
              <a:rPr lang="ru-RU" sz="1200" kern="1200" dirty="0" smtClean="0">
                <a:solidFill>
                  <a:schemeClr val="tx1"/>
                </a:solidFill>
                <a:effectLst/>
                <a:latin typeface="+mn-lt"/>
                <a:ea typeface="+mn-ea"/>
                <a:cs typeface="+mn-cs"/>
              </a:rPr>
              <a:t> 1875 года, В «Хрестоматию детской литературы» 1975 года выпуска (рис.2) , в сборник микрорассказов Л. Н. Толстого 1981 года « Лев и собачка» (рис.3) , в этот сборник также входят микрорассказы, как «Орел», «Пожарные собаки», «Булька». Микрорассказ - это очень короткий рассказ. </a:t>
            </a:r>
          </a:p>
          <a:p>
            <a:r>
              <a:rPr lang="ru-RU" sz="1200" kern="1200" dirty="0" smtClean="0">
                <a:solidFill>
                  <a:schemeClr val="tx1"/>
                </a:solidFill>
                <a:effectLst/>
                <a:latin typeface="+mn-lt"/>
                <a:ea typeface="+mn-ea"/>
                <a:cs typeface="+mn-cs"/>
              </a:rPr>
              <a:t>Эта история произошла давно в далёком от берегов России городе Лондоне. Может быть, об этой истории Толстому рассказал какой-нибудь моряк, который там бывал. Кто знает, но дело в том, что маленький Толстой был очень чувствителен. Он плакал, когда слушал печальные истории или видел, например, убитую птичку, котёнка со сломанной лапкой. Эта черта сострадания сохранилась в нём до конца жизни. </a:t>
            </a:r>
          </a:p>
          <a:p>
            <a:r>
              <a:rPr lang="ru-RU" sz="1200" kern="1200" dirty="0" smtClean="0">
                <a:solidFill>
                  <a:schemeClr val="tx1"/>
                </a:solidFill>
                <a:effectLst/>
                <a:latin typeface="+mn-lt"/>
                <a:ea typeface="+mn-ea"/>
                <a:cs typeface="+mn-cs"/>
              </a:rPr>
              <a:t>Произведение «Лев и собачка» является былью.</a:t>
            </a:r>
            <a:r>
              <a:rPr lang="ru-RU" sz="1200" b="1" kern="1200" dirty="0" smtClean="0">
                <a:solidFill>
                  <a:schemeClr val="tx1"/>
                </a:solidFill>
                <a:effectLst/>
                <a:latin typeface="+mn-lt"/>
                <a:ea typeface="+mn-ea"/>
                <a:cs typeface="+mn-cs"/>
              </a:rPr>
              <a:t> Быль</a:t>
            </a:r>
            <a:r>
              <a:rPr lang="ru-RU" sz="1200" kern="1200" dirty="0" smtClean="0">
                <a:solidFill>
                  <a:schemeClr val="tx1"/>
                </a:solidFill>
                <a:effectLst/>
                <a:latin typeface="+mn-lt"/>
                <a:ea typeface="+mn-ea"/>
                <a:cs typeface="+mn-cs"/>
              </a:rPr>
              <a:t> -и, ж. 1. То, что было в прошлом (устар.) 2. То, что было в действительности, действительное происшествие, в отличие от небылицы (разг.). [1.65] </a:t>
            </a:r>
          </a:p>
          <a:p>
            <a:r>
              <a:rPr lang="ru-RU" sz="1200" kern="1200" dirty="0" smtClean="0">
                <a:solidFill>
                  <a:schemeClr val="tx1"/>
                </a:solidFill>
                <a:effectLst/>
                <a:latin typeface="+mn-lt"/>
                <a:ea typeface="+mn-ea"/>
                <a:cs typeface="+mn-cs"/>
              </a:rPr>
              <a:t>Название рассказа говорит о том, что речь пойдет о диком животном льве и о домашнем животным маленькой собачке. Не зная о чем рассказ, мы не можем сказать какие у них взаимоотношения, кто они друг другу и что их связывает, но зная, что рассказ является былью, мы можем предположить, что сюжет будет связан с жизнью этих двух животных. </a:t>
            </a:r>
          </a:p>
          <a:p>
            <a:r>
              <a:rPr lang="ru-RU" sz="1200" kern="1200" dirty="0" smtClean="0">
                <a:solidFill>
                  <a:schemeClr val="tx1"/>
                </a:solidFill>
                <a:effectLst/>
                <a:latin typeface="+mn-lt"/>
                <a:ea typeface="+mn-ea"/>
                <a:cs typeface="+mn-cs"/>
              </a:rPr>
              <a:t>В словаре С. И. Ожегова </a:t>
            </a:r>
            <a:r>
              <a:rPr lang="ru-RU" sz="1200" b="1" kern="1200" dirty="0" smtClean="0">
                <a:solidFill>
                  <a:schemeClr val="tx1"/>
                </a:solidFill>
                <a:effectLst/>
                <a:latin typeface="+mn-lt"/>
                <a:ea typeface="+mn-ea"/>
                <a:cs typeface="+mn-cs"/>
              </a:rPr>
              <a:t>ЛЕВ </a:t>
            </a:r>
            <a:r>
              <a:rPr lang="ru-RU" sz="1200" kern="1200" dirty="0" smtClean="0">
                <a:solidFill>
                  <a:schemeClr val="tx1"/>
                </a:solidFill>
                <a:effectLst/>
                <a:latin typeface="+mn-lt"/>
                <a:ea typeface="+mn-ea"/>
                <a:cs typeface="+mn-cs"/>
              </a:rPr>
              <a:t>( Рис</a:t>
            </a:r>
            <a:r>
              <a:rPr lang="ru-RU" sz="1200" b="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4)- это крупное хищное животное семейства кошачьих с короткой желтоватой шерстью и с длинной гривой у самцов.[1.320]</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Слово собачка в том же словаре, это уменьшительно - ласкательное от слова «собака» образованное с помощью суффикса –</a:t>
            </a:r>
            <a:r>
              <a:rPr lang="ru-RU" sz="1200" kern="1200" dirty="0" err="1" smtClean="0">
                <a:solidFill>
                  <a:schemeClr val="tx1"/>
                </a:solidFill>
                <a:effectLst/>
                <a:latin typeface="+mn-lt"/>
                <a:ea typeface="+mn-ea"/>
                <a:cs typeface="+mn-cs"/>
              </a:rPr>
              <a:t>чка</a:t>
            </a: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СОБАКА </a:t>
            </a:r>
            <a:r>
              <a:rPr lang="ru-RU" sz="1200" kern="1200" dirty="0" smtClean="0">
                <a:solidFill>
                  <a:schemeClr val="tx1"/>
                </a:solidFill>
                <a:effectLst/>
                <a:latin typeface="+mn-lt"/>
                <a:ea typeface="+mn-ea"/>
                <a:cs typeface="+mn-cs"/>
              </a:rPr>
              <a:t>( Рис.5)- домашнее животное семейства псовых.[1.739] </a:t>
            </a:r>
          </a:p>
          <a:p>
            <a:r>
              <a:rPr lang="ru-RU" sz="1200" kern="1200" dirty="0" smtClean="0">
                <a:solidFill>
                  <a:schemeClr val="tx1"/>
                </a:solidFill>
                <a:effectLst/>
                <a:latin typeface="+mn-lt"/>
                <a:ea typeface="+mn-ea"/>
                <a:cs typeface="+mn-cs"/>
              </a:rPr>
              <a:t>В названии союз </a:t>
            </a:r>
            <a:r>
              <a:rPr lang="ru-RU" sz="1200" i="1" kern="1200" dirty="0" smtClean="0">
                <a:solidFill>
                  <a:schemeClr val="tx1"/>
                </a:solidFill>
                <a:effectLst/>
                <a:latin typeface="+mn-lt"/>
                <a:ea typeface="+mn-ea"/>
                <a:cs typeface="+mn-cs"/>
              </a:rPr>
              <a:t>«и</a:t>
            </a:r>
            <a:r>
              <a:rPr lang="ru-RU" sz="1200" kern="1200" dirty="0" smtClean="0">
                <a:solidFill>
                  <a:schemeClr val="tx1"/>
                </a:solidFill>
                <a:effectLst/>
                <a:latin typeface="+mn-lt"/>
                <a:ea typeface="+mn-ea"/>
                <a:cs typeface="+mn-cs"/>
              </a:rPr>
              <a:t>»[1.235] соединяет два слова лев </a:t>
            </a:r>
            <a:r>
              <a:rPr lang="ru-RU" sz="1200" i="1" kern="1200" dirty="0" smtClean="0">
                <a:solidFill>
                  <a:schemeClr val="tx1"/>
                </a:solidFill>
                <a:effectLst/>
                <a:latin typeface="+mn-lt"/>
                <a:ea typeface="+mn-ea"/>
                <a:cs typeface="+mn-cs"/>
              </a:rPr>
              <a:t>И</a:t>
            </a:r>
            <a:r>
              <a:rPr lang="ru-RU" sz="1200" kern="1200" dirty="0" smtClean="0">
                <a:solidFill>
                  <a:schemeClr val="tx1"/>
                </a:solidFill>
                <a:effectLst/>
                <a:latin typeface="+mn-lt"/>
                <a:ea typeface="+mn-ea"/>
                <a:cs typeface="+mn-cs"/>
              </a:rPr>
              <a:t> собачка. Почему именно этот союз? Союз </a:t>
            </a:r>
            <a:r>
              <a:rPr lang="ru-RU" sz="1200" i="1" kern="1200" dirty="0" smtClean="0">
                <a:solidFill>
                  <a:schemeClr val="tx1"/>
                </a:solidFill>
                <a:effectLst/>
                <a:latin typeface="+mn-lt"/>
                <a:ea typeface="+mn-ea"/>
                <a:cs typeface="+mn-cs"/>
              </a:rPr>
              <a:t>«и</a:t>
            </a:r>
            <a:r>
              <a:rPr lang="ru-RU" sz="1200" kern="1200" dirty="0" smtClean="0">
                <a:solidFill>
                  <a:schemeClr val="tx1"/>
                </a:solidFill>
                <a:effectLst/>
                <a:latin typeface="+mn-lt"/>
                <a:ea typeface="+mn-ea"/>
                <a:cs typeface="+mn-cs"/>
              </a:rPr>
              <a:t>» является соединительным союзом. В произведении «Лев и собачка» союз </a:t>
            </a:r>
            <a:r>
              <a:rPr lang="ru-RU" sz="1200" i="1" kern="1200" dirty="0" smtClean="0">
                <a:solidFill>
                  <a:schemeClr val="tx1"/>
                </a:solidFill>
                <a:effectLst/>
                <a:latin typeface="+mn-lt"/>
                <a:ea typeface="+mn-ea"/>
                <a:cs typeface="+mn-cs"/>
              </a:rPr>
              <a:t>«и»</a:t>
            </a:r>
            <a:r>
              <a:rPr lang="ru-RU" sz="1200" kern="1200" dirty="0" smtClean="0">
                <a:solidFill>
                  <a:schemeClr val="tx1"/>
                </a:solidFill>
                <a:effectLst/>
                <a:latin typeface="+mn-lt"/>
                <a:ea typeface="+mn-ea"/>
                <a:cs typeface="+mn-cs"/>
              </a:rPr>
              <a:t> соединяет противоположности между семейством кошачьих и псовых, но по названию мы не можем сказать, что их объединяет или показывала их вражду. Поэтому перейдем к построчному анализу произведения. </a:t>
            </a:r>
          </a:p>
          <a:p>
            <a:r>
              <a:rPr lang="ru-RU" sz="1200" kern="1200" dirty="0" smtClean="0">
                <a:solidFill>
                  <a:schemeClr val="tx1"/>
                </a:solidFill>
                <a:effectLst/>
                <a:latin typeface="+mn-lt"/>
                <a:ea typeface="+mn-ea"/>
                <a:cs typeface="+mn-cs"/>
              </a:rPr>
              <a:t>Первый абзац: «</a:t>
            </a:r>
            <a:r>
              <a:rPr lang="ru-RU" sz="1200" i="1" kern="1200" dirty="0" smtClean="0">
                <a:solidFill>
                  <a:schemeClr val="tx1"/>
                </a:solidFill>
                <a:effectLst/>
                <a:latin typeface="+mn-lt"/>
                <a:ea typeface="+mn-ea"/>
                <a:cs typeface="+mn-cs"/>
              </a:rPr>
              <a:t>В Лондоне показывали диких зверей и за смотренье брали деньгами или собаками и кошками на корм диким зверям</a:t>
            </a:r>
            <a:r>
              <a:rPr lang="ru-RU" sz="1200" kern="1200" dirty="0" smtClean="0">
                <a:solidFill>
                  <a:schemeClr val="tx1"/>
                </a:solidFill>
                <a:effectLst/>
                <a:latin typeface="+mn-lt"/>
                <a:ea typeface="+mn-ea"/>
                <a:cs typeface="+mn-cs"/>
              </a:rPr>
              <a:t>» является завязкой данного произведения. Читатель видит здесь противопоставления между дикими и домашними животными, у этих животных разный темперамент, разная среда обитания. Лев относится к семейству кошачьих, а собачка к псовым, кошки и собаки это вечные враги, но по названию и первому предложению читатель не видит вражды между ними. </a:t>
            </a:r>
          </a:p>
          <a:p>
            <a:r>
              <a:rPr lang="ru-RU" sz="1200" kern="1200" dirty="0" smtClean="0">
                <a:solidFill>
                  <a:schemeClr val="tx1"/>
                </a:solidFill>
                <a:effectLst/>
                <a:latin typeface="+mn-lt"/>
                <a:ea typeface="+mn-ea"/>
                <a:cs typeface="+mn-cs"/>
              </a:rPr>
              <a:t>Кошки, собаки и деньги уравниваются. В тексте эти слова соединении союзом «или». Если нет денег, то домашних животных, друзей человека, можно отдать на корм диким зверям. Это предложение вызывает у читателя неприятные ощущения, появляется чувство жалости к домашним животным. </a:t>
            </a:r>
          </a:p>
          <a:p>
            <a:r>
              <a:rPr lang="ru-RU" sz="1200" kern="1200" dirty="0" smtClean="0">
                <a:solidFill>
                  <a:schemeClr val="tx1"/>
                </a:solidFill>
                <a:effectLst/>
                <a:latin typeface="+mn-lt"/>
                <a:ea typeface="+mn-ea"/>
                <a:cs typeface="+mn-cs"/>
              </a:rPr>
              <a:t>В предложении «</a:t>
            </a:r>
            <a:r>
              <a:rPr lang="ru-RU" sz="1200" i="1" kern="1200" dirty="0" smtClean="0">
                <a:solidFill>
                  <a:schemeClr val="tx1"/>
                </a:solidFill>
                <a:effectLst/>
                <a:latin typeface="+mn-lt"/>
                <a:ea typeface="+mn-ea"/>
                <a:cs typeface="+mn-cs"/>
              </a:rPr>
              <a:t>Одному человеку захотелось поглядеть зверей: он ухватил на улице собачонку и принес ее в зверинец».</a:t>
            </a:r>
            <a:r>
              <a:rPr lang="ru-RU" sz="1200" kern="1200" dirty="0" smtClean="0">
                <a:solidFill>
                  <a:schemeClr val="tx1"/>
                </a:solidFill>
                <a:effectLst/>
                <a:latin typeface="+mn-lt"/>
                <a:ea typeface="+mn-ea"/>
                <a:cs typeface="+mn-cs"/>
              </a:rPr>
              <a:t> Проявляется человеческое любопытство и ради того, чтобы его удовлетворить его, человек идет на такой шаг. </a:t>
            </a:r>
            <a:r>
              <a:rPr lang="ru-RU" sz="1200" i="1" kern="1200" dirty="0" smtClean="0">
                <a:solidFill>
                  <a:schemeClr val="tx1"/>
                </a:solidFill>
                <a:effectLst/>
                <a:latin typeface="+mn-lt"/>
                <a:ea typeface="+mn-ea"/>
                <a:cs typeface="+mn-cs"/>
              </a:rPr>
              <a:t>Один </a:t>
            </a:r>
            <a:r>
              <a:rPr lang="ru-RU" sz="1200" kern="1200" dirty="0" smtClean="0">
                <a:solidFill>
                  <a:schemeClr val="tx1"/>
                </a:solidFill>
                <a:effectLst/>
                <a:latin typeface="+mn-lt"/>
                <a:ea typeface="+mn-ea"/>
                <a:cs typeface="+mn-cs"/>
              </a:rPr>
              <a:t>человек, не говориться кто именно не имени этого человека ни статуса, просто один из множества людей это мог быть кто угодно, тут человек показывается с отрицательной стороны, у него нет жалости по отношению к маленькому животному. Он просто взял собачку на улице, даже не взял, а </a:t>
            </a:r>
            <a:r>
              <a:rPr lang="ru-RU" sz="1200" i="1" kern="1200" dirty="0" smtClean="0">
                <a:solidFill>
                  <a:schemeClr val="tx1"/>
                </a:solidFill>
                <a:effectLst/>
                <a:latin typeface="+mn-lt"/>
                <a:ea typeface="+mn-ea"/>
                <a:cs typeface="+mn-cs"/>
              </a:rPr>
              <a:t>ухватил</a:t>
            </a:r>
            <a:r>
              <a:rPr lang="ru-RU" sz="1200" kern="1200" dirty="0" smtClean="0">
                <a:solidFill>
                  <a:schemeClr val="tx1"/>
                </a:solidFill>
                <a:effectLst/>
                <a:latin typeface="+mn-lt"/>
                <a:ea typeface="+mn-ea"/>
                <a:cs typeface="+mn-cs"/>
              </a:rPr>
              <a:t> ее, автор употребляет слово «</a:t>
            </a:r>
            <a:r>
              <a:rPr lang="ru-RU" sz="1200" i="1" kern="1200" dirty="0" smtClean="0">
                <a:solidFill>
                  <a:schemeClr val="tx1"/>
                </a:solidFill>
                <a:effectLst/>
                <a:latin typeface="+mn-lt"/>
                <a:ea typeface="+mn-ea"/>
                <a:cs typeface="+mn-cs"/>
              </a:rPr>
              <a:t>ухватил</a:t>
            </a:r>
            <a:r>
              <a:rPr lang="ru-RU" sz="1200" kern="1200" dirty="0" smtClean="0">
                <a:solidFill>
                  <a:schemeClr val="tx1"/>
                </a:solidFill>
                <a:effectLst/>
                <a:latin typeface="+mn-lt"/>
                <a:ea typeface="+mn-ea"/>
                <a:cs typeface="+mn-cs"/>
              </a:rPr>
              <a:t>» в значении действовал необдуманно, случайно ухватил то, что подвернулось под руку.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Его пустили смотреть, а собачонку взяли и бросили в клетку ко льву на съеденье</a:t>
            </a:r>
            <a:r>
              <a:rPr lang="ru-RU" sz="1200" kern="1200" dirty="0" smtClean="0">
                <a:solidFill>
                  <a:schemeClr val="tx1"/>
                </a:solidFill>
                <a:effectLst/>
                <a:latin typeface="+mn-lt"/>
                <a:ea typeface="+mn-ea"/>
                <a:cs typeface="+mn-cs"/>
              </a:rPr>
              <a:t>». Этот человек проявил жестокость по отношению к бедной маленькой собаки, он знал, что собачку бросят на съедение к дикому зверю и даже не проявил жалости к ней. В этом предложении используется слово «собачонка», 1. уменьш. к сущ. собака 2. Уничижительное к сущ. Собака [2.739], в этом случае, собачонка употребляется, как уничижительное значение, отношение не ласковое, а пренебрежительное. Человек, пришедший в этот зверинец, не проявил сострадание к собачке и ее бросили в клетку на съедение ко льву. Слово «</a:t>
            </a:r>
            <a:r>
              <a:rPr lang="ru-RU" sz="1200" i="1" kern="1200" dirty="0" smtClean="0">
                <a:solidFill>
                  <a:schemeClr val="tx1"/>
                </a:solidFill>
                <a:effectLst/>
                <a:latin typeface="+mn-lt"/>
                <a:ea typeface="+mn-ea"/>
                <a:cs typeface="+mn-cs"/>
              </a:rPr>
              <a:t>Бросили</a:t>
            </a:r>
            <a:r>
              <a:rPr lang="ru-RU" sz="1200" kern="1200" dirty="0" smtClean="0">
                <a:solidFill>
                  <a:schemeClr val="tx1"/>
                </a:solidFill>
                <a:effectLst/>
                <a:latin typeface="+mn-lt"/>
                <a:ea typeface="+mn-ea"/>
                <a:cs typeface="+mn-cs"/>
              </a:rPr>
              <a:t>», употребляется в значении «причинили страдания». </a:t>
            </a:r>
          </a:p>
          <a:p>
            <a:r>
              <a:rPr lang="ru-RU" sz="1200" kern="1200" dirty="0" smtClean="0">
                <a:solidFill>
                  <a:schemeClr val="tx1"/>
                </a:solidFill>
                <a:effectLst/>
                <a:latin typeface="+mn-lt"/>
                <a:ea typeface="+mn-ea"/>
                <a:cs typeface="+mn-cs"/>
              </a:rPr>
              <a:t>Вызывает чувство жалости, сострадания, а человек неприятие. </a:t>
            </a:r>
          </a:p>
          <a:p>
            <a:r>
              <a:rPr lang="ru-RU" sz="1200" kern="1200" dirty="0" smtClean="0">
                <a:solidFill>
                  <a:schemeClr val="tx1"/>
                </a:solidFill>
                <a:effectLst/>
                <a:latin typeface="+mn-lt"/>
                <a:ea typeface="+mn-ea"/>
                <a:cs typeface="+mn-cs"/>
              </a:rPr>
              <a:t>В абзаце «</a:t>
            </a:r>
            <a:r>
              <a:rPr lang="ru-RU" sz="1200" i="1" kern="1200" dirty="0" smtClean="0">
                <a:solidFill>
                  <a:schemeClr val="tx1"/>
                </a:solidFill>
                <a:effectLst/>
                <a:latin typeface="+mn-lt"/>
                <a:ea typeface="+mn-ea"/>
                <a:cs typeface="+mn-cs"/>
              </a:rPr>
              <a:t>Собачка поджала хвост и прижалась в угол клетки. Лев подошел к ней и понюхал ее</a:t>
            </a:r>
            <a:r>
              <a:rPr lang="ru-RU" sz="1200" kern="1200" dirty="0" smtClean="0">
                <a:solidFill>
                  <a:schemeClr val="tx1"/>
                </a:solidFill>
                <a:effectLst/>
                <a:latin typeface="+mn-lt"/>
                <a:ea typeface="+mn-ea"/>
                <a:cs typeface="+mn-cs"/>
              </a:rPr>
              <a:t>» говориться уже о самой собачке и льве. В своем произведении Л.Н. Толстой не описал внешность собачки и льва, не рассказал об их переживаниях подробно, но он много написал о поведении этих животных.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Собачка поджала хвост и прижалась в угол клетки</a:t>
            </a:r>
            <a:r>
              <a:rPr lang="ru-RU" sz="1200" kern="1200" dirty="0" smtClean="0">
                <a:solidFill>
                  <a:schemeClr val="tx1"/>
                </a:solidFill>
                <a:effectLst/>
                <a:latin typeface="+mn-lt"/>
                <a:ea typeface="+mn-ea"/>
                <a:cs typeface="+mn-cs"/>
              </a:rPr>
              <a:t>». По этому предложению можно понять состояние собачки, она испугана, «</a:t>
            </a:r>
            <a:r>
              <a:rPr lang="ru-RU" sz="1200" i="1" kern="1200" dirty="0" smtClean="0">
                <a:solidFill>
                  <a:schemeClr val="tx1"/>
                </a:solidFill>
                <a:effectLst/>
                <a:latin typeface="+mn-lt"/>
                <a:ea typeface="+mn-ea"/>
                <a:cs typeface="+mn-cs"/>
              </a:rPr>
              <a:t>поджать</a:t>
            </a:r>
            <a:r>
              <a:rPr lang="ru-RU" sz="1200" kern="1200" dirty="0" smtClean="0">
                <a:solidFill>
                  <a:schemeClr val="tx1"/>
                </a:solidFill>
                <a:effectLst/>
                <a:latin typeface="+mn-lt"/>
                <a:ea typeface="+mn-ea"/>
                <a:cs typeface="+mn-cs"/>
              </a:rPr>
              <a:t>» подобрать под себя или прижать к себе, она прижала к себе хвост, это значит у животных испуг.[1.535] «</a:t>
            </a:r>
            <a:r>
              <a:rPr lang="ru-RU" sz="1200" i="1" kern="1200" dirty="0" smtClean="0">
                <a:solidFill>
                  <a:schemeClr val="tx1"/>
                </a:solidFill>
                <a:effectLst/>
                <a:latin typeface="+mn-lt"/>
                <a:ea typeface="+mn-ea"/>
                <a:cs typeface="+mn-cs"/>
              </a:rPr>
              <a:t>Лев подошел к ней и понюхал ее</a:t>
            </a:r>
            <a:r>
              <a:rPr lang="ru-RU" sz="1200" kern="1200" dirty="0" smtClean="0">
                <a:solidFill>
                  <a:schemeClr val="tx1"/>
                </a:solidFill>
                <a:effectLst/>
                <a:latin typeface="+mn-lt"/>
                <a:ea typeface="+mn-ea"/>
                <a:cs typeface="+mn-cs"/>
              </a:rPr>
              <a:t>» он не набросился сразу и не растерзал ее. И читатель думает, почему он так сделал? Скорей всего лев был сыт. Если бы лев был голоден, то он бы съел собачку. Лев не воспринимается как отрицательный герой, диким животным тоже надо есть. </a:t>
            </a:r>
          </a:p>
          <a:p>
            <a:r>
              <a:rPr lang="ru-RU" sz="1200" kern="1200" dirty="0" smtClean="0">
                <a:solidFill>
                  <a:schemeClr val="tx1"/>
                </a:solidFill>
                <a:effectLst/>
                <a:latin typeface="+mn-lt"/>
                <a:ea typeface="+mn-ea"/>
                <a:cs typeface="+mn-cs"/>
              </a:rPr>
              <a:t>В предложении «</a:t>
            </a:r>
            <a:r>
              <a:rPr lang="ru-RU" sz="1200" i="1" kern="1200" dirty="0" smtClean="0">
                <a:solidFill>
                  <a:schemeClr val="tx1"/>
                </a:solidFill>
                <a:effectLst/>
                <a:latin typeface="+mn-lt"/>
                <a:ea typeface="+mn-ea"/>
                <a:cs typeface="+mn-cs"/>
              </a:rPr>
              <a:t>Собачка легла на спину, подняла лапки и стала махать хвостиком</a:t>
            </a:r>
            <a:r>
              <a:rPr lang="ru-RU" sz="1200" kern="1200" dirty="0" smtClean="0">
                <a:solidFill>
                  <a:schemeClr val="tx1"/>
                </a:solidFill>
                <a:effectLst/>
                <a:latin typeface="+mn-lt"/>
                <a:ea typeface="+mn-ea"/>
                <a:cs typeface="+mn-cs"/>
              </a:rPr>
              <a:t>» (Рис.6) . собаки проявляют свое дружелюбие и доверие. Она была очень добрая, игривая и ласковая, приветливо махала хвостиком. Собачка признала его силу. Автор употребляет по отношению к собачке такие слова как, «лапки», «хвостик», «собачка», «собачонка» почему автор так ласково относится к ней? Наверно он любит ее, потому что она маленькая, добрая, беззащитная, ласковая. </a:t>
            </a:r>
          </a:p>
          <a:p>
            <a:r>
              <a:rPr lang="ru-RU" sz="1200" kern="1200" dirty="0" smtClean="0">
                <a:solidFill>
                  <a:schemeClr val="tx1"/>
                </a:solidFill>
                <a:effectLst/>
                <a:latin typeface="+mn-lt"/>
                <a:ea typeface="+mn-ea"/>
                <a:cs typeface="+mn-cs"/>
              </a:rPr>
              <a:t>А в предложении, «</a:t>
            </a:r>
            <a:r>
              <a:rPr lang="ru-RU" sz="1200" i="1" kern="1200" dirty="0" smtClean="0">
                <a:solidFill>
                  <a:schemeClr val="tx1"/>
                </a:solidFill>
                <a:effectLst/>
                <a:latin typeface="+mn-lt"/>
                <a:ea typeface="+mn-ea"/>
                <a:cs typeface="+mn-cs"/>
              </a:rPr>
              <a:t>Лев тронул ее лапой и перевернул»,</a:t>
            </a:r>
            <a:r>
              <a:rPr lang="ru-RU" sz="1200" kern="1200" dirty="0" smtClean="0">
                <a:solidFill>
                  <a:schemeClr val="tx1"/>
                </a:solidFill>
                <a:effectLst/>
                <a:latin typeface="+mn-lt"/>
                <a:ea typeface="+mn-ea"/>
                <a:cs typeface="+mn-cs"/>
              </a:rPr>
              <a:t> у льва «лапа» нет уменьшительно- ласкательного сопоставления, потому что лев - это хищник, царь зверей, крупное животное. Используется слово «</a:t>
            </a:r>
            <a:r>
              <a:rPr lang="ru-RU" sz="1200" i="1" kern="1200" dirty="0" smtClean="0">
                <a:solidFill>
                  <a:schemeClr val="tx1"/>
                </a:solidFill>
                <a:effectLst/>
                <a:latin typeface="+mn-lt"/>
                <a:ea typeface="+mn-ea"/>
                <a:cs typeface="+mn-cs"/>
              </a:rPr>
              <a:t> тронул</a:t>
            </a:r>
            <a:r>
              <a:rPr lang="ru-RU" sz="1200" kern="1200" dirty="0" smtClean="0">
                <a:solidFill>
                  <a:schemeClr val="tx1"/>
                </a:solidFill>
                <a:effectLst/>
                <a:latin typeface="+mn-lt"/>
                <a:ea typeface="+mn-ea"/>
                <a:cs typeface="+mn-cs"/>
              </a:rPr>
              <a:t>» прикоснуться к кому - чему-либо рукой или в данном случае лапой[1.812]. Он сделал это ласково, слегка прикоснулся. Лев заинтересовался собачкой, она ему понравилась, лев поступил с собачкой не грубо, как ожидал читатель.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Собачка вскочила и стала перед львом на задние лапки</a:t>
            </a:r>
            <a:r>
              <a:rPr lang="ru-RU" sz="1200" kern="1200" dirty="0" smtClean="0">
                <a:solidFill>
                  <a:schemeClr val="tx1"/>
                </a:solidFill>
                <a:effectLst/>
                <a:latin typeface="+mn-lt"/>
                <a:ea typeface="+mn-ea"/>
                <a:cs typeface="+mn-cs"/>
              </a:rPr>
              <a:t>» (Рис.7). Она встала на задние лапки, увидев во льве нового хозяина. Собачка поступает необычно, словно хочет развлечь льва за то, что он ее не съел. Собачка была домашняя, дрессированная у нее были хозяева, которые научили ее этому.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Лев смотрел на собачку, поворачивая голову со стороны на сторону, и не трогал ее» </a:t>
            </a:r>
            <a:r>
              <a:rPr lang="ru-RU" sz="1200" kern="1200" dirty="0" smtClean="0">
                <a:solidFill>
                  <a:schemeClr val="tx1"/>
                </a:solidFill>
                <a:effectLst/>
                <a:latin typeface="+mn-lt"/>
                <a:ea typeface="+mn-ea"/>
                <a:cs typeface="+mn-cs"/>
              </a:rPr>
              <a:t>Она была маленькая и беззащитная, поэтому он ее не трогал. «</a:t>
            </a:r>
            <a:r>
              <a:rPr lang="ru-RU" sz="1200" i="1" kern="1200" dirty="0" smtClean="0">
                <a:solidFill>
                  <a:schemeClr val="tx1"/>
                </a:solidFill>
                <a:effectLst/>
                <a:latin typeface="+mn-lt"/>
                <a:ea typeface="+mn-ea"/>
                <a:cs typeface="+mn-cs"/>
              </a:rPr>
              <a:t>Не трогал</a:t>
            </a:r>
            <a:r>
              <a:rPr lang="ru-RU" sz="1200" kern="1200" dirty="0" smtClean="0">
                <a:solidFill>
                  <a:schemeClr val="tx1"/>
                </a:solidFill>
                <a:effectLst/>
                <a:latin typeface="+mn-lt"/>
                <a:ea typeface="+mn-ea"/>
                <a:cs typeface="+mn-cs"/>
              </a:rPr>
              <a:t>» употребляется тут как, не обижал, не беспокоил, не задевал. </a:t>
            </a:r>
          </a:p>
          <a:p>
            <a:r>
              <a:rPr lang="ru-RU" sz="1200" kern="1200" dirty="0" smtClean="0">
                <a:solidFill>
                  <a:schemeClr val="tx1"/>
                </a:solidFill>
                <a:effectLst/>
                <a:latin typeface="+mn-lt"/>
                <a:ea typeface="+mn-ea"/>
                <a:cs typeface="+mn-cs"/>
              </a:rPr>
              <a:t>В следующем предложении</a:t>
            </a:r>
            <a:r>
              <a:rPr lang="ru-RU" sz="1200" i="1" kern="1200" dirty="0" smtClean="0">
                <a:solidFill>
                  <a:schemeClr val="tx1"/>
                </a:solidFill>
                <a:effectLst/>
                <a:latin typeface="+mn-lt"/>
                <a:ea typeface="+mn-ea"/>
                <a:cs typeface="+mn-cs"/>
              </a:rPr>
              <a:t> «Когда хозяин бросил льву мяса, лев оторвал кусок и оставил собачке</a:t>
            </a:r>
            <a:r>
              <a:rPr lang="ru-RU" sz="1200" kern="1200" dirty="0" smtClean="0">
                <a:solidFill>
                  <a:schemeClr val="tx1"/>
                </a:solidFill>
                <a:effectLst/>
                <a:latin typeface="+mn-lt"/>
                <a:ea typeface="+mn-ea"/>
                <a:cs typeface="+mn-cs"/>
              </a:rPr>
              <a:t>», автор рассказывает о том, как лев делиться едой с собачкой, ему для ее ни чего не жалко и они теперь друзья, а с друзьями надо делиться, не обижать их. Она понравилась льву. Лев относился к ней ласково, подружился с ней, полюбил ее. Эта собачка его единственный друг ему было одиноко в своей клетке, а теперь он не один. Слово «</a:t>
            </a:r>
            <a:r>
              <a:rPr lang="ru-RU" sz="1200" i="1" kern="1200" dirty="0" smtClean="0">
                <a:solidFill>
                  <a:schemeClr val="tx1"/>
                </a:solidFill>
                <a:effectLst/>
                <a:latin typeface="+mn-lt"/>
                <a:ea typeface="+mn-ea"/>
                <a:cs typeface="+mn-cs"/>
              </a:rPr>
              <a:t>оторвал</a:t>
            </a:r>
            <a:r>
              <a:rPr lang="ru-RU" sz="1200" kern="1200" dirty="0" smtClean="0">
                <a:solidFill>
                  <a:schemeClr val="tx1"/>
                </a:solidFill>
                <a:effectLst/>
                <a:latin typeface="+mn-lt"/>
                <a:ea typeface="+mn-ea"/>
                <a:cs typeface="+mn-cs"/>
              </a:rPr>
              <a:t>» 1. кого (что). Отделить рывком, дёрнув, натянув. [1.476] Значит что он хищник он не откусил, а именно оторвал кусок мяса, таким образом, лев проявил заботу по отношению к собачке, что бы собачка не осталась голодной.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Вечером, когда лев лег спать, собачка легла подле него, положила свою голову ему на лапу». (Рис. 8) </a:t>
            </a:r>
            <a:r>
              <a:rPr lang="ru-RU" sz="1200" kern="1200" dirty="0" smtClean="0">
                <a:solidFill>
                  <a:schemeClr val="tx1"/>
                </a:solidFill>
                <a:effectLst/>
                <a:latin typeface="+mn-lt"/>
                <a:ea typeface="+mn-ea"/>
                <a:cs typeface="+mn-cs"/>
              </a:rPr>
              <a:t>В этом предложении у собачки проходит чувство страха перед львом, «… </a:t>
            </a:r>
            <a:r>
              <a:rPr lang="ru-RU" sz="1200" i="1" kern="1200" dirty="0" smtClean="0">
                <a:solidFill>
                  <a:schemeClr val="tx1"/>
                </a:solidFill>
                <a:effectLst/>
                <a:latin typeface="+mn-lt"/>
                <a:ea typeface="+mn-ea"/>
                <a:cs typeface="+mn-cs"/>
              </a:rPr>
              <a:t>легла подле него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подле</a:t>
            </a:r>
            <a:r>
              <a:rPr lang="ru-RU" sz="1200" kern="1200" dirty="0" smtClean="0">
                <a:solidFill>
                  <a:schemeClr val="tx1"/>
                </a:solidFill>
                <a:effectLst/>
                <a:latin typeface="+mn-lt"/>
                <a:ea typeface="+mn-ea"/>
                <a:cs typeface="+mn-cs"/>
              </a:rPr>
              <a:t>» -(устар. и книжн.). нареч. Около, близко, совсем рядом, [1.537] легла близко это значит что она доверяет льву, «</a:t>
            </a:r>
            <a:r>
              <a:rPr lang="ru-RU" sz="1200" i="1" kern="1200" dirty="0" smtClean="0">
                <a:solidFill>
                  <a:schemeClr val="tx1"/>
                </a:solidFill>
                <a:effectLst/>
                <a:latin typeface="+mn-lt"/>
                <a:ea typeface="+mn-ea"/>
                <a:cs typeface="+mn-cs"/>
              </a:rPr>
              <a:t>доверие</a:t>
            </a:r>
            <a:r>
              <a:rPr lang="ru-RU" sz="1200" kern="1200" dirty="0" smtClean="0">
                <a:solidFill>
                  <a:schemeClr val="tx1"/>
                </a:solidFill>
                <a:effectLst/>
                <a:latin typeface="+mn-lt"/>
                <a:ea typeface="+mn-ea"/>
                <a:cs typeface="+mn-cs"/>
              </a:rPr>
              <a:t>» -я, ср. Уверенность в чьей-н. добросовестности, искренности, в правильности чего-н.[1.170] Это значит, что собачка была уже уверенна в том, что лев не причинит ей зла, она была в нем уверена. Может положиться на него, доверяет ему, он не обидит ее, не предаст. </a:t>
            </a:r>
          </a:p>
          <a:p>
            <a:r>
              <a:rPr lang="ru-RU" sz="1200" kern="1200" dirty="0" smtClean="0">
                <a:solidFill>
                  <a:schemeClr val="tx1"/>
                </a:solidFill>
                <a:effectLst/>
                <a:latin typeface="+mn-lt"/>
                <a:ea typeface="+mn-ea"/>
                <a:cs typeface="+mn-cs"/>
              </a:rPr>
              <a:t>В следующем абзаце «</a:t>
            </a:r>
            <a:r>
              <a:rPr lang="ru-RU" sz="1200" i="1" kern="1200" dirty="0" smtClean="0">
                <a:solidFill>
                  <a:schemeClr val="tx1"/>
                </a:solidFill>
                <a:effectLst/>
                <a:latin typeface="+mn-lt"/>
                <a:ea typeface="+mn-ea"/>
                <a:cs typeface="+mn-cs"/>
              </a:rPr>
              <a:t>С тех пор собачка жила в одной клетке со львом, лев не трогал её, ел корм, спал с ней вместе, а иногда играл с ней</a:t>
            </a:r>
            <a:r>
              <a:rPr lang="ru-RU" sz="1200" kern="1200" dirty="0" smtClean="0">
                <a:solidFill>
                  <a:schemeClr val="tx1"/>
                </a:solidFill>
                <a:effectLst/>
                <a:latin typeface="+mn-lt"/>
                <a:ea typeface="+mn-ea"/>
                <a:cs typeface="+mn-cs"/>
              </a:rPr>
              <a:t>» говориться о том, что между львом и собачкой завязалась дружба. Употребляется наречие «</a:t>
            </a:r>
            <a:r>
              <a:rPr lang="ru-RU" sz="1200" i="1" kern="1200" dirty="0" smtClean="0">
                <a:solidFill>
                  <a:schemeClr val="tx1"/>
                </a:solidFill>
                <a:effectLst/>
                <a:latin typeface="+mn-lt"/>
                <a:ea typeface="+mn-ea"/>
                <a:cs typeface="+mn-cs"/>
              </a:rPr>
              <a:t>иногда</a:t>
            </a:r>
            <a:r>
              <a:rPr lang="ru-RU" sz="1200" kern="1200" dirty="0" smtClean="0">
                <a:solidFill>
                  <a:schemeClr val="tx1"/>
                </a:solidFill>
                <a:effectLst/>
                <a:latin typeface="+mn-lt"/>
                <a:ea typeface="+mn-ea"/>
                <a:cs typeface="+mn-cs"/>
              </a:rPr>
              <a:t>», время от времени, порой. [1.248] </a:t>
            </a:r>
          </a:p>
          <a:p>
            <a:r>
              <a:rPr lang="ru-RU" sz="1200" i="1" kern="1200" dirty="0" smtClean="0">
                <a:solidFill>
                  <a:schemeClr val="tx1"/>
                </a:solidFill>
                <a:effectLst/>
                <a:latin typeface="+mn-lt"/>
                <a:ea typeface="+mn-ea"/>
                <a:cs typeface="+mn-cs"/>
              </a:rPr>
              <a:t>«Один раз барин пришел в зверинец и узнал свою собачку; он сказал, что собачка его собственная, и попросил хозяина зверинца отдать ему</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Барин</a:t>
            </a:r>
            <a:r>
              <a:rPr lang="ru-RU" sz="1200" kern="1200" dirty="0" smtClean="0">
                <a:solidFill>
                  <a:schemeClr val="tx1"/>
                </a:solidFill>
                <a:effectLst/>
                <a:latin typeface="+mn-lt"/>
                <a:ea typeface="+mn-ea"/>
                <a:cs typeface="+mn-cs"/>
              </a:rPr>
              <a:t>» -, -а, мн. господа, -од и. 1. В дореволюционной России: человек из привилегированных классов (помещик, чиновник), а также обращение к нему. 2. перен. Человек, который не любит трудиться сам и предпочитает перекладывать работу на других (разг.). || ж. барыня, -и; тин. и ласк. барынька, -и, ж. (к 1 знач.). || прил. барский, -</a:t>
            </a:r>
            <a:r>
              <a:rPr lang="ru-RU" sz="1200" kern="1200" dirty="0" err="1" smtClean="0">
                <a:solidFill>
                  <a:schemeClr val="tx1"/>
                </a:solidFill>
                <a:effectLst/>
                <a:latin typeface="+mn-lt"/>
                <a:ea typeface="+mn-ea"/>
                <a:cs typeface="+mn-cs"/>
              </a:rPr>
              <a:t>ая</a:t>
            </a:r>
            <a:r>
              <a:rPr lang="ru-RU" sz="1200" kern="120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ое</a:t>
            </a:r>
            <a:r>
              <a:rPr lang="ru-RU" sz="1200" kern="1200" dirty="0" smtClean="0">
                <a:solidFill>
                  <a:schemeClr val="tx1"/>
                </a:solidFill>
                <a:effectLst/>
                <a:latin typeface="+mn-lt"/>
                <a:ea typeface="+mn-ea"/>
                <a:cs typeface="+mn-cs"/>
              </a:rPr>
              <a:t>.[1.36] У барина нет искренней привязанности к собачке, нет сигналов что ее ему не хватает, она ему не нужна, он хотел вернуть свое, свою собственность. «</a:t>
            </a:r>
            <a:r>
              <a:rPr lang="ru-RU" sz="1200" i="1" kern="1200" dirty="0" smtClean="0">
                <a:solidFill>
                  <a:schemeClr val="tx1"/>
                </a:solidFill>
                <a:effectLst/>
                <a:latin typeface="+mn-lt"/>
                <a:ea typeface="+mn-ea"/>
                <a:cs typeface="+mn-cs"/>
              </a:rPr>
              <a:t>Собственность</a:t>
            </a:r>
            <a:r>
              <a:rPr lang="ru-RU" sz="1200" kern="1200" dirty="0" smtClean="0">
                <a:solidFill>
                  <a:schemeClr val="tx1"/>
                </a:solidFill>
                <a:effectLst/>
                <a:latin typeface="+mn-lt"/>
                <a:ea typeface="+mn-ea"/>
                <a:cs typeface="+mn-cs"/>
              </a:rPr>
              <a:t>» - , -и, ж. Право на владение кем-чем-н. [2. 740]Но собачка не обрадовалась появлению своего хозяина, наверно потому, что она очень полюбила льва и подружилась с ним и не хотела расставаться.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Хозяин хотел отдать, но, как только стали звать собачку, чтобы взять ее из клетки, лев ощетинился и зарычал</a:t>
            </a:r>
            <a:r>
              <a:rPr lang="ru-RU" sz="1200" kern="1200" dirty="0" smtClean="0">
                <a:solidFill>
                  <a:schemeClr val="tx1"/>
                </a:solidFill>
                <a:effectLst/>
                <a:latin typeface="+mn-lt"/>
                <a:ea typeface="+mn-ea"/>
                <a:cs typeface="+mn-cs"/>
              </a:rPr>
              <a:t>» (Рис.9). Лев тоже очень любил собачку и не хотел ее терять, поэтому он ощетинился и зарычал. Слово «</a:t>
            </a:r>
            <a:r>
              <a:rPr lang="ru-RU" sz="1200" i="1" kern="1200" dirty="0" smtClean="0">
                <a:solidFill>
                  <a:schemeClr val="tx1"/>
                </a:solidFill>
                <a:effectLst/>
                <a:latin typeface="+mn-lt"/>
                <a:ea typeface="+mn-ea"/>
                <a:cs typeface="+mn-cs"/>
              </a:rPr>
              <a:t>Ощетинился</a:t>
            </a:r>
            <a:r>
              <a:rPr lang="ru-RU" sz="1200" kern="1200" dirty="0" smtClean="0">
                <a:solidFill>
                  <a:schemeClr val="tx1"/>
                </a:solidFill>
                <a:effectLst/>
                <a:latin typeface="+mn-lt"/>
                <a:ea typeface="+mn-ea"/>
                <a:cs typeface="+mn-cs"/>
              </a:rPr>
              <a:t>», в толковом словаре Ожегова смотрим слово «</a:t>
            </a:r>
            <a:r>
              <a:rPr lang="ru-RU" sz="1200" i="1" kern="1200" dirty="0" smtClean="0">
                <a:solidFill>
                  <a:schemeClr val="tx1"/>
                </a:solidFill>
                <a:effectLst/>
                <a:latin typeface="+mn-lt"/>
                <a:ea typeface="+mn-ea"/>
                <a:cs typeface="+mn-cs"/>
              </a:rPr>
              <a:t>щетинить</a:t>
            </a:r>
            <a:r>
              <a:rPr lang="ru-RU" sz="1200" kern="1200" dirty="0" smtClean="0">
                <a:solidFill>
                  <a:schemeClr val="tx1"/>
                </a:solidFill>
                <a:effectLst/>
                <a:latin typeface="+mn-lt"/>
                <a:ea typeface="+mn-ea"/>
                <a:cs typeface="+mn-cs"/>
              </a:rPr>
              <a:t>»- подняться торчком, встопорщиться (о щетине, шерсти животного) при защите или нападении. [2.904] В этот момент лев встал на защиту собачки, и хозяин зверинца не смог ее забрать, побоялся льва.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Так прожили лев и собачка целый год в одной клетке</a:t>
            </a:r>
            <a:r>
              <a:rPr lang="ru-RU" sz="1200" kern="1200" dirty="0" smtClean="0">
                <a:solidFill>
                  <a:schemeClr val="tx1"/>
                </a:solidFill>
                <a:effectLst/>
                <a:latin typeface="+mn-lt"/>
                <a:ea typeface="+mn-ea"/>
                <a:cs typeface="+mn-cs"/>
              </a:rPr>
              <a:t>». Жизнь льва и собачки изложена только в одно предложение потому, что в клетке, в неволе жизнь не весела, и не особо богата событиями.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Через год собачка заболела и издохла</a:t>
            </a:r>
            <a:r>
              <a:rPr lang="ru-RU" sz="1200" kern="1200" dirty="0" smtClean="0">
                <a:solidFill>
                  <a:schemeClr val="tx1"/>
                </a:solidFill>
                <a:effectLst/>
                <a:latin typeface="+mn-lt"/>
                <a:ea typeface="+mn-ea"/>
                <a:cs typeface="+mn-cs"/>
              </a:rPr>
              <a:t>» не говориться почему заболела собачка не говориться почему умерла, но все-таки она прожила целый год со львом в одной клетке и это значит что лев и собачка подружились. В этом предложении употребляется глагол «</a:t>
            </a:r>
            <a:r>
              <a:rPr lang="ru-RU" sz="1200" i="1" kern="1200" dirty="0" smtClean="0">
                <a:solidFill>
                  <a:schemeClr val="tx1"/>
                </a:solidFill>
                <a:effectLst/>
                <a:latin typeface="+mn-lt"/>
                <a:ea typeface="+mn-ea"/>
                <a:cs typeface="+mn-cs"/>
              </a:rPr>
              <a:t>издохла</a:t>
            </a:r>
            <a:r>
              <a:rPr lang="ru-RU" sz="1200" kern="1200" dirty="0" smtClean="0">
                <a:solidFill>
                  <a:schemeClr val="tx1"/>
                </a:solidFill>
                <a:effectLst/>
                <a:latin typeface="+mn-lt"/>
                <a:ea typeface="+mn-ea"/>
                <a:cs typeface="+mn-cs"/>
              </a:rPr>
              <a:t>» в значении умерла, который употребляют к животным. Собачка умерла, и лев остался один. Поведение льва отличалось от его привычного поведения, необычность его поведения заключалось в том что, «</a:t>
            </a:r>
            <a:r>
              <a:rPr lang="ru-RU" sz="1200" i="1" kern="1200" dirty="0" smtClean="0">
                <a:solidFill>
                  <a:schemeClr val="tx1"/>
                </a:solidFill>
                <a:effectLst/>
                <a:latin typeface="+mn-lt"/>
                <a:ea typeface="+mn-ea"/>
                <a:cs typeface="+mn-cs"/>
              </a:rPr>
              <a:t>Лев перестал есть, а все нюхал, лизал собачку и трогал ее лапой</a:t>
            </a:r>
            <a:r>
              <a:rPr lang="ru-RU" sz="1200" kern="1200" dirty="0" smtClean="0">
                <a:solidFill>
                  <a:schemeClr val="tx1"/>
                </a:solidFill>
                <a:effectLst/>
                <a:latin typeface="+mn-lt"/>
                <a:ea typeface="+mn-ea"/>
                <a:cs typeface="+mn-cs"/>
              </a:rPr>
              <a:t>». Все он это делал от безысходности, он не знал, как вернуть своего друга. Скорей всего лев не сразу понял, что собачка умерла, может он думал, что она спит и пытался ее «разбудить» этими действиями.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Когда он понял, что она умерла, он вдруг вспрыгнул, ощетинился, стал хлестать себя хвостом по бокам, бросился на стену клетки и стал грызть засовы и пол</a:t>
            </a:r>
            <a:r>
              <a:rPr lang="ru-RU" sz="1200" kern="1200" dirty="0" smtClean="0">
                <a:solidFill>
                  <a:schemeClr val="tx1"/>
                </a:solidFill>
                <a:effectLst/>
                <a:latin typeface="+mn-lt"/>
                <a:ea typeface="+mn-ea"/>
                <a:cs typeface="+mn-cs"/>
              </a:rPr>
              <a:t>».. Он был зол от потери своего единственного друга. «…</a:t>
            </a:r>
            <a:r>
              <a:rPr lang="ru-RU" sz="1200" i="1" kern="1200" dirty="0" smtClean="0">
                <a:solidFill>
                  <a:schemeClr val="tx1"/>
                </a:solidFill>
                <a:effectLst/>
                <a:latin typeface="+mn-lt"/>
                <a:ea typeface="+mn-ea"/>
                <a:cs typeface="+mn-cs"/>
              </a:rPr>
              <a:t>бросился на стену клетки и стал грызть засовы и пол</a:t>
            </a:r>
            <a:r>
              <a:rPr lang="ru-RU" sz="1200" kern="1200" dirty="0" smtClean="0">
                <a:solidFill>
                  <a:schemeClr val="tx1"/>
                </a:solidFill>
                <a:effectLst/>
                <a:latin typeface="+mn-lt"/>
                <a:ea typeface="+mn-ea"/>
                <a:cs typeface="+mn-cs"/>
              </a:rPr>
              <a:t>…» он места себе не находил, он не знает, как вернуть своего друга. Лев страдает и не может больше оставаться в клетке, он пытается вырваться на свободу, но не может этого сделать.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Целый день он бился, метался в клетке и ревел, потом лег подле мертвой собачки и затих</a:t>
            </a:r>
            <a:r>
              <a:rPr lang="ru-RU" sz="1200" kern="1200" dirty="0" smtClean="0">
                <a:solidFill>
                  <a:schemeClr val="tx1"/>
                </a:solidFill>
                <a:effectLst/>
                <a:latin typeface="+mn-lt"/>
                <a:ea typeface="+mn-ea"/>
                <a:cs typeface="+mn-cs"/>
              </a:rPr>
              <a:t>» Целый день лев не мог найти себе места от потери своего друга. Такие понятия, как бился, метался, ревел указывают на то , какое горе испытывает лев от потери друга. «</a:t>
            </a:r>
            <a:r>
              <a:rPr lang="ru-RU" sz="1200" i="1" kern="1200" dirty="0" smtClean="0">
                <a:solidFill>
                  <a:schemeClr val="tx1"/>
                </a:solidFill>
                <a:effectLst/>
                <a:latin typeface="+mn-lt"/>
                <a:ea typeface="+mn-ea"/>
                <a:cs typeface="+mn-cs"/>
              </a:rPr>
              <a:t>Биться»</a:t>
            </a:r>
            <a:r>
              <a:rPr lang="ru-RU" sz="1200" kern="1200" dirty="0" smtClean="0">
                <a:solidFill>
                  <a:schemeClr val="tx1"/>
                </a:solidFill>
                <a:effectLst/>
                <a:latin typeface="+mn-lt"/>
                <a:ea typeface="+mn-ea"/>
                <a:cs typeface="+mn-cs"/>
              </a:rPr>
              <a:t> - ударяться, колотиться, «</a:t>
            </a:r>
            <a:r>
              <a:rPr lang="ru-RU" sz="1200" i="1" kern="1200" dirty="0" smtClean="0">
                <a:solidFill>
                  <a:schemeClr val="tx1"/>
                </a:solidFill>
                <a:effectLst/>
                <a:latin typeface="+mn-lt"/>
                <a:ea typeface="+mn-ea"/>
                <a:cs typeface="+mn-cs"/>
              </a:rPr>
              <a:t>метаться</a:t>
            </a:r>
            <a:r>
              <a:rPr lang="ru-RU" sz="1200" kern="1200" dirty="0" smtClean="0">
                <a:solidFill>
                  <a:schemeClr val="tx1"/>
                </a:solidFill>
                <a:effectLst/>
                <a:latin typeface="+mn-lt"/>
                <a:ea typeface="+mn-ea"/>
                <a:cs typeface="+mn-cs"/>
              </a:rPr>
              <a:t>»- суетливо, в волнении ходить, двигаться в разных направлениях, «</a:t>
            </a:r>
            <a:r>
              <a:rPr lang="ru-RU" sz="1200" i="1" kern="1200" dirty="0" smtClean="0">
                <a:solidFill>
                  <a:schemeClr val="tx1"/>
                </a:solidFill>
                <a:effectLst/>
                <a:latin typeface="+mn-lt"/>
                <a:ea typeface="+mn-ea"/>
                <a:cs typeface="+mn-cs"/>
              </a:rPr>
              <a:t>реветь</a:t>
            </a:r>
            <a:r>
              <a:rPr lang="ru-RU" sz="1200" kern="1200" dirty="0" smtClean="0">
                <a:solidFill>
                  <a:schemeClr val="tx1"/>
                </a:solidFill>
                <a:effectLst/>
                <a:latin typeface="+mn-lt"/>
                <a:ea typeface="+mn-ea"/>
                <a:cs typeface="+mn-cs"/>
              </a:rPr>
              <a:t>» - кричать, издавая протяжные, громкие и напряженные звуки. Они все включены в один ряд, означающие горе льва от потери своего друга, с котором он прожил целый год, с другом, с которым делился едой, спал и играл. Затем, лев затих он перестал издавать какие- либо звуки, перестал действовать. Перестал метаться по клетке, кричать и реветь. Он просто лег рядом с ней и ничего не делал. </a:t>
            </a:r>
          </a:p>
          <a:p>
            <a:r>
              <a:rPr lang="ru-RU" sz="1200" kern="1200" dirty="0" smtClean="0">
                <a:solidFill>
                  <a:schemeClr val="tx1"/>
                </a:solidFill>
                <a:effectLst/>
                <a:latin typeface="+mn-lt"/>
                <a:ea typeface="+mn-ea"/>
                <a:cs typeface="+mn-cs"/>
              </a:rPr>
              <a:t>Лев не хотел расставаться с собачкой «</a:t>
            </a:r>
            <a:r>
              <a:rPr lang="ru-RU" sz="1200" i="1" kern="1200" dirty="0" smtClean="0">
                <a:solidFill>
                  <a:schemeClr val="tx1"/>
                </a:solidFill>
                <a:effectLst/>
                <a:latin typeface="+mn-lt"/>
                <a:ea typeface="+mn-ea"/>
                <a:cs typeface="+mn-cs"/>
              </a:rPr>
              <a:t>Хозяин хотел унести мертвую собачонку, но лев никого не подпускал к ней</a:t>
            </a:r>
            <a:r>
              <a:rPr lang="ru-RU" sz="1200" kern="1200" dirty="0" smtClean="0">
                <a:solidFill>
                  <a:schemeClr val="tx1"/>
                </a:solidFill>
                <a:effectLst/>
                <a:latin typeface="+mn-lt"/>
                <a:ea typeface="+mn-ea"/>
                <a:cs typeface="+mn-cs"/>
              </a:rPr>
              <a:t>», он горевал по ней и не хотел, чтобы ее отняли у него. Для хозяина зверинца это была всего лишь мертвая собачонка, а для льва это был лучший друг. </a:t>
            </a:r>
          </a:p>
          <a:p>
            <a:r>
              <a:rPr lang="ru-RU" sz="1200" kern="1200" dirty="0" smtClean="0">
                <a:solidFill>
                  <a:schemeClr val="tx1"/>
                </a:solidFill>
                <a:effectLst/>
                <a:latin typeface="+mn-lt"/>
                <a:ea typeface="+mn-ea"/>
                <a:cs typeface="+mn-cs"/>
              </a:rPr>
              <a:t>«</a:t>
            </a:r>
            <a:r>
              <a:rPr lang="ru-RU" sz="1200" i="1" kern="1200" dirty="0" smtClean="0">
                <a:solidFill>
                  <a:schemeClr val="tx1"/>
                </a:solidFill>
                <a:effectLst/>
                <a:latin typeface="+mn-lt"/>
                <a:ea typeface="+mn-ea"/>
                <a:cs typeface="+mn-cs"/>
              </a:rPr>
              <a:t>Хозяин думал, что лев забудет свое горе, если ему дать другую собачку, и пустил к нему в клетку живую собачку; лев тотчас разорвал ее на куски</a:t>
            </a:r>
            <a:r>
              <a:rPr lang="ru-RU" sz="1200" kern="1200" dirty="0" smtClean="0">
                <a:solidFill>
                  <a:schemeClr val="tx1"/>
                </a:solidFill>
                <a:effectLst/>
                <a:latin typeface="+mn-lt"/>
                <a:ea typeface="+mn-ea"/>
                <a:cs typeface="+mn-cs"/>
              </a:rPr>
              <a:t>». Хозяин зверинца попытался изменить ситуацию. Он дал живую собачку льву, «</a:t>
            </a:r>
            <a:r>
              <a:rPr lang="ru-RU" sz="1200" i="1" kern="1200" dirty="0" smtClean="0">
                <a:solidFill>
                  <a:schemeClr val="tx1"/>
                </a:solidFill>
                <a:effectLst/>
                <a:latin typeface="+mn-lt"/>
                <a:ea typeface="+mn-ea"/>
                <a:cs typeface="+mn-cs"/>
              </a:rPr>
              <a:t>живая</a:t>
            </a:r>
            <a:r>
              <a:rPr lang="ru-RU" sz="1200" kern="1200" dirty="0" smtClean="0">
                <a:solidFill>
                  <a:schemeClr val="tx1"/>
                </a:solidFill>
                <a:effectLst/>
                <a:latin typeface="+mn-lt"/>
                <a:ea typeface="+mn-ea"/>
                <a:cs typeface="+mn-cs"/>
              </a:rPr>
              <a:t>» такой, который живёт, обладает жизнью [1.193], но лев ее убил, разорвал на части, потому что у льва не остыла боль утраты, он остался верен своему другу, друзей не меняют, лев был предан своей собачке. Толстой изобразил льва, как человека, показал, как он переживает горе, утрату своего друга, так же как человек переживает утрату близких людей. </a:t>
            </a:r>
          </a:p>
          <a:p>
            <a:r>
              <a:rPr lang="ru-RU" sz="1200" kern="1200" dirty="0" smtClean="0">
                <a:solidFill>
                  <a:schemeClr val="tx1"/>
                </a:solidFill>
                <a:effectLst/>
                <a:latin typeface="+mn-lt"/>
                <a:ea typeface="+mn-ea"/>
                <a:cs typeface="+mn-cs"/>
              </a:rPr>
              <a:t>       Развязка этой истории обозначена в двух последних строках. «</a:t>
            </a:r>
            <a:r>
              <a:rPr lang="ru-RU" sz="1200" i="1" kern="1200" dirty="0" smtClean="0">
                <a:solidFill>
                  <a:schemeClr val="tx1"/>
                </a:solidFill>
                <a:effectLst/>
                <a:latin typeface="+mn-lt"/>
                <a:ea typeface="+mn-ea"/>
                <a:cs typeface="+mn-cs"/>
              </a:rPr>
              <a:t>Потом он обнял своими лапами мертвую собачку и так лежал пять дней». «На шестой день лев умер</a:t>
            </a:r>
            <a:r>
              <a:rPr lang="ru-RU" sz="1200" kern="1200" dirty="0" smtClean="0">
                <a:solidFill>
                  <a:schemeClr val="tx1"/>
                </a:solidFill>
                <a:effectLst/>
                <a:latin typeface="+mn-lt"/>
                <a:ea typeface="+mn-ea"/>
                <a:cs typeface="+mn-cs"/>
              </a:rPr>
              <a:t>» (Рис 10). Лев был преданным другом, поэтому потрясённый гибелью собачки умер, пережив её на несколько дней. Лев умер от тоски. Это свойственное людям чувство. «</a:t>
            </a:r>
            <a:r>
              <a:rPr lang="ru-RU" sz="1200" i="1" kern="1200" dirty="0" smtClean="0">
                <a:solidFill>
                  <a:schemeClr val="tx1"/>
                </a:solidFill>
                <a:effectLst/>
                <a:latin typeface="+mn-lt"/>
                <a:ea typeface="+mn-ea"/>
                <a:cs typeface="+mn-cs"/>
              </a:rPr>
              <a:t>Тоска</a:t>
            </a:r>
            <a:r>
              <a:rPr lang="ru-RU" sz="1200" kern="1200" dirty="0" smtClean="0">
                <a:solidFill>
                  <a:schemeClr val="tx1"/>
                </a:solidFill>
                <a:effectLst/>
                <a:latin typeface="+mn-lt"/>
                <a:ea typeface="+mn-ea"/>
                <a:cs typeface="+mn-cs"/>
              </a:rPr>
              <a:t>» -душевная тревога, уныние. [1.805] </a:t>
            </a:r>
          </a:p>
          <a:p>
            <a:r>
              <a:rPr lang="ru-RU" sz="1200" kern="1200" dirty="0" smtClean="0">
                <a:solidFill>
                  <a:schemeClr val="tx1"/>
                </a:solidFill>
                <a:effectLst/>
                <a:latin typeface="+mn-lt"/>
                <a:ea typeface="+mn-ea"/>
                <a:cs typeface="+mn-cs"/>
              </a:rPr>
              <a:t>       Эта история доказывает нам то, что и диким животным свойственно чувство привязанности и люди должны быть к ним гуманны. Гуманизм- это человеческая черта и человек должен быть человечен не только по отношению к другим людям, но и к животным. «</a:t>
            </a:r>
            <a:r>
              <a:rPr lang="ru-RU" sz="1200" i="1" kern="1200" dirty="0" smtClean="0">
                <a:solidFill>
                  <a:schemeClr val="tx1"/>
                </a:solidFill>
                <a:effectLst/>
                <a:latin typeface="+mn-lt"/>
                <a:ea typeface="+mn-ea"/>
                <a:cs typeface="+mn-cs"/>
              </a:rPr>
              <a:t>Гуменны</a:t>
            </a:r>
            <a:r>
              <a:rPr lang="ru-RU" sz="1200" kern="1200" dirty="0" smtClean="0">
                <a:solidFill>
                  <a:schemeClr val="tx1"/>
                </a:solidFill>
                <a:effectLst/>
                <a:latin typeface="+mn-lt"/>
                <a:ea typeface="+mn-ea"/>
                <a:cs typeface="+mn-cs"/>
              </a:rPr>
              <a:t>й», -</a:t>
            </a:r>
            <a:r>
              <a:rPr lang="ru-RU" sz="1200" kern="1200" dirty="0" err="1" smtClean="0">
                <a:solidFill>
                  <a:schemeClr val="tx1"/>
                </a:solidFill>
                <a:effectLst/>
                <a:latin typeface="+mn-lt"/>
                <a:ea typeface="+mn-ea"/>
                <a:cs typeface="+mn-cs"/>
              </a:rPr>
              <a:t>ая</a:t>
            </a:r>
            <a:r>
              <a:rPr lang="ru-RU" sz="1200" kern="120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ое</a:t>
            </a:r>
            <a:r>
              <a:rPr lang="ru-RU" sz="1200" kern="120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анен</a:t>
            </a:r>
            <a:r>
              <a:rPr lang="ru-RU" sz="1200" kern="1200" dirty="0" smtClean="0">
                <a:solidFill>
                  <a:schemeClr val="tx1"/>
                </a:solidFill>
                <a:effectLst/>
                <a:latin typeface="+mn-lt"/>
                <a:ea typeface="+mn-ea"/>
                <a:cs typeface="+mn-cs"/>
              </a:rPr>
              <a:t>, -анна. Направленный на благо других; человеколюбивый и отзывчивый. Гуманное поведение. Гуманные цели. Поступить гуманно (нареч.). || сущ. гуманность, -и, ж. [1.149] </a:t>
            </a:r>
          </a:p>
          <a:p>
            <a:r>
              <a:rPr lang="ru-RU" sz="1200" kern="1200" dirty="0" smtClean="0">
                <a:solidFill>
                  <a:schemeClr val="tx1"/>
                </a:solidFill>
                <a:effectLst/>
                <a:latin typeface="+mn-lt"/>
                <a:ea typeface="+mn-ea"/>
                <a:cs typeface="+mn-cs"/>
              </a:rPr>
              <a:t>       На примере рассказа «Лев и собачка» хочется сделать вывод о том, что люди распоряжаются животными, их судьбами как хотят. Поведение льва – урок людям. Урок доброты, верности, преданности, гуманности.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Пословицы к рассказу "Лев и собачка"</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На вкус и на цвет товарищей нет.</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Старый друг лучше новых двух.</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Не годы сближают друзей, а минуты.</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Нет друга - ищи, а нашел - береги.</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Верному другу цены нет.</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21</a:t>
            </a:fld>
            <a:endParaRPr lang="ru-RU"/>
          </a:p>
        </p:txBody>
      </p:sp>
    </p:spTree>
    <p:extLst>
      <p:ext uri="{BB962C8B-B14F-4D97-AF65-F5344CB8AC3E}">
        <p14:creationId xmlns:p14="http://schemas.microsoft.com/office/powerpoint/2010/main" val="18340336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Дети в изображении Л. Толстого. </a:t>
            </a:r>
            <a:r>
              <a:rPr lang="ru-RU" sz="1200" kern="1200" dirty="0" smtClean="0">
                <a:solidFill>
                  <a:schemeClr val="tx1"/>
                </a:solidFill>
                <a:effectLst/>
                <a:latin typeface="+mn-lt"/>
                <a:ea typeface="+mn-ea"/>
                <a:cs typeface="+mn-cs"/>
              </a:rPr>
              <a:t>Книги Толстого щедро “заселены” детьми. Николенька Иртеньев и другие герои “Детства”, “Отрочества”, Наташа и Петя Ростовы, Сережа Каренин... Толстой создал галерею детских образов, ярких, живых, запоминающихся, раскрыл “диалектику души”** ребенка.</a:t>
            </a:r>
          </a:p>
          <a:p>
            <a:r>
              <a:rPr lang="ru-RU" sz="1200" kern="1200" dirty="0" smtClean="0">
                <a:solidFill>
                  <a:schemeClr val="tx1"/>
                </a:solidFill>
                <a:effectLst/>
                <a:latin typeface="+mn-lt"/>
                <a:ea typeface="+mn-ea"/>
                <a:cs typeface="+mn-cs"/>
              </a:rPr>
              <a:t>       Считая детство важным периодом в жизни, Л. Толстой </a:t>
            </a:r>
            <a:r>
              <a:rPr lang="ru-RU" sz="1200" b="1" kern="1200" dirty="0" smtClean="0">
                <a:solidFill>
                  <a:schemeClr val="tx1"/>
                </a:solidFill>
                <a:effectLst/>
                <a:latin typeface="+mn-lt"/>
                <a:ea typeface="+mn-ea"/>
                <a:cs typeface="+mn-cs"/>
              </a:rPr>
              <a:t>много внимания уделяет образам детей</a:t>
            </a: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особенно крестьянских</a:t>
            </a:r>
            <a:r>
              <a:rPr lang="ru-RU" sz="1200" kern="1200" dirty="0" smtClean="0">
                <a:solidFill>
                  <a:schemeClr val="tx1"/>
                </a:solidFill>
                <a:effectLst/>
                <a:latin typeface="+mn-lt"/>
                <a:ea typeface="+mn-ea"/>
                <a:cs typeface="+mn-cs"/>
              </a:rPr>
              <a:t>. Он от­мечает их впечатлительность, пытливость, любознательность, отзывчивость, трудолюбие. Среди его пер­сонажей малыши, подростки, крестьянские ребята и бар­ские дети. Толстой не акцентирует внимание на социаль­ной разнице, хотя в каждом рассказе дети в своей среде. Крестьянские дети показаны в родной для них среде, на фоне деревенской жизни, крестьянского быта. Более того, деревня, ее жизнь передаются часто так, что мы видим их глазами ребят: «Когда Филипок шел по своей слободе, собаки не трогали его — они его знали. Но когда он вышел к чужим дворам, выскочи­ла Жучка и залаяла, а за Жучкой большая собака Волчок». Основ­ным художественным приемом в изображении крестьянских детей у Л.Н. Толстого часто оказывается прием контраста. Иногда это контрастные детали, связанные с описанием внешности. Чтобы подчеркнуть, насколько мал Филипок, писатель показывает его в огромной отцовской шапке и длинном пальто (рассказ «Филипок»).</a:t>
            </a:r>
          </a:p>
          <a:p>
            <a:r>
              <a:rPr lang="ru-RU" sz="1200" kern="1200" dirty="0" smtClean="0">
                <a:solidFill>
                  <a:schemeClr val="tx1"/>
                </a:solidFill>
                <a:effectLst/>
                <a:latin typeface="+mn-lt"/>
                <a:ea typeface="+mn-ea"/>
                <a:cs typeface="+mn-cs"/>
              </a:rPr>
              <a:t>       Иногда это </a:t>
            </a:r>
            <a:r>
              <a:rPr lang="ru-RU" sz="1200" b="1" kern="1200" dirty="0" smtClean="0">
                <a:solidFill>
                  <a:schemeClr val="tx1"/>
                </a:solidFill>
                <a:effectLst/>
                <a:latin typeface="+mn-lt"/>
                <a:ea typeface="+mn-ea"/>
                <a:cs typeface="+mn-cs"/>
              </a:rPr>
              <a:t>контрастность душевных движений и их внешнего проявления</a:t>
            </a:r>
            <a:r>
              <a:rPr lang="ru-RU" sz="1200" kern="1200" dirty="0" smtClean="0">
                <a:solidFill>
                  <a:schemeClr val="tx1"/>
                </a:solidFill>
                <a:effectLst/>
                <a:latin typeface="+mn-lt"/>
                <a:ea typeface="+mn-ea"/>
                <a:cs typeface="+mn-cs"/>
              </a:rPr>
              <a:t>, помогающая раскрыть внутренний мир ребенка, пси­хологически обосновать каждый его поступок.</a:t>
            </a:r>
          </a:p>
          <a:p>
            <a:r>
              <a:rPr lang="ru-RU" dirty="0" smtClean="0"/>
              <a:t>_______________________</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       ** </a:t>
            </a:r>
            <a:r>
              <a:rPr lang="ru-RU" sz="1200" b="0" i="0" kern="1200" dirty="0" smtClean="0">
                <a:solidFill>
                  <a:schemeClr val="tx1"/>
                </a:solidFill>
                <a:effectLst/>
                <a:latin typeface="Century Schoolbook" panose="02040604050505020304" pitchFamily="18" charset="0"/>
                <a:ea typeface="+mn-ea"/>
                <a:cs typeface="+mn-cs"/>
              </a:rPr>
              <a:t>Толстой впервые применяет приём, который критики позже назовут </a:t>
            </a:r>
            <a:r>
              <a:rPr lang="ru-RU" sz="1200" b="1" i="0" kern="1200" dirty="0" smtClean="0">
                <a:solidFill>
                  <a:schemeClr val="tx1"/>
                </a:solidFill>
                <a:effectLst/>
                <a:latin typeface="Century Schoolbook" panose="02040604050505020304" pitchFamily="18" charset="0"/>
                <a:ea typeface="+mn-ea"/>
                <a:cs typeface="+mn-cs"/>
              </a:rPr>
              <a:t>«диалектикой души». </a:t>
            </a:r>
            <a:r>
              <a:rPr lang="ru-RU" sz="1200" b="0" i="0" kern="1200" dirty="0" smtClean="0">
                <a:solidFill>
                  <a:schemeClr val="tx1"/>
                </a:solidFill>
                <a:effectLst/>
                <a:latin typeface="Century Schoolbook" panose="02040604050505020304" pitchFamily="18" charset="0"/>
                <a:ea typeface="+mn-ea"/>
                <a:cs typeface="+mn-cs"/>
              </a:rPr>
              <a:t>Описывая состояние героя, он использует внутренний монолог, который позволяет передать резкие изменения состояния героя: от радости к горю, от злости к чувству стыда. Автор глубоко проникает в психологию ребёнка, стремится найти внутренние, а не внешние причины его поступков.</a:t>
            </a: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22</a:t>
            </a:fld>
            <a:endParaRPr lang="ru-RU"/>
          </a:p>
        </p:txBody>
      </p:sp>
    </p:spTree>
    <p:extLst>
      <p:ext uri="{BB962C8B-B14F-4D97-AF65-F5344CB8AC3E}">
        <p14:creationId xmlns:p14="http://schemas.microsoft.com/office/powerpoint/2010/main" val="5777579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В рассказе - быль «Косточка» </a:t>
            </a:r>
            <a:r>
              <a:rPr lang="ru-RU" sz="1200" kern="1200" dirty="0" smtClean="0">
                <a:solidFill>
                  <a:schemeClr val="tx1"/>
                </a:solidFill>
                <a:effectLst/>
                <a:latin typeface="+mn-lt"/>
                <a:ea typeface="+mn-ea"/>
                <a:cs typeface="+mn-cs"/>
              </a:rPr>
              <a:t>психологически убедительно показаны мучительные колебания маленького Вани, который впервые уви­дел сливы: он «никогда не ел слив и все нюхал их. И очень они ему нравились. Очень хотелось съесть. Он все ходил мимо них». Со­блазн оказался настолько сильным, что мальчик съел сливу. Отец нехитрым способом узнал правду: «Ваня побледнел и сказал: «Нет, косточку я бросил за окошко». И все засмеялись, а Ваня заплакал». Рассказы Л.Н. Толстого, посвященные детям, метко обличают дурное и ярко показывают каждое доброе движение детской души.</a:t>
            </a:r>
          </a:p>
          <a:p>
            <a:r>
              <a:rPr lang="ru-RU" sz="1200" kern="1200" dirty="0" smtClean="0">
                <a:solidFill>
                  <a:schemeClr val="tx1"/>
                </a:solidFill>
                <a:effectLst/>
                <a:latin typeface="+mn-lt"/>
                <a:ea typeface="+mn-ea"/>
                <a:cs typeface="+mn-cs"/>
              </a:rPr>
              <a:t>       Сюжеты большинства рассказов Толстого о детях </a:t>
            </a:r>
            <a:r>
              <a:rPr lang="ru-RU" sz="1200" b="1" kern="1200" dirty="0" smtClean="0">
                <a:solidFill>
                  <a:schemeClr val="tx1"/>
                </a:solidFill>
                <a:effectLst/>
                <a:latin typeface="+mn-lt"/>
                <a:ea typeface="+mn-ea"/>
                <a:cs typeface="+mn-cs"/>
              </a:rPr>
              <a:t>драматичны, описания почти отсутствуют</a:t>
            </a:r>
            <a:r>
              <a:rPr lang="ru-RU" sz="1200" kern="1200" dirty="0" smtClean="0">
                <a:solidFill>
                  <a:schemeClr val="tx1"/>
                </a:solidFill>
                <a:effectLst/>
                <a:latin typeface="+mn-lt"/>
                <a:ea typeface="+mn-ea"/>
                <a:cs typeface="+mn-cs"/>
              </a:rPr>
              <a:t>. В процессе работы над рассказами Толстой усиливает их эмоциональное и воспитательное воздейст­вие на детей. Он добивается краткости, стремительности дейст­вия, простоты стиля </a:t>
            </a:r>
            <a:r>
              <a:rPr lang="ru-RU" sz="1200" b="1" kern="1200" dirty="0" smtClean="0">
                <a:solidFill>
                  <a:schemeClr val="tx1"/>
                </a:solidFill>
                <a:effectLst/>
                <a:latin typeface="+mn-lt"/>
                <a:ea typeface="+mn-ea"/>
                <a:cs typeface="+mn-cs"/>
              </a:rPr>
              <a:t>(«Прыжок», «Акула»). </a:t>
            </a:r>
          </a:p>
          <a:p>
            <a:r>
              <a:rPr lang="ru-RU" sz="1200" kern="1200" dirty="0" smtClean="0">
                <a:solidFill>
                  <a:schemeClr val="tx1"/>
                </a:solidFill>
                <a:effectLst/>
                <a:latin typeface="+mn-lt"/>
                <a:ea typeface="+mn-ea"/>
                <a:cs typeface="+mn-cs"/>
              </a:rPr>
              <a:t>       Лучшим своим произведением для детей Толстой считал повесть </a:t>
            </a:r>
            <a:r>
              <a:rPr lang="ru-RU" sz="1200" b="1" kern="1200" dirty="0" smtClean="0">
                <a:solidFill>
                  <a:schemeClr val="tx1"/>
                </a:solidFill>
                <a:effectLst/>
                <a:latin typeface="+mn-lt"/>
                <a:ea typeface="+mn-ea"/>
                <a:cs typeface="+mn-cs"/>
              </a:rPr>
              <a:t>“Кавказский пленник” (</a:t>
            </a:r>
            <a:r>
              <a:rPr lang="ru-RU" sz="1200" kern="1200" dirty="0" smtClean="0">
                <a:solidFill>
                  <a:schemeClr val="tx1"/>
                </a:solidFill>
                <a:effectLst/>
                <a:latin typeface="+mn-lt"/>
                <a:ea typeface="+mn-ea"/>
                <a:cs typeface="+mn-cs"/>
              </a:rPr>
              <a:t>1872), которую он поместил в четвертую книгу для чтения. В этой детской повести взята большая, “взрослая” тема Кавказа, войны, слож­ных человеческих взаимоотношений. Но все же “Кавказский пленник” написан для детей. Все харак­терные особенности стиля Толстого - детского писателя от­четливо проявились в этой повести: четкость сюжетной ли­нии, активно действующий герой, контрастность персона­жей, лаконичный выразительный язык.</a:t>
            </a:r>
          </a:p>
          <a:p>
            <a:r>
              <a:rPr lang="ru-RU" sz="1200" kern="1200" dirty="0" smtClean="0">
                <a:solidFill>
                  <a:schemeClr val="tx1"/>
                </a:solidFill>
                <a:effectLst/>
                <a:latin typeface="+mn-lt"/>
                <a:ea typeface="+mn-ea"/>
                <a:cs typeface="+mn-cs"/>
              </a:rPr>
              <a:t>       Это </a:t>
            </a:r>
            <a:r>
              <a:rPr lang="ru-RU" sz="1200" b="1" kern="1200" dirty="0" smtClean="0">
                <a:solidFill>
                  <a:schemeClr val="tx1"/>
                </a:solidFill>
                <a:effectLst/>
                <a:latin typeface="+mn-lt"/>
                <a:ea typeface="+mn-ea"/>
                <a:cs typeface="+mn-cs"/>
              </a:rPr>
              <a:t>реалистическое произведение</a:t>
            </a:r>
            <a:r>
              <a:rPr lang="ru-RU" sz="1200" kern="1200" dirty="0" smtClean="0">
                <a:solidFill>
                  <a:schemeClr val="tx1"/>
                </a:solidFill>
                <a:effectLst/>
                <a:latin typeface="+mn-lt"/>
                <a:ea typeface="+mn-ea"/>
                <a:cs typeface="+mn-cs"/>
              </a:rPr>
              <a:t>, в кото­ром ярко и жизненно описан быт горцев, изображена природа Кавказа. Оно написано доступным для детей языком, близким к сказочному. Повествование ведется от лица рассказчика. Основ­ные события группируются вокруг приключений русского офице­ра Жилина, который попал в плен к горцам. Сюжет </a:t>
            </a:r>
            <a:r>
              <a:rPr lang="ru-RU" sz="1200" b="1" kern="1200" dirty="0" smtClean="0">
                <a:solidFill>
                  <a:schemeClr val="tx1"/>
                </a:solidFill>
                <a:effectLst/>
                <a:latin typeface="+mn-lt"/>
                <a:ea typeface="+mn-ea"/>
                <a:cs typeface="+mn-cs"/>
              </a:rPr>
              <a:t>повести развивается динамично, поступки героя пред­ставлены как серия красочных, выразительных картин.</a:t>
            </a:r>
            <a:r>
              <a:rPr lang="ru-RU" sz="1200" kern="1200" dirty="0" smtClean="0">
                <a:solidFill>
                  <a:schemeClr val="tx1"/>
                </a:solidFill>
                <a:effectLst/>
                <a:latin typeface="+mn-lt"/>
                <a:ea typeface="+mn-ea"/>
                <a:cs typeface="+mn-cs"/>
              </a:rPr>
              <a:t>     Напря­женно и драматично изображается побег Жилина, торопившегося скрыться затемно: «Он спешит, а месяц все скорее выбирается; уж и направо засветились макушки. Стал подходить к лесу, выбрался месяц из-за гор — бело, светло совсем, как днем».</a:t>
            </a:r>
          </a:p>
          <a:p>
            <a:r>
              <a:rPr lang="ru-RU" sz="1200" kern="1200" dirty="0" smtClean="0">
                <a:solidFill>
                  <a:schemeClr val="tx1"/>
                </a:solidFill>
                <a:effectLst/>
                <a:latin typeface="+mn-lt"/>
                <a:ea typeface="+mn-ea"/>
                <a:cs typeface="+mn-cs"/>
              </a:rPr>
              <a:t>       Основной прием повести — </a:t>
            </a:r>
            <a:r>
              <a:rPr lang="ru-RU" sz="1200" b="1" kern="1200" dirty="0" smtClean="0">
                <a:solidFill>
                  <a:schemeClr val="tx1"/>
                </a:solidFill>
                <a:effectLst/>
                <a:latin typeface="+mn-lt"/>
                <a:ea typeface="+mn-ea"/>
                <a:cs typeface="+mn-cs"/>
              </a:rPr>
              <a:t>противопоставление</a:t>
            </a:r>
            <a:r>
              <a:rPr lang="ru-RU" sz="1200" kern="1200" dirty="0" smtClean="0">
                <a:solidFill>
                  <a:schemeClr val="tx1"/>
                </a:solidFill>
                <a:effectLst/>
                <a:latin typeface="+mn-lt"/>
                <a:ea typeface="+mn-ea"/>
                <a:cs typeface="+mn-cs"/>
              </a:rPr>
              <a:t>; контрастно показаны пленные Жилин и Костылин. Даже внешность их обри­сована контрастно. Жилин и внешне энергичен, подвижен. «На всякое рукоделье мастер был», «Хоть невелик ростом, а удал был»,— подчеркивает автор. А в облике Костылина на первый план Л. Толстой выдвигает неприятные черты: «мужчина грузный, пухлый, запотел». Контрастно показаны не только Жилин и Костылин, но и быт, обычаи, люди аула. Жители изображаются так, как видит их Жи­лин. В облике старика татарина подчеркиваются жестокость, ненависть, злоба: «нос крючком, как у ястреба, а глаза серые, злые и зубов нет — только два клыка».</a:t>
            </a:r>
          </a:p>
          <a:p>
            <a:r>
              <a:rPr lang="ru-RU" sz="1200" kern="1200" dirty="0" smtClean="0">
                <a:solidFill>
                  <a:schemeClr val="tx1"/>
                </a:solidFill>
                <a:effectLst/>
                <a:latin typeface="+mn-lt"/>
                <a:ea typeface="+mn-ea"/>
                <a:cs typeface="+mn-cs"/>
              </a:rPr>
              <a:t>       Вызывает самую теплую симпатию образ девочки-татарки Дины. В Дине подмечены </a:t>
            </a:r>
            <a:r>
              <a:rPr lang="ru-RU" sz="1200" b="1" kern="1200" dirty="0" smtClean="0">
                <a:solidFill>
                  <a:schemeClr val="tx1"/>
                </a:solidFill>
                <a:effectLst/>
                <a:latin typeface="+mn-lt"/>
                <a:ea typeface="+mn-ea"/>
                <a:cs typeface="+mn-cs"/>
              </a:rPr>
              <a:t>черты искренности, непосредственно­сти.</a:t>
            </a:r>
            <a:r>
              <a:rPr lang="ru-RU" sz="1200" kern="1200" dirty="0" smtClean="0">
                <a:solidFill>
                  <a:schemeClr val="tx1"/>
                </a:solidFill>
                <a:effectLst/>
                <a:latin typeface="+mn-lt"/>
                <a:ea typeface="+mn-ea"/>
                <a:cs typeface="+mn-cs"/>
              </a:rPr>
              <a:t> Эта трогательная, беззащитная девочка (“ручки тонкие, как прутики, ничего силы нет”) самоотверженно помогает Жилину бежать из плена. “Динушка”, “умница” называет ее Жилин, говорит своей спасительнице: “Век тебя помнить буду”. </a:t>
            </a:r>
            <a:r>
              <a:rPr lang="ru-RU" sz="1200" b="1" kern="1200" dirty="0" smtClean="0">
                <a:solidFill>
                  <a:schemeClr val="tx1"/>
                </a:solidFill>
                <a:effectLst/>
                <a:latin typeface="+mn-lt"/>
                <a:ea typeface="+mn-ea"/>
                <a:cs typeface="+mn-cs"/>
              </a:rPr>
              <a:t>Образ Дины</a:t>
            </a:r>
            <a:r>
              <a:rPr lang="ru-RU" sz="1200" kern="1200" dirty="0" smtClean="0">
                <a:solidFill>
                  <a:schemeClr val="tx1"/>
                </a:solidFill>
                <a:effectLst/>
                <a:latin typeface="+mn-lt"/>
                <a:ea typeface="+mn-ea"/>
                <a:cs typeface="+mn-cs"/>
              </a:rPr>
              <a:t> вносит в сдержанную, даже суровую то­нальность повести теплоту, лиричность, придает ей </a:t>
            </a:r>
            <a:r>
              <a:rPr lang="ru-RU" sz="1200" b="1" kern="1200" dirty="0" smtClean="0">
                <a:solidFill>
                  <a:schemeClr val="tx1"/>
                </a:solidFill>
                <a:effectLst/>
                <a:latin typeface="+mn-lt"/>
                <a:ea typeface="+mn-ea"/>
                <a:cs typeface="+mn-cs"/>
              </a:rPr>
              <a:t>гума­нистическое звучание. </a:t>
            </a:r>
            <a:r>
              <a:rPr lang="ru-RU" sz="1200" kern="1200" dirty="0" smtClean="0">
                <a:solidFill>
                  <a:schemeClr val="tx1"/>
                </a:solidFill>
                <a:effectLst/>
                <a:latin typeface="+mn-lt"/>
                <a:ea typeface="+mn-ea"/>
                <a:cs typeface="+mn-cs"/>
              </a:rPr>
              <a:t>Отношение Дины к Жилину вселяет надежду в преодоление бессмысленной националистичес­кой вражды. «Кавказский пленник» — самое поэтическое и совершенное произведение в «Русских книгах для чтения». В нем воплотилось единство эстетического и педагогического начал.</a:t>
            </a: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23</a:t>
            </a:fld>
            <a:endParaRPr lang="ru-RU"/>
          </a:p>
        </p:txBody>
      </p:sp>
    </p:spTree>
    <p:extLst>
      <p:ext uri="{BB962C8B-B14F-4D97-AF65-F5344CB8AC3E}">
        <p14:creationId xmlns:p14="http://schemas.microsoft.com/office/powerpoint/2010/main" val="32040570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До сих пор дети получают первые поэтические впечатления о жизни из произведений Толстого, включенных в его «Азбуку». Особенное внимание читателей и критиков привлекают написанные для «Азбуки» рассказ «Кавказский пленник» и рассказ-притча «Бог правду видит, да не скоро скажет», в основе которого изложенная Платоном Каратаевым история о невинно пострадавшем купце, о просветленном душевном состоянии человека, простившего виновника его страданий. Рассказы «Филипок», «Косточка» стали классикой детской литературы, на которой воспитывается каждое новое поколение.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Упорный труд великого русского</a:t>
            </a:r>
            <a:r>
              <a:rPr lang="ru-RU" sz="1200" kern="1200" baseline="0" dirty="0" smtClean="0">
                <a:solidFill>
                  <a:schemeClr val="tx1"/>
                </a:solidFill>
                <a:effectLst/>
                <a:latin typeface="+mn-lt"/>
                <a:ea typeface="+mn-ea"/>
                <a:cs typeface="+mn-cs"/>
              </a:rPr>
              <a:t> писателя над созданием простого, ясного языка книг для детей имел огромное значение и оказал влияние на всё последующее развитие передовой детской литературы. Он открыл путь развитию реалистической прозы для детей. Не случайно Чернышевский в своём отзыве о детских рассказах Толстого подчеркнул, что «хорошо в них изложение», «оно совершенно просто: язык безыскусственен и понятен». И, заканчивая рецензию, ещё раз сказал: «А язык рассказов очень хорош!»*</a:t>
            </a:r>
          </a:p>
          <a:p>
            <a:pPr marL="0" marR="0" indent="0" algn="ctr" defTabSz="914400" rtl="0" eaLnBrk="1" fontAlgn="auto" latinLnBrk="0" hangingPunct="1">
              <a:lnSpc>
                <a:spcPct val="100000"/>
              </a:lnSpc>
              <a:spcBef>
                <a:spcPts val="0"/>
              </a:spcBef>
              <a:spcAft>
                <a:spcPts val="0"/>
              </a:spcAft>
              <a:buClrTx/>
              <a:buSzTx/>
              <a:buFontTx/>
              <a:buNone/>
              <a:tabLst/>
              <a:defRPr/>
            </a:pPr>
            <a:r>
              <a:rPr lang="ru-RU" sz="1200" kern="1200" baseline="0" dirty="0" smtClean="0">
                <a:solidFill>
                  <a:schemeClr val="tx1"/>
                </a:solidFill>
                <a:effectLst/>
                <a:latin typeface="+mn-lt"/>
                <a:ea typeface="+mn-ea"/>
                <a:cs typeface="+mn-cs"/>
              </a:rPr>
              <a:t>*       *       *</a:t>
            </a:r>
            <a:endParaRPr lang="ru-RU"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Заслуги Толстого в области детской литературы очень велики. Он является отцом русской прозы для детей. Лучшие</a:t>
            </a:r>
            <a:r>
              <a:rPr lang="ru-RU" sz="1200" kern="1200" baseline="0" dirty="0" smtClean="0">
                <a:solidFill>
                  <a:schemeClr val="tx1"/>
                </a:solidFill>
                <a:effectLst/>
                <a:latin typeface="+mn-lt"/>
                <a:ea typeface="+mn-ea"/>
                <a:cs typeface="+mn-cs"/>
              </a:rPr>
              <a:t> его произведения входят в золотой фонд классической русской детской литературы и переведены на многие языки в России и за границей.</a:t>
            </a:r>
            <a:r>
              <a:rPr lang="ru-RU" sz="1200" kern="1200" dirty="0" smtClean="0">
                <a:solidFill>
                  <a:schemeClr val="tx1"/>
                </a:solidFill>
                <a:effectLst/>
                <a:latin typeface="+mn-lt"/>
                <a:ea typeface="+mn-ea"/>
                <a:cs typeface="+mn-cs"/>
              </a:rPr>
              <a:t> Именно</a:t>
            </a:r>
            <a:r>
              <a:rPr lang="ru-RU" sz="1200" kern="1200" baseline="0" dirty="0" smtClean="0">
                <a:solidFill>
                  <a:schemeClr val="tx1"/>
                </a:solidFill>
                <a:effectLst/>
                <a:latin typeface="+mn-lt"/>
                <a:ea typeface="+mn-ea"/>
                <a:cs typeface="+mn-cs"/>
              </a:rPr>
              <a:t> с них начинается  знакомство миллионов людей с творчеством великого русского писателя. Произведения Толстого для детей не только обогащают ум и чувства читателей, но и воспитывают их вкус, подготовляя к чтению других художественных произведений. </a:t>
            </a:r>
            <a:r>
              <a:rPr lang="ru-RU" sz="1200" kern="1200" dirty="0" smtClean="0">
                <a:solidFill>
                  <a:schemeClr val="tx1"/>
                </a:solidFill>
                <a:effectLst/>
                <a:latin typeface="+mn-lt"/>
                <a:ea typeface="+mn-ea"/>
                <a:cs typeface="+mn-cs"/>
              </a:rPr>
              <a:t>Произведения Л. Толстого введены в учебные книги для начальной и средней школы. Они входят в программу школьного воспитания. Рассказы Толстого для детей выходят в сериях «Мои первые книжки», «Кни­га за книгой», «Школьная библиотека» и др.</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___________________</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Н.Г. Чернышевский, Полное собрание сочинений, т. </a:t>
            </a:r>
            <a:r>
              <a:rPr lang="en-US" sz="1200" kern="1200" dirty="0" smtClean="0">
                <a:solidFill>
                  <a:schemeClr val="tx1"/>
                </a:solidFill>
                <a:effectLst/>
                <a:latin typeface="+mn-lt"/>
                <a:ea typeface="+mn-ea"/>
                <a:cs typeface="+mn-cs"/>
              </a:rPr>
              <a:t>X</a:t>
            </a:r>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ГИХЛ, М., 1951, стр. 515.</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24</a:t>
            </a:fld>
            <a:endParaRPr lang="ru-RU"/>
          </a:p>
        </p:txBody>
      </p:sp>
    </p:spTree>
    <p:extLst>
      <p:ext uri="{BB962C8B-B14F-4D97-AF65-F5344CB8AC3E}">
        <p14:creationId xmlns:p14="http://schemas.microsoft.com/office/powerpoint/2010/main" val="32002774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32</a:t>
            </a:fld>
            <a:endParaRPr lang="ru-RU"/>
          </a:p>
        </p:txBody>
      </p:sp>
    </p:spTree>
    <p:extLst>
      <p:ext uri="{BB962C8B-B14F-4D97-AF65-F5344CB8AC3E}">
        <p14:creationId xmlns:p14="http://schemas.microsoft.com/office/powerpoint/2010/main" val="2129484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       Л.Н. Толстой </a:t>
            </a:r>
            <a:r>
              <a:rPr lang="ru-RU" sz="1200" kern="1200" dirty="0" smtClean="0">
                <a:solidFill>
                  <a:schemeClr val="tx1"/>
                </a:solidFill>
                <a:effectLst/>
                <a:latin typeface="+mn-lt"/>
                <a:ea typeface="+mn-ea"/>
                <a:cs typeface="+mn-cs"/>
              </a:rPr>
              <a:t>- гениальный писатель, философ, публицист, педагог, “Толстой — это целый мир”, по словам Горького. Для нас Лев Толстой еще — слава и гордость отечественной литературы для детей.</a:t>
            </a:r>
          </a:p>
          <a:p>
            <a:pPr algn="just"/>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Л.Н.Толстой (1828—1910) </a:t>
            </a:r>
            <a:r>
              <a:rPr lang="ru-RU" sz="1200" kern="1200" dirty="0" smtClean="0">
                <a:solidFill>
                  <a:schemeClr val="tx1"/>
                </a:solidFill>
                <a:effectLst/>
                <a:latin typeface="+mn-lt"/>
                <a:ea typeface="+mn-ea"/>
                <a:cs typeface="+mn-cs"/>
              </a:rPr>
              <a:t>— крупнейший мыслитель, писа­тель-реалист. Значение его творчества для русской и мировой куль­туры огромно.</a:t>
            </a: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3</a:t>
            </a:fld>
            <a:endParaRPr lang="ru-RU"/>
          </a:p>
        </p:txBody>
      </p:sp>
    </p:spTree>
    <p:extLst>
      <p:ext uri="{BB962C8B-B14F-4D97-AF65-F5344CB8AC3E}">
        <p14:creationId xmlns:p14="http://schemas.microsoft.com/office/powerpoint/2010/main" val="3869751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400" b="0" kern="1200" dirty="0" smtClean="0">
                <a:solidFill>
                  <a:schemeClr val="tx1"/>
                </a:solidFill>
                <a:effectLst/>
                <a:latin typeface="+mn-lt"/>
                <a:ea typeface="+mn-ea"/>
                <a:cs typeface="+mn-cs"/>
              </a:rPr>
              <a:t>       В создании отечественной реалистической литературы для детей активное участие принял великий русский писатель </a:t>
            </a:r>
            <a:r>
              <a:rPr lang="ru-RU" sz="1200" kern="1200" dirty="0" smtClean="0">
                <a:solidFill>
                  <a:schemeClr val="tx1"/>
                </a:solidFill>
                <a:effectLst/>
                <a:latin typeface="+mn-lt"/>
                <a:ea typeface="+mn-ea"/>
                <a:cs typeface="+mn-cs"/>
              </a:rPr>
              <a:t>Лев Николаевич Толстой. В период увлечения педагогической деятельностью, в начале 1860-х годов, он издал в качестве приложения к своему журналу «Ясная</a:t>
            </a:r>
            <a:r>
              <a:rPr lang="ru-RU" sz="1200" kern="1200" baseline="0" dirty="0" smtClean="0">
                <a:solidFill>
                  <a:schemeClr val="tx1"/>
                </a:solidFill>
                <a:effectLst/>
                <a:latin typeface="+mn-lt"/>
                <a:ea typeface="+mn-ea"/>
                <a:cs typeface="+mn-cs"/>
              </a:rPr>
              <a:t> Поляна» двенадцать книжек рассказов для детей. К участию в этих изданиях он привлёк молодых демократических писателей Н. Успенского, Г. Успенского и других, а также учителей Яснополянской школы.</a:t>
            </a:r>
          </a:p>
          <a:p>
            <a:pPr algn="just"/>
            <a:r>
              <a:rPr lang="ru-RU" sz="1200" kern="1200" baseline="0" dirty="0" smtClean="0">
                <a:solidFill>
                  <a:schemeClr val="tx1"/>
                </a:solidFill>
                <a:effectLst/>
                <a:latin typeface="+mn-lt"/>
                <a:ea typeface="+mn-ea"/>
                <a:cs typeface="+mn-cs"/>
              </a:rPr>
              <a:t>       С 1859 по 1875 год Толстой много и упорно работал над созданием «Азбуки» (1872), а потом «Новой азбуки» (1875) и «Русской книги для чтения» (1875). Он написал специально для детей 629 произведений, но поместил в свои книги только 373.</a:t>
            </a:r>
            <a:endParaRPr lang="ru-RU" sz="14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17614755-F4A5-46BC-85E8-66DF64C4583C}" type="slidenum">
              <a:rPr lang="ru-RU" smtClean="0"/>
              <a:t>4</a:t>
            </a:fld>
            <a:endParaRPr lang="ru-RU"/>
          </a:p>
        </p:txBody>
      </p:sp>
    </p:spTree>
    <p:extLst>
      <p:ext uri="{BB962C8B-B14F-4D97-AF65-F5344CB8AC3E}">
        <p14:creationId xmlns:p14="http://schemas.microsoft.com/office/powerpoint/2010/main" val="1126101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Педагогические взгляды Толстого не отличались строгой по­следовательностью; в них были те же противоречия, которые ха­рактерны для его мировоззрения. Отрицая теоретически нужность широкой воспитательной программы для народа, он в то же время самозабвенно осуществлял ее в Яснополянской школе. Л. Толстой стремился определить, какие книги любит и читает народ. Все симпатии писателя принадлежат народу, он изучает за­просы читателей-крестьян, намечает пути создания литературы для народного и детского чтения.</a:t>
            </a:r>
          </a:p>
          <a:p>
            <a:pPr marL="0" marR="0" indent="0" algn="just" defTabSz="914400" rtl="0" eaLnBrk="1" fontAlgn="auto" latinLnBrk="0" hangingPunct="1">
              <a:lnSpc>
                <a:spcPct val="100000"/>
              </a:lnSpc>
              <a:spcBef>
                <a:spcPts val="0"/>
              </a:spcBef>
              <a:spcAft>
                <a:spcPts val="0"/>
              </a:spcAft>
              <a:buClrTx/>
              <a:buSzTx/>
              <a:buFontTx/>
              <a:buNone/>
              <a:tabLst/>
              <a:defRPr/>
            </a:pPr>
            <a:r>
              <a:rPr lang="ru-RU" dirty="0" smtClean="0"/>
              <a:t>       Не секрет, что Лев Николаевич Толстой много уделял внимания детскому образованию. Он основал школу для крестьянских детей в Ясной Поляне, уроки в которой существенно отличались от уроков в других учебных заведениях того времени. Здесь дети не знали ни порок, ни ругани, ни унижений, занятия проходили в свободной форме. Лев Николаевич много рассказывал об окружающем мире, занимался гимнастикой с ребятами и учил правописанию.  Летом писатель после занятий играл с малышнёй в городки, гулял по лесу с учениками, а зимой катался на санках.</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5</a:t>
            </a:fld>
            <a:endParaRPr lang="ru-RU"/>
          </a:p>
        </p:txBody>
      </p:sp>
    </p:spTree>
    <p:extLst>
      <p:ext uri="{BB962C8B-B14F-4D97-AF65-F5344CB8AC3E}">
        <p14:creationId xmlns:p14="http://schemas.microsoft.com/office/powerpoint/2010/main" val="4125356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dirty="0" smtClean="0"/>
              <a:t>    </a:t>
            </a:r>
            <a:r>
              <a:rPr lang="ru-RU" sz="1200" kern="1200" dirty="0" smtClean="0">
                <a:solidFill>
                  <a:schemeClr val="tx1"/>
                </a:solidFill>
                <a:effectLst/>
                <a:latin typeface="+mn-lt"/>
                <a:ea typeface="+mn-ea"/>
                <a:cs typeface="+mn-cs"/>
              </a:rPr>
              <a:t>   В Яснополянской школе обучалось 37 детей в возрасте 7-15 лет (32 мальчика и 5 девочек). Ученики были распределены на два класса и далее в каждом классе — на два отделения по возрасту и уровню подготовки. В старшем классе обучалось 12, в младшем — 25 учеников. В школе училось и несколько взрослых. Обучение было бесплатным и совмещенным для мальчиков и девочек. Занятия проводились с 8 до 12 ч. и с 15 до 18 ч.</a:t>
            </a:r>
          </a:p>
          <a:p>
            <a:pPr algn="just"/>
            <a:r>
              <a:rPr lang="ru-RU" sz="1200" kern="1200" dirty="0" smtClean="0">
                <a:solidFill>
                  <a:schemeClr val="tx1"/>
                </a:solidFill>
                <a:effectLst/>
                <a:latin typeface="+mn-lt"/>
                <a:ea typeface="+mn-ea"/>
                <a:cs typeface="+mn-cs"/>
              </a:rPr>
              <a:t>       Важнейшей задачей своей школы Толстой считал воспитание творческой личности. Одним из основных принципов обучения в школе являлась полная свобода учеников, которые не были связаны обязательными часами занятий. Уроки на дом не задавались. Характерной чертой учебного процесса в Яснополянской школе была творческая активность и самостоятельность учащихся на занятиях. Толстой требовал учитывать возможности каждого ученика, его интересы и возрастные возможности. В школе работало четыре учителя. В планы преподавания, которые они составляли, обычно вносились изменения «согласно требованиям учеников».</a:t>
            </a:r>
          </a:p>
          <a:p>
            <a:pPr algn="just"/>
            <a:r>
              <a:rPr lang="ru-RU" sz="1200" kern="1200" dirty="0" smtClean="0">
                <a:solidFill>
                  <a:schemeClr val="tx1"/>
                </a:solidFill>
                <a:effectLst/>
                <a:latin typeface="+mn-lt"/>
                <a:ea typeface="+mn-ea"/>
                <a:cs typeface="+mn-cs"/>
              </a:rPr>
              <a:t>       В учебный план Яснополянской школы входили следующие предметы: чтение, письмо, каллиграфия, грамматика, священная история, русская история, математика, беседы по естественным наукам, рисование, черчение, пение и закон Божий.</a:t>
            </a:r>
          </a:p>
          <a:p>
            <a:pPr algn="just"/>
            <a:r>
              <a:rPr lang="ru-RU" sz="1200" kern="1200" dirty="0" smtClean="0">
                <a:solidFill>
                  <a:schemeClr val="tx1"/>
                </a:solidFill>
                <a:effectLst/>
                <a:latin typeface="+mn-lt"/>
                <a:ea typeface="+mn-ea"/>
                <a:cs typeface="+mn-cs"/>
              </a:rPr>
              <a:t>        По вечерам Толстой читал с детьми книги («Робинзон Крузо» и др.), рассказывал им о казаках, о Хаджи Мурате, об Отечественной войне 1812 г., о случаях из собственной жизни. Толстой старался пробудить у детей чувство патриотизма, вызвать у них интерес к отечественной истории. Во время прогулок обычно велись беседы и на этические темы. Под его руководством ученики собирали фольклор в деревнях своего уезда, писали рассказы, которые публиковались в приложении к журналу «Ясная Поляна». Занятия нередко проводились в поле, в саду, в парке.</a:t>
            </a:r>
          </a:p>
          <a:p>
            <a:pPr algn="just"/>
            <a:r>
              <a:rPr lang="ru-RU" sz="1200" kern="1200" dirty="0" smtClean="0">
                <a:solidFill>
                  <a:schemeClr val="tx1"/>
                </a:solidFill>
                <a:effectLst/>
                <a:latin typeface="+mn-lt"/>
                <a:ea typeface="+mn-ea"/>
                <a:cs typeface="+mn-cs"/>
              </a:rPr>
              <a:t>       Осуществляя свою идею о том, что школа должна отвечать потребностям трудового народа, Толстой ввел в Яснополянской школе занятия по труду (столярное дело и с.-х. работы), которыми он сам руководил. Вводя в труд элементы игры, он стремился сделать его увлекательным и радостным. Большое значение Толстой придавал и физическому развитию.</a:t>
            </a:r>
            <a:r>
              <a:rPr lang="ru-RU" dirty="0" smtClean="0"/>
              <a:t>    </a:t>
            </a:r>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6</a:t>
            </a:fld>
            <a:endParaRPr lang="ru-RU"/>
          </a:p>
        </p:txBody>
      </p:sp>
    </p:spTree>
    <p:extLst>
      <p:ext uri="{BB962C8B-B14F-4D97-AF65-F5344CB8AC3E}">
        <p14:creationId xmlns:p14="http://schemas.microsoft.com/office/powerpoint/2010/main" val="3446199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Детских книг, а тем более учебников в ту пору недоставало, поэтому писатель решил самостоятельно восполнить пробелы образования и засел за составление «Азбуки».</a:t>
            </a:r>
          </a:p>
          <a:p>
            <a:pPr algn="just"/>
            <a:r>
              <a:rPr lang="ru-RU" sz="1200" b="0" kern="1200" dirty="0" smtClean="0">
                <a:solidFill>
                  <a:schemeClr val="tx1"/>
                </a:solidFill>
                <a:effectLst/>
                <a:latin typeface="+mn-lt"/>
                <a:ea typeface="+mn-ea"/>
                <a:cs typeface="+mn-cs"/>
              </a:rPr>
              <a:t>       Толстой бесконечно любил детей, именно его любовь к </a:t>
            </a:r>
            <a:r>
              <a:rPr lang="ru-RU" sz="1200" b="0" i="1" kern="1200" dirty="0" smtClean="0">
                <a:solidFill>
                  <a:schemeClr val="tx1"/>
                </a:solidFill>
                <a:effectLst/>
                <a:latin typeface="+mn-lt"/>
                <a:ea typeface="+mn-ea"/>
                <a:cs typeface="+mn-cs"/>
              </a:rPr>
              <a:t>«маленьким мужичкам», </a:t>
            </a:r>
            <a:r>
              <a:rPr lang="ru-RU" sz="1200" b="0" kern="1200" dirty="0" smtClean="0">
                <a:solidFill>
                  <a:schemeClr val="tx1"/>
                </a:solidFill>
                <a:effectLst/>
                <a:latin typeface="+mn-lt"/>
                <a:ea typeface="+mn-ea"/>
                <a:cs typeface="+mn-cs"/>
              </a:rPr>
              <a:t>как именовал он крестьянских детей, и проявилась в «Азбуке», над которой он работал долго и кропотливо. Об этом он сам говорил с волнением: “Что из этого выйдет - не знаю, а положил в него всю душу”. С «Азбукой» связывал Толстой свои надежды, полагая, что несколько поколений русских детей будут учиться по ней: «Гордые мечты мои об этой азбуке вот какие: по этой азбуке только будут учиться два поколения русских всех детей от царских до мужицких и первые впечатления поэтические получат из нее, и что, написав эту Азбуку, мне можно будет спокойно умереть».</a:t>
            </a:r>
          </a:p>
          <a:p>
            <a:pPr algn="just"/>
            <a:r>
              <a:rPr lang="ru-RU" sz="1200" b="1" kern="1200" dirty="0" smtClean="0">
                <a:solidFill>
                  <a:schemeClr val="tx1"/>
                </a:solidFill>
                <a:effectLst/>
                <a:latin typeface="+mn-lt"/>
                <a:ea typeface="+mn-ea"/>
                <a:cs typeface="+mn-cs"/>
              </a:rPr>
              <a:t>       13 ноября 1872 г. вышла в свет «Азбука» Льва Николаевича Толстого</a:t>
            </a:r>
            <a:r>
              <a:rPr lang="ru-RU" sz="1200" b="0" kern="1200" dirty="0" smtClean="0">
                <a:solidFill>
                  <a:schemeClr val="tx1"/>
                </a:solidFill>
                <a:effectLst/>
                <a:latin typeface="+mn-lt"/>
                <a:ea typeface="+mn-ea"/>
                <a:cs typeface="+mn-cs"/>
              </a:rPr>
              <a:t>, которая была одним из любимых творений великого писателя. Толстой считал этот труд самым важным в своей жизни, отодвинув «Войну и мир» на второй план.</a:t>
            </a:r>
          </a:p>
          <a:p>
            <a:pPr algn="just"/>
            <a:r>
              <a:rPr lang="ru-RU" sz="1200" kern="1200" dirty="0" smtClean="0">
                <a:solidFill>
                  <a:schemeClr val="tx1"/>
                </a:solidFill>
                <a:effectLst/>
                <a:latin typeface="+mn-lt"/>
                <a:ea typeface="+mn-ea"/>
                <a:cs typeface="+mn-cs"/>
              </a:rPr>
              <a:t>       “Азбука” Льва Толстого стала событием в педагогике, а значение нового педагогического труда не сразу было понято и оценено современниками. Лев Николаевич Толстой был убежден, что с первой ступени обучения начинается и духовное развитие ребенка. Будет ли учение для ребенка радостным, возникнет ли у него интерес к познавательной деятельности, будет ли он впоследствии ставить духовные ценности выше материальных благ - все это во многом зависит от его первых шагов в мир знаний. И именно развитие духовного начала, по убеждению Толстого, приоритетная задача школы. Более важная, чем просто сообщить некую сумму знаний. Именно эту задачу и стремился решить Лев Николаевич своей “Азбукой”.</a:t>
            </a:r>
          </a:p>
          <a:p>
            <a:pPr algn="just"/>
            <a:r>
              <a:rPr lang="ru-RU" sz="1200" kern="1200" dirty="0" smtClean="0">
                <a:solidFill>
                  <a:schemeClr val="tx1"/>
                </a:solidFill>
                <a:effectLst/>
                <a:latin typeface="+mn-lt"/>
                <a:ea typeface="+mn-ea"/>
                <a:cs typeface="+mn-cs"/>
              </a:rPr>
              <a:t>       По сути, «Азбука» Толстого представляет собой комплект учебных пособий для первоначального обучения. Она состоит из четырех книг внушительного объема. Первая включает собственно азбуку, тексты для начального чтения, а также задания по обучению счету. Последующие книги фактически являются книгами для чтения, куда входят художественные тексты и популярные рассказы, объясняющие явления природы, рассказы по истории, физике, естествознанию, географии, даются тексты для заучивания и материалы по арифметике. Материал в книгах усложняется в соответствии с возрастом учащихся.</a:t>
            </a:r>
          </a:p>
          <a:p>
            <a:pPr algn="just"/>
            <a:r>
              <a:rPr lang="ru-RU" sz="1200" b="0" kern="1200" dirty="0" smtClean="0">
                <a:solidFill>
                  <a:schemeClr val="tx1"/>
                </a:solidFill>
                <a:effectLst/>
                <a:latin typeface="+mn-lt"/>
                <a:ea typeface="+mn-ea"/>
                <a:cs typeface="+mn-cs"/>
              </a:rPr>
              <a:t>       Над «Азбукой» Толстой трудился с огромным упорством в 1871— 1872 годах, вызвав множество споров в педагогической среде, прежде всего из-за народного языка «Азбуки», образности изложения материала и нового методического подхода в целом. В результате, </a:t>
            </a:r>
            <a:r>
              <a:rPr lang="ru-RU" sz="1200" b="1" kern="1200" dirty="0" smtClean="0">
                <a:solidFill>
                  <a:schemeClr val="tx1"/>
                </a:solidFill>
                <a:effectLst/>
                <a:latin typeface="+mn-lt"/>
                <a:ea typeface="+mn-ea"/>
                <a:cs typeface="+mn-cs"/>
              </a:rPr>
              <a:t>в 1875 году, </a:t>
            </a:r>
            <a:r>
              <a:rPr lang="ru-RU" sz="1200" b="0" kern="1200" dirty="0" smtClean="0">
                <a:solidFill>
                  <a:schemeClr val="tx1"/>
                </a:solidFill>
                <a:effectLst/>
                <a:latin typeface="+mn-lt"/>
                <a:ea typeface="+mn-ea"/>
                <a:cs typeface="+mn-cs"/>
              </a:rPr>
              <a:t>отложив работу над «Анной Карениной», </a:t>
            </a:r>
            <a:r>
              <a:rPr lang="ru-RU" sz="1200" b="1" kern="1200" dirty="0" smtClean="0">
                <a:solidFill>
                  <a:schemeClr val="tx1"/>
                </a:solidFill>
                <a:effectLst/>
                <a:latin typeface="+mn-lt"/>
                <a:ea typeface="+mn-ea"/>
                <a:cs typeface="+mn-cs"/>
              </a:rPr>
              <a:t>Толстой написал «Новую азбуку» и переделал «Книги для чтения». </a:t>
            </a:r>
            <a:r>
              <a:rPr lang="ru-RU" sz="1200" b="0" kern="1200" dirty="0" smtClean="0">
                <a:solidFill>
                  <a:schemeClr val="tx1"/>
                </a:solidFill>
                <a:effectLst/>
                <a:latin typeface="+mn-lt"/>
                <a:ea typeface="+mn-ea"/>
                <a:cs typeface="+mn-cs"/>
              </a:rPr>
              <a:t>«Новая азбука» вышла еще более универсальной, усовершенствованной в результате полемики с оппонентами. И впоследствии была допущена министерством в народные школы. Еще при жизни Толстого она выдержала свыше тридцати изданий.</a:t>
            </a:r>
          </a:p>
          <a:p>
            <a:pPr algn="just"/>
            <a:r>
              <a:rPr lang="ru-RU" sz="1200" b="0" kern="1200" dirty="0" smtClean="0">
                <a:solidFill>
                  <a:schemeClr val="tx1"/>
                </a:solidFill>
                <a:effectLst/>
                <a:latin typeface="+mn-lt"/>
                <a:ea typeface="+mn-ea"/>
                <a:cs typeface="+mn-cs"/>
              </a:rPr>
              <a:t>Своей «Азбукой» Толстой не открыл наилучший способ обучения грамоте или простейший путь усвоения четырех действий арифметики. Но помещенными там рассказами он создал целую литературу для детского чтения. Многие из этих рассказов и поныне входят во все хрестоматии и буквари: «Филипок», «Лгун», «Три медведя», «Лев и собачка», «Слон» и др.</a:t>
            </a:r>
          </a:p>
          <a:p>
            <a:pPr algn="just"/>
            <a:r>
              <a:rPr lang="ru-RU" sz="1200" b="0" kern="1200" dirty="0" smtClean="0">
                <a:solidFill>
                  <a:schemeClr val="tx1"/>
                </a:solidFill>
                <a:effectLst/>
                <a:latin typeface="+mn-lt"/>
                <a:ea typeface="+mn-ea"/>
                <a:cs typeface="+mn-cs"/>
              </a:rPr>
              <a:t>       При выборе источников и создании своих собственных рассказов Толстой всегда исходил из того, чтобы сюжет их был прост, но занимателен и чтобы они представляли поучительный или познавательный интерес. Выпуская в 1872 году первую «Азбуку», Толстой отмечал факты заимствования разных сюжетов для своих рассказов. А заимствовал он их не только из известных древнегреческих и народных сюжетов, но и из простых рассказов яснополянских ребят, которые они давали в сочинениях, подчеркивая особую поэтичность крестьянского языка.</a:t>
            </a:r>
          </a:p>
          <a:p>
            <a:pPr algn="just"/>
            <a:r>
              <a:rPr lang="ru-RU" sz="1200" b="0" kern="1200" dirty="0" smtClean="0">
                <a:solidFill>
                  <a:schemeClr val="tx1"/>
                </a:solidFill>
                <a:effectLst/>
                <a:latin typeface="+mn-lt"/>
                <a:ea typeface="+mn-ea"/>
                <a:cs typeface="+mn-cs"/>
              </a:rPr>
              <a:t>       Толстой писал, что эти рассказы басни «есть просеянное из в 20 раз большего количества приготовленных рассказов, и каждый из них был переделан по 10 раз» и стоил ему «большего труда, чем какое бы ни было» из его писаний. И что главная трудность в работе над «Азбукой» состояла в том, чтобы «было просто, ясно, не было бы ничего лишнего и фальшивого». Это и составило особые художественные принципы, которые так ясно несет в себе толстовская «Азбука» - «надо, чтобы все было красиво, коротко, просто, и, главное, — ясно».</a:t>
            </a:r>
          </a:p>
          <a:p>
            <a:pPr algn="just"/>
            <a:r>
              <a:rPr lang="ru-RU" sz="1200" b="0" kern="1200" dirty="0" smtClean="0">
                <a:solidFill>
                  <a:schemeClr val="tx1"/>
                </a:solidFill>
                <a:effectLst/>
                <a:latin typeface="+mn-lt"/>
                <a:ea typeface="+mn-ea"/>
                <a:cs typeface="+mn-cs"/>
              </a:rPr>
              <a:t>_______________</a:t>
            </a:r>
          </a:p>
          <a:p>
            <a:pPr algn="just"/>
            <a:r>
              <a:rPr lang="ru-RU" sz="1200" b="0" kern="1200" dirty="0" smtClean="0">
                <a:solidFill>
                  <a:schemeClr val="tx1"/>
                </a:solidFill>
                <a:effectLst/>
                <a:latin typeface="+mn-lt"/>
                <a:ea typeface="+mn-ea"/>
                <a:cs typeface="+mn-cs"/>
              </a:rPr>
              <a:t>*</a:t>
            </a:r>
            <a:r>
              <a:rPr lang="ru-RU" sz="1200" b="0" kern="1200" baseline="0" dirty="0" smtClean="0">
                <a:solidFill>
                  <a:schemeClr val="tx1"/>
                </a:solidFill>
                <a:effectLst/>
                <a:latin typeface="+mn-lt"/>
                <a:ea typeface="+mn-ea"/>
                <a:cs typeface="+mn-cs"/>
              </a:rPr>
              <a:t> </a:t>
            </a:r>
            <a:r>
              <a:rPr lang="ru-RU" sz="1100" b="0" kern="1200" baseline="0" dirty="0" smtClean="0">
                <a:solidFill>
                  <a:schemeClr val="tx1"/>
                </a:solidFill>
                <a:effectLst/>
                <a:latin typeface="Century Schoolbook" panose="02040604050505020304" pitchFamily="18" charset="0"/>
                <a:ea typeface="+mn-ea"/>
                <a:cs typeface="+mn-cs"/>
              </a:rPr>
              <a:t>См.: Бабаев Э. Г. Большая Азбука, или Ощущение счастья // Бабаев Э. Г. «Высокий мир аудиторий...» Лекции и статьи по истории русской литературы / Сост. Е. Э. Бабаева, И. В. Петровицкая. Под общ. ред. проф. Т. Ф. Пирожковой. – М.: МедиаМир, 2008. – С. 364-374.</a:t>
            </a:r>
            <a:endParaRPr lang="ru-RU" sz="1100" b="0" dirty="0">
              <a:latin typeface="Century Schoolbook" panose="02040604050505020304" pitchFamily="18" charset="0"/>
            </a:endParaRPr>
          </a:p>
        </p:txBody>
      </p:sp>
      <p:sp>
        <p:nvSpPr>
          <p:cNvPr id="4" name="Номер слайда 3"/>
          <p:cNvSpPr>
            <a:spLocks noGrp="1"/>
          </p:cNvSpPr>
          <p:nvPr>
            <p:ph type="sldNum" sz="quarter" idx="10"/>
          </p:nvPr>
        </p:nvSpPr>
        <p:spPr/>
        <p:txBody>
          <a:bodyPr/>
          <a:lstStyle/>
          <a:p>
            <a:fld id="{17614755-F4A5-46BC-85E8-66DF64C4583C}" type="slidenum">
              <a:rPr lang="ru-RU" smtClean="0"/>
              <a:t>7</a:t>
            </a:fld>
            <a:endParaRPr lang="ru-RU"/>
          </a:p>
        </p:txBody>
      </p:sp>
    </p:spTree>
    <p:extLst>
      <p:ext uri="{BB962C8B-B14F-4D97-AF65-F5344CB8AC3E}">
        <p14:creationId xmlns:p14="http://schemas.microsoft.com/office/powerpoint/2010/main" val="1562550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dirty="0" smtClean="0"/>
              <a:t>       В 1875 г. появляется второе издание «Азбуки» под названием </a:t>
            </a:r>
            <a:r>
              <a:rPr lang="ru-RU" b="1" dirty="0" smtClean="0"/>
              <a:t>«Новая азбука». </a:t>
            </a:r>
            <a:r>
              <a:rPr lang="ru-RU" dirty="0" smtClean="0"/>
              <a:t>Несколько позже были изданы </a:t>
            </a:r>
            <a:r>
              <a:rPr lang="ru-RU" b="1" dirty="0" smtClean="0"/>
              <a:t>четыре тома «Русских книг для чтения».</a:t>
            </a:r>
            <a:r>
              <a:rPr lang="ru-RU" dirty="0" smtClean="0"/>
              <a:t> В «Новой азбуке» Толстой сюжетно обрабатывает народные пословицы, оформляя их как рассказы-миниатюры или басни. Например, на основе поговорки «Собака на сене лежит, сама не ест и другим не дает» написана басня «Бык, собака и сено».</a:t>
            </a:r>
          </a:p>
          <a:p>
            <a:pPr algn="just"/>
            <a:r>
              <a:rPr lang="ru-RU" dirty="0" smtClean="0"/>
              <a:t>       Для «Новой азбуки» и «Русских книг для чтения» Толстого характерно многообразие жанров: рассказы, очерки, басни, сказки. В период переработки «Азбуки» было написано более 100 новых сказок и рассказов, например: «Три медведя», «Косточка», «Котенок», «Ноша», «Филипок», «Еж и заяц». Новое издание было одобрено критикой и рекомендовано для народных школ как учебник и книга для чтения. Последующие издания «Новой азбуки» печатались совместно с «Русскими книгами для чтения» под общим названием «Русская книга для чтения».</a:t>
            </a:r>
          </a:p>
          <a:p>
            <a:pPr algn="just"/>
            <a:r>
              <a:rPr lang="ru-RU" dirty="0" smtClean="0"/>
              <a:t>       Художественное совершенство, выразительность, простота и естественность языка, универсальная содержательность и доступность детскому восприятию — отличительные особенности произведений Толстого, вошедших в “Азбуку”, “Книги для чтения”. В них </a:t>
            </a:r>
            <a:r>
              <a:rPr lang="ru-RU" b="1" dirty="0" smtClean="0"/>
              <a:t>представлены произведения почти всех жанров литературы: повесть, рассказ, басня, сказка, научно-познавательная статья и рассказ.</a:t>
            </a:r>
          </a:p>
          <a:p>
            <a:pPr algn="just"/>
            <a:r>
              <a:rPr lang="ru-RU" dirty="0" smtClean="0"/>
              <a:t>       «Новая азбука» решала важные педагогические задачи: она обучала родному языку, развивала художественный вкус, знакомила с бытом людей, жизнью природы; помогала нравственному воспитанию. В “Азбуке” нет случайных, безликих текстов, каждый даже подсобный материал для упражнения в слоговом чтении — произведение словесного искусства.</a:t>
            </a: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8</a:t>
            </a:fld>
            <a:endParaRPr lang="ru-RU"/>
          </a:p>
        </p:txBody>
      </p:sp>
    </p:spTree>
    <p:extLst>
      <p:ext uri="{BB962C8B-B14F-4D97-AF65-F5344CB8AC3E}">
        <p14:creationId xmlns:p14="http://schemas.microsoft.com/office/powerpoint/2010/main" val="41417989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kern="1200" dirty="0" smtClean="0">
                <a:solidFill>
                  <a:schemeClr val="tx1"/>
                </a:solidFill>
                <a:effectLst/>
                <a:latin typeface="+mn-lt"/>
                <a:ea typeface="+mn-ea"/>
                <a:cs typeface="+mn-cs"/>
              </a:rPr>
              <a:t>       Рассказы-миниатюры. </a:t>
            </a:r>
            <a:r>
              <a:rPr lang="ru-RU" sz="1200" kern="1200" dirty="0" smtClean="0">
                <a:solidFill>
                  <a:schemeClr val="tx1"/>
                </a:solidFill>
                <a:effectLst/>
                <a:latin typeface="+mn-lt"/>
                <a:ea typeface="+mn-ea"/>
                <a:cs typeface="+mn-cs"/>
              </a:rPr>
              <a:t>Композиция «Новой азбуки» учитывает возрастные особенности детей. Даются сначала небольшие рас­сказы, всего в несколько строк. Предложения в них простые, без усложняющих восприятие обособлений и придаточных предложе­ний, например: «Спала кошка на крыше, сжала лапки. Села подле кошки птичка. Не сиди близко, птичка, кошки хитры». (Произве­дения чередуются, чтобы не утомлять ребенка).  В рассказах для самого первого чте­ния, состоящих из одного предложения, даются полезные сведе­ния познавательного характера или советы, как себя вести: «Небо выше, море ниже», «Суши сено на доме», «Люби Ваня Машу».</a:t>
            </a:r>
          </a:p>
          <a:p>
            <a:pPr algn="just"/>
            <a:r>
              <a:rPr lang="ru-RU" sz="1200" kern="1200" dirty="0" smtClean="0">
                <a:solidFill>
                  <a:schemeClr val="tx1"/>
                </a:solidFill>
                <a:effectLst/>
                <a:latin typeface="+mn-lt"/>
                <a:ea typeface="+mn-ea"/>
                <a:cs typeface="+mn-cs"/>
              </a:rPr>
              <a:t>        Постепенно со­держание произведений расширяется; попеременно даются то на­учно-познавательный рассказ, то басня, то сказки, то быль.</a:t>
            </a:r>
          </a:p>
          <a:p>
            <a:endParaRPr lang="ru-RU" dirty="0"/>
          </a:p>
        </p:txBody>
      </p:sp>
      <p:sp>
        <p:nvSpPr>
          <p:cNvPr id="4" name="Номер слайда 3"/>
          <p:cNvSpPr>
            <a:spLocks noGrp="1"/>
          </p:cNvSpPr>
          <p:nvPr>
            <p:ph type="sldNum" sz="quarter" idx="10"/>
          </p:nvPr>
        </p:nvSpPr>
        <p:spPr/>
        <p:txBody>
          <a:bodyPr/>
          <a:lstStyle/>
          <a:p>
            <a:fld id="{17614755-F4A5-46BC-85E8-66DF64C4583C}" type="slidenum">
              <a:rPr lang="ru-RU" smtClean="0"/>
              <a:t>9</a:t>
            </a:fld>
            <a:endParaRPr lang="ru-RU"/>
          </a:p>
        </p:txBody>
      </p:sp>
    </p:spTree>
    <p:extLst>
      <p:ext uri="{BB962C8B-B14F-4D97-AF65-F5344CB8AC3E}">
        <p14:creationId xmlns:p14="http://schemas.microsoft.com/office/powerpoint/2010/main" val="40304660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10.01.2021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895249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10.01.2021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16724570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10.01.2021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7623343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D7FA4F7-872A-4BB9-8A09-6D5193FC6F57}" type="datetimeFigureOut">
              <a:rPr lang="ru-RU" smtClean="0"/>
              <a:t>10.01.2021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465414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D7FA4F7-872A-4BB9-8A09-6D5193FC6F57}" type="datetimeFigureOut">
              <a:rPr lang="ru-RU" smtClean="0"/>
              <a:t>10.01.2021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1968330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D7FA4F7-872A-4BB9-8A09-6D5193FC6F57}" type="datetimeFigureOut">
              <a:rPr lang="ru-RU" smtClean="0"/>
              <a:t>10.01.2021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531153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D7FA4F7-872A-4BB9-8A09-6D5193FC6F57}" type="datetimeFigureOut">
              <a:rPr lang="ru-RU" smtClean="0"/>
              <a:t>10.01.2021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6631043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D7FA4F7-872A-4BB9-8A09-6D5193FC6F57}" type="datetimeFigureOut">
              <a:rPr lang="ru-RU" smtClean="0"/>
              <a:t>10.01.2021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4698597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D7FA4F7-872A-4BB9-8A09-6D5193FC6F57}" type="datetimeFigureOut">
              <a:rPr lang="ru-RU" smtClean="0"/>
              <a:t>10.01.2021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3687944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D7FA4F7-872A-4BB9-8A09-6D5193FC6F57}" type="datetimeFigureOut">
              <a:rPr lang="ru-RU" smtClean="0"/>
              <a:t>10.01.2021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1769874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D7FA4F7-872A-4BB9-8A09-6D5193FC6F57}" type="datetimeFigureOut">
              <a:rPr lang="ru-RU" smtClean="0"/>
              <a:t>10.01.2021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8A0FED4-4292-4264-99FD-D2FA39F20773}" type="slidenum">
              <a:rPr lang="ru-RU" smtClean="0"/>
              <a:t>‹#›</a:t>
            </a:fld>
            <a:endParaRPr lang="ru-RU"/>
          </a:p>
        </p:txBody>
      </p:sp>
    </p:spTree>
    <p:extLst>
      <p:ext uri="{BB962C8B-B14F-4D97-AF65-F5344CB8AC3E}">
        <p14:creationId xmlns:p14="http://schemas.microsoft.com/office/powerpoint/2010/main" val="27454713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D7FA4F7-872A-4BB9-8A09-6D5193FC6F57}" type="datetimeFigureOut">
              <a:rPr lang="ru-RU" smtClean="0"/>
              <a:t>10.01.2021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A0FED4-4292-4264-99FD-D2FA39F20773}" type="slidenum">
              <a:rPr lang="ru-RU" smtClean="0"/>
              <a:t>‹#›</a:t>
            </a:fld>
            <a:endParaRPr lang="ru-RU"/>
          </a:p>
        </p:txBody>
      </p:sp>
    </p:spTree>
    <p:extLst>
      <p:ext uri="{BB962C8B-B14F-4D97-AF65-F5344CB8AC3E}">
        <p14:creationId xmlns:p14="http://schemas.microsoft.com/office/powerpoint/2010/main" val="21114093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30.jpg"/><Relationship Id="rId4" Type="http://schemas.openxmlformats.org/officeDocument/2006/relationships/image" Target="../media/image29.jpeg"/></Relationships>
</file>

<file path=ppt/slides/_rels/slide1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jpeg"/></Relationships>
</file>

<file path=ppt/slides/_rels/slide1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38.jpg"/><Relationship Id="rId4" Type="http://schemas.openxmlformats.org/officeDocument/2006/relationships/image" Target="../media/image37.jpg"/></Relationships>
</file>

<file path=ppt/slides/_rels/slide1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43.jpeg"/><Relationship Id="rId4" Type="http://schemas.openxmlformats.org/officeDocument/2006/relationships/image" Target="../media/image42.jpeg"/></Relationships>
</file>

<file path=ppt/slides/_rels/slide18.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18.xml"/><Relationship Id="rId1" Type="http://schemas.openxmlformats.org/officeDocument/2006/relationships/slideLayout" Target="../slideLayouts/slideLayout7.xml"/><Relationship Id="rId5" Type="http://schemas.openxmlformats.org/officeDocument/2006/relationships/image" Target="../media/image46.jpg"/><Relationship Id="rId4" Type="http://schemas.openxmlformats.org/officeDocument/2006/relationships/image" Target="../media/image45.jpg"/></Relationships>
</file>

<file path=ppt/slides/_rels/slide19.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50.jpg"/><Relationship Id="rId4" Type="http://schemas.openxmlformats.org/officeDocument/2006/relationships/image" Target="../media/image49.jpg"/></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54.jpg"/><Relationship Id="rId5" Type="http://schemas.openxmlformats.org/officeDocument/2006/relationships/image" Target="../media/image53.jpeg"/><Relationship Id="rId4" Type="http://schemas.openxmlformats.org/officeDocument/2006/relationships/image" Target="../media/image52.jpeg"/></Relationships>
</file>

<file path=ppt/slides/_rels/slide22.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57.jpg"/><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59.jpg"/></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61.jpeg"/></Relationships>
</file>

<file path=ppt/slides/_rels/slide25.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6.jpg"/><Relationship Id="rId5" Type="http://schemas.openxmlformats.org/officeDocument/2006/relationships/image" Target="../media/image25.jpg"/><Relationship Id="rId4" Type="http://schemas.openxmlformats.org/officeDocument/2006/relationships/image" Target="../media/image24.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57055" y="290945"/>
            <a:ext cx="7439890" cy="1277273"/>
          </a:xfrm>
          <a:prstGeom prst="rect">
            <a:avLst/>
          </a:prstGeom>
          <a:noFill/>
        </p:spPr>
        <p:txBody>
          <a:bodyPr wrap="square" rtlCol="0">
            <a:spAutoFit/>
          </a:bodyPr>
          <a:lstStyle/>
          <a:p>
            <a:pPr lvl="0" algn="ctr"/>
            <a:r>
              <a:rPr lang="ru-RU" sz="1100" b="1" i="1" dirty="0">
                <a:solidFill>
                  <a:srgbClr val="000D26"/>
                </a:solidFill>
                <a:latin typeface="Century Schoolbook" panose="02040604050505020304" pitchFamily="18" charset="0"/>
                <a:ea typeface="Times New Roman" panose="02020603050405020304" pitchFamily="18" charset="0"/>
              </a:rPr>
              <a:t>РОССИЙСКАЯ ФЕДЕРАЦИЯ</a:t>
            </a:r>
            <a:endParaRPr lang="ru-RU" sz="1100" i="1" dirty="0">
              <a:solidFill>
                <a:srgbClr val="000D26"/>
              </a:solidFill>
              <a:latin typeface="Century Schoolbook" panose="02040604050505020304" pitchFamily="18" charset="0"/>
              <a:ea typeface="Times New Roman" panose="02020603050405020304" pitchFamily="18" charset="0"/>
            </a:endParaRPr>
          </a:p>
          <a:p>
            <a:pPr lvl="0" algn="ctr"/>
            <a:r>
              <a:rPr lang="ru-RU" sz="1100" b="1" i="1" dirty="0">
                <a:solidFill>
                  <a:srgbClr val="000D26"/>
                </a:solidFill>
                <a:latin typeface="Century Schoolbook" panose="020406040505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p>
          <a:p>
            <a:pPr lvl="0" algn="ctr"/>
            <a:r>
              <a:rPr lang="ru-RU" sz="1100" b="1" i="1" dirty="0">
                <a:solidFill>
                  <a:srgbClr val="000D26"/>
                </a:solidFill>
                <a:latin typeface="Century Schoolbook" panose="02040604050505020304" pitchFamily="18" charset="0"/>
                <a:ea typeface="Times New Roman" panose="02020603050405020304" pitchFamily="18" charset="0"/>
              </a:rPr>
              <a:t> </a:t>
            </a:r>
            <a:endParaRPr lang="ru-RU" sz="1100" i="1" dirty="0">
              <a:solidFill>
                <a:srgbClr val="000D26"/>
              </a:solidFill>
              <a:latin typeface="Century Schoolbook" panose="02040604050505020304" pitchFamily="18" charset="0"/>
              <a:ea typeface="Times New Roman" panose="02020603050405020304" pitchFamily="18" charset="0"/>
            </a:endParaRPr>
          </a:p>
          <a:p>
            <a:pPr lvl="0" algn="ctr"/>
            <a:r>
              <a:rPr lang="ru-RU" sz="1100" b="1" i="1" dirty="0">
                <a:solidFill>
                  <a:srgbClr val="000D26"/>
                </a:solidFill>
                <a:latin typeface="Century Schoolbook" panose="02040604050505020304" pitchFamily="18" charset="0"/>
                <a:ea typeface="Times New Roman" panose="02020603050405020304" pitchFamily="18" charset="0"/>
              </a:rPr>
              <a:t>ГОСУДАРСТВЕННОЕ ПРОФЕССИОНАЛЬНОЕ ОБРАЗОВАТЕЛЬНОЕ</a:t>
            </a:r>
            <a:endParaRPr lang="ru-RU" sz="1100" i="1" dirty="0">
              <a:solidFill>
                <a:srgbClr val="000D26"/>
              </a:solidFill>
              <a:latin typeface="Century Schoolbook" panose="02040604050505020304" pitchFamily="18" charset="0"/>
              <a:ea typeface="Times New Roman" panose="02020603050405020304" pitchFamily="18" charset="0"/>
            </a:endParaRPr>
          </a:p>
          <a:p>
            <a:pPr lvl="0" algn="ctr"/>
            <a:r>
              <a:rPr lang="ru-RU" sz="1100" b="1" i="1" dirty="0">
                <a:solidFill>
                  <a:srgbClr val="000D26"/>
                </a:solidFill>
                <a:latin typeface="Century Schoolbook" panose="02040604050505020304" pitchFamily="18" charset="0"/>
                <a:ea typeface="Times New Roman" panose="02020603050405020304" pitchFamily="18" charset="0"/>
              </a:rPr>
              <a:t> АВТОНОМНОЕ УЧРЕЖДЕНИЕ АМУРСКОЙ ОБЛАСТИ </a:t>
            </a:r>
            <a:endParaRPr lang="ru-RU" sz="1100" i="1" dirty="0">
              <a:solidFill>
                <a:srgbClr val="000D26"/>
              </a:solidFill>
              <a:latin typeface="Century Schoolbook" panose="02040604050505020304" pitchFamily="18" charset="0"/>
              <a:ea typeface="Times New Roman" panose="02020603050405020304" pitchFamily="18" charset="0"/>
            </a:endParaRPr>
          </a:p>
          <a:p>
            <a:pPr lvl="0" algn="ctr"/>
            <a:r>
              <a:rPr lang="ru-RU" sz="1100" b="1" i="1" dirty="0">
                <a:solidFill>
                  <a:srgbClr val="000D26"/>
                </a:solidFill>
                <a:latin typeface="Century Schoolbook" panose="02040604050505020304" pitchFamily="18" charset="0"/>
                <a:ea typeface="Times New Roman" panose="02020603050405020304" pitchFamily="18" charset="0"/>
              </a:rPr>
              <a:t>«АМУРСКИЙ ПЕДАГОГИЧЕСКИЙ КОЛЛЕДЖ»</a:t>
            </a:r>
            <a:endParaRPr lang="ru-RU" sz="1100" i="1" dirty="0">
              <a:solidFill>
                <a:srgbClr val="000D26"/>
              </a:solidFill>
              <a:latin typeface="Century Schoolbook" panose="02040604050505020304" pitchFamily="18" charset="0"/>
              <a:ea typeface="Times New Roman" panose="02020603050405020304" pitchFamily="18" charset="0"/>
            </a:endParaRPr>
          </a:p>
          <a:p>
            <a:pPr lvl="0" algn="ctr"/>
            <a:r>
              <a:rPr lang="ru-RU" sz="1100" b="1" i="1" dirty="0">
                <a:solidFill>
                  <a:srgbClr val="000D26"/>
                </a:solidFill>
                <a:latin typeface="Century Schoolbook" panose="02040604050505020304" pitchFamily="18" charset="0"/>
                <a:ea typeface="Times New Roman" panose="02020603050405020304" pitchFamily="18" charset="0"/>
              </a:rPr>
              <a:t>(ГПОАУ АО АПК)</a:t>
            </a:r>
            <a:endParaRPr lang="ru-RU" sz="1100" dirty="0">
              <a:solidFill>
                <a:srgbClr val="000D26"/>
              </a:solidFill>
              <a:latin typeface="Century Schoolbook" panose="02040604050505020304" pitchFamily="18" charset="0"/>
            </a:endParaRPr>
          </a:p>
        </p:txBody>
      </p:sp>
      <p:sp>
        <p:nvSpPr>
          <p:cNvPr id="4" name="TextBox 3"/>
          <p:cNvSpPr txBox="1"/>
          <p:nvPr/>
        </p:nvSpPr>
        <p:spPr>
          <a:xfrm>
            <a:off x="3075709" y="4946072"/>
            <a:ext cx="8201890" cy="1107996"/>
          </a:xfrm>
          <a:prstGeom prst="rect">
            <a:avLst/>
          </a:prstGeom>
          <a:noFill/>
        </p:spPr>
        <p:txBody>
          <a:bodyPr wrap="square" rtlCol="0">
            <a:spAutoFit/>
          </a:bodyPr>
          <a:lstStyle/>
          <a:p>
            <a:pPr lvl="0" algn="just"/>
            <a:r>
              <a:rPr lang="ru-RU" sz="1600" b="1" i="1" dirty="0" smtClean="0">
                <a:solidFill>
                  <a:srgbClr val="000D26"/>
                </a:solidFill>
                <a:latin typeface="Century Schoolbook" panose="02040604050505020304" pitchFamily="18" charset="0"/>
                <a:ea typeface="Times New Roman" panose="02020603050405020304" pitchFamily="18" charset="0"/>
              </a:rPr>
              <a:t>ПМ.02 </a:t>
            </a:r>
            <a:r>
              <a:rPr lang="ru-RU" sz="1600" i="1" dirty="0" smtClean="0">
                <a:solidFill>
                  <a:srgbClr val="000D26"/>
                </a:solidFill>
                <a:latin typeface="Century Schoolbook" panose="02040604050505020304" pitchFamily="18" charset="0"/>
                <a:ea typeface="Times New Roman" panose="02020603050405020304" pitchFamily="18" charset="0"/>
              </a:rPr>
              <a:t>Организация различных видов деятельности и общения детей</a:t>
            </a:r>
          </a:p>
          <a:p>
            <a:pPr lvl="0" algn="just"/>
            <a:r>
              <a:rPr lang="ru-RU" sz="1600" b="1" i="1" dirty="0" smtClean="0">
                <a:solidFill>
                  <a:srgbClr val="000D26"/>
                </a:solidFill>
                <a:latin typeface="Century Schoolbook" panose="02040604050505020304" pitchFamily="18" charset="0"/>
                <a:ea typeface="Times New Roman" panose="02020603050405020304" pitchFamily="18" charset="0"/>
              </a:rPr>
              <a:t>МДК </a:t>
            </a:r>
            <a:r>
              <a:rPr lang="ru-RU" sz="1600" b="1" i="1" dirty="0">
                <a:solidFill>
                  <a:srgbClr val="000D26"/>
                </a:solidFill>
                <a:latin typeface="Century Schoolbook" panose="02040604050505020304" pitchFamily="18" charset="0"/>
                <a:ea typeface="Times New Roman" panose="02020603050405020304" pitchFamily="18" charset="0"/>
              </a:rPr>
              <a:t>02.07 </a:t>
            </a:r>
            <a:r>
              <a:rPr lang="ru-RU" sz="1600" i="1" dirty="0">
                <a:solidFill>
                  <a:srgbClr val="000D26"/>
                </a:solidFill>
                <a:latin typeface="Century Schoolbook" panose="02040604050505020304" pitchFamily="18" charset="0"/>
                <a:ea typeface="Times New Roman" panose="02020603050405020304" pitchFamily="18" charset="0"/>
              </a:rPr>
              <a:t>Детская литература с практикумом по выразительному </a:t>
            </a:r>
            <a:r>
              <a:rPr lang="ru-RU" sz="1600" i="1" dirty="0" smtClean="0">
                <a:solidFill>
                  <a:srgbClr val="000D26"/>
                </a:solidFill>
                <a:latin typeface="Century Schoolbook" panose="02040604050505020304" pitchFamily="18" charset="0"/>
                <a:ea typeface="Times New Roman" panose="02020603050405020304" pitchFamily="18" charset="0"/>
              </a:rPr>
              <a:t>чтению</a:t>
            </a:r>
          </a:p>
          <a:p>
            <a:pPr lvl="0" algn="just"/>
            <a:r>
              <a:rPr lang="ru-RU" sz="1600" b="1" i="1" dirty="0" smtClean="0">
                <a:solidFill>
                  <a:srgbClr val="000D26"/>
                </a:solidFill>
                <a:latin typeface="Century Schoolbook" panose="02040604050505020304" pitchFamily="18" charset="0"/>
                <a:ea typeface="Times New Roman" panose="02020603050405020304" pitchFamily="18" charset="0"/>
              </a:rPr>
              <a:t>Специальность: </a:t>
            </a:r>
            <a:r>
              <a:rPr lang="ru-RU" sz="1600" i="1" dirty="0" smtClean="0">
                <a:solidFill>
                  <a:srgbClr val="000D26"/>
                </a:solidFill>
                <a:latin typeface="Century Schoolbook" panose="02040604050505020304" pitchFamily="18" charset="0"/>
                <a:ea typeface="Times New Roman" panose="02020603050405020304" pitchFamily="18" charset="0"/>
              </a:rPr>
              <a:t>44. 02.01 Дошкольное образование </a:t>
            </a:r>
          </a:p>
          <a:p>
            <a:pPr lvl="0" algn="just"/>
            <a:endParaRPr lang="ru-RU" i="1" dirty="0">
              <a:solidFill>
                <a:srgbClr val="000D26"/>
              </a:solidFill>
              <a:latin typeface="Times New Roman" panose="02020603050405020304" pitchFamily="18" charset="0"/>
              <a:ea typeface="Times New Roman" panose="02020603050405020304" pitchFamily="18" charset="0"/>
            </a:endParaRPr>
          </a:p>
        </p:txBody>
      </p:sp>
      <p:sp>
        <p:nvSpPr>
          <p:cNvPr id="5" name="TextBox 4"/>
          <p:cNvSpPr txBox="1"/>
          <p:nvPr/>
        </p:nvSpPr>
        <p:spPr>
          <a:xfrm>
            <a:off x="5832764" y="5929745"/>
            <a:ext cx="6082146" cy="584775"/>
          </a:xfrm>
          <a:prstGeom prst="rect">
            <a:avLst/>
          </a:prstGeom>
          <a:noFill/>
        </p:spPr>
        <p:txBody>
          <a:bodyPr wrap="square" rtlCol="0">
            <a:spAutoFit/>
          </a:bodyPr>
          <a:lstStyle/>
          <a:p>
            <a:pPr lvl="0" algn="r"/>
            <a:r>
              <a:rPr lang="ru-RU" sz="1600" b="1" i="1" dirty="0">
                <a:solidFill>
                  <a:srgbClr val="000D26"/>
                </a:solidFill>
                <a:latin typeface="Century Schoolbook" panose="02040604050505020304" pitchFamily="18" charset="0"/>
                <a:cs typeface="Times New Roman" pitchFamily="18" charset="0"/>
              </a:rPr>
              <a:t>Преподаватель высшей квалификационной категории: </a:t>
            </a:r>
            <a:r>
              <a:rPr lang="ru-RU" sz="1600" i="1" dirty="0" smtClean="0">
                <a:solidFill>
                  <a:srgbClr val="000D26"/>
                </a:solidFill>
                <a:latin typeface="Century Schoolbook" panose="02040604050505020304" pitchFamily="18" charset="0"/>
                <a:cs typeface="Times New Roman" pitchFamily="18" charset="0"/>
              </a:rPr>
              <a:t>Гольская </a:t>
            </a:r>
            <a:r>
              <a:rPr lang="ru-RU" sz="1600" i="1" dirty="0">
                <a:solidFill>
                  <a:srgbClr val="000D26"/>
                </a:solidFill>
                <a:latin typeface="Century Schoolbook" panose="02040604050505020304" pitchFamily="18" charset="0"/>
                <a:cs typeface="Times New Roman" pitchFamily="18" charset="0"/>
              </a:rPr>
              <a:t>Оксана Геннадьевна</a:t>
            </a:r>
          </a:p>
        </p:txBody>
      </p:sp>
      <p:pic>
        <p:nvPicPr>
          <p:cNvPr id="6" name="Рисунок 5"/>
          <p:cNvPicPr>
            <a:picLocks noChangeAspect="1"/>
          </p:cNvPicPr>
          <p:nvPr/>
        </p:nvPicPr>
        <p:blipFill>
          <a:blip r:embed="rId3"/>
          <a:stretch>
            <a:fillRect/>
          </a:stretch>
        </p:blipFill>
        <p:spPr>
          <a:xfrm>
            <a:off x="1969734" y="390242"/>
            <a:ext cx="1574642" cy="915490"/>
          </a:xfrm>
          <a:prstGeom prst="rect">
            <a:avLst/>
          </a:prstGeom>
        </p:spPr>
      </p:pic>
      <p:sp>
        <p:nvSpPr>
          <p:cNvPr id="7" name="TextBox 6"/>
          <p:cNvSpPr txBox="1"/>
          <p:nvPr/>
        </p:nvSpPr>
        <p:spPr>
          <a:xfrm>
            <a:off x="739048" y="2134612"/>
            <a:ext cx="11175862" cy="1077218"/>
          </a:xfrm>
          <a:prstGeom prst="rect">
            <a:avLst/>
          </a:prstGeom>
          <a:noFill/>
        </p:spPr>
        <p:txBody>
          <a:bodyPr wrap="square" rtlCol="0">
            <a:spAutoFit/>
          </a:bodyPr>
          <a:lstStyle/>
          <a:p>
            <a:pPr algn="ctr"/>
            <a:r>
              <a:rPr lang="ru-RU" sz="3200" b="1" i="1" dirty="0">
                <a:solidFill>
                  <a:srgbClr val="000D26"/>
                </a:solidFill>
                <a:latin typeface="Century Schoolbook" panose="02040604050505020304" pitchFamily="18" charset="0"/>
                <a:ea typeface="Times New Roman" panose="02020603050405020304" pitchFamily="18" charset="0"/>
              </a:rPr>
              <a:t>Тематическое и жанровое разнообразие произведений </a:t>
            </a:r>
            <a:r>
              <a:rPr lang="ru-RU" sz="3200" b="1" i="1" dirty="0" smtClean="0">
                <a:solidFill>
                  <a:srgbClr val="000D26"/>
                </a:solidFill>
                <a:latin typeface="Century Schoolbook" panose="02040604050505020304" pitchFamily="18" charset="0"/>
                <a:ea typeface="Times New Roman" panose="02020603050405020304" pitchFamily="18" charset="0"/>
              </a:rPr>
              <a:t>Льва Николаевича Толстого</a:t>
            </a:r>
            <a:endParaRPr lang="ru-RU" sz="3200" i="1" dirty="0">
              <a:solidFill>
                <a:srgbClr val="000D26"/>
              </a:solidFill>
              <a:latin typeface="Century Schoolbook" panose="02040604050505020304" pitchFamily="18" charset="0"/>
            </a:endParaRPr>
          </a:p>
        </p:txBody>
      </p:sp>
      <p:cxnSp>
        <p:nvCxnSpPr>
          <p:cNvPr id="10" name="Прямая соединительная линия 9"/>
          <p:cNvCxnSpPr/>
          <p:nvPr/>
        </p:nvCxnSpPr>
        <p:spPr>
          <a:xfrm>
            <a:off x="457200" y="3258763"/>
            <a:ext cx="11319164" cy="0"/>
          </a:xfrm>
          <a:prstGeom prst="line">
            <a:avLst/>
          </a:prstGeom>
          <a:ln>
            <a:solidFill>
              <a:srgbClr val="000D26"/>
            </a:solidFill>
          </a:ln>
        </p:spPr>
        <p:style>
          <a:lnRef idx="1">
            <a:schemeClr val="dk1"/>
          </a:lnRef>
          <a:fillRef idx="0">
            <a:schemeClr val="dk1"/>
          </a:fillRef>
          <a:effectRef idx="0">
            <a:schemeClr val="dk1"/>
          </a:effectRef>
          <a:fontRef idx="minor">
            <a:schemeClr val="tx1"/>
          </a:fontRef>
        </p:style>
      </p:cxn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2285" y="3510566"/>
            <a:ext cx="2266113" cy="3204074"/>
          </a:xfrm>
          <a:prstGeom prst="rect">
            <a:avLst/>
          </a:prstGeom>
        </p:spPr>
      </p:pic>
      <p:sp>
        <p:nvSpPr>
          <p:cNvPr id="3" name="TextBox 2"/>
          <p:cNvSpPr txBox="1"/>
          <p:nvPr/>
        </p:nvSpPr>
        <p:spPr>
          <a:xfrm>
            <a:off x="323557" y="3258763"/>
            <a:ext cx="11591353" cy="1015663"/>
          </a:xfrm>
          <a:prstGeom prst="rect">
            <a:avLst/>
          </a:prstGeom>
          <a:noFill/>
        </p:spPr>
        <p:txBody>
          <a:bodyPr wrap="square" rtlCol="0">
            <a:spAutoFit/>
          </a:bodyPr>
          <a:lstStyle/>
          <a:p>
            <a:pPr algn="ctr"/>
            <a:r>
              <a:rPr lang="ru-RU" sz="2000" b="1" i="1" dirty="0">
                <a:solidFill>
                  <a:srgbClr val="000D26"/>
                </a:solidFill>
                <a:latin typeface="Century Schoolbook" panose="02040604050505020304" pitchFamily="18" charset="0"/>
              </a:rPr>
              <a:t>«Дети — строгие судьи в литературе. Нужно, чтобы рассказы были для них написаны и ясно, и занимательно, и нравственно</a:t>
            </a:r>
            <a:r>
              <a:rPr lang="ru-RU" sz="2000" b="1" i="1" dirty="0" smtClean="0">
                <a:solidFill>
                  <a:srgbClr val="000D26"/>
                </a:solidFill>
                <a:latin typeface="Century Schoolbook" panose="02040604050505020304" pitchFamily="18" charset="0"/>
              </a:rPr>
              <a:t>».</a:t>
            </a:r>
          </a:p>
          <a:p>
            <a:pPr algn="r"/>
            <a:r>
              <a:rPr lang="ru-RU" sz="2000" i="1" dirty="0" smtClean="0">
                <a:solidFill>
                  <a:srgbClr val="000D26"/>
                </a:solidFill>
                <a:latin typeface="Century Schoolbook" panose="02040604050505020304" pitchFamily="18" charset="0"/>
              </a:rPr>
              <a:t>Л. Толстой</a:t>
            </a:r>
            <a:endParaRPr lang="ru-RU" sz="2000" i="1" dirty="0">
              <a:solidFill>
                <a:srgbClr val="000D26"/>
              </a:solidFill>
              <a:latin typeface="Century Schoolbook" panose="02040604050505020304" pitchFamily="18" charset="0"/>
            </a:endParaRPr>
          </a:p>
        </p:txBody>
      </p:sp>
    </p:spTree>
    <p:extLst>
      <p:ext uri="{BB962C8B-B14F-4D97-AF65-F5344CB8AC3E}">
        <p14:creationId xmlns:p14="http://schemas.microsoft.com/office/powerpoint/2010/main" val="6303771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2764" y="145790"/>
            <a:ext cx="8945151" cy="4620694"/>
          </a:xfrm>
          <a:prstGeom prst="rect">
            <a:avLst/>
          </a:prstGeom>
        </p:spPr>
      </p:pic>
      <p:sp>
        <p:nvSpPr>
          <p:cNvPr id="7" name="TextBox 6"/>
          <p:cNvSpPr txBox="1"/>
          <p:nvPr/>
        </p:nvSpPr>
        <p:spPr>
          <a:xfrm>
            <a:off x="1108363" y="4912274"/>
            <a:ext cx="5015345" cy="1200329"/>
          </a:xfrm>
          <a:prstGeom prst="rect">
            <a:avLst/>
          </a:prstGeom>
          <a:noFill/>
        </p:spPr>
        <p:txBody>
          <a:bodyPr wrap="square" rtlCol="0">
            <a:spAutoFit/>
          </a:bodyPr>
          <a:lstStyle/>
          <a:p>
            <a:pPr algn="just"/>
            <a:r>
              <a:rPr lang="ru-RU" sz="2400" i="1" dirty="0" smtClean="0">
                <a:latin typeface="Century Schoolbook" panose="02040604050505020304" pitchFamily="18" charset="0"/>
              </a:rPr>
              <a:t>       Кате дали мыла. Она мыла лицо и шею. И лицо, и шея, и руки Кати были белы.</a:t>
            </a:r>
            <a:endParaRPr lang="ru-RU" sz="2400" i="1" dirty="0">
              <a:latin typeface="Century Schoolbook" panose="02040604050505020304" pitchFamily="18" charset="0"/>
            </a:endParaRPr>
          </a:p>
        </p:txBody>
      </p:sp>
      <p:sp>
        <p:nvSpPr>
          <p:cNvPr id="8" name="TextBox 7"/>
          <p:cNvSpPr txBox="1"/>
          <p:nvPr/>
        </p:nvSpPr>
        <p:spPr>
          <a:xfrm>
            <a:off x="6746797" y="4920039"/>
            <a:ext cx="4988004" cy="1261884"/>
          </a:xfrm>
          <a:prstGeom prst="rect">
            <a:avLst/>
          </a:prstGeom>
          <a:noFill/>
        </p:spPr>
        <p:txBody>
          <a:bodyPr wrap="square" rtlCol="0">
            <a:spAutoFit/>
          </a:bodyPr>
          <a:lstStyle/>
          <a:p>
            <a:pPr algn="just"/>
            <a:r>
              <a:rPr lang="ru-RU" sz="2800" i="1" dirty="0" smtClean="0">
                <a:latin typeface="Century Schoolbook" panose="02040604050505020304" pitchFamily="18" charset="0"/>
              </a:rPr>
              <a:t>       </a:t>
            </a:r>
            <a:r>
              <a:rPr lang="ru-RU" sz="2400" i="1" dirty="0" smtClean="0">
                <a:latin typeface="Century Schoolbook" panose="02040604050505020304" pitchFamily="18" charset="0"/>
              </a:rPr>
              <a:t>Тане дали бусы на шею. Бусы были милы, и Таня была рада.</a:t>
            </a:r>
            <a:endParaRPr lang="ru-RU" sz="2400" i="1" dirty="0">
              <a:latin typeface="Century Schoolbook" panose="02040604050505020304" pitchFamily="18" charset="0"/>
            </a:endParaRPr>
          </a:p>
        </p:txBody>
      </p:sp>
    </p:spTree>
    <p:extLst>
      <p:ext uri="{BB962C8B-B14F-4D97-AF65-F5344CB8AC3E}">
        <p14:creationId xmlns:p14="http://schemas.microsoft.com/office/powerpoint/2010/main" val="37113802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5490" y="376564"/>
            <a:ext cx="3859019" cy="5108738"/>
          </a:xfrm>
          <a:prstGeom prst="rect">
            <a:avLst/>
          </a:prstGeom>
          <a:ln>
            <a:noFill/>
          </a:ln>
          <a:effectLst>
            <a:outerShdw blurRad="292100" dist="139700" dir="2700000" algn="tl" rotWithShape="0">
              <a:srgbClr val="333333">
                <a:alpha val="65000"/>
              </a:srgbClr>
            </a:outerShdw>
          </a:effectLst>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17484" y="817768"/>
            <a:ext cx="3513806" cy="4401128"/>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1135116" y="5751707"/>
            <a:ext cx="10827544" cy="830997"/>
          </a:xfrm>
          <a:prstGeom prst="rect">
            <a:avLst/>
          </a:prstGeom>
          <a:noFill/>
        </p:spPr>
        <p:txBody>
          <a:bodyPr wrap="square" rtlCol="0">
            <a:spAutoFit/>
          </a:bodyPr>
          <a:lstStyle/>
          <a:p>
            <a:pPr lvl="0" algn="r"/>
            <a:r>
              <a:rPr lang="ru-RU" sz="2400" i="1" dirty="0">
                <a:solidFill>
                  <a:prstClr val="black"/>
                </a:solidFill>
                <a:latin typeface="Century Schoolbook" panose="02040604050505020304" pitchFamily="18" charset="0"/>
              </a:rPr>
              <a:t>Пословицы, поговорки, сказки, былины составляют </a:t>
            </a:r>
            <a:endParaRPr lang="ru-RU" sz="2400" i="1" dirty="0" smtClean="0">
              <a:solidFill>
                <a:prstClr val="black"/>
              </a:solidFill>
              <a:latin typeface="Century Schoolbook" panose="02040604050505020304" pitchFamily="18" charset="0"/>
            </a:endParaRPr>
          </a:p>
          <a:p>
            <a:pPr lvl="0" algn="r"/>
            <a:r>
              <a:rPr lang="ru-RU" sz="2400" i="1" dirty="0" smtClean="0">
                <a:solidFill>
                  <a:prstClr val="black"/>
                </a:solidFill>
                <a:latin typeface="Century Schoolbook" panose="02040604050505020304" pitchFamily="18" charset="0"/>
              </a:rPr>
              <a:t>значи­тельную </a:t>
            </a:r>
            <a:r>
              <a:rPr lang="ru-RU" sz="2400" i="1" dirty="0">
                <a:solidFill>
                  <a:prstClr val="black"/>
                </a:solidFill>
                <a:latin typeface="Century Schoolbook" panose="02040604050505020304" pitchFamily="18" charset="0"/>
              </a:rPr>
              <a:t>часть учебных книг </a:t>
            </a:r>
            <a:r>
              <a:rPr lang="ru-RU" sz="2400" i="1" dirty="0" smtClean="0">
                <a:solidFill>
                  <a:prstClr val="black"/>
                </a:solidFill>
                <a:latin typeface="Century Schoolbook" panose="02040604050505020304" pitchFamily="18" charset="0"/>
              </a:rPr>
              <a:t>Толстого. </a:t>
            </a:r>
            <a:endParaRPr lang="ru-RU" sz="2400" i="1" dirty="0">
              <a:solidFill>
                <a:prstClr val="black"/>
              </a:solidFill>
              <a:latin typeface="Century Schoolbook" panose="02040604050505020304" pitchFamily="18" charset="0"/>
            </a:endParaRPr>
          </a:p>
        </p:txBody>
      </p:sp>
      <p:pic>
        <p:nvPicPr>
          <p:cNvPr id="7" name="Рисунок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57809" y="417829"/>
            <a:ext cx="3044481" cy="515826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951987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166648" y="204953"/>
            <a:ext cx="10736318" cy="2529219"/>
          </a:xfrm>
          <a:prstGeom prst="rect">
            <a:avLst/>
          </a:prstGeom>
          <a:noFill/>
        </p:spPr>
        <p:txBody>
          <a:bodyPr wrap="square" rtlCol="0">
            <a:spAutoFit/>
          </a:bodyPr>
          <a:lstStyle/>
          <a:p>
            <a:pPr algn="ctr">
              <a:lnSpc>
                <a:spcPct val="107000"/>
              </a:lnSpc>
              <a:spcAft>
                <a:spcPts val="0"/>
              </a:spcAft>
            </a:pPr>
            <a:r>
              <a:rPr lang="ru-RU" sz="2800" b="1"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Как глядишь, так и видишь</a:t>
            </a:r>
            <a:endParaRPr lang="ru-RU" sz="28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Мальчик лежал на земле и смотрел на дерево с боку. Он сказал:</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smtClean="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 </a:t>
            </a:r>
            <a:r>
              <a:rPr lang="ru-RU" sz="2400"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 Дерево кривое.</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А другой мальчик сказал:</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 Нет, оно прямо, да ты криво смотришь. </a:t>
            </a:r>
            <a:endParaRPr lang="ru-RU" sz="2400" i="1" dirty="0" smtClean="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endParaRPr>
          </a:p>
          <a:p>
            <a:pPr algn="just">
              <a:lnSpc>
                <a:spcPct val="107000"/>
              </a:lnSpc>
              <a:spcAft>
                <a:spcPts val="0"/>
              </a:spcAft>
            </a:pPr>
            <a:r>
              <a:rPr lang="ru-RU" sz="2400" b="1"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 Как глядишь, так и видишь.</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Box 3"/>
          <p:cNvSpPr txBox="1"/>
          <p:nvPr/>
        </p:nvSpPr>
        <p:spPr>
          <a:xfrm>
            <a:off x="1166648" y="2970655"/>
            <a:ext cx="10452538" cy="3319563"/>
          </a:xfrm>
          <a:prstGeom prst="rect">
            <a:avLst/>
          </a:prstGeom>
          <a:noFill/>
        </p:spPr>
        <p:txBody>
          <a:bodyPr wrap="square" rtlCol="0">
            <a:spAutoFit/>
          </a:bodyPr>
          <a:lstStyle/>
          <a:p>
            <a:pPr algn="ctr">
              <a:lnSpc>
                <a:spcPct val="107000"/>
              </a:lnSpc>
              <a:spcAft>
                <a:spcPts val="0"/>
              </a:spcAft>
            </a:pPr>
            <a:r>
              <a:rPr lang="ru-RU" sz="2800" b="1"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Скучен день до вечера, коли делать нечего</a:t>
            </a:r>
            <a:endParaRPr lang="ru-RU" sz="28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Один ученик просил книгу; ему дали.</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Он сказал:</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 Непонятна!</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Ему дали другую.</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Он сказал:</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 Скучно!</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400" b="1"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Скучен день до вечера, коли делать нечего</a:t>
            </a:r>
            <a:r>
              <a:rPr lang="ru-RU" sz="2400" i="1" dirty="0">
                <a:solidFill>
                  <a:srgbClr val="000000"/>
                </a:solidFill>
                <a:latin typeface="Century Schoolbook" panose="02040604050505020304" pitchFamily="18" charset="0"/>
                <a:ea typeface="Times New Roman" panose="02020603050405020304" pitchFamily="18"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83604" y="3736427"/>
            <a:ext cx="2219361" cy="290292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9872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0386" y="1141433"/>
            <a:ext cx="3028437" cy="390972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964747" y="163286"/>
            <a:ext cx="10824482" cy="830997"/>
          </a:xfrm>
          <a:prstGeom prst="rect">
            <a:avLst/>
          </a:prstGeom>
          <a:noFill/>
        </p:spPr>
        <p:txBody>
          <a:bodyPr wrap="square" rtlCol="0">
            <a:spAutoFit/>
          </a:bodyPr>
          <a:lstStyle/>
          <a:p>
            <a:pPr algn="just"/>
            <a:r>
              <a:rPr lang="ru-RU" sz="2400" i="1" dirty="0" smtClean="0">
                <a:latin typeface="Century Schoolbook" panose="02040604050505020304" pitchFamily="18" charset="0"/>
              </a:rPr>
              <a:t>       Иные </a:t>
            </a:r>
            <a:r>
              <a:rPr lang="ru-RU" sz="2400" i="1" dirty="0">
                <a:latin typeface="Century Schoolbook" panose="02040604050505020304" pitchFamily="18" charset="0"/>
              </a:rPr>
              <a:t>бытовые зарисовки выполнены так мастерски, что обретают высокий обобщенный смысл, приближаются к </a:t>
            </a:r>
            <a:r>
              <a:rPr lang="ru-RU" sz="2400" b="1" i="1" dirty="0">
                <a:latin typeface="Century Schoolbook" panose="02040604050505020304" pitchFamily="18" charset="0"/>
              </a:rPr>
              <a:t>притче</a:t>
            </a:r>
            <a:r>
              <a:rPr lang="ru-RU" sz="2400" i="1" dirty="0">
                <a:latin typeface="Century Schoolbook" panose="02040604050505020304" pitchFamily="18" charset="0"/>
              </a:rPr>
              <a:t>. </a:t>
            </a:r>
          </a:p>
        </p:txBody>
      </p:sp>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0843" y="1123848"/>
            <a:ext cx="3681012" cy="4117151"/>
          </a:xfrm>
          <a:prstGeom prst="rect">
            <a:avLst/>
          </a:prstGeom>
          <a:effectLst>
            <a:softEdge rad="317500"/>
          </a:effectLst>
        </p:spPr>
      </p:pic>
      <p:sp>
        <p:nvSpPr>
          <p:cNvPr id="11" name="TextBox 10"/>
          <p:cNvSpPr txBox="1"/>
          <p:nvPr/>
        </p:nvSpPr>
        <p:spPr>
          <a:xfrm>
            <a:off x="964747" y="5240999"/>
            <a:ext cx="11077546" cy="1569660"/>
          </a:xfrm>
          <a:prstGeom prst="rect">
            <a:avLst/>
          </a:prstGeom>
          <a:noFill/>
        </p:spPr>
        <p:txBody>
          <a:bodyPr wrap="square" rtlCol="0">
            <a:spAutoFit/>
          </a:bodyPr>
          <a:lstStyle/>
          <a:p>
            <a:r>
              <a:rPr lang="ru-RU" sz="2400" b="1" i="1" dirty="0" smtClean="0">
                <a:latin typeface="Century Schoolbook" panose="02040604050505020304" pitchFamily="18" charset="0"/>
              </a:rPr>
              <a:t>       У </a:t>
            </a:r>
            <a:r>
              <a:rPr lang="ru-RU" sz="2400" b="1" i="1" dirty="0">
                <a:latin typeface="Century Schoolbook" panose="02040604050505020304" pitchFamily="18" charset="0"/>
              </a:rPr>
              <a:t>бабки была </a:t>
            </a:r>
            <a:r>
              <a:rPr lang="ru-RU" sz="2400" b="1" i="1" dirty="0" smtClean="0">
                <a:latin typeface="Century Schoolbook" panose="02040604050505020304" pitchFamily="18" charset="0"/>
              </a:rPr>
              <a:t>внучка, </a:t>
            </a:r>
            <a:r>
              <a:rPr lang="ru-RU" sz="2400" i="1" dirty="0">
                <a:latin typeface="Century Schoolbook" panose="02040604050505020304" pitchFamily="18" charset="0"/>
              </a:rPr>
              <a:t>прежде внучка была мала и все спала, а бабка пекла хлебы, мела избу, мыла, шила, пряла и ткала на внучку; а после бабка стала стара и легла на печку и все спала. И внучка пекла, мыла, шила, ткала и пряла на </a:t>
            </a:r>
            <a:r>
              <a:rPr lang="ru-RU" sz="2400" i="1" dirty="0" smtClean="0">
                <a:latin typeface="Century Schoolbook" panose="02040604050505020304" pitchFamily="18" charset="0"/>
              </a:rPr>
              <a:t>бабку.</a:t>
            </a:r>
            <a:endParaRPr lang="ru-RU" sz="2400" i="1" dirty="0">
              <a:latin typeface="Century Schoolbook" panose="02040604050505020304" pitchFamily="18" charset="0"/>
            </a:endParaRPr>
          </a:p>
        </p:txBody>
      </p:sp>
      <p:pic>
        <p:nvPicPr>
          <p:cNvPr id="12" name="Рисунок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08387" y="1123633"/>
            <a:ext cx="3707374" cy="4117366"/>
          </a:xfrm>
          <a:prstGeom prst="rect">
            <a:avLst/>
          </a:prstGeom>
          <a:effectLst>
            <a:softEdge rad="317500"/>
          </a:effectLst>
        </p:spPr>
      </p:pic>
    </p:spTree>
    <p:extLst>
      <p:ext uri="{BB962C8B-B14F-4D97-AF65-F5344CB8AC3E}">
        <p14:creationId xmlns:p14="http://schemas.microsoft.com/office/powerpoint/2010/main" val="38924363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78413" y="2427316"/>
            <a:ext cx="3593865" cy="4250914"/>
          </a:xfrm>
          <a:prstGeom prst="rect">
            <a:avLst/>
          </a:prstGeom>
        </p:spPr>
      </p:pic>
      <p:sp>
        <p:nvSpPr>
          <p:cNvPr id="8" name="TextBox 7"/>
          <p:cNvSpPr txBox="1"/>
          <p:nvPr/>
        </p:nvSpPr>
        <p:spPr>
          <a:xfrm>
            <a:off x="1517820" y="355078"/>
            <a:ext cx="9391249" cy="523220"/>
          </a:xfrm>
          <a:prstGeom prst="rect">
            <a:avLst/>
          </a:prstGeom>
          <a:noFill/>
        </p:spPr>
        <p:txBody>
          <a:bodyPr wrap="square" rtlCol="0">
            <a:spAutoFit/>
          </a:bodyPr>
          <a:lstStyle/>
          <a:p>
            <a:pPr algn="ctr"/>
            <a:r>
              <a:rPr lang="ru-RU" sz="2800" b="1" i="1" dirty="0" smtClean="0">
                <a:latin typeface="Century Schoolbook" panose="02040604050505020304" pitchFamily="18" charset="0"/>
              </a:rPr>
              <a:t>Старик сажал яблони </a:t>
            </a:r>
            <a:r>
              <a:rPr lang="ru-RU" sz="2400" i="1" dirty="0" smtClean="0">
                <a:latin typeface="Century Schoolbook" panose="02040604050505020304" pitchFamily="18" charset="0"/>
              </a:rPr>
              <a:t>(притча)</a:t>
            </a:r>
            <a:endParaRPr lang="ru-RU" sz="2400" i="1" dirty="0">
              <a:latin typeface="Century Schoolbook" panose="02040604050505020304" pitchFamily="18" charset="0"/>
            </a:endParaRPr>
          </a:p>
        </p:txBody>
      </p:sp>
      <p:sp>
        <p:nvSpPr>
          <p:cNvPr id="9" name="TextBox 8"/>
          <p:cNvSpPr txBox="1"/>
          <p:nvPr/>
        </p:nvSpPr>
        <p:spPr>
          <a:xfrm>
            <a:off x="864524" y="1049894"/>
            <a:ext cx="11060830" cy="4154984"/>
          </a:xfrm>
          <a:prstGeom prst="rect">
            <a:avLst/>
          </a:prstGeom>
          <a:noFill/>
        </p:spPr>
        <p:txBody>
          <a:bodyPr wrap="square" rtlCol="0">
            <a:spAutoFit/>
          </a:bodyPr>
          <a:lstStyle/>
          <a:p>
            <a:r>
              <a:rPr lang="ru-RU" sz="2800" b="1" i="1" dirty="0" smtClean="0">
                <a:latin typeface="Century Schoolbook" panose="02040604050505020304" pitchFamily="18" charset="0"/>
              </a:rPr>
              <a:t>       Нравственный урок: </a:t>
            </a:r>
            <a:r>
              <a:rPr lang="ru-RU" sz="2700" i="1" dirty="0" smtClean="0">
                <a:latin typeface="Century Schoolbook" panose="02040604050505020304" pitchFamily="18" charset="0"/>
              </a:rPr>
              <a:t>добрый человек добру и учит. </a:t>
            </a:r>
          </a:p>
          <a:p>
            <a:r>
              <a:rPr lang="ru-RU" sz="2800" b="1" i="1" dirty="0" smtClean="0">
                <a:latin typeface="Century Schoolbook" panose="02040604050505020304" pitchFamily="18" charset="0"/>
              </a:rPr>
              <a:t>       Воспитание добрых чувств.</a:t>
            </a:r>
          </a:p>
          <a:p>
            <a:pPr marL="457200" indent="-457200">
              <a:buFont typeface="Arial" panose="020B0604020202020204" pitchFamily="34" charset="0"/>
              <a:buChar char="•"/>
            </a:pPr>
            <a:r>
              <a:rPr lang="ru-RU" sz="2700" i="1" dirty="0" smtClean="0">
                <a:latin typeface="Century Schoolbook" panose="02040604050505020304" pitchFamily="18" charset="0"/>
              </a:rPr>
              <a:t>Какие добрые дела ты сделал другим людям? </a:t>
            </a:r>
          </a:p>
          <a:p>
            <a:pPr marL="457200" indent="-457200">
              <a:buFont typeface="Arial" panose="020B0604020202020204" pitchFamily="34" charset="0"/>
              <a:buChar char="•"/>
            </a:pPr>
            <a:r>
              <a:rPr lang="ru-RU" sz="2700" i="1" dirty="0" smtClean="0">
                <a:latin typeface="Century Schoolbook" panose="02040604050505020304" pitchFamily="18" charset="0"/>
              </a:rPr>
              <a:t>Можно ли смеяться над старостью?</a:t>
            </a:r>
          </a:p>
          <a:p>
            <a:r>
              <a:rPr lang="ru-RU" sz="2800" i="1" dirty="0">
                <a:latin typeface="Century Schoolbook" panose="02040604050505020304" pitchFamily="18" charset="0"/>
              </a:rPr>
              <a:t> </a:t>
            </a:r>
            <a:r>
              <a:rPr lang="ru-RU" sz="2800" i="1" dirty="0" smtClean="0">
                <a:latin typeface="Century Schoolbook" panose="02040604050505020304" pitchFamily="18" charset="0"/>
              </a:rPr>
              <a:t>      </a:t>
            </a:r>
            <a:r>
              <a:rPr lang="ru-RU" sz="2800" b="1" i="1" dirty="0" smtClean="0">
                <a:latin typeface="Century Schoolbook" panose="02040604050505020304" pitchFamily="18" charset="0"/>
              </a:rPr>
              <a:t>Речевая разминка. </a:t>
            </a:r>
          </a:p>
          <a:p>
            <a:pPr marL="457200" indent="-457200">
              <a:buFont typeface="Arial" panose="020B0604020202020204" pitchFamily="34" charset="0"/>
              <a:buChar char="•"/>
            </a:pPr>
            <a:r>
              <a:rPr lang="ru-RU" sz="2800" i="1" dirty="0" smtClean="0">
                <a:latin typeface="Century Schoolbook" panose="02040604050505020304" pitchFamily="18" charset="0"/>
              </a:rPr>
              <a:t>А </a:t>
            </a:r>
            <a:r>
              <a:rPr lang="ru-RU" sz="2800" i="1" dirty="0">
                <a:latin typeface="Century Schoolbook" panose="02040604050505020304" pitchFamily="18" charset="0"/>
              </a:rPr>
              <a:t>как мы можем охарактеризовать </a:t>
            </a:r>
            <a:endParaRPr lang="ru-RU" sz="2800" i="1" dirty="0" smtClean="0">
              <a:latin typeface="Century Schoolbook" panose="02040604050505020304" pitchFamily="18" charset="0"/>
            </a:endParaRPr>
          </a:p>
          <a:p>
            <a:r>
              <a:rPr lang="ru-RU" sz="2800" i="1" dirty="0" smtClean="0">
                <a:latin typeface="Century Schoolbook" panose="02040604050505020304" pitchFamily="18" charset="0"/>
              </a:rPr>
              <a:t>старика</a:t>
            </a:r>
            <a:r>
              <a:rPr lang="ru-RU" sz="2800" i="1" dirty="0">
                <a:latin typeface="Century Schoolbook" panose="02040604050505020304" pitchFamily="18" charset="0"/>
              </a:rPr>
              <a:t>, какой он? </a:t>
            </a:r>
            <a:r>
              <a:rPr lang="ru-RU" sz="1400" i="1" dirty="0">
                <a:latin typeface="Century Schoolbook" panose="02040604050505020304" pitchFamily="18" charset="0"/>
              </a:rPr>
              <a:t>(добрый, человечный, щедрый, безвозмездный).</a:t>
            </a:r>
          </a:p>
          <a:p>
            <a:pPr marL="457200" indent="-457200">
              <a:buFont typeface="Arial" panose="020B0604020202020204" pitchFamily="34" charset="0"/>
              <a:buChar char="•"/>
            </a:pPr>
            <a:r>
              <a:rPr lang="ru-RU" sz="2800" i="1" dirty="0" smtClean="0">
                <a:latin typeface="Century Schoolbook" panose="02040604050505020304" pitchFamily="18" charset="0"/>
              </a:rPr>
              <a:t>А </a:t>
            </a:r>
            <a:r>
              <a:rPr lang="ru-RU" sz="2800" i="1" dirty="0">
                <a:latin typeface="Century Schoolbook" panose="02040604050505020304" pitchFamily="18" charset="0"/>
              </a:rPr>
              <a:t>что значит безвозмездный? </a:t>
            </a:r>
            <a:r>
              <a:rPr lang="ru-RU" sz="1400" i="1" dirty="0">
                <a:latin typeface="Century Schoolbook" panose="02040604050505020304" pitchFamily="18" charset="0"/>
              </a:rPr>
              <a:t>(что-то даёт </a:t>
            </a:r>
            <a:endParaRPr lang="ru-RU" sz="1400" i="1" dirty="0" smtClean="0">
              <a:latin typeface="Century Schoolbook" panose="02040604050505020304" pitchFamily="18" charset="0"/>
            </a:endParaRPr>
          </a:p>
          <a:p>
            <a:pPr marL="285750" indent="-285750">
              <a:buFontTx/>
              <a:buChar char="-"/>
            </a:pPr>
            <a:r>
              <a:rPr lang="ru-RU" sz="1400" i="1" dirty="0" smtClean="0">
                <a:latin typeface="Century Schoolbook" panose="02040604050505020304" pitchFamily="18" charset="0"/>
              </a:rPr>
              <a:t>людям </a:t>
            </a:r>
            <a:r>
              <a:rPr lang="ru-RU" sz="1400" i="1" dirty="0">
                <a:latin typeface="Century Schoolbook" panose="02040604050505020304" pitchFamily="18" charset="0"/>
              </a:rPr>
              <a:t>и от них не требует ничего в замен)</a:t>
            </a:r>
          </a:p>
          <a:p>
            <a:endParaRPr lang="ru-RU" sz="2800" b="1" i="1" dirty="0" smtClean="0">
              <a:latin typeface="Century Schoolbook" panose="02040604050505020304" pitchFamily="18" charset="0"/>
            </a:endParaRPr>
          </a:p>
        </p:txBody>
      </p:sp>
      <p:sp>
        <p:nvSpPr>
          <p:cNvPr id="10" name="TextBox 9"/>
          <p:cNvSpPr txBox="1"/>
          <p:nvPr/>
        </p:nvSpPr>
        <p:spPr>
          <a:xfrm>
            <a:off x="864524" y="4797196"/>
            <a:ext cx="7897091" cy="1354217"/>
          </a:xfrm>
          <a:prstGeom prst="rect">
            <a:avLst/>
          </a:prstGeom>
          <a:noFill/>
        </p:spPr>
        <p:txBody>
          <a:bodyPr wrap="square" rtlCol="0">
            <a:spAutoFit/>
          </a:bodyPr>
          <a:lstStyle/>
          <a:p>
            <a:pPr marL="457200" lvl="0" indent="-457200">
              <a:buFont typeface="Arial" panose="020B0604020202020204" pitchFamily="34" charset="0"/>
              <a:buChar char="•"/>
            </a:pPr>
            <a:r>
              <a:rPr lang="ru-RU" sz="2800" i="1" dirty="0">
                <a:solidFill>
                  <a:prstClr val="black"/>
                </a:solidFill>
                <a:latin typeface="Century Schoolbook" panose="02040604050505020304" pitchFamily="18" charset="0"/>
              </a:rPr>
              <a:t>Чем отличаются слова «старик» и «дед».</a:t>
            </a:r>
            <a:r>
              <a:rPr lang="ru-RU" sz="2700" i="1" dirty="0">
                <a:solidFill>
                  <a:prstClr val="black"/>
                </a:solidFill>
                <a:latin typeface="Century Schoolbook" panose="02040604050505020304" pitchFamily="18" charset="0"/>
              </a:rPr>
              <a:t> </a:t>
            </a:r>
            <a:endParaRPr lang="ru-RU" sz="2700" i="1" dirty="0" smtClean="0">
              <a:solidFill>
                <a:prstClr val="black"/>
              </a:solidFill>
              <a:latin typeface="Century Schoolbook" panose="02040604050505020304" pitchFamily="18" charset="0"/>
            </a:endParaRPr>
          </a:p>
          <a:p>
            <a:pPr marL="457200" lvl="0" indent="-457200">
              <a:buFont typeface="Arial" panose="020B0604020202020204" pitchFamily="34" charset="0"/>
              <a:buChar char="•"/>
            </a:pPr>
            <a:r>
              <a:rPr lang="ru-RU" sz="2700" i="1" dirty="0" smtClean="0">
                <a:solidFill>
                  <a:prstClr val="black"/>
                </a:solidFill>
                <a:latin typeface="Century Schoolbook" panose="02040604050505020304" pitchFamily="18" charset="0"/>
              </a:rPr>
              <a:t>Подходят </a:t>
            </a:r>
            <a:r>
              <a:rPr lang="ru-RU" sz="2700" i="1" dirty="0">
                <a:solidFill>
                  <a:prstClr val="black"/>
                </a:solidFill>
                <a:latin typeface="Century Schoolbook" panose="02040604050505020304" pitchFamily="18" charset="0"/>
              </a:rPr>
              <a:t>ли к </a:t>
            </a:r>
            <a:r>
              <a:rPr lang="ru-RU" sz="2700" i="1" dirty="0" smtClean="0">
                <a:solidFill>
                  <a:prstClr val="black"/>
                </a:solidFill>
                <a:latin typeface="Century Schoolbook" panose="02040604050505020304" pitchFamily="18" charset="0"/>
              </a:rPr>
              <a:t>рассказу пословица: «Видит око далеко, а ум ещё дальше»?</a:t>
            </a:r>
            <a:endParaRPr lang="ru-RU" sz="2700" i="1" dirty="0">
              <a:solidFill>
                <a:prstClr val="black"/>
              </a:solidFill>
              <a:latin typeface="Century Schoolbook" panose="02040604050505020304" pitchFamily="18" charset="0"/>
            </a:endParaRPr>
          </a:p>
        </p:txBody>
      </p:sp>
    </p:spTree>
    <p:extLst>
      <p:ext uri="{BB962C8B-B14F-4D97-AF65-F5344CB8AC3E}">
        <p14:creationId xmlns:p14="http://schemas.microsoft.com/office/powerpoint/2010/main" val="26623341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31093" y="2606040"/>
            <a:ext cx="2566885" cy="3870960"/>
          </a:xfrm>
          <a:prstGeom prst="rect">
            <a:avLst/>
          </a:prstGeom>
          <a:ln>
            <a:noFill/>
          </a:ln>
          <a:effectLst>
            <a:outerShdw blurRad="292100" dist="139700" dir="2700000" algn="tl" rotWithShape="0">
              <a:srgbClr val="333333">
                <a:alpha val="65000"/>
              </a:srgbClr>
            </a:outerShdw>
          </a:effectLst>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53302">
            <a:off x="6940084" y="3648041"/>
            <a:ext cx="2199231" cy="2884237"/>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398875">
            <a:off x="5138084" y="3943437"/>
            <a:ext cx="1892473" cy="2636705"/>
          </a:xfrm>
          <a:prstGeom prst="rect">
            <a:avLst/>
          </a:prstGeom>
        </p:spPr>
      </p:pic>
      <p:pic>
        <p:nvPicPr>
          <p:cNvPr id="10" name="Рисунок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9086" y="964284"/>
            <a:ext cx="4316924" cy="5821680"/>
          </a:xfrm>
          <a:prstGeom prst="rect">
            <a:avLst/>
          </a:prstGeom>
        </p:spPr>
      </p:pic>
      <p:sp>
        <p:nvSpPr>
          <p:cNvPr id="11" name="TextBox 10"/>
          <p:cNvSpPr txBox="1"/>
          <p:nvPr/>
        </p:nvSpPr>
        <p:spPr>
          <a:xfrm>
            <a:off x="3014516" y="1199251"/>
            <a:ext cx="8298071" cy="2169825"/>
          </a:xfrm>
          <a:prstGeom prst="rect">
            <a:avLst/>
          </a:prstGeom>
          <a:noFill/>
        </p:spPr>
        <p:txBody>
          <a:bodyPr wrap="square" rtlCol="0">
            <a:spAutoFit/>
          </a:bodyPr>
          <a:lstStyle/>
          <a:p>
            <a:pPr lvl="0" algn="ctr"/>
            <a:r>
              <a:rPr lang="ru-RU" sz="2700" i="1" dirty="0">
                <a:solidFill>
                  <a:prstClr val="black"/>
                </a:solidFill>
                <a:latin typeface="Century Schoolbook" panose="02040604050505020304" pitchFamily="18" charset="0"/>
              </a:rPr>
              <a:t>«Черепаха и орел</a:t>
            </a:r>
            <a:r>
              <a:rPr lang="ru-RU" sz="2700" i="1" dirty="0" smtClean="0">
                <a:solidFill>
                  <a:prstClr val="black"/>
                </a:solidFill>
                <a:latin typeface="Century Schoolbook" panose="02040604050505020304" pitchFamily="18" charset="0"/>
              </a:rPr>
              <a:t>»; «</a:t>
            </a:r>
            <a:r>
              <a:rPr lang="ru-RU" sz="2700" i="1" dirty="0">
                <a:solidFill>
                  <a:prstClr val="black"/>
                </a:solidFill>
                <a:latin typeface="Century Schoolbook" panose="02040604050505020304" pitchFamily="18" charset="0"/>
              </a:rPr>
              <a:t>Голова и хвост змеи»;</a:t>
            </a:r>
          </a:p>
          <a:p>
            <a:pPr lvl="0" algn="ctr"/>
            <a:r>
              <a:rPr lang="ru-RU" sz="2700" i="1" dirty="0">
                <a:solidFill>
                  <a:prstClr val="black"/>
                </a:solidFill>
                <a:latin typeface="Century Schoolbook" panose="02040604050505020304" pitchFamily="18" charset="0"/>
              </a:rPr>
              <a:t>«Лев и мышь</a:t>
            </a:r>
            <a:r>
              <a:rPr lang="ru-RU" sz="2700" i="1" dirty="0" smtClean="0">
                <a:solidFill>
                  <a:prstClr val="black"/>
                </a:solidFill>
                <a:latin typeface="Century Schoolbook" panose="02040604050505020304" pitchFamily="18" charset="0"/>
              </a:rPr>
              <a:t>»; «</a:t>
            </a:r>
            <a:r>
              <a:rPr lang="ru-RU" sz="2700" i="1" dirty="0">
                <a:solidFill>
                  <a:prstClr val="black"/>
                </a:solidFill>
                <a:latin typeface="Century Schoolbook" panose="02040604050505020304" pitchFamily="18" charset="0"/>
              </a:rPr>
              <a:t>Осёл и лошадь»;</a:t>
            </a:r>
          </a:p>
          <a:p>
            <a:pPr lvl="0" algn="ctr"/>
            <a:r>
              <a:rPr lang="ru-RU" sz="2700" i="1" dirty="0">
                <a:solidFill>
                  <a:prstClr val="black"/>
                </a:solidFill>
                <a:latin typeface="Century Schoolbook" panose="02040604050505020304" pitchFamily="18" charset="0"/>
              </a:rPr>
              <a:t>«Лев, медведь и лисица»;</a:t>
            </a:r>
          </a:p>
          <a:p>
            <a:pPr lvl="0" algn="ctr"/>
            <a:r>
              <a:rPr lang="ru-RU" sz="2700" i="1" dirty="0">
                <a:solidFill>
                  <a:prstClr val="black"/>
                </a:solidFill>
                <a:latin typeface="Century Schoolbook" panose="02040604050505020304" pitchFamily="18" charset="0"/>
              </a:rPr>
              <a:t>«Лягушка и лев</a:t>
            </a:r>
            <a:r>
              <a:rPr lang="ru-RU" sz="2700" i="1" dirty="0" smtClean="0">
                <a:solidFill>
                  <a:prstClr val="black"/>
                </a:solidFill>
                <a:latin typeface="Century Schoolbook" panose="02040604050505020304" pitchFamily="18" charset="0"/>
              </a:rPr>
              <a:t>»; </a:t>
            </a:r>
          </a:p>
          <a:p>
            <a:pPr lvl="0" algn="ctr"/>
            <a:r>
              <a:rPr lang="ru-RU" sz="2700" i="1" dirty="0" smtClean="0">
                <a:solidFill>
                  <a:prstClr val="black"/>
                </a:solidFill>
                <a:latin typeface="Century Schoolbook" panose="02040604050505020304" pitchFamily="18" charset="0"/>
              </a:rPr>
              <a:t>«</a:t>
            </a:r>
            <a:r>
              <a:rPr lang="ru-RU" sz="2700" i="1" dirty="0">
                <a:solidFill>
                  <a:prstClr val="black"/>
                </a:solidFill>
                <a:latin typeface="Century Schoolbook" panose="02040604050505020304" pitchFamily="18" charset="0"/>
              </a:rPr>
              <a:t>Вол и старуха</a:t>
            </a:r>
            <a:r>
              <a:rPr lang="ru-RU" sz="2700" i="1" dirty="0" smtClean="0">
                <a:solidFill>
                  <a:prstClr val="black"/>
                </a:solidFill>
                <a:latin typeface="Century Schoolbook" panose="02040604050505020304" pitchFamily="18" charset="0"/>
              </a:rPr>
              <a:t>»</a:t>
            </a:r>
            <a:endParaRPr lang="ru-RU" sz="2700" i="1" dirty="0">
              <a:solidFill>
                <a:prstClr val="black"/>
              </a:solidFill>
              <a:latin typeface="Century Schoolbook" panose="02040604050505020304" pitchFamily="18" charset="0"/>
            </a:endParaRPr>
          </a:p>
        </p:txBody>
      </p:sp>
      <p:sp>
        <p:nvSpPr>
          <p:cNvPr id="12" name="TextBox 11"/>
          <p:cNvSpPr txBox="1"/>
          <p:nvPr/>
        </p:nvSpPr>
        <p:spPr>
          <a:xfrm>
            <a:off x="1036320" y="182880"/>
            <a:ext cx="11003280" cy="954107"/>
          </a:xfrm>
          <a:prstGeom prst="rect">
            <a:avLst/>
          </a:prstGeom>
          <a:noFill/>
        </p:spPr>
        <p:txBody>
          <a:bodyPr wrap="square" rtlCol="0">
            <a:spAutoFit/>
          </a:bodyPr>
          <a:lstStyle/>
          <a:p>
            <a:pPr algn="ctr"/>
            <a:r>
              <a:rPr lang="ru-RU" sz="2800" i="1" dirty="0">
                <a:latin typeface="Century Schoolbook" panose="02040604050505020304" pitchFamily="18" charset="0"/>
              </a:rPr>
              <a:t>Педагогическим и художественным воззрениям Л.Н.Толс­того соответствовал жанр </a:t>
            </a:r>
            <a:r>
              <a:rPr lang="ru-RU" sz="2800" b="1" i="1" dirty="0" smtClean="0">
                <a:latin typeface="Century Schoolbook" panose="02040604050505020304" pitchFamily="18" charset="0"/>
              </a:rPr>
              <a:t>басни</a:t>
            </a:r>
            <a:r>
              <a:rPr lang="ru-RU" sz="2800" i="1" dirty="0" smtClean="0">
                <a:latin typeface="Century Schoolbook" panose="02040604050505020304" pitchFamily="18" charset="0"/>
              </a:rPr>
              <a:t> …</a:t>
            </a:r>
            <a:endParaRPr lang="ru-RU" sz="2800" i="1" dirty="0">
              <a:latin typeface="Century Schoolbook" panose="02040604050505020304" pitchFamily="18" charset="0"/>
            </a:endParaRPr>
          </a:p>
        </p:txBody>
      </p:sp>
    </p:spTree>
    <p:extLst>
      <p:ext uri="{BB962C8B-B14F-4D97-AF65-F5344CB8AC3E}">
        <p14:creationId xmlns:p14="http://schemas.microsoft.com/office/powerpoint/2010/main" val="25226102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6005" y="2790496"/>
            <a:ext cx="4682357" cy="3626068"/>
          </a:xfrm>
          <a:prstGeom prst="rect">
            <a:avLst/>
          </a:prstGeom>
        </p:spPr>
      </p:pic>
      <p:sp>
        <p:nvSpPr>
          <p:cNvPr id="4" name="TextBox 3"/>
          <p:cNvSpPr txBox="1"/>
          <p:nvPr/>
        </p:nvSpPr>
        <p:spPr>
          <a:xfrm>
            <a:off x="2238703" y="283779"/>
            <a:ext cx="7078718" cy="892552"/>
          </a:xfrm>
          <a:prstGeom prst="rect">
            <a:avLst/>
          </a:prstGeom>
          <a:noFill/>
        </p:spPr>
        <p:txBody>
          <a:bodyPr wrap="square" rtlCol="0">
            <a:spAutoFit/>
          </a:bodyPr>
          <a:lstStyle/>
          <a:p>
            <a:pPr algn="ctr"/>
            <a:r>
              <a:rPr lang="ru-RU" sz="2800" b="1" i="1" dirty="0">
                <a:latin typeface="Times New Roman" panose="02020603050405020304" pitchFamily="18" charset="0"/>
                <a:ea typeface="Times New Roman" panose="02020603050405020304" pitchFamily="18" charset="0"/>
              </a:rPr>
              <a:t>«Муравей и голубка</a:t>
            </a:r>
            <a:r>
              <a:rPr lang="ru-RU" sz="2800" b="1" i="1" dirty="0" smtClean="0">
                <a:latin typeface="Times New Roman" panose="02020603050405020304" pitchFamily="18" charset="0"/>
                <a:ea typeface="Times New Roman" panose="02020603050405020304" pitchFamily="18" charset="0"/>
              </a:rPr>
              <a:t>»</a:t>
            </a:r>
          </a:p>
          <a:p>
            <a:pPr algn="ctr"/>
            <a:r>
              <a:rPr lang="ru-RU" sz="2400" i="1" dirty="0" smtClean="0">
                <a:latin typeface="Times New Roman" panose="02020603050405020304" pitchFamily="18" charset="0"/>
              </a:rPr>
              <a:t>(басня)</a:t>
            </a:r>
            <a:endParaRPr lang="ru-RU" sz="2400" i="1" dirty="0"/>
          </a:p>
        </p:txBody>
      </p:sp>
      <p:sp>
        <p:nvSpPr>
          <p:cNvPr id="5" name="TextBox 4"/>
          <p:cNvSpPr txBox="1"/>
          <p:nvPr/>
        </p:nvSpPr>
        <p:spPr>
          <a:xfrm>
            <a:off x="1008992" y="1213724"/>
            <a:ext cx="10421008" cy="1384995"/>
          </a:xfrm>
          <a:prstGeom prst="rect">
            <a:avLst/>
          </a:prstGeom>
          <a:noFill/>
        </p:spPr>
        <p:txBody>
          <a:bodyPr wrap="square" rtlCol="0">
            <a:spAutoFit/>
          </a:bodyPr>
          <a:lstStyle/>
          <a:p>
            <a:r>
              <a:rPr lang="ru-RU" sz="2800" i="1" dirty="0">
                <a:latin typeface="Century Schoolbook" panose="02040604050505020304" pitchFamily="18" charset="0"/>
              </a:rPr>
              <a:t>Муравей упал в воду и стал тонуть, голубка кинула ему туда веточку, по которой бедолага смог выбраться. </a:t>
            </a:r>
            <a:endParaRPr lang="ru-RU" sz="2800" i="1" dirty="0" smtClean="0">
              <a:latin typeface="Century Schoolbook" panose="02040604050505020304" pitchFamily="18" charset="0"/>
            </a:endParaRPr>
          </a:p>
          <a:p>
            <a:endParaRPr lang="ru-RU" sz="2800" i="1" dirty="0" smtClean="0">
              <a:latin typeface="Century Schoolbook" panose="02040604050505020304" pitchFamily="18" charset="0"/>
            </a:endParaRPr>
          </a:p>
        </p:txBody>
      </p:sp>
      <p:sp>
        <p:nvSpPr>
          <p:cNvPr id="6" name="TextBox 5"/>
          <p:cNvSpPr txBox="1"/>
          <p:nvPr/>
        </p:nvSpPr>
        <p:spPr>
          <a:xfrm>
            <a:off x="1008992" y="2446246"/>
            <a:ext cx="6542689" cy="3970318"/>
          </a:xfrm>
          <a:prstGeom prst="rect">
            <a:avLst/>
          </a:prstGeom>
          <a:noFill/>
        </p:spPr>
        <p:txBody>
          <a:bodyPr wrap="square" rtlCol="0">
            <a:spAutoFit/>
          </a:bodyPr>
          <a:lstStyle/>
          <a:p>
            <a:r>
              <a:rPr lang="ru-RU" sz="2800" i="1" dirty="0">
                <a:latin typeface="Century Schoolbook" panose="02040604050505020304" pitchFamily="18" charset="0"/>
              </a:rPr>
              <a:t>Как-то охотник расставил на голубку сеть, хотел уже захлопнуть ловушку, но тут на помощь птице пришел муравей. Он укусил охотника за ногу, тот охнул. </a:t>
            </a:r>
          </a:p>
          <a:p>
            <a:endParaRPr lang="ru-RU" sz="2800" i="1" dirty="0">
              <a:latin typeface="Century Schoolbook" panose="02040604050505020304" pitchFamily="18" charset="0"/>
            </a:endParaRPr>
          </a:p>
          <a:p>
            <a:r>
              <a:rPr lang="ru-RU" sz="2800" i="1" dirty="0">
                <a:latin typeface="Century Schoolbook" panose="02040604050505020304" pitchFamily="18" charset="0"/>
              </a:rPr>
              <a:t>В это время голубка выбралась из сети и улетела.</a:t>
            </a:r>
          </a:p>
        </p:txBody>
      </p:sp>
    </p:spTree>
    <p:extLst>
      <p:ext uri="{BB962C8B-B14F-4D97-AF65-F5344CB8AC3E}">
        <p14:creationId xmlns:p14="http://schemas.microsoft.com/office/powerpoint/2010/main" val="11365229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848" y="354317"/>
            <a:ext cx="3568235" cy="4601656"/>
          </a:xfrm>
          <a:prstGeom prst="rect">
            <a:avLst/>
          </a:prstGeom>
          <a:ln>
            <a:noFill/>
          </a:ln>
          <a:effectLst>
            <a:outerShdw blurRad="292100" dist="139700" dir="2700000" algn="tl" rotWithShape="0">
              <a:srgbClr val="333333">
                <a:alpha val="65000"/>
              </a:srgbClr>
            </a:outerShdw>
          </a:effectLst>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3405" y="528706"/>
            <a:ext cx="3326606" cy="4252877"/>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20332" y="354317"/>
            <a:ext cx="3588645" cy="4601656"/>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858982" y="5195538"/>
            <a:ext cx="11128604" cy="1569660"/>
          </a:xfrm>
          <a:prstGeom prst="rect">
            <a:avLst/>
          </a:prstGeom>
          <a:noFill/>
        </p:spPr>
        <p:txBody>
          <a:bodyPr wrap="square" rtlCol="0">
            <a:spAutoFit/>
          </a:bodyPr>
          <a:lstStyle/>
          <a:p>
            <a:pPr algn="r"/>
            <a:r>
              <a:rPr lang="ru-RU" sz="2400" dirty="0">
                <a:latin typeface="Century Schoolbook" panose="02040604050505020304" pitchFamily="18" charset="0"/>
              </a:rPr>
              <a:t> </a:t>
            </a:r>
            <a:r>
              <a:rPr lang="ru-RU" sz="2400" dirty="0" smtClean="0">
                <a:latin typeface="Century Schoolbook" panose="02040604050505020304" pitchFamily="18" charset="0"/>
              </a:rPr>
              <a:t>       </a:t>
            </a:r>
            <a:r>
              <a:rPr lang="ru-RU" sz="2400" i="1" dirty="0" smtClean="0">
                <a:latin typeface="Century Schoolbook" panose="02040604050505020304" pitchFamily="18" charset="0"/>
              </a:rPr>
              <a:t>Сказки </a:t>
            </a:r>
            <a:r>
              <a:rPr lang="ru-RU" sz="2400" i="1" dirty="0">
                <a:latin typeface="Century Schoolbook" panose="02040604050505020304" pitchFamily="18" charset="0"/>
              </a:rPr>
              <a:t>фольклорные, в авторском пересказе; сказки, приближающиеся к басне, притче; сказки, созданные по сюжетам восточных фольклорных источников; познавательные сказки Толстого: “Волга и Вазуза”, “Шат и Дон”, “Судома”.    </a:t>
            </a:r>
          </a:p>
        </p:txBody>
      </p:sp>
    </p:spTree>
    <p:extLst>
      <p:ext uri="{BB962C8B-B14F-4D97-AF65-F5344CB8AC3E}">
        <p14:creationId xmlns:p14="http://schemas.microsoft.com/office/powerpoint/2010/main" val="39875240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TextBox 9"/>
          <p:cNvSpPr txBox="1"/>
          <p:nvPr/>
        </p:nvSpPr>
        <p:spPr>
          <a:xfrm>
            <a:off x="3186664" y="203342"/>
            <a:ext cx="6700345" cy="523220"/>
          </a:xfrm>
          <a:prstGeom prst="rect">
            <a:avLst/>
          </a:prstGeom>
          <a:noFill/>
        </p:spPr>
        <p:txBody>
          <a:bodyPr wrap="square" rtlCol="0">
            <a:spAutoFit/>
          </a:bodyPr>
          <a:lstStyle/>
          <a:p>
            <a:pPr algn="ctr"/>
            <a:r>
              <a:rPr lang="ru-RU" sz="2800" b="1" i="1" dirty="0">
                <a:latin typeface="Century Schoolbook" panose="02040604050505020304" pitchFamily="18" charset="0"/>
              </a:rPr>
              <a:t>Три </a:t>
            </a:r>
            <a:r>
              <a:rPr lang="ru-RU" sz="2800" b="1" i="1" dirty="0" smtClean="0">
                <a:latin typeface="Century Schoolbook" panose="02040604050505020304" pitchFamily="18" charset="0"/>
              </a:rPr>
              <a:t>медведя </a:t>
            </a:r>
            <a:r>
              <a:rPr lang="ru-RU" sz="2400" i="1" dirty="0" smtClean="0">
                <a:latin typeface="Century Schoolbook" panose="02040604050505020304" pitchFamily="18" charset="0"/>
              </a:rPr>
              <a:t>(сказка)</a:t>
            </a:r>
            <a:endParaRPr lang="ru-RU" sz="2400" i="1" dirty="0">
              <a:latin typeface="Century Schoolbook" panose="02040604050505020304" pitchFamily="18" charset="0"/>
            </a:endParaRPr>
          </a:p>
        </p:txBody>
      </p:sp>
      <p:pic>
        <p:nvPicPr>
          <p:cNvPr id="11" name="Рисунок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0355" y="4081536"/>
            <a:ext cx="3368040" cy="2776464"/>
          </a:xfrm>
          <a:prstGeom prst="rect">
            <a:avLst/>
          </a:prstGeom>
          <a:effectLst>
            <a:softEdge rad="127000"/>
          </a:effectLst>
        </p:spPr>
      </p:pic>
      <p:pic>
        <p:nvPicPr>
          <p:cNvPr id="12" name="Рисунок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2087" y="4500519"/>
            <a:ext cx="2894985" cy="2199620"/>
          </a:xfrm>
          <a:prstGeom prst="rect">
            <a:avLst/>
          </a:prstGeom>
          <a:effectLst>
            <a:softEdge rad="127000"/>
          </a:effectLst>
        </p:spPr>
      </p:pic>
      <p:pic>
        <p:nvPicPr>
          <p:cNvPr id="13" name="Рисунок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09668" y="4745369"/>
            <a:ext cx="2589136" cy="1709921"/>
          </a:xfrm>
          <a:prstGeom prst="rect">
            <a:avLst/>
          </a:prstGeom>
        </p:spPr>
      </p:pic>
      <p:sp>
        <p:nvSpPr>
          <p:cNvPr id="14" name="TextBox 13"/>
          <p:cNvSpPr txBox="1"/>
          <p:nvPr/>
        </p:nvSpPr>
        <p:spPr>
          <a:xfrm>
            <a:off x="899160" y="726562"/>
            <a:ext cx="11155679" cy="3877985"/>
          </a:xfrm>
          <a:prstGeom prst="rect">
            <a:avLst/>
          </a:prstGeom>
          <a:noFill/>
        </p:spPr>
        <p:txBody>
          <a:bodyPr wrap="square" rtlCol="0">
            <a:spAutoFit/>
          </a:bodyPr>
          <a:lstStyle/>
          <a:p>
            <a:r>
              <a:rPr lang="ru-RU" sz="2800" b="1" i="1" dirty="0" smtClean="0">
                <a:latin typeface="Century Schoolbook" panose="02040604050505020304" pitchFamily="18" charset="0"/>
              </a:rPr>
              <a:t>       Нравственный урок: </a:t>
            </a:r>
            <a:r>
              <a:rPr lang="ru-RU" sz="2700" i="1" dirty="0">
                <a:latin typeface="Century Schoolbook" panose="02040604050505020304" pitchFamily="18" charset="0"/>
              </a:rPr>
              <a:t>ч</a:t>
            </a:r>
            <a:r>
              <a:rPr lang="ru-RU" sz="2700" i="1" dirty="0" smtClean="0">
                <a:latin typeface="Century Schoolbook" panose="02040604050505020304" pitchFamily="18" charset="0"/>
              </a:rPr>
              <a:t>ьи хоромы, того и хлеб.</a:t>
            </a:r>
          </a:p>
          <a:p>
            <a:r>
              <a:rPr lang="ru-RU" sz="2800" b="1" i="1" dirty="0" smtClean="0">
                <a:latin typeface="Century Schoolbook" panose="02040604050505020304" pitchFamily="18" charset="0"/>
              </a:rPr>
              <a:t>       Воспитание добрых чувств.</a:t>
            </a:r>
          </a:p>
          <a:p>
            <a:pPr marL="457200" indent="-457200">
              <a:buFont typeface="Arial" panose="020B0604020202020204" pitchFamily="34" charset="0"/>
              <a:buChar char="•"/>
            </a:pPr>
            <a:r>
              <a:rPr lang="ru-RU" sz="2700" i="1" dirty="0" smtClean="0">
                <a:latin typeface="Century Schoolbook" panose="02040604050505020304" pitchFamily="18" charset="0"/>
              </a:rPr>
              <a:t>Кому ты больше сочувствуешь: девочке или медведям? Почему?</a:t>
            </a:r>
          </a:p>
          <a:p>
            <a:r>
              <a:rPr lang="ru-RU" sz="2800" i="1" dirty="0">
                <a:latin typeface="Century Schoolbook" panose="02040604050505020304" pitchFamily="18" charset="0"/>
              </a:rPr>
              <a:t> </a:t>
            </a:r>
            <a:r>
              <a:rPr lang="ru-RU" sz="2800" i="1" dirty="0" smtClean="0">
                <a:latin typeface="Century Schoolbook" panose="02040604050505020304" pitchFamily="18" charset="0"/>
              </a:rPr>
              <a:t>      </a:t>
            </a:r>
            <a:r>
              <a:rPr lang="ru-RU" sz="2800" b="1" i="1" dirty="0" smtClean="0">
                <a:latin typeface="Century Schoolbook" panose="02040604050505020304" pitchFamily="18" charset="0"/>
              </a:rPr>
              <a:t>Речевая разминка. </a:t>
            </a:r>
          </a:p>
          <a:p>
            <a:pPr marL="457200" indent="-457200">
              <a:buFont typeface="Arial" panose="020B0604020202020204" pitchFamily="34" charset="0"/>
              <a:buChar char="•"/>
            </a:pPr>
            <a:r>
              <a:rPr lang="ru-RU" sz="2700" i="1" dirty="0" smtClean="0">
                <a:latin typeface="Century Schoolbook" panose="02040604050505020304" pitchFamily="18" charset="0"/>
              </a:rPr>
              <a:t>Сочини свою поговорку о девочке.</a:t>
            </a:r>
          </a:p>
          <a:p>
            <a:pPr marL="457200" indent="-457200">
              <a:buFont typeface="Arial" panose="020B0604020202020204" pitchFamily="34" charset="0"/>
              <a:buChar char="•"/>
            </a:pPr>
            <a:r>
              <a:rPr lang="ru-RU" sz="2700" i="1" dirty="0" smtClean="0">
                <a:latin typeface="Century Schoolbook" panose="02040604050505020304" pitchFamily="18" charset="0"/>
              </a:rPr>
              <a:t>Подходят ли к сказке фразеологизмы и пословицы: «Есть даром хлеб»; «Есть чужой хлеб», «В отпёрты двери лезут звери»?</a:t>
            </a:r>
            <a:endParaRPr lang="ru-RU" sz="2700" i="1" dirty="0">
              <a:latin typeface="Century Schoolbook" panose="02040604050505020304" pitchFamily="18" charset="0"/>
            </a:endParaRPr>
          </a:p>
        </p:txBody>
      </p:sp>
    </p:spTree>
    <p:extLst>
      <p:ext uri="{BB962C8B-B14F-4D97-AF65-F5344CB8AC3E}">
        <p14:creationId xmlns:p14="http://schemas.microsoft.com/office/powerpoint/2010/main" val="9507137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836908" y="5842861"/>
            <a:ext cx="11050292" cy="954107"/>
          </a:xfrm>
          <a:prstGeom prst="rect">
            <a:avLst/>
          </a:prstGeom>
          <a:noFill/>
        </p:spPr>
        <p:txBody>
          <a:bodyPr wrap="square" rtlCol="0">
            <a:spAutoFit/>
          </a:bodyPr>
          <a:lstStyle/>
          <a:p>
            <a:pPr algn="r"/>
            <a:r>
              <a:rPr lang="ru-RU" sz="2800" i="1" dirty="0">
                <a:latin typeface="Century Schoolbook" panose="02040604050505020304" pitchFamily="18" charset="0"/>
              </a:rPr>
              <a:t>Научно-познавательные </a:t>
            </a:r>
            <a:r>
              <a:rPr lang="ru-RU" sz="2800" i="1" dirty="0" smtClean="0">
                <a:latin typeface="Century Schoolbook" panose="02040604050505020304" pitchFamily="18" charset="0"/>
              </a:rPr>
              <a:t>рассказы о </a:t>
            </a:r>
            <a:r>
              <a:rPr lang="ru-RU" sz="2800" i="1" dirty="0">
                <a:latin typeface="Century Schoolbook" panose="02040604050505020304" pitchFamily="18" charset="0"/>
              </a:rPr>
              <a:t>природных явлениях, о человеческой деятельности, о </a:t>
            </a:r>
            <a:r>
              <a:rPr lang="ru-RU" sz="2800" i="1" dirty="0" smtClean="0">
                <a:latin typeface="Century Schoolbook" panose="02040604050505020304" pitchFamily="18" charset="0"/>
              </a:rPr>
              <a:t>природе …   </a:t>
            </a:r>
            <a:endParaRPr lang="ru-RU" sz="2800" i="1" dirty="0">
              <a:latin typeface="Century Schoolbook" panose="02040604050505020304" pitchFamily="18"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9469" y="450016"/>
            <a:ext cx="3629025" cy="4935012"/>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4915236" y="450016"/>
            <a:ext cx="6834753" cy="5262979"/>
          </a:xfrm>
          <a:prstGeom prst="rect">
            <a:avLst/>
          </a:prstGeom>
          <a:noFill/>
        </p:spPr>
        <p:txBody>
          <a:bodyPr wrap="square" rtlCol="0">
            <a:spAutoFit/>
          </a:bodyPr>
          <a:lstStyle/>
          <a:p>
            <a:r>
              <a:rPr lang="ru-RU" sz="2400" i="1" dirty="0">
                <a:latin typeface="Century Schoolbook" panose="02040604050505020304" pitchFamily="18" charset="0"/>
              </a:rPr>
              <a:t>“Откуда взялся огонь, когда люди не знали огня</a:t>
            </a:r>
            <a:r>
              <a:rPr lang="ru-RU" sz="2400" i="1" dirty="0" smtClean="0">
                <a:latin typeface="Century Schoolbook" panose="02040604050505020304" pitchFamily="18" charset="0"/>
              </a:rPr>
              <a:t>?”,</a:t>
            </a:r>
          </a:p>
          <a:p>
            <a:r>
              <a:rPr lang="ru-RU" sz="2400" i="1" dirty="0" smtClean="0">
                <a:latin typeface="Century Schoolbook" panose="02040604050505020304" pitchFamily="18" charset="0"/>
              </a:rPr>
              <a:t>“</a:t>
            </a:r>
            <a:r>
              <a:rPr lang="ru-RU" sz="2400" i="1" dirty="0">
                <a:latin typeface="Century Schoolbook" panose="02040604050505020304" pitchFamily="18" charset="0"/>
              </a:rPr>
              <a:t>Отчего бывает ветер?”, </a:t>
            </a:r>
            <a:endParaRPr lang="ru-RU" sz="2400" i="1" dirty="0" smtClean="0">
              <a:latin typeface="Century Schoolbook" panose="02040604050505020304" pitchFamily="18" charset="0"/>
            </a:endParaRPr>
          </a:p>
          <a:p>
            <a:r>
              <a:rPr lang="ru-RU" sz="2400" i="1" dirty="0" smtClean="0">
                <a:latin typeface="Century Schoolbook" panose="02040604050505020304" pitchFamily="18" charset="0"/>
              </a:rPr>
              <a:t>“</a:t>
            </a:r>
            <a:r>
              <a:rPr lang="ru-RU" sz="2400" i="1" dirty="0">
                <a:latin typeface="Century Schoolbook" panose="02040604050505020304" pitchFamily="18" charset="0"/>
              </a:rPr>
              <a:t>Отчего в мороз трещат дере­вья?”, “Куда девается вода из моря</a:t>
            </a:r>
            <a:r>
              <a:rPr lang="ru-RU" sz="2400" i="1" dirty="0" smtClean="0">
                <a:latin typeface="Century Schoolbook" panose="02040604050505020304" pitchFamily="18" charset="0"/>
              </a:rPr>
              <a:t>”,</a:t>
            </a:r>
          </a:p>
          <a:p>
            <a:r>
              <a:rPr lang="ru-RU" sz="2400" i="1" dirty="0" smtClean="0">
                <a:latin typeface="Century Schoolbook" panose="02040604050505020304" pitchFamily="18" charset="0"/>
              </a:rPr>
              <a:t>“</a:t>
            </a:r>
            <a:r>
              <a:rPr lang="ru-RU" sz="2400" i="1" dirty="0">
                <a:latin typeface="Century Schoolbook" panose="02040604050505020304" pitchFamily="18" charset="0"/>
              </a:rPr>
              <a:t>Какая бывает роса на траве” , “Старый тополь”, </a:t>
            </a:r>
            <a:endParaRPr lang="ru-RU" sz="2400" i="1" dirty="0" smtClean="0">
              <a:latin typeface="Century Schoolbook" panose="02040604050505020304" pitchFamily="18" charset="0"/>
            </a:endParaRPr>
          </a:p>
          <a:p>
            <a:r>
              <a:rPr lang="ru-RU" sz="2400" i="1" dirty="0" smtClean="0">
                <a:latin typeface="Century Schoolbook" panose="02040604050505020304" pitchFamily="18" charset="0"/>
              </a:rPr>
              <a:t>“</a:t>
            </a:r>
            <a:r>
              <a:rPr lang="ru-RU" sz="2400" i="1" dirty="0">
                <a:latin typeface="Century Schoolbook" panose="02040604050505020304" pitchFamily="18" charset="0"/>
              </a:rPr>
              <a:t>Черемуха”, </a:t>
            </a:r>
            <a:endParaRPr lang="ru-RU" sz="2400" i="1" dirty="0" smtClean="0">
              <a:latin typeface="Century Schoolbook" panose="02040604050505020304" pitchFamily="18" charset="0"/>
            </a:endParaRPr>
          </a:p>
          <a:p>
            <a:r>
              <a:rPr lang="ru-RU" sz="2400" i="1" dirty="0" smtClean="0">
                <a:latin typeface="Century Schoolbook" panose="02040604050505020304" pitchFamily="18" charset="0"/>
              </a:rPr>
              <a:t>“Лозина”,</a:t>
            </a:r>
          </a:p>
          <a:p>
            <a:r>
              <a:rPr lang="ru-RU" sz="2400" i="1" dirty="0">
                <a:latin typeface="Century Schoolbook" panose="02040604050505020304" pitchFamily="18" charset="0"/>
              </a:rPr>
              <a:t>“Лев и собачка</a:t>
            </a:r>
            <a:r>
              <a:rPr lang="ru-RU" sz="2400" i="1" dirty="0" smtClean="0">
                <a:latin typeface="Century Schoolbook" panose="02040604050505020304" pitchFamily="18" charset="0"/>
              </a:rPr>
              <a:t>”,</a:t>
            </a:r>
          </a:p>
          <a:p>
            <a:r>
              <a:rPr lang="ru-RU" sz="2400" i="1" dirty="0" smtClean="0">
                <a:latin typeface="Century Schoolbook" panose="02040604050505020304" pitchFamily="18" charset="0"/>
              </a:rPr>
              <a:t> </a:t>
            </a:r>
            <a:r>
              <a:rPr lang="ru-RU" sz="2400" i="1" dirty="0">
                <a:latin typeface="Century Schoolbook" panose="02040604050505020304" pitchFamily="18" charset="0"/>
              </a:rPr>
              <a:t>“Слон”, </a:t>
            </a:r>
            <a:endParaRPr lang="ru-RU" sz="2400" i="1" dirty="0" smtClean="0">
              <a:latin typeface="Century Schoolbook" panose="02040604050505020304" pitchFamily="18" charset="0"/>
            </a:endParaRPr>
          </a:p>
          <a:p>
            <a:r>
              <a:rPr lang="ru-RU" sz="2400" i="1" dirty="0" smtClean="0">
                <a:latin typeface="Century Schoolbook" panose="02040604050505020304" pitchFamily="18" charset="0"/>
              </a:rPr>
              <a:t>“</a:t>
            </a:r>
            <a:r>
              <a:rPr lang="ru-RU" sz="2400" i="1" dirty="0">
                <a:latin typeface="Century Schoolbook" panose="02040604050505020304" pitchFamily="18" charset="0"/>
              </a:rPr>
              <a:t>Орел”, </a:t>
            </a:r>
            <a:endParaRPr lang="ru-RU" sz="2400" i="1" dirty="0" smtClean="0">
              <a:latin typeface="Century Schoolbook" panose="02040604050505020304" pitchFamily="18" charset="0"/>
            </a:endParaRPr>
          </a:p>
          <a:p>
            <a:r>
              <a:rPr lang="ru-RU" sz="2400" i="1" dirty="0" smtClean="0">
                <a:latin typeface="Century Schoolbook" panose="02040604050505020304" pitchFamily="18" charset="0"/>
              </a:rPr>
              <a:t>“</a:t>
            </a:r>
            <a:r>
              <a:rPr lang="ru-RU" sz="2400" i="1" dirty="0">
                <a:latin typeface="Century Schoolbook" panose="02040604050505020304" pitchFamily="18" charset="0"/>
              </a:rPr>
              <a:t>Лебеди”, </a:t>
            </a:r>
            <a:endParaRPr lang="ru-RU" sz="2400" i="1" dirty="0" smtClean="0">
              <a:latin typeface="Century Schoolbook" panose="02040604050505020304" pitchFamily="18" charset="0"/>
            </a:endParaRPr>
          </a:p>
          <a:p>
            <a:r>
              <a:rPr lang="ru-RU" sz="2400" i="1" dirty="0" smtClean="0">
                <a:latin typeface="Century Schoolbook" panose="02040604050505020304" pitchFamily="18" charset="0"/>
              </a:rPr>
              <a:t>“</a:t>
            </a:r>
            <a:r>
              <a:rPr lang="ru-RU" sz="2400" i="1" dirty="0">
                <a:latin typeface="Century Schoolbook" panose="02040604050505020304" pitchFamily="18" charset="0"/>
              </a:rPr>
              <a:t>Пожарные </a:t>
            </a:r>
            <a:r>
              <a:rPr lang="ru-RU" sz="2400" i="1" dirty="0" smtClean="0">
                <a:latin typeface="Century Schoolbook" panose="02040604050505020304" pitchFamily="18" charset="0"/>
              </a:rPr>
              <a:t>собаки</a:t>
            </a:r>
            <a:r>
              <a:rPr lang="ru-RU" sz="2400" i="1" dirty="0">
                <a:latin typeface="Century Schoolbook" panose="02040604050505020304" pitchFamily="18" charset="0"/>
              </a:rPr>
              <a:t>”  </a:t>
            </a:r>
          </a:p>
        </p:txBody>
      </p:sp>
    </p:spTree>
    <p:extLst>
      <p:ext uri="{BB962C8B-B14F-4D97-AF65-F5344CB8AC3E}">
        <p14:creationId xmlns:p14="http://schemas.microsoft.com/office/powerpoint/2010/main" val="19482548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678873" y="467591"/>
            <a:ext cx="9809018" cy="761999"/>
          </a:xfrm>
          <a:prstGeom prst="snip1Rect">
            <a:avLst/>
          </a:prstGeom>
          <a:solidFill>
            <a:schemeClr val="bg1"/>
          </a:solidFill>
          <a:ln w="8890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i="1" dirty="0" smtClean="0">
                <a:solidFill>
                  <a:srgbClr val="162430"/>
                </a:solidFill>
                <a:latin typeface="Century Schoolbook" panose="02040604050505020304" pitchFamily="18" charset="0"/>
              </a:rPr>
              <a:t>       </a:t>
            </a:r>
            <a:r>
              <a:rPr lang="ru-RU" sz="2800" b="1" i="1" dirty="0" smtClean="0">
                <a:solidFill>
                  <a:srgbClr val="000E2A"/>
                </a:solidFill>
                <a:latin typeface="Century Schoolbook" panose="02040604050505020304" pitchFamily="18" charset="0"/>
              </a:rPr>
              <a:t>Содержание</a:t>
            </a:r>
            <a:endParaRPr lang="ru-RU" sz="2800" b="1" i="1" dirty="0">
              <a:solidFill>
                <a:srgbClr val="000E2A"/>
              </a:solidFill>
              <a:latin typeface="Century Schoolbook" panose="02040604050505020304" pitchFamily="18" charset="0"/>
            </a:endParaRPr>
          </a:p>
        </p:txBody>
      </p:sp>
      <p:pic>
        <p:nvPicPr>
          <p:cNvPr id="5" name="Рисунок 4"/>
          <p:cNvPicPr>
            <a:picLocks noChangeAspect="1"/>
          </p:cNvPicPr>
          <p:nvPr/>
        </p:nvPicPr>
        <p:blipFill>
          <a:blip r:embed="rId3"/>
          <a:stretch>
            <a:fillRect/>
          </a:stretch>
        </p:blipFill>
        <p:spPr>
          <a:xfrm>
            <a:off x="9903147" y="5699170"/>
            <a:ext cx="1889924" cy="835224"/>
          </a:xfrm>
          <a:prstGeom prst="rect">
            <a:avLst/>
          </a:prstGeom>
        </p:spPr>
      </p:pic>
      <p:sp>
        <p:nvSpPr>
          <p:cNvPr id="2" name="TextBox 1"/>
          <p:cNvSpPr txBox="1"/>
          <p:nvPr/>
        </p:nvSpPr>
        <p:spPr>
          <a:xfrm>
            <a:off x="320040" y="1848919"/>
            <a:ext cx="11473031" cy="3416320"/>
          </a:xfrm>
          <a:prstGeom prst="rect">
            <a:avLst/>
          </a:prstGeom>
          <a:noFill/>
        </p:spPr>
        <p:txBody>
          <a:bodyPr wrap="square" rtlCol="0">
            <a:spAutoFit/>
          </a:bodyPr>
          <a:lstStyle/>
          <a:p>
            <a:pPr marL="342900" indent="-342900">
              <a:buFont typeface="Arial" panose="020B0604020202020204" pitchFamily="34" charset="0"/>
              <a:buChar char="•"/>
            </a:pPr>
            <a:r>
              <a:rPr lang="ru-RU" sz="2400" i="1" dirty="0" smtClean="0">
                <a:solidFill>
                  <a:srgbClr val="000D26"/>
                </a:solidFill>
                <a:latin typeface="Century Schoolbook" panose="02040604050505020304" pitchFamily="18" charset="0"/>
              </a:rPr>
              <a:t>Роль </a:t>
            </a:r>
            <a:r>
              <a:rPr lang="ru-RU" sz="2400" i="1" dirty="0">
                <a:solidFill>
                  <a:srgbClr val="000D26"/>
                </a:solidFill>
                <a:latin typeface="Century Schoolbook" panose="02040604050505020304" pitchFamily="18" charset="0"/>
              </a:rPr>
              <a:t>Л.Н. Толстой в развитии детской литературы и детского чтения. "Азбука", "Русская книга для чтения</a:t>
            </a:r>
            <a:r>
              <a:rPr lang="ru-RU" sz="2400" i="1" dirty="0" smtClean="0">
                <a:solidFill>
                  <a:srgbClr val="000D26"/>
                </a:solidFill>
                <a:latin typeface="Century Schoolbook" panose="02040604050505020304" pitchFamily="18" charset="0"/>
              </a:rPr>
              <a:t>". </a:t>
            </a:r>
          </a:p>
          <a:p>
            <a:pPr marL="342900" indent="-342900">
              <a:buFont typeface="Arial" panose="020B0604020202020204" pitchFamily="34" charset="0"/>
              <a:buChar char="•"/>
            </a:pPr>
            <a:endParaRPr lang="ru-RU" sz="2400" i="1" dirty="0">
              <a:solidFill>
                <a:srgbClr val="000D26"/>
              </a:solidFill>
              <a:latin typeface="Century Schoolbook" panose="02040604050505020304" pitchFamily="18" charset="0"/>
            </a:endParaRPr>
          </a:p>
          <a:p>
            <a:pPr marL="342900" indent="-342900">
              <a:buFont typeface="Arial" panose="020B0604020202020204" pitchFamily="34" charset="0"/>
              <a:buChar char="•"/>
            </a:pPr>
            <a:r>
              <a:rPr lang="ru-RU" sz="2400" i="1" dirty="0" smtClean="0">
                <a:solidFill>
                  <a:srgbClr val="000D26"/>
                </a:solidFill>
                <a:latin typeface="Century Schoolbook" panose="02040604050505020304" pitchFamily="18" charset="0"/>
              </a:rPr>
              <a:t>Тематическое </a:t>
            </a:r>
            <a:r>
              <a:rPr lang="ru-RU" sz="2400" i="1" dirty="0">
                <a:solidFill>
                  <a:srgbClr val="000D26"/>
                </a:solidFill>
                <a:latin typeface="Century Schoolbook" panose="02040604050505020304" pitchFamily="18" charset="0"/>
              </a:rPr>
              <a:t>и жанровое </a:t>
            </a:r>
            <a:r>
              <a:rPr lang="ru-RU" sz="2400" i="1" dirty="0" smtClean="0">
                <a:solidFill>
                  <a:srgbClr val="000D26"/>
                </a:solidFill>
                <a:latin typeface="Century Schoolbook" panose="02040604050505020304" pitchFamily="18" charset="0"/>
              </a:rPr>
              <a:t>разнообразие </a:t>
            </a:r>
            <a:r>
              <a:rPr lang="ru-RU" sz="2400" i="1" dirty="0">
                <a:solidFill>
                  <a:srgbClr val="000D26"/>
                </a:solidFill>
                <a:latin typeface="Century Schoolbook" panose="02040604050505020304" pitchFamily="18" charset="0"/>
              </a:rPr>
              <a:t>произведений, включенных в "Русскую книгу для чтения". </a:t>
            </a:r>
            <a:r>
              <a:rPr lang="ru-RU" sz="2400" i="1" dirty="0" smtClean="0">
                <a:solidFill>
                  <a:srgbClr val="000D26"/>
                </a:solidFill>
                <a:latin typeface="Century Schoolbook" panose="02040604050505020304" pitchFamily="18" charset="0"/>
              </a:rPr>
              <a:t>Идейные </a:t>
            </a:r>
            <a:r>
              <a:rPr lang="ru-RU" sz="2400" i="1" dirty="0">
                <a:solidFill>
                  <a:srgbClr val="000D26"/>
                </a:solidFill>
                <a:latin typeface="Century Schoolbook" panose="02040604050505020304" pitchFamily="18" charset="0"/>
              </a:rPr>
              <a:t>и художественные особенности маленьких рассказов о детях, их </a:t>
            </a:r>
            <a:r>
              <a:rPr lang="ru-RU" sz="2400" i="1" dirty="0" smtClean="0">
                <a:solidFill>
                  <a:srgbClr val="000D26"/>
                </a:solidFill>
                <a:latin typeface="Century Schoolbook" panose="02040604050505020304" pitchFamily="18" charset="0"/>
              </a:rPr>
              <a:t>воспитательная направленность.</a:t>
            </a:r>
          </a:p>
          <a:p>
            <a:pPr marL="342900" indent="-342900">
              <a:buFont typeface="Arial" panose="020B0604020202020204" pitchFamily="34" charset="0"/>
              <a:buChar char="•"/>
            </a:pPr>
            <a:endParaRPr lang="ru-RU" sz="2400" i="1" dirty="0">
              <a:solidFill>
                <a:srgbClr val="000D26"/>
              </a:solidFill>
              <a:latin typeface="Century Schoolbook" panose="02040604050505020304" pitchFamily="18" charset="0"/>
            </a:endParaRPr>
          </a:p>
          <a:p>
            <a:pPr marL="342900" indent="-342900">
              <a:buFont typeface="Arial" panose="020B0604020202020204" pitchFamily="34" charset="0"/>
              <a:buChar char="•"/>
            </a:pPr>
            <a:r>
              <a:rPr lang="ru-RU" sz="2400" i="1" dirty="0">
                <a:solidFill>
                  <a:srgbClr val="000D26"/>
                </a:solidFill>
                <a:latin typeface="Century Schoolbook" panose="02040604050505020304" pitchFamily="18" charset="0"/>
              </a:rPr>
              <a:t>Дети в изображении Л. </a:t>
            </a:r>
            <a:r>
              <a:rPr lang="ru-RU" sz="2400" i="1" dirty="0" smtClean="0">
                <a:solidFill>
                  <a:srgbClr val="000D26"/>
                </a:solidFill>
                <a:latin typeface="Century Schoolbook" panose="02040604050505020304" pitchFamily="18" charset="0"/>
              </a:rPr>
              <a:t>Толстого.</a:t>
            </a:r>
            <a:endParaRPr lang="ru-RU" sz="2400" i="1" dirty="0">
              <a:solidFill>
                <a:srgbClr val="000D26"/>
              </a:solidFill>
              <a:latin typeface="Century Schoolbook" panose="02040604050505020304" pitchFamily="18" charset="0"/>
            </a:endParaRPr>
          </a:p>
          <a:p>
            <a:endParaRPr lang="ru-RU" sz="2400" i="1" dirty="0">
              <a:solidFill>
                <a:srgbClr val="000D26"/>
              </a:solidFill>
              <a:latin typeface="Century Schoolbook" panose="02040604050505020304" pitchFamily="18" charset="0"/>
            </a:endParaRPr>
          </a:p>
        </p:txBody>
      </p:sp>
    </p:spTree>
    <p:extLst>
      <p:ext uri="{BB962C8B-B14F-4D97-AF65-F5344CB8AC3E}">
        <p14:creationId xmlns:p14="http://schemas.microsoft.com/office/powerpoint/2010/main" val="26168887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0800" y="488042"/>
            <a:ext cx="3467048" cy="4557392"/>
          </a:xfrm>
          <a:prstGeom prst="rect">
            <a:avLst/>
          </a:prstGeom>
          <a:ln>
            <a:noFill/>
          </a:ln>
          <a:effectLst>
            <a:outerShdw blurRad="292100" dist="139700" dir="2700000" algn="tl" rotWithShape="0">
              <a:srgbClr val="333333">
                <a:alpha val="65000"/>
              </a:srgbClr>
            </a:outerShdw>
          </a:effectLst>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9599" y="777199"/>
            <a:ext cx="3451145" cy="4520516"/>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92400" y="551258"/>
            <a:ext cx="3444898" cy="4528277"/>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812800" y="5523656"/>
            <a:ext cx="11190514" cy="1200329"/>
          </a:xfrm>
          <a:prstGeom prst="rect">
            <a:avLst/>
          </a:prstGeom>
          <a:noFill/>
        </p:spPr>
        <p:txBody>
          <a:bodyPr wrap="square" rtlCol="0">
            <a:spAutoFit/>
          </a:bodyPr>
          <a:lstStyle/>
          <a:p>
            <a:pPr algn="just"/>
            <a:r>
              <a:rPr lang="ru-RU" sz="2400" i="1" dirty="0" smtClean="0">
                <a:latin typeface="Century Schoolbook" panose="02040604050505020304" pitchFamily="18" charset="0"/>
              </a:rPr>
              <a:t>       Толстой </a:t>
            </a:r>
            <a:r>
              <a:rPr lang="ru-RU" sz="2400" i="1" dirty="0">
                <a:latin typeface="Century Schoolbook" panose="02040604050505020304" pitchFamily="18" charset="0"/>
              </a:rPr>
              <a:t>стоял у истоков отечественной </a:t>
            </a:r>
            <a:r>
              <a:rPr lang="ru-RU" sz="2400" b="1" i="1" dirty="0">
                <a:latin typeface="Century Schoolbook" panose="02040604050505020304" pitchFamily="18" charset="0"/>
              </a:rPr>
              <a:t>зообеллетристики</a:t>
            </a:r>
            <a:r>
              <a:rPr lang="ru-RU" sz="2400" i="1" dirty="0">
                <a:latin typeface="Century Schoolbook" panose="02040604050505020304" pitchFamily="18" charset="0"/>
              </a:rPr>
              <a:t>. “Лев и собачка”, “Слон”, “Орел”, “Лебеди”, “Пожарные со­баки” более века входят в хрестоматии для детского чтения. </a:t>
            </a:r>
          </a:p>
        </p:txBody>
      </p:sp>
    </p:spTree>
    <p:extLst>
      <p:ext uri="{BB962C8B-B14F-4D97-AF65-F5344CB8AC3E}">
        <p14:creationId xmlns:p14="http://schemas.microsoft.com/office/powerpoint/2010/main" val="33575192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8489" y="4368945"/>
            <a:ext cx="4084930" cy="2257714"/>
          </a:xfrm>
          <a:prstGeom prst="rect">
            <a:avLst/>
          </a:prstGeom>
          <a:effectLst>
            <a:softEdge rad="127000"/>
          </a:effectLst>
        </p:spPr>
      </p:pic>
      <p:sp>
        <p:nvSpPr>
          <p:cNvPr id="13" name="TextBox 12"/>
          <p:cNvSpPr txBox="1"/>
          <p:nvPr/>
        </p:nvSpPr>
        <p:spPr>
          <a:xfrm>
            <a:off x="3199488" y="235527"/>
            <a:ext cx="5958367" cy="523220"/>
          </a:xfrm>
          <a:prstGeom prst="rect">
            <a:avLst/>
          </a:prstGeom>
          <a:noFill/>
        </p:spPr>
        <p:txBody>
          <a:bodyPr wrap="square" rtlCol="0">
            <a:spAutoFit/>
          </a:bodyPr>
          <a:lstStyle/>
          <a:p>
            <a:pPr algn="ctr"/>
            <a:r>
              <a:rPr lang="ru-RU" sz="2800" b="1" i="1" dirty="0" smtClean="0">
                <a:latin typeface="Century Schoolbook" panose="02040604050505020304" pitchFamily="18" charset="0"/>
              </a:rPr>
              <a:t>Лев и собачка </a:t>
            </a:r>
            <a:r>
              <a:rPr lang="ru-RU" sz="2400" i="1" dirty="0" smtClean="0">
                <a:latin typeface="Century Schoolbook" panose="02040604050505020304" pitchFamily="18" charset="0"/>
              </a:rPr>
              <a:t>(быль)</a:t>
            </a:r>
            <a:endParaRPr lang="ru-RU" sz="2400" i="1" dirty="0">
              <a:latin typeface="Century Schoolbook" panose="02040604050505020304" pitchFamily="18" charset="0"/>
            </a:endParaRPr>
          </a:p>
        </p:txBody>
      </p:sp>
      <p:sp>
        <p:nvSpPr>
          <p:cNvPr id="14" name="TextBox 13"/>
          <p:cNvSpPr txBox="1"/>
          <p:nvPr/>
        </p:nvSpPr>
        <p:spPr>
          <a:xfrm>
            <a:off x="879525" y="692316"/>
            <a:ext cx="11155679" cy="3447098"/>
          </a:xfrm>
          <a:prstGeom prst="rect">
            <a:avLst/>
          </a:prstGeom>
          <a:noFill/>
        </p:spPr>
        <p:txBody>
          <a:bodyPr wrap="square" rtlCol="0">
            <a:spAutoFit/>
          </a:bodyPr>
          <a:lstStyle/>
          <a:p>
            <a:r>
              <a:rPr lang="ru-RU" sz="2800" b="1" i="1" dirty="0" smtClean="0">
                <a:latin typeface="Century Schoolbook" panose="02040604050505020304" pitchFamily="18" charset="0"/>
              </a:rPr>
              <a:t>       Нравственный урок: </a:t>
            </a:r>
            <a:r>
              <a:rPr lang="ru-RU" sz="2700" i="1" dirty="0" smtClean="0">
                <a:latin typeface="Century Schoolbook" panose="02040604050505020304" pitchFamily="18" charset="0"/>
              </a:rPr>
              <a:t>для милого дружка и серёжку из ушка.</a:t>
            </a:r>
          </a:p>
          <a:p>
            <a:r>
              <a:rPr lang="ru-RU" sz="2800" b="1" i="1" dirty="0" smtClean="0">
                <a:latin typeface="Century Schoolbook" panose="02040604050505020304" pitchFamily="18" charset="0"/>
              </a:rPr>
              <a:t>Речевая разминка. </a:t>
            </a:r>
          </a:p>
          <a:p>
            <a:pPr marL="457200" indent="-457200">
              <a:buFont typeface="Arial" panose="020B0604020202020204" pitchFamily="34" charset="0"/>
              <a:buChar char="•"/>
            </a:pPr>
            <a:r>
              <a:rPr lang="ru-RU" sz="2700" i="1" dirty="0" smtClean="0">
                <a:latin typeface="Century Schoolbook" panose="02040604050505020304" pitchFamily="18" charset="0"/>
              </a:rPr>
              <a:t>Как лев относился к собачке? От чего умер лев?</a:t>
            </a:r>
          </a:p>
          <a:p>
            <a:pPr marL="457200" indent="-457200">
              <a:buFont typeface="Arial" panose="020B0604020202020204" pitchFamily="34" charset="0"/>
              <a:buChar char="•"/>
            </a:pPr>
            <a:r>
              <a:rPr lang="ru-RU" sz="2700" i="1" dirty="0" smtClean="0">
                <a:latin typeface="Century Schoolbook" panose="02040604050505020304" pitchFamily="18" charset="0"/>
              </a:rPr>
              <a:t>Назовите лишнее слово: радостно, горестно, печально, дождливо, преданно.</a:t>
            </a:r>
          </a:p>
          <a:p>
            <a:pPr marL="457200" indent="-457200">
              <a:buFont typeface="Arial" panose="020B0604020202020204" pitchFamily="34" charset="0"/>
              <a:buChar char="•"/>
            </a:pPr>
            <a:r>
              <a:rPr lang="ru-RU" sz="2700" i="1" dirty="0" smtClean="0">
                <a:latin typeface="Century Schoolbook" panose="02040604050505020304" pitchFamily="18" charset="0"/>
              </a:rPr>
              <a:t>Подходят ли к рассказу пословицы: «Без друга жить, только тужить»; «Сердцу не прикажешь»?</a:t>
            </a:r>
            <a:endParaRPr lang="ru-RU" sz="2700" i="1" dirty="0">
              <a:latin typeface="Century Schoolbook" panose="02040604050505020304" pitchFamily="18" charset="0"/>
            </a:endParaRPr>
          </a:p>
        </p:txBody>
      </p:sp>
      <p:pic>
        <p:nvPicPr>
          <p:cNvPr id="16" name="Рисунок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044546" y="3792454"/>
            <a:ext cx="1990658" cy="2904019"/>
          </a:xfrm>
          <a:prstGeom prst="rect">
            <a:avLst/>
          </a:prstGeom>
        </p:spPr>
      </p:pic>
      <p:pic>
        <p:nvPicPr>
          <p:cNvPr id="21" name="Рисунок 2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13419" y="4993722"/>
            <a:ext cx="3283527" cy="1632937"/>
          </a:xfrm>
          <a:prstGeom prst="rect">
            <a:avLst/>
          </a:prstGeom>
        </p:spPr>
      </p:pic>
      <p:pic>
        <p:nvPicPr>
          <p:cNvPr id="22" name="Рисунок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9525" y="4226876"/>
            <a:ext cx="1918280" cy="246959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45957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8469" y="1223888"/>
            <a:ext cx="4575381" cy="4403189"/>
          </a:xfrm>
          <a:prstGeom prst="rect">
            <a:avLst/>
          </a:prstGeom>
        </p:spPr>
      </p:pic>
      <p:sp>
        <p:nvSpPr>
          <p:cNvPr id="5" name="TextBox 4"/>
          <p:cNvSpPr txBox="1"/>
          <p:nvPr/>
        </p:nvSpPr>
        <p:spPr>
          <a:xfrm>
            <a:off x="2433711" y="439193"/>
            <a:ext cx="9045526" cy="523220"/>
          </a:xfrm>
          <a:prstGeom prst="rect">
            <a:avLst/>
          </a:prstGeom>
          <a:noFill/>
        </p:spPr>
        <p:txBody>
          <a:bodyPr wrap="square" rtlCol="0">
            <a:spAutoFit/>
          </a:bodyPr>
          <a:lstStyle/>
          <a:p>
            <a:pPr algn="ctr"/>
            <a:r>
              <a:rPr lang="ru-RU" sz="2800" b="1" i="1" dirty="0">
                <a:solidFill>
                  <a:srgbClr val="000D26"/>
                </a:solidFill>
                <a:latin typeface="Century Schoolbook" panose="02040604050505020304" pitchFamily="18" charset="0"/>
              </a:rPr>
              <a:t>Дети в изображении Л. Толстого</a:t>
            </a:r>
          </a:p>
        </p:txBody>
      </p:sp>
      <p:sp>
        <p:nvSpPr>
          <p:cNvPr id="6" name="TextBox 5"/>
          <p:cNvSpPr txBox="1"/>
          <p:nvPr/>
        </p:nvSpPr>
        <p:spPr>
          <a:xfrm>
            <a:off x="2943225" y="5888552"/>
            <a:ext cx="9013034" cy="830997"/>
          </a:xfrm>
          <a:prstGeom prst="rect">
            <a:avLst/>
          </a:prstGeom>
          <a:noFill/>
        </p:spPr>
        <p:txBody>
          <a:bodyPr wrap="square" rtlCol="0">
            <a:spAutoFit/>
          </a:bodyPr>
          <a:lstStyle/>
          <a:p>
            <a:pPr algn="r"/>
            <a:r>
              <a:rPr lang="ru-RU" sz="2000" i="1" dirty="0">
                <a:latin typeface="Century Schoolbook" panose="02040604050505020304" pitchFamily="18" charset="0"/>
              </a:rPr>
              <a:t> </a:t>
            </a:r>
            <a:r>
              <a:rPr lang="ru-RU" sz="2000" i="1" dirty="0" smtClean="0">
                <a:latin typeface="Century Schoolbook" panose="02040604050505020304" pitchFamily="18" charset="0"/>
              </a:rPr>
              <a:t>  </a:t>
            </a:r>
            <a:r>
              <a:rPr lang="ru-RU" sz="2400" i="1" dirty="0" smtClean="0">
                <a:latin typeface="Century Schoolbook" panose="02040604050505020304" pitchFamily="18" charset="0"/>
              </a:rPr>
              <a:t>Толстой </a:t>
            </a:r>
            <a:r>
              <a:rPr lang="ru-RU" sz="2400" i="1" dirty="0">
                <a:latin typeface="Century Schoolbook" panose="02040604050505020304" pitchFamily="18" charset="0"/>
              </a:rPr>
              <a:t>создал галерею детских образов, ярких, </a:t>
            </a:r>
            <a:r>
              <a:rPr lang="ru-RU" sz="2400" i="1" dirty="0" smtClean="0">
                <a:latin typeface="Century Schoolbook" panose="02040604050505020304" pitchFamily="18" charset="0"/>
              </a:rPr>
              <a:t>живых, запоминающихся</a:t>
            </a:r>
            <a:r>
              <a:rPr lang="ru-RU" sz="2400" i="1" dirty="0">
                <a:latin typeface="Century Schoolbook" panose="02040604050505020304" pitchFamily="18" charset="0"/>
              </a:rPr>
              <a:t>, раскрыл “диалектику души” ребенка.</a:t>
            </a:r>
          </a:p>
        </p:txBody>
      </p:sp>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81625" y="2414062"/>
            <a:ext cx="2433709" cy="3328453"/>
          </a:xfrm>
          <a:prstGeom prst="rect">
            <a:avLst/>
          </a:prstGeom>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88995" y="1678181"/>
            <a:ext cx="3028564" cy="4064334"/>
          </a:xfrm>
          <a:prstGeom prst="rect">
            <a:avLst/>
          </a:prstGeom>
        </p:spPr>
      </p:pic>
    </p:spTree>
    <p:extLst>
      <p:ext uri="{BB962C8B-B14F-4D97-AF65-F5344CB8AC3E}">
        <p14:creationId xmlns:p14="http://schemas.microsoft.com/office/powerpoint/2010/main" val="11416891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692727" y="5539240"/>
            <a:ext cx="11351635" cy="1200329"/>
          </a:xfrm>
          <a:prstGeom prst="rect">
            <a:avLst/>
          </a:prstGeom>
          <a:noFill/>
        </p:spPr>
        <p:txBody>
          <a:bodyPr wrap="square" rtlCol="0">
            <a:spAutoFit/>
          </a:bodyPr>
          <a:lstStyle/>
          <a:p>
            <a:pPr algn="r"/>
            <a:r>
              <a:rPr lang="ru-RU" sz="2400" b="1" i="1" dirty="0">
                <a:latin typeface="Century Schoolbook" panose="02040604050505020304" pitchFamily="18" charset="0"/>
              </a:rPr>
              <a:t>В </a:t>
            </a:r>
            <a:r>
              <a:rPr lang="ru-RU" sz="2400" b="1" i="1" dirty="0" smtClean="0">
                <a:latin typeface="Century Schoolbook" panose="02040604050505020304" pitchFamily="18" charset="0"/>
              </a:rPr>
              <a:t>рассказе - быль </a:t>
            </a:r>
            <a:r>
              <a:rPr lang="ru-RU" sz="2400" b="1" i="1" dirty="0">
                <a:latin typeface="Century Schoolbook" panose="02040604050505020304" pitchFamily="18" charset="0"/>
              </a:rPr>
              <a:t>«Косточка» </a:t>
            </a:r>
            <a:r>
              <a:rPr lang="ru-RU" sz="2400" i="1" dirty="0">
                <a:latin typeface="Century Schoolbook" panose="02040604050505020304" pitchFamily="18" charset="0"/>
              </a:rPr>
              <a:t>психологически убедительно показаны мучительные колебания маленького Вани, который впервые </a:t>
            </a:r>
            <a:r>
              <a:rPr lang="ru-RU" sz="2400" i="1" dirty="0" smtClean="0">
                <a:latin typeface="Century Schoolbook" panose="02040604050505020304" pitchFamily="18" charset="0"/>
              </a:rPr>
              <a:t>увидел </a:t>
            </a:r>
            <a:r>
              <a:rPr lang="ru-RU" sz="2400" i="1" dirty="0">
                <a:latin typeface="Century Schoolbook" panose="02040604050505020304" pitchFamily="18" charset="0"/>
              </a:rPr>
              <a:t>сливы: он «никогда не ел слив и все нюхал их. И очень они ему </a:t>
            </a:r>
            <a:r>
              <a:rPr lang="ru-RU" sz="2400" i="1" dirty="0" smtClean="0">
                <a:latin typeface="Century Schoolbook" panose="02040604050505020304" pitchFamily="18" charset="0"/>
              </a:rPr>
              <a:t>нравились… </a:t>
            </a:r>
            <a:endParaRPr lang="ru-RU" sz="2400" i="1" dirty="0">
              <a:latin typeface="Century Schoolbook" panose="02040604050505020304" pitchFamily="18" charset="0"/>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0982" y="580787"/>
            <a:ext cx="4558578" cy="4958453"/>
          </a:xfrm>
          <a:prstGeom prst="rect">
            <a:avLst/>
          </a:prstGeom>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8544" y="0"/>
            <a:ext cx="5010641" cy="5450171"/>
          </a:xfrm>
          <a:prstGeom prst="rect">
            <a:avLst/>
          </a:prstGeom>
        </p:spPr>
      </p:pic>
    </p:spTree>
    <p:extLst>
      <p:ext uri="{BB962C8B-B14F-4D97-AF65-F5344CB8AC3E}">
        <p14:creationId xmlns:p14="http://schemas.microsoft.com/office/powerpoint/2010/main" val="13261232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9061" y="4504873"/>
            <a:ext cx="1416866" cy="427143"/>
          </a:xfrm>
          <a:prstGeom prst="rect">
            <a:avLst/>
          </a:prstGeom>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4663" y="382534"/>
            <a:ext cx="2667628" cy="3759975"/>
          </a:xfrm>
          <a:prstGeom prst="rect">
            <a:avLst/>
          </a:prstGeom>
          <a:effectLst>
            <a:softEdge rad="317500"/>
          </a:effectLst>
        </p:spPr>
      </p:pic>
      <p:sp>
        <p:nvSpPr>
          <p:cNvPr id="3" name="TextBox 2"/>
          <p:cNvSpPr txBox="1"/>
          <p:nvPr/>
        </p:nvSpPr>
        <p:spPr>
          <a:xfrm>
            <a:off x="4020658" y="243512"/>
            <a:ext cx="7961135" cy="5693866"/>
          </a:xfrm>
          <a:prstGeom prst="rect">
            <a:avLst/>
          </a:prstGeom>
          <a:noFill/>
        </p:spPr>
        <p:txBody>
          <a:bodyPr wrap="square" rtlCol="0">
            <a:spAutoFit/>
          </a:bodyPr>
          <a:lstStyle/>
          <a:p>
            <a:r>
              <a:rPr lang="ru-RU" sz="2800" i="1" dirty="0" smtClean="0">
                <a:latin typeface="Century Schoolbook" panose="02040604050505020304" pitchFamily="18" charset="0"/>
              </a:rPr>
              <a:t>       </a:t>
            </a:r>
            <a:r>
              <a:rPr lang="ru-RU" sz="2800" b="1" i="1" dirty="0" smtClean="0">
                <a:latin typeface="Century Schoolbook" panose="02040604050505020304" pitchFamily="18" charset="0"/>
              </a:rPr>
              <a:t>«</a:t>
            </a:r>
            <a:r>
              <a:rPr lang="ru-RU" sz="2800" b="1" i="1" dirty="0">
                <a:latin typeface="Century Schoolbook" panose="02040604050505020304" pitchFamily="18" charset="0"/>
              </a:rPr>
              <a:t>Толстой – это великий урок. Своим творчеством он учит нас, что красота возникает живою и совершенною из правды, подобно Афродите, выходящей из глубин морских. Своей жизнью он провозглашает искренность, прямоту, целеустремленность, твердость, спокойный и постоянный героизм, он учит, что надо быть правдивым и надо быть сильным… Именно потому, что он был полон силы, он был всегда правдив</a:t>
            </a:r>
            <a:r>
              <a:rPr lang="ru-RU" sz="2800" b="1" i="1" dirty="0" smtClean="0">
                <a:latin typeface="Century Schoolbook" panose="02040604050505020304" pitchFamily="18" charset="0"/>
              </a:rPr>
              <a:t>!» </a:t>
            </a:r>
          </a:p>
          <a:p>
            <a:endParaRPr lang="ru-RU" sz="2800" i="1" dirty="0" smtClean="0">
              <a:latin typeface="Century Schoolbook" panose="02040604050505020304" pitchFamily="18" charset="0"/>
            </a:endParaRPr>
          </a:p>
        </p:txBody>
      </p:sp>
      <p:sp>
        <p:nvSpPr>
          <p:cNvPr id="4" name="TextBox 3"/>
          <p:cNvSpPr txBox="1"/>
          <p:nvPr/>
        </p:nvSpPr>
        <p:spPr>
          <a:xfrm>
            <a:off x="1114663" y="5721525"/>
            <a:ext cx="10883373" cy="830997"/>
          </a:xfrm>
          <a:prstGeom prst="rect">
            <a:avLst/>
          </a:prstGeom>
          <a:noFill/>
        </p:spPr>
        <p:txBody>
          <a:bodyPr wrap="square" rtlCol="0">
            <a:spAutoFit/>
          </a:bodyPr>
          <a:lstStyle/>
          <a:p>
            <a:pPr lvl="0" algn="r"/>
            <a:r>
              <a:rPr lang="ru-RU" sz="2400" i="1" dirty="0">
                <a:solidFill>
                  <a:prstClr val="black"/>
                </a:solidFill>
                <a:latin typeface="Century Schoolbook" panose="02040604050505020304" pitchFamily="18" charset="0"/>
              </a:rPr>
              <a:t>слова Анатоля Франса, произнесенные в 1911 году «Литературное наследство. Толстой и зарубежный мир». М., 1965</a:t>
            </a:r>
          </a:p>
        </p:txBody>
      </p:sp>
    </p:spTree>
    <p:extLst>
      <p:ext uri="{BB962C8B-B14F-4D97-AF65-F5344CB8AC3E}">
        <p14:creationId xmlns:p14="http://schemas.microsoft.com/office/powerpoint/2010/main" val="18169523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4320" y="1246416"/>
            <a:ext cx="11513508" cy="3000821"/>
          </a:xfrm>
          <a:prstGeom prst="rect">
            <a:avLst/>
          </a:prstGeom>
          <a:noFill/>
        </p:spPr>
        <p:txBody>
          <a:bodyPr wrap="square" rtlCol="0">
            <a:spAutoFit/>
          </a:bodyPr>
          <a:lstStyle/>
          <a:p>
            <a:pPr marL="457200" indent="-457200">
              <a:buFont typeface="Century Schoolbook" panose="02040604050505020304" pitchFamily="18" charset="0"/>
              <a:buChar char="―"/>
            </a:pPr>
            <a:r>
              <a:rPr lang="ru-RU" sz="2700" i="1" dirty="0" smtClean="0">
                <a:solidFill>
                  <a:srgbClr val="000E2A"/>
                </a:solidFill>
                <a:latin typeface="Century Schoolbook" panose="02040604050505020304" pitchFamily="18" charset="0"/>
              </a:rPr>
              <a:t>Какой </a:t>
            </a:r>
            <a:r>
              <a:rPr lang="ru-RU" sz="2700" i="1" dirty="0">
                <a:solidFill>
                  <a:srgbClr val="000E2A"/>
                </a:solidFill>
                <a:latin typeface="Century Schoolbook" panose="02040604050505020304" pitchFamily="18" charset="0"/>
              </a:rPr>
              <a:t>художественный материал использует </a:t>
            </a:r>
            <a:r>
              <a:rPr lang="ru-RU" sz="2700" i="1" dirty="0" smtClean="0">
                <a:solidFill>
                  <a:srgbClr val="000E2A"/>
                </a:solidFill>
                <a:latin typeface="Century Schoolbook" panose="02040604050505020304" pitchFamily="18" charset="0"/>
              </a:rPr>
              <a:t>Толстой </a:t>
            </a:r>
            <a:r>
              <a:rPr lang="ru-RU" sz="2700" i="1" dirty="0">
                <a:solidFill>
                  <a:srgbClr val="000E2A"/>
                </a:solidFill>
                <a:latin typeface="Century Schoolbook" panose="02040604050505020304" pitchFamily="18" charset="0"/>
              </a:rPr>
              <a:t>создавая «Азбуку»?</a:t>
            </a:r>
          </a:p>
          <a:p>
            <a:pPr marL="457200" indent="-457200">
              <a:buFont typeface="Century Schoolbook" panose="02040604050505020304" pitchFamily="18" charset="0"/>
              <a:buChar char="―"/>
            </a:pPr>
            <a:r>
              <a:rPr lang="ru-RU" sz="2700" i="1" dirty="0" smtClean="0">
                <a:solidFill>
                  <a:srgbClr val="000E2A"/>
                </a:solidFill>
                <a:latin typeface="Century Schoolbook" panose="02040604050505020304" pitchFamily="18" charset="0"/>
              </a:rPr>
              <a:t>Расскажите </a:t>
            </a:r>
            <a:r>
              <a:rPr lang="ru-RU" sz="2700" i="1" dirty="0">
                <a:solidFill>
                  <a:srgbClr val="000E2A"/>
                </a:solidFill>
                <a:latin typeface="Century Schoolbook" panose="02040604050505020304" pitchFamily="18" charset="0"/>
              </a:rPr>
              <a:t>о жанровом многообразии произведений Толстого</a:t>
            </a:r>
            <a:r>
              <a:rPr lang="ru-RU" sz="2700" i="1" dirty="0" smtClean="0">
                <a:solidFill>
                  <a:srgbClr val="000E2A"/>
                </a:solidFill>
                <a:latin typeface="Century Schoolbook" panose="02040604050505020304" pitchFamily="18" charset="0"/>
              </a:rPr>
              <a:t>.</a:t>
            </a:r>
          </a:p>
          <a:p>
            <a:endParaRPr lang="ru-RU" sz="2800" i="1" dirty="0">
              <a:solidFill>
                <a:srgbClr val="000E2A"/>
              </a:solidFill>
              <a:latin typeface="Century Schoolbook" panose="02040604050505020304" pitchFamily="18" charset="0"/>
            </a:endParaRPr>
          </a:p>
          <a:p>
            <a:endParaRPr lang="ru-RU" sz="2800" i="1" dirty="0" smtClean="0">
              <a:solidFill>
                <a:srgbClr val="000E2A"/>
              </a:solidFill>
              <a:latin typeface="Century Schoolbook" panose="02040604050505020304" pitchFamily="18" charset="0"/>
            </a:endParaRPr>
          </a:p>
          <a:p>
            <a:pPr marL="457200" indent="-457200">
              <a:buFont typeface="Century Schoolbook" panose="02040604050505020304" pitchFamily="18" charset="0"/>
              <a:buChar char="―"/>
            </a:pPr>
            <a:endParaRPr lang="ru-RU" sz="2800" i="1" dirty="0">
              <a:solidFill>
                <a:srgbClr val="000E2A"/>
              </a:solidFill>
              <a:latin typeface="Century Schoolbook" panose="02040604050505020304" pitchFamily="18" charset="0"/>
            </a:endParaRPr>
          </a:p>
          <a:p>
            <a:pPr marL="457200" indent="-457200">
              <a:buFont typeface="Century Schoolbook" panose="02040604050505020304" pitchFamily="18" charset="0"/>
              <a:buChar char="―"/>
            </a:pPr>
            <a:endParaRPr lang="ru-RU" sz="2400" i="1" dirty="0">
              <a:solidFill>
                <a:srgbClr val="000E2A"/>
              </a:solidFill>
              <a:latin typeface="Century Schoolbook" panose="02040604050505020304" pitchFamily="18" charset="0"/>
            </a:endParaRPr>
          </a:p>
        </p:txBody>
      </p:sp>
      <p:sp>
        <p:nvSpPr>
          <p:cNvPr id="5" name="Прямоугольник с одним вырезанным углом 4"/>
          <p:cNvSpPr/>
          <p:nvPr/>
        </p:nvSpPr>
        <p:spPr>
          <a:xfrm>
            <a:off x="829568" y="369527"/>
            <a:ext cx="9809018" cy="761999"/>
          </a:xfrm>
          <a:prstGeom prst="snip1Rect">
            <a:avLst/>
          </a:prstGeom>
          <a:noFill/>
          <a:ln w="8890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260000"/>
                </a:solidFill>
                <a:latin typeface="Century Schoolbook" panose="02040604050505020304" pitchFamily="18" charset="0"/>
              </a:rPr>
              <a:t>     </a:t>
            </a:r>
            <a:endParaRPr lang="ru-RU" sz="2800" b="1" i="1" dirty="0">
              <a:solidFill>
                <a:srgbClr val="260000"/>
              </a:solidFill>
              <a:latin typeface="Century Schoolbook" panose="02040604050505020304" pitchFamily="18" charset="0"/>
            </a:endParaRPr>
          </a:p>
        </p:txBody>
      </p:sp>
      <p:sp>
        <p:nvSpPr>
          <p:cNvPr id="7" name="TextBox 6"/>
          <p:cNvSpPr txBox="1"/>
          <p:nvPr/>
        </p:nvSpPr>
        <p:spPr>
          <a:xfrm>
            <a:off x="1051240" y="484417"/>
            <a:ext cx="9365674" cy="516360"/>
          </a:xfrm>
          <a:prstGeom prst="rect">
            <a:avLst/>
          </a:prstGeom>
          <a:noFill/>
        </p:spPr>
        <p:txBody>
          <a:bodyPr wrap="square" rtlCol="0">
            <a:spAutoFit/>
          </a:bodyPr>
          <a:lstStyle/>
          <a:p>
            <a:pPr>
              <a:lnSpc>
                <a:spcPct val="107000"/>
              </a:lnSpc>
              <a:spcAft>
                <a:spcPts val="800"/>
              </a:spcAft>
            </a:pPr>
            <a:r>
              <a:rPr lang="ru-RU" sz="2800" b="1" i="1" dirty="0">
                <a:latin typeface="Century Schoolbook" panose="02040604050505020304" pitchFamily="18" charset="0"/>
                <a:ea typeface="Times New Roman" panose="02020603050405020304" pitchFamily="18" charset="0"/>
                <a:cs typeface="Times New Roman" panose="02020603050405020304" pitchFamily="18" charset="0"/>
              </a:rPr>
              <a:t>Вопросы </a:t>
            </a:r>
            <a:r>
              <a:rPr lang="ru-RU" sz="2800" b="1" i="1" dirty="0" smtClean="0">
                <a:latin typeface="Century Schoolbook" panose="02040604050505020304" pitchFamily="18" charset="0"/>
                <a:ea typeface="Times New Roman" panose="02020603050405020304" pitchFamily="18" charset="0"/>
                <a:cs typeface="Times New Roman" panose="02020603050405020304" pitchFamily="18" charset="0"/>
              </a:rPr>
              <a:t>и задания для </a:t>
            </a:r>
            <a:r>
              <a:rPr lang="ru-RU" sz="2800" b="1" i="1" dirty="0">
                <a:latin typeface="Century Schoolbook" panose="02040604050505020304" pitchFamily="18" charset="0"/>
                <a:ea typeface="Times New Roman" panose="02020603050405020304" pitchFamily="18" charset="0"/>
                <a:cs typeface="Times New Roman" panose="02020603050405020304" pitchFamily="18" charset="0"/>
              </a:rPr>
              <a:t>самоконтроля по </a:t>
            </a:r>
            <a:r>
              <a:rPr lang="ru-RU" sz="2800" b="1" i="1" dirty="0" smtClean="0">
                <a:latin typeface="Century Schoolbook" panose="02040604050505020304" pitchFamily="18" charset="0"/>
                <a:ea typeface="Times New Roman" panose="02020603050405020304" pitchFamily="18" charset="0"/>
                <a:cs typeface="Times New Roman" panose="02020603050405020304" pitchFamily="18" charset="0"/>
              </a:rPr>
              <a:t>теме</a:t>
            </a:r>
            <a:endParaRPr lang="ru-RU" sz="2800" i="1" dirty="0">
              <a:latin typeface="Century Schoolbook" panose="02040604050505020304" pitchFamily="18" charset="0"/>
              <a:ea typeface="Calibri" panose="020F0502020204030204" pitchFamily="34" charset="0"/>
              <a:cs typeface="Times New Roman" panose="02020603050405020304" pitchFamily="18" charset="0"/>
            </a:endParaRPr>
          </a:p>
        </p:txBody>
      </p:sp>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1462" y="3052689"/>
            <a:ext cx="2426366" cy="3539639"/>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274320" y="2503497"/>
            <a:ext cx="8854440" cy="4247317"/>
          </a:xfrm>
          <a:prstGeom prst="rect">
            <a:avLst/>
          </a:prstGeom>
          <a:noFill/>
        </p:spPr>
        <p:txBody>
          <a:bodyPr wrap="square" rtlCol="0">
            <a:spAutoFit/>
          </a:bodyPr>
          <a:lstStyle/>
          <a:p>
            <a:pPr marL="457200" indent="-457200">
              <a:buFont typeface="Century Schoolbook" panose="02040604050505020304" pitchFamily="18" charset="0"/>
              <a:buChar char="—"/>
            </a:pPr>
            <a:r>
              <a:rPr lang="ru-RU" sz="2700" i="1" dirty="0">
                <a:solidFill>
                  <a:srgbClr val="000D26"/>
                </a:solidFill>
                <a:latin typeface="Century Schoolbook" panose="02040604050505020304" pitchFamily="18" charset="0"/>
              </a:rPr>
              <a:t>Как изображены в «Азбуке» отношения ребенка и взрослого мира?</a:t>
            </a:r>
          </a:p>
          <a:p>
            <a:pPr marL="457200" indent="-457200">
              <a:buFont typeface="Century Schoolbook" panose="02040604050505020304" pitchFamily="18" charset="0"/>
              <a:buChar char="—"/>
            </a:pPr>
            <a:r>
              <a:rPr lang="ru-RU" sz="2700" i="1" dirty="0">
                <a:solidFill>
                  <a:srgbClr val="000D26"/>
                </a:solidFill>
                <a:latin typeface="Century Schoolbook" panose="02040604050505020304" pitchFamily="18" charset="0"/>
              </a:rPr>
              <a:t>Дайте характеристику идейно-тематическим особенностям произведений Толстого.</a:t>
            </a:r>
          </a:p>
          <a:p>
            <a:pPr marL="457200" indent="-457200">
              <a:buFont typeface="Century Schoolbook" panose="02040604050505020304" pitchFamily="18" charset="0"/>
              <a:buChar char="—"/>
            </a:pPr>
            <a:r>
              <a:rPr lang="ru-RU" sz="2700" i="1" dirty="0">
                <a:solidFill>
                  <a:srgbClr val="000D26"/>
                </a:solidFill>
                <a:latin typeface="Century Schoolbook" panose="02040604050505020304" pitchFamily="18" charset="0"/>
              </a:rPr>
              <a:t>Познакомьтесь с учебным материалом по теме в соответствии с предложенным содержанием. Составьте небольшое сообщение о педагогической деятельности Л.Н. Толстого, о работе писателя над созданием «Азбуки» и «Новой Азбуки».</a:t>
            </a:r>
          </a:p>
        </p:txBody>
      </p:sp>
    </p:spTree>
    <p:extLst>
      <p:ext uri="{BB962C8B-B14F-4D97-AF65-F5344CB8AC3E}">
        <p14:creationId xmlns:p14="http://schemas.microsoft.com/office/powerpoint/2010/main" val="26778296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26328" y="332964"/>
            <a:ext cx="11545277" cy="6647974"/>
          </a:xfrm>
          <a:prstGeom prst="rect">
            <a:avLst/>
          </a:prstGeom>
          <a:noFill/>
        </p:spPr>
        <p:txBody>
          <a:bodyPr wrap="square" rtlCol="0">
            <a:spAutoFit/>
          </a:bodyPr>
          <a:lstStyle/>
          <a:p>
            <a:pPr marL="457200" indent="-457200">
              <a:buFont typeface="Century Schoolbook" panose="02040604050505020304" pitchFamily="18" charset="0"/>
              <a:buChar char="—"/>
            </a:pPr>
            <a:r>
              <a:rPr lang="ru-RU" sz="2700" i="1" dirty="0">
                <a:solidFill>
                  <a:srgbClr val="000E2A"/>
                </a:solidFill>
                <a:latin typeface="Century Schoolbook" panose="02040604050505020304" pitchFamily="18" charset="0"/>
              </a:rPr>
              <a:t>Расскажите о жанровом многообразии произведений Л.Н. Толстого, вошедших в круг детского чтения, используя приготовленную презентацию</a:t>
            </a:r>
            <a:r>
              <a:rPr lang="ru-RU" sz="2700" i="1" dirty="0" smtClean="0">
                <a:solidFill>
                  <a:srgbClr val="000E2A"/>
                </a:solidFill>
                <a:latin typeface="Century Schoolbook" panose="02040604050505020304" pitchFamily="18" charset="0"/>
              </a:rPr>
              <a:t>.</a:t>
            </a:r>
          </a:p>
          <a:p>
            <a:pPr marL="457200" indent="-457200">
              <a:buFont typeface="Century Schoolbook" panose="02040604050505020304" pitchFamily="18" charset="0"/>
              <a:buChar char="—"/>
            </a:pPr>
            <a:r>
              <a:rPr lang="ru-RU" sz="2700" i="1" dirty="0" smtClean="0">
                <a:solidFill>
                  <a:srgbClr val="000E2A"/>
                </a:solidFill>
                <a:latin typeface="Century Schoolbook" panose="02040604050505020304" pitchFamily="18" charset="0"/>
              </a:rPr>
              <a:t>Перечислите </a:t>
            </a:r>
            <a:r>
              <a:rPr lang="ru-RU" sz="2700" i="1" dirty="0">
                <a:solidFill>
                  <a:srgbClr val="000E2A"/>
                </a:solidFill>
                <a:latin typeface="Century Schoolbook" panose="02040604050505020304" pitchFamily="18" charset="0"/>
              </a:rPr>
              <a:t>жанры произведений в «Азбуке», «Новой Азбуке» и «Русских книгах для чтения», проследите связь педагогических воззрений Л.Н. Толстого и предпочтения писателя в использовании различных жанров</a:t>
            </a:r>
            <a:r>
              <a:rPr lang="ru-RU" sz="2700" i="1" dirty="0" smtClean="0">
                <a:solidFill>
                  <a:srgbClr val="000E2A"/>
                </a:solidFill>
                <a:latin typeface="Century Schoolbook" panose="02040604050505020304" pitchFamily="18" charset="0"/>
              </a:rPr>
              <a:t>.</a:t>
            </a:r>
          </a:p>
          <a:p>
            <a:pPr marL="457200" indent="-457200">
              <a:buFont typeface="Century Schoolbook" panose="02040604050505020304" pitchFamily="18" charset="0"/>
              <a:buChar char="—"/>
            </a:pPr>
            <a:r>
              <a:rPr lang="ru-RU" sz="2700" i="1" dirty="0" smtClean="0">
                <a:solidFill>
                  <a:srgbClr val="000E2A"/>
                </a:solidFill>
                <a:latin typeface="Century Schoolbook" panose="02040604050505020304" pitchFamily="18" charset="0"/>
              </a:rPr>
              <a:t>Выявите </a:t>
            </a:r>
            <a:r>
              <a:rPr lang="ru-RU" sz="2700" i="1" dirty="0">
                <a:solidFill>
                  <a:srgbClr val="000E2A"/>
                </a:solidFill>
                <a:latin typeface="Century Schoolbook" panose="02040604050505020304" pitchFamily="18" charset="0"/>
              </a:rPr>
              <a:t>источники, которые использует Л.Н. Толстой при составлении «Азбуки», «Новой Азбуки» и «Русских книг для чтения</a:t>
            </a:r>
            <a:r>
              <a:rPr lang="ru-RU" sz="2700" i="1" dirty="0" smtClean="0">
                <a:solidFill>
                  <a:srgbClr val="000E2A"/>
                </a:solidFill>
                <a:latin typeface="Century Schoolbook" panose="02040604050505020304" pitchFamily="18" charset="0"/>
              </a:rPr>
              <a:t>».</a:t>
            </a:r>
          </a:p>
          <a:p>
            <a:pPr marL="457200" indent="-457200">
              <a:buFont typeface="Century Schoolbook" panose="02040604050505020304" pitchFamily="18" charset="0"/>
              <a:buChar char="—"/>
            </a:pPr>
            <a:r>
              <a:rPr lang="ru-RU" sz="2700" i="1" dirty="0" smtClean="0">
                <a:solidFill>
                  <a:srgbClr val="000E2A"/>
                </a:solidFill>
                <a:latin typeface="Century Schoolbook" panose="02040604050505020304" pitchFamily="18" charset="0"/>
              </a:rPr>
              <a:t>Рассмотрите </a:t>
            </a:r>
            <a:r>
              <a:rPr lang="ru-RU" sz="2700" i="1" dirty="0">
                <a:solidFill>
                  <a:srgbClr val="000E2A"/>
                </a:solidFill>
                <a:latin typeface="Century Schoolbook" panose="02040604050505020304" pitchFamily="18" charset="0"/>
              </a:rPr>
              <a:t>уровни, на которых писатель осуществлял трансформацию первоисточников, перечислите основные черты стиля произведений для детей. Назовите основные темы произведений Л.Н. Толстого, вошедших в круг детского чтения.</a:t>
            </a:r>
          </a:p>
          <a:p>
            <a:endParaRPr lang="ru-RU" sz="2400" i="1" dirty="0">
              <a:solidFill>
                <a:srgbClr val="000E2A"/>
              </a:solidFill>
              <a:latin typeface="Century Schoolbook" panose="02040604050505020304" pitchFamily="18" charset="0"/>
            </a:endParaRPr>
          </a:p>
          <a:p>
            <a:endParaRPr lang="ru-RU" sz="2400" i="1" dirty="0">
              <a:solidFill>
                <a:srgbClr val="000E2A"/>
              </a:solidFill>
              <a:latin typeface="Century Schoolbook" panose="02040604050505020304" pitchFamily="18" charset="0"/>
            </a:endParaRPr>
          </a:p>
        </p:txBody>
      </p:sp>
    </p:spTree>
    <p:extLst>
      <p:ext uri="{BB962C8B-B14F-4D97-AF65-F5344CB8AC3E}">
        <p14:creationId xmlns:p14="http://schemas.microsoft.com/office/powerpoint/2010/main" val="17111860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983660" y="469817"/>
            <a:ext cx="9809018" cy="761999"/>
          </a:xfrm>
          <a:prstGeom prst="snip1Rect">
            <a:avLst/>
          </a:prstGeom>
          <a:noFill/>
          <a:ln w="8890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260000"/>
                </a:solidFill>
                <a:latin typeface="Century Schoolbook" panose="02040604050505020304" pitchFamily="18" charset="0"/>
              </a:rPr>
              <a:t>     </a:t>
            </a:r>
            <a:r>
              <a:rPr lang="ru-RU" sz="2800" b="1" i="1" dirty="0" smtClean="0">
                <a:solidFill>
                  <a:srgbClr val="000D26"/>
                </a:solidFill>
                <a:latin typeface="Century Schoolbook" panose="02040604050505020304" pitchFamily="18" charset="0"/>
              </a:rPr>
              <a:t>Домашнее задание</a:t>
            </a:r>
            <a:endParaRPr lang="ru-RU" sz="2800" b="1" i="1" dirty="0">
              <a:solidFill>
                <a:srgbClr val="000D26"/>
              </a:solidFill>
              <a:latin typeface="Century Schoolbook" panose="02040604050505020304" pitchFamily="18" charset="0"/>
            </a:endParaRPr>
          </a:p>
        </p:txBody>
      </p:sp>
      <p:sp>
        <p:nvSpPr>
          <p:cNvPr id="6" name="TextBox 5"/>
          <p:cNvSpPr txBox="1"/>
          <p:nvPr/>
        </p:nvSpPr>
        <p:spPr>
          <a:xfrm>
            <a:off x="270418" y="1702462"/>
            <a:ext cx="11711567" cy="954107"/>
          </a:xfrm>
          <a:prstGeom prst="rect">
            <a:avLst/>
          </a:prstGeom>
          <a:noFill/>
        </p:spPr>
        <p:txBody>
          <a:bodyPr wrap="square" rtlCol="0">
            <a:spAutoFit/>
          </a:bodyPr>
          <a:lstStyle/>
          <a:p>
            <a:pPr marL="342900" indent="-342900">
              <a:buFont typeface="Arial" panose="020B0604020202020204" pitchFamily="34" charset="0"/>
              <a:buChar char="•"/>
            </a:pPr>
            <a:endParaRPr lang="ru-RU" sz="2800" i="1" dirty="0">
              <a:solidFill>
                <a:srgbClr val="000E2A"/>
              </a:solidFill>
              <a:latin typeface="Century Schoolbook" panose="02040604050505020304" pitchFamily="18" charset="0"/>
            </a:endParaRPr>
          </a:p>
          <a:p>
            <a:pPr marL="342900" indent="-342900">
              <a:buFont typeface="Arial" panose="020B0604020202020204" pitchFamily="34" charset="0"/>
              <a:buChar char="•"/>
            </a:pPr>
            <a:endParaRPr lang="ru-RU" sz="2800" i="1" dirty="0">
              <a:solidFill>
                <a:srgbClr val="000E2A"/>
              </a:solidFill>
              <a:latin typeface="Century Schoolbook" panose="02040604050505020304" pitchFamily="18" charset="0"/>
            </a:endParaRPr>
          </a:p>
        </p:txBody>
      </p:sp>
      <p:sp>
        <p:nvSpPr>
          <p:cNvPr id="2" name="TextBox 1"/>
          <p:cNvSpPr txBox="1"/>
          <p:nvPr/>
        </p:nvSpPr>
        <p:spPr>
          <a:xfrm>
            <a:off x="410547" y="1523168"/>
            <a:ext cx="11420669" cy="5262979"/>
          </a:xfrm>
          <a:prstGeom prst="rect">
            <a:avLst/>
          </a:prstGeom>
          <a:noFill/>
        </p:spPr>
        <p:txBody>
          <a:bodyPr wrap="square" rtlCol="0">
            <a:spAutoFit/>
          </a:bodyPr>
          <a:lstStyle/>
          <a:p>
            <a:pPr marL="457200" indent="-457200">
              <a:buFont typeface="Century Schoolbook" panose="02040604050505020304" pitchFamily="18" charset="0"/>
              <a:buChar char="—"/>
            </a:pPr>
            <a:r>
              <a:rPr lang="ru-RU" sz="2800" i="1" dirty="0" smtClean="0">
                <a:solidFill>
                  <a:srgbClr val="000D26"/>
                </a:solidFill>
                <a:latin typeface="Century Schoolbook" panose="02040604050505020304" pitchFamily="18" charset="0"/>
              </a:rPr>
              <a:t>Подготовьтесь к выразительному чтению произведения Л.Н. Толстого.</a:t>
            </a:r>
          </a:p>
          <a:p>
            <a:pPr marL="457200" indent="-457200">
              <a:buFont typeface="Century Schoolbook" panose="02040604050505020304" pitchFamily="18" charset="0"/>
              <a:buChar char="—"/>
            </a:pPr>
            <a:r>
              <a:rPr lang="ru-RU" sz="2800" i="1" dirty="0" smtClean="0">
                <a:solidFill>
                  <a:srgbClr val="000D26"/>
                </a:solidFill>
                <a:latin typeface="Century Schoolbook" panose="02040604050505020304" pitchFamily="18" charset="0"/>
              </a:rPr>
              <a:t>Выберите произведение для детей и выполните его литературоведческий и исполнительский анализ. Отрепетируйте его дома и исполните в студенческой аудитории.</a:t>
            </a:r>
          </a:p>
          <a:p>
            <a:endParaRPr lang="ru-RU" sz="2800" i="1" dirty="0" smtClean="0">
              <a:solidFill>
                <a:srgbClr val="000D26"/>
              </a:solidFill>
              <a:latin typeface="Century Schoolbook" panose="02040604050505020304" pitchFamily="18" charset="0"/>
            </a:endParaRPr>
          </a:p>
          <a:p>
            <a:pPr marL="457200" indent="-457200">
              <a:buFont typeface="Century Schoolbook" panose="02040604050505020304" pitchFamily="18" charset="0"/>
              <a:buChar char="—"/>
            </a:pPr>
            <a:r>
              <a:rPr lang="ru-RU" sz="2800" i="1" dirty="0">
                <a:solidFill>
                  <a:srgbClr val="000D26"/>
                </a:solidFill>
                <a:latin typeface="Century Schoolbook" panose="02040604050505020304" pitchFamily="18" charset="0"/>
              </a:rPr>
              <a:t>Ответьте на основные вопросы:</a:t>
            </a:r>
          </a:p>
          <a:p>
            <a:r>
              <a:rPr lang="ru-RU" sz="2800" i="1" dirty="0" smtClean="0">
                <a:solidFill>
                  <a:srgbClr val="000D26"/>
                </a:solidFill>
                <a:latin typeface="Century Schoolbook" panose="02040604050505020304" pitchFamily="18" charset="0"/>
              </a:rPr>
              <a:t>1. Нравится </a:t>
            </a:r>
            <a:r>
              <a:rPr lang="ru-RU" sz="2800" i="1" dirty="0">
                <a:solidFill>
                  <a:srgbClr val="000D26"/>
                </a:solidFill>
                <a:latin typeface="Century Schoolbook" panose="02040604050505020304" pitchFamily="18" charset="0"/>
              </a:rPr>
              <a:t>ли мне произведение, которое я собираюсь прочитать детям? Чем оно меня привлекло? Что в нём есть особенного?</a:t>
            </a:r>
          </a:p>
          <a:p>
            <a:endParaRPr lang="ru-RU" sz="2800" i="1" dirty="0" smtClean="0">
              <a:solidFill>
                <a:srgbClr val="000D26"/>
              </a:solidFill>
              <a:latin typeface="Century Schoolbook" panose="02040604050505020304" pitchFamily="18" charset="0"/>
            </a:endParaRPr>
          </a:p>
        </p:txBody>
      </p:sp>
    </p:spTree>
    <p:extLst>
      <p:ext uri="{BB962C8B-B14F-4D97-AF65-F5344CB8AC3E}">
        <p14:creationId xmlns:p14="http://schemas.microsoft.com/office/powerpoint/2010/main" val="29851025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0418" y="1702462"/>
            <a:ext cx="11711567" cy="954107"/>
          </a:xfrm>
          <a:prstGeom prst="rect">
            <a:avLst/>
          </a:prstGeom>
          <a:noFill/>
        </p:spPr>
        <p:txBody>
          <a:bodyPr wrap="square" rtlCol="0">
            <a:spAutoFit/>
          </a:bodyPr>
          <a:lstStyle/>
          <a:p>
            <a:pPr marL="342900" indent="-342900">
              <a:buFont typeface="Arial" panose="020B0604020202020204" pitchFamily="34" charset="0"/>
              <a:buChar char="•"/>
            </a:pPr>
            <a:endParaRPr lang="ru-RU" sz="2800" i="1" dirty="0">
              <a:solidFill>
                <a:srgbClr val="000E2A"/>
              </a:solidFill>
              <a:latin typeface="Century Schoolbook" panose="02040604050505020304" pitchFamily="18" charset="0"/>
            </a:endParaRPr>
          </a:p>
          <a:p>
            <a:pPr marL="342900" indent="-342900">
              <a:buFont typeface="Arial" panose="020B0604020202020204" pitchFamily="34" charset="0"/>
              <a:buChar char="•"/>
            </a:pPr>
            <a:endParaRPr lang="ru-RU" sz="2800" i="1" dirty="0">
              <a:solidFill>
                <a:srgbClr val="000E2A"/>
              </a:solidFill>
              <a:latin typeface="Century Schoolbook" panose="02040604050505020304" pitchFamily="18" charset="0"/>
            </a:endParaRPr>
          </a:p>
        </p:txBody>
      </p:sp>
      <p:sp>
        <p:nvSpPr>
          <p:cNvPr id="2" name="TextBox 1"/>
          <p:cNvSpPr txBox="1"/>
          <p:nvPr/>
        </p:nvSpPr>
        <p:spPr>
          <a:xfrm>
            <a:off x="480433" y="608768"/>
            <a:ext cx="11350783" cy="2246769"/>
          </a:xfrm>
          <a:prstGeom prst="rect">
            <a:avLst/>
          </a:prstGeom>
          <a:noFill/>
        </p:spPr>
        <p:txBody>
          <a:bodyPr wrap="square" rtlCol="0">
            <a:spAutoFit/>
          </a:bodyPr>
          <a:lstStyle/>
          <a:p>
            <a:r>
              <a:rPr lang="ru-RU" sz="2800" i="1" dirty="0" smtClean="0">
                <a:solidFill>
                  <a:srgbClr val="000D26"/>
                </a:solidFill>
                <a:latin typeface="Century Schoolbook" panose="02040604050505020304" pitchFamily="18" charset="0"/>
              </a:rPr>
              <a:t>2. Ради чего я хочу прочитать детям именно это произведение?</a:t>
            </a:r>
          </a:p>
          <a:p>
            <a:r>
              <a:rPr lang="ru-RU" sz="2800" i="1" dirty="0" smtClean="0">
                <a:solidFill>
                  <a:srgbClr val="000D26"/>
                </a:solidFill>
                <a:latin typeface="Century Schoolbook" panose="02040604050505020304" pitchFamily="18" charset="0"/>
              </a:rPr>
              <a:t>Что с ним должно произойти, когда они его прослушают? Какие чувства я хочу у них вызвать? О чём хочу поразмышлять вместе с ними?</a:t>
            </a:r>
          </a:p>
          <a:p>
            <a:endParaRPr lang="ru-RU" sz="2800" i="1" dirty="0">
              <a:solidFill>
                <a:srgbClr val="000D26"/>
              </a:solidFill>
              <a:latin typeface="Century Schoolbook" panose="02040604050505020304" pitchFamily="18" charset="0"/>
            </a:endParaRPr>
          </a:p>
        </p:txBody>
      </p:sp>
    </p:spTree>
    <p:extLst>
      <p:ext uri="{BB962C8B-B14F-4D97-AF65-F5344CB8AC3E}">
        <p14:creationId xmlns:p14="http://schemas.microsoft.com/office/powerpoint/2010/main" val="220035038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374073" y="281408"/>
            <a:ext cx="9809018" cy="761999"/>
          </a:xfrm>
          <a:prstGeom prst="snip1Rect">
            <a:avLst/>
          </a:prstGeom>
          <a:noFill/>
          <a:ln w="8890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260000"/>
                </a:solidFill>
                <a:latin typeface="Century Schoolbook" panose="02040604050505020304" pitchFamily="18" charset="0"/>
              </a:rPr>
              <a:t>       </a:t>
            </a:r>
            <a:r>
              <a:rPr lang="ru-RU" sz="2800" b="1" i="1" dirty="0">
                <a:solidFill>
                  <a:srgbClr val="000D26"/>
                </a:solidFill>
                <a:latin typeface="Century Schoolbook" panose="02040604050505020304" pitchFamily="18" charset="0"/>
              </a:rPr>
              <a:t>Список рекомендуемой </a:t>
            </a:r>
            <a:r>
              <a:rPr lang="ru-RU" sz="2800" b="1" i="1" dirty="0" smtClean="0">
                <a:solidFill>
                  <a:srgbClr val="000D26"/>
                </a:solidFill>
                <a:latin typeface="Century Schoolbook" panose="02040604050505020304" pitchFamily="18" charset="0"/>
              </a:rPr>
              <a:t>литературы</a:t>
            </a:r>
            <a:endParaRPr lang="ru-RU" sz="2800" b="1" i="1" dirty="0">
              <a:solidFill>
                <a:srgbClr val="000D26"/>
              </a:solidFill>
              <a:latin typeface="Century Schoolbook" panose="02040604050505020304" pitchFamily="18" charset="0"/>
            </a:endParaRPr>
          </a:p>
        </p:txBody>
      </p:sp>
      <p:sp>
        <p:nvSpPr>
          <p:cNvPr id="2" name="TextBox 1"/>
          <p:cNvSpPr txBox="1"/>
          <p:nvPr/>
        </p:nvSpPr>
        <p:spPr>
          <a:xfrm>
            <a:off x="322711" y="1110584"/>
            <a:ext cx="11687319" cy="1200329"/>
          </a:xfrm>
          <a:prstGeom prst="rect">
            <a:avLst/>
          </a:prstGeom>
          <a:noFill/>
        </p:spPr>
        <p:txBody>
          <a:bodyPr wrap="square" rtlCol="0">
            <a:spAutoFit/>
          </a:bodyPr>
          <a:lstStyle/>
          <a:p>
            <a:pPr marL="342900" lvl="0" indent="-342900">
              <a:buFont typeface="Arial" panose="020B0604020202020204" pitchFamily="34" charset="0"/>
              <a:buChar char="•"/>
            </a:pPr>
            <a:r>
              <a:rPr lang="ru-RU" sz="2400" i="1" dirty="0">
                <a:solidFill>
                  <a:srgbClr val="000D26"/>
                </a:solidFill>
                <a:latin typeface="Century Schoolbook" panose="02040604050505020304" pitchFamily="18" charset="0"/>
              </a:rPr>
              <a:t>Арзамасцева И.Н., Николаева С.А. Детская литература.  М.: Академия, 20</a:t>
            </a:r>
            <a:r>
              <a:rPr lang="en-US" sz="2400" i="1" dirty="0">
                <a:solidFill>
                  <a:srgbClr val="000D26"/>
                </a:solidFill>
                <a:latin typeface="Century Schoolbook" panose="02040604050505020304" pitchFamily="18" charset="0"/>
              </a:rPr>
              <a:t>13</a:t>
            </a:r>
            <a:r>
              <a:rPr lang="ru-RU" sz="2400" i="1" dirty="0">
                <a:solidFill>
                  <a:srgbClr val="000D26"/>
                </a:solidFill>
                <a:latin typeface="Century Schoolbook" panose="02040604050505020304" pitchFamily="18" charset="0"/>
              </a:rPr>
              <a:t>. </a:t>
            </a:r>
            <a:endParaRPr lang="ru-RU" sz="2400" i="1" dirty="0" smtClean="0">
              <a:solidFill>
                <a:srgbClr val="000D26"/>
              </a:solidFill>
              <a:latin typeface="Century Schoolbook" panose="02040604050505020304" pitchFamily="18" charset="0"/>
            </a:endParaRPr>
          </a:p>
          <a:p>
            <a:pPr lvl="0"/>
            <a:endParaRPr lang="ru-RU" sz="2400" i="1" dirty="0">
              <a:solidFill>
                <a:srgbClr val="000D26"/>
              </a:solidFill>
              <a:latin typeface="Century Schoolbook" panose="02040604050505020304" pitchFamily="18" charset="0"/>
            </a:endParaRPr>
          </a:p>
        </p:txBody>
      </p:sp>
      <p:sp>
        <p:nvSpPr>
          <p:cNvPr id="5" name="TextBox 4"/>
          <p:cNvSpPr txBox="1"/>
          <p:nvPr/>
        </p:nvSpPr>
        <p:spPr>
          <a:xfrm>
            <a:off x="297029" y="3881719"/>
            <a:ext cx="11713001" cy="1938992"/>
          </a:xfrm>
          <a:prstGeom prst="rect">
            <a:avLst/>
          </a:prstGeom>
          <a:noFill/>
        </p:spPr>
        <p:txBody>
          <a:bodyPr wrap="square" rtlCol="0">
            <a:spAutoFit/>
          </a:bodyPr>
          <a:lstStyle/>
          <a:p>
            <a:pPr marL="342900" lvl="0" indent="-342900">
              <a:buFont typeface="Arial" panose="020B0604020202020204" pitchFamily="34" charset="0"/>
              <a:buChar char="•"/>
            </a:pPr>
            <a:r>
              <a:rPr lang="ru-RU" sz="2400" i="1" dirty="0" smtClean="0">
                <a:solidFill>
                  <a:srgbClr val="000D26"/>
                </a:solidFill>
                <a:latin typeface="Century Schoolbook" panose="02040604050505020304" pitchFamily="18" charset="0"/>
              </a:rPr>
              <a:t>Минералова </a:t>
            </a:r>
            <a:r>
              <a:rPr lang="ru-RU" sz="2400" i="1" dirty="0">
                <a:solidFill>
                  <a:srgbClr val="000D26"/>
                </a:solidFill>
                <a:latin typeface="Century Schoolbook" panose="02040604050505020304" pitchFamily="18" charset="0"/>
              </a:rPr>
              <a:t>И. Г.  Детская литература + хрестоматия в ЭБС: учебник и практикум для среднего профессионального образования / И. Г. Минералова. — Москва: Издательство Юрайт, 2020. — 333 с. — (Профессиональное образование). — ISBN 978-5-534-00919-4. — Текст: электронный // ЭБС Юрайт [сайт]. </a:t>
            </a:r>
          </a:p>
        </p:txBody>
      </p:sp>
      <p:sp>
        <p:nvSpPr>
          <p:cNvPr id="7" name="TextBox 6"/>
          <p:cNvSpPr txBox="1"/>
          <p:nvPr/>
        </p:nvSpPr>
        <p:spPr>
          <a:xfrm>
            <a:off x="297029" y="1865618"/>
            <a:ext cx="11713001" cy="1938992"/>
          </a:xfrm>
          <a:prstGeom prst="rect">
            <a:avLst/>
          </a:prstGeom>
          <a:noFill/>
        </p:spPr>
        <p:txBody>
          <a:bodyPr wrap="square" rtlCol="0">
            <a:spAutoFit/>
          </a:bodyPr>
          <a:lstStyle/>
          <a:p>
            <a:pPr marL="342900" indent="-342900">
              <a:buFont typeface="Arial" panose="020B0604020202020204" pitchFamily="34" charset="0"/>
              <a:buChar char="•"/>
            </a:pPr>
            <a:r>
              <a:rPr lang="ru-RU" sz="2400" i="1" dirty="0">
                <a:solidFill>
                  <a:srgbClr val="000D26"/>
                </a:solidFill>
                <a:latin typeface="Century Schoolbook" panose="02040604050505020304" pitchFamily="18" charset="0"/>
              </a:rPr>
              <a:t>Детская литература: учебник для среднего профессионального образования / В. К. Сигов [и др.]; под научной редакцией В. К. Сигова. — Москва: Издательство Юрайт, 2020. — 532 с. — (Профессиональное образование). — ISBN 978-5-534-11615-1. — Текст: электронный // ЭБС Юрайт [сайт]. </a:t>
            </a:r>
          </a:p>
        </p:txBody>
      </p:sp>
    </p:spTree>
    <p:extLst>
      <p:ext uri="{BB962C8B-B14F-4D97-AF65-F5344CB8AC3E}">
        <p14:creationId xmlns:p14="http://schemas.microsoft.com/office/powerpoint/2010/main" val="15322101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8054134" y="6236991"/>
            <a:ext cx="3995225" cy="400110"/>
          </a:xfrm>
          <a:prstGeom prst="rect">
            <a:avLst/>
          </a:prstGeom>
          <a:noFill/>
        </p:spPr>
        <p:txBody>
          <a:bodyPr wrap="square" rtlCol="0">
            <a:spAutoFit/>
          </a:bodyPr>
          <a:lstStyle/>
          <a:p>
            <a:pPr algn="r"/>
            <a:r>
              <a:rPr lang="ru-RU" sz="2000" i="1" dirty="0">
                <a:latin typeface="Century Schoolbook" panose="02040604050505020304" pitchFamily="18" charset="0"/>
              </a:rPr>
              <a:t>Лев Толстой. 1850-е годы. </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37600" y="1721988"/>
            <a:ext cx="3058100" cy="4342036"/>
          </a:xfrm>
          <a:prstGeom prst="rect">
            <a:avLst/>
          </a:prstGeom>
        </p:spPr>
      </p:pic>
      <p:sp>
        <p:nvSpPr>
          <p:cNvPr id="3" name="TextBox 2"/>
          <p:cNvSpPr txBox="1"/>
          <p:nvPr/>
        </p:nvSpPr>
        <p:spPr>
          <a:xfrm>
            <a:off x="908762" y="2119309"/>
            <a:ext cx="7509523" cy="4524315"/>
          </a:xfrm>
          <a:prstGeom prst="rect">
            <a:avLst/>
          </a:prstGeom>
          <a:noFill/>
        </p:spPr>
        <p:txBody>
          <a:bodyPr wrap="square" rtlCol="0">
            <a:spAutoFit/>
          </a:bodyPr>
          <a:lstStyle/>
          <a:p>
            <a:pPr algn="r"/>
            <a:r>
              <a:rPr lang="ru-RU" sz="2400" b="1" i="1" dirty="0">
                <a:latin typeface="Century Schoolbook" panose="02040604050505020304" pitchFamily="18" charset="0"/>
              </a:rPr>
              <a:t>Каждый человек – алмаз, который может очистить и не очистить себя, в той мере, в которой он очищен, через него светит вечный свет, стало быть, дело человека не стараться светить, но стараться очищать себя.</a:t>
            </a:r>
          </a:p>
          <a:p>
            <a:pPr algn="r"/>
            <a:r>
              <a:rPr lang="ru-RU" sz="2000" i="1" dirty="0">
                <a:latin typeface="Century Schoolbook" panose="02040604050505020304" pitchFamily="18" charset="0"/>
              </a:rPr>
              <a:t>Записная книжка. 13 марта </a:t>
            </a:r>
            <a:r>
              <a:rPr lang="ru-RU" sz="2000" i="1" dirty="0" smtClean="0">
                <a:latin typeface="Century Schoolbook" panose="02040604050505020304" pitchFamily="18" charset="0"/>
              </a:rPr>
              <a:t>1890</a:t>
            </a:r>
          </a:p>
          <a:p>
            <a:pPr algn="r"/>
            <a:endParaRPr lang="ru-RU" sz="2400" i="1" dirty="0">
              <a:latin typeface="Century Schoolbook" panose="02040604050505020304" pitchFamily="18" charset="0"/>
            </a:endParaRPr>
          </a:p>
          <a:p>
            <a:pPr algn="r"/>
            <a:r>
              <a:rPr lang="ru-RU" sz="2400" b="1" i="1" dirty="0">
                <a:latin typeface="Century Schoolbook" panose="02040604050505020304" pitchFamily="18" charset="0"/>
              </a:rPr>
              <a:t>…деятельность нравственная… составляет высшее призвание человека…</a:t>
            </a:r>
          </a:p>
          <a:p>
            <a:pPr algn="r"/>
            <a:r>
              <a:rPr lang="ru-RU" sz="2000" i="1" dirty="0">
                <a:latin typeface="Century Schoolbook" panose="02040604050505020304" pitchFamily="18" charset="0"/>
              </a:rPr>
              <a:t>«О том, что называют искусством». 1896</a:t>
            </a:r>
          </a:p>
          <a:p>
            <a:pPr algn="r"/>
            <a:endParaRPr lang="ru-RU" sz="2400" i="1" dirty="0">
              <a:latin typeface="Century Schoolbook" panose="02040604050505020304" pitchFamily="18" charset="0"/>
            </a:endParaRPr>
          </a:p>
        </p:txBody>
      </p:sp>
      <p:sp>
        <p:nvSpPr>
          <p:cNvPr id="4" name="TextBox 3"/>
          <p:cNvSpPr txBox="1"/>
          <p:nvPr/>
        </p:nvSpPr>
        <p:spPr>
          <a:xfrm>
            <a:off x="1371600" y="220717"/>
            <a:ext cx="9900745" cy="523220"/>
          </a:xfrm>
          <a:prstGeom prst="rect">
            <a:avLst/>
          </a:prstGeom>
          <a:noFill/>
        </p:spPr>
        <p:txBody>
          <a:bodyPr wrap="square" rtlCol="0">
            <a:spAutoFit/>
          </a:bodyPr>
          <a:lstStyle/>
          <a:p>
            <a:pPr algn="ctr"/>
            <a:r>
              <a:rPr lang="ru-RU" sz="2800" b="1" i="1" dirty="0">
                <a:latin typeface="Century Schoolbook" panose="02040604050505020304" pitchFamily="18" charset="0"/>
              </a:rPr>
              <a:t>Лев Николаевич Толсто́й</a:t>
            </a:r>
          </a:p>
        </p:txBody>
      </p:sp>
      <p:sp>
        <p:nvSpPr>
          <p:cNvPr id="7" name="TextBox 6"/>
          <p:cNvSpPr txBox="1"/>
          <p:nvPr/>
        </p:nvSpPr>
        <p:spPr>
          <a:xfrm>
            <a:off x="908762" y="743937"/>
            <a:ext cx="11009969" cy="1200329"/>
          </a:xfrm>
          <a:prstGeom prst="rect">
            <a:avLst/>
          </a:prstGeom>
          <a:noFill/>
        </p:spPr>
        <p:txBody>
          <a:bodyPr wrap="square" rtlCol="0">
            <a:spAutoFit/>
          </a:bodyPr>
          <a:lstStyle/>
          <a:p>
            <a:pPr algn="just"/>
            <a:r>
              <a:rPr lang="ru-RU" sz="2400" i="1" dirty="0" smtClean="0">
                <a:latin typeface="Century Schoolbook" panose="02040604050505020304" pitchFamily="18" charset="0"/>
              </a:rPr>
              <a:t>       (</a:t>
            </a:r>
            <a:r>
              <a:rPr lang="ru-RU" sz="2400" i="1" dirty="0">
                <a:latin typeface="Century Schoolbook" panose="02040604050505020304" pitchFamily="18" charset="0"/>
              </a:rPr>
              <a:t>28 августа [9 сентября] 1828, Ясная Поляна, Тульская губерния, Российская империя — 7 [20] ноября 1910, станция Астапово, Рязанская губерния, Российская империя) </a:t>
            </a:r>
          </a:p>
        </p:txBody>
      </p:sp>
    </p:spTree>
    <p:extLst>
      <p:ext uri="{BB962C8B-B14F-4D97-AF65-F5344CB8AC3E}">
        <p14:creationId xmlns:p14="http://schemas.microsoft.com/office/powerpoint/2010/main" val="40511617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436067" y="409530"/>
            <a:ext cx="9809018" cy="761999"/>
          </a:xfrm>
          <a:prstGeom prst="snip1Rect">
            <a:avLst/>
          </a:prstGeom>
          <a:noFill/>
          <a:ln w="88900">
            <a:solidFill>
              <a:srgbClr val="0000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260000"/>
                </a:solidFill>
                <a:latin typeface="Century Schoolbook" panose="02040604050505020304" pitchFamily="18" charset="0"/>
              </a:rPr>
              <a:t>       </a:t>
            </a:r>
            <a:r>
              <a:rPr lang="ru-RU" sz="2800" b="1" i="1" dirty="0" smtClean="0">
                <a:solidFill>
                  <a:srgbClr val="000D26"/>
                </a:solidFill>
                <a:latin typeface="Century Schoolbook" panose="02040604050505020304" pitchFamily="18" charset="0"/>
              </a:rPr>
              <a:t>Источники</a:t>
            </a:r>
            <a:endParaRPr lang="ru-RU" sz="2800" b="1" i="1" dirty="0">
              <a:solidFill>
                <a:srgbClr val="000D26"/>
              </a:solidFill>
              <a:latin typeface="Century Schoolbook" panose="02040604050505020304" pitchFamily="18" charset="0"/>
            </a:endParaRPr>
          </a:p>
        </p:txBody>
      </p:sp>
      <p:sp>
        <p:nvSpPr>
          <p:cNvPr id="2" name="TextBox 1"/>
          <p:cNvSpPr txBox="1"/>
          <p:nvPr/>
        </p:nvSpPr>
        <p:spPr>
          <a:xfrm>
            <a:off x="281083" y="1595021"/>
            <a:ext cx="11621616" cy="5262979"/>
          </a:xfrm>
          <a:prstGeom prst="rect">
            <a:avLst/>
          </a:prstGeom>
          <a:noFill/>
        </p:spPr>
        <p:txBody>
          <a:bodyPr wrap="square" rtlCol="0">
            <a:spAutoFit/>
          </a:bodyPr>
          <a:lstStyle/>
          <a:p>
            <a:pPr marL="342900" lvl="0" indent="-342900">
              <a:buFont typeface="Arial" panose="020B0604020202020204" pitchFamily="34" charset="0"/>
              <a:buChar char="•"/>
            </a:pPr>
            <a:r>
              <a:rPr lang="ru-RU" sz="2400" i="1" dirty="0" smtClean="0">
                <a:latin typeface="Century Schoolbook" panose="02040604050505020304" pitchFamily="18" charset="0"/>
              </a:rPr>
              <a:t>Алексеева О.В., Брандис Е.П.. Гроденский, Г.П., Макарова В. А., Привалова Е.П., Шиллегодский С.П. Детская литература. Пособие для педагогических училищ. – М.: ГОСУДАРСТВЕННОЕ УЧЕБНО – ПЕДАГОГИЧЕСКОЕ ИЗДАТЕЛЬСТВО МИНИСТЕРСТВА ПРОСВЕЩЕНИЯ РСФСР, 1952 г.</a:t>
            </a:r>
          </a:p>
          <a:p>
            <a:pPr marL="342900" lvl="0" indent="-342900">
              <a:buFont typeface="Arial" panose="020B0604020202020204" pitchFamily="34" charset="0"/>
              <a:buChar char="•"/>
            </a:pPr>
            <a:r>
              <a:rPr lang="ru-RU" sz="2400" i="1" dirty="0" smtClean="0">
                <a:latin typeface="Century Schoolbook" panose="02040604050505020304" pitchFamily="18" charset="0"/>
              </a:rPr>
              <a:t>Арденс</a:t>
            </a:r>
            <a:r>
              <a:rPr lang="ru-RU" sz="2400" i="1" dirty="0">
                <a:latin typeface="Century Schoolbook" panose="02040604050505020304" pitchFamily="18" charset="0"/>
              </a:rPr>
              <a:t>. Н. Н. Творческий путь Л. Н. Толстого / Н.Н. Арденс. – М.: Пушкин. Дом, 1962 г. – 678 с.</a:t>
            </a:r>
          </a:p>
          <a:p>
            <a:pPr marL="342900" lvl="0" indent="-342900">
              <a:buFont typeface="Arial" panose="020B0604020202020204" pitchFamily="34" charset="0"/>
              <a:buChar char="•"/>
            </a:pPr>
            <a:r>
              <a:rPr lang="ru-RU" sz="2400" i="1" dirty="0">
                <a:latin typeface="Century Schoolbook" panose="02040604050505020304" pitchFamily="18" charset="0"/>
              </a:rPr>
              <a:t>Бурсов Б.И. Идейные искания и творческий метод Л.Н. Толстого / Б.И. Бурсов. – М.: ГИХЛ, 1960 г. – 408 с.</a:t>
            </a:r>
          </a:p>
          <a:p>
            <a:pPr marL="342900" lvl="0" indent="-342900">
              <a:buFont typeface="Arial" panose="020B0604020202020204" pitchFamily="34" charset="0"/>
              <a:buChar char="•"/>
            </a:pPr>
            <a:r>
              <a:rPr lang="ru-RU" sz="2400" i="1" dirty="0">
                <a:latin typeface="Century Schoolbook" panose="02040604050505020304" pitchFamily="18" charset="0"/>
              </a:rPr>
              <a:t>Бычков С. П. Л. Н. Толстой. Очерк творчества. / С. П. Бычков. – М.: ГИХЛ, 1954 г. - 480 с.</a:t>
            </a:r>
          </a:p>
          <a:p>
            <a:pPr marL="342900" lvl="0" indent="-342900">
              <a:buFont typeface="Arial" panose="020B0604020202020204" pitchFamily="34" charset="0"/>
              <a:buChar char="•"/>
            </a:pPr>
            <a:r>
              <a:rPr lang="ru-RU" sz="2400" i="1" dirty="0">
                <a:latin typeface="Century Schoolbook" panose="02040604050505020304" pitchFamily="18" charset="0"/>
              </a:rPr>
              <a:t>Громов В. А. Рассказ «Филиппок» в контексте «Новой Азбуки» / В. А. Громов // Яснополянский сб. ст.- Тула, 2000 г. - С. 45 - 46</a:t>
            </a:r>
            <a:r>
              <a:rPr lang="ru-RU" sz="2400" i="1" dirty="0" smtClean="0">
                <a:latin typeface="Century Schoolbook" panose="02040604050505020304" pitchFamily="18" charset="0"/>
              </a:rPr>
              <a:t>.</a:t>
            </a:r>
          </a:p>
          <a:p>
            <a:pPr marL="342900" lvl="0" indent="-342900">
              <a:buFont typeface="Arial" panose="020B0604020202020204" pitchFamily="34" charset="0"/>
              <a:buChar char="•"/>
            </a:pPr>
            <a:endParaRPr lang="ru-RU" sz="2400" i="1" dirty="0">
              <a:latin typeface="Century Schoolbook" panose="02040604050505020304" pitchFamily="18" charset="0"/>
            </a:endParaRPr>
          </a:p>
        </p:txBody>
      </p:sp>
    </p:spTree>
    <p:extLst>
      <p:ext uri="{BB962C8B-B14F-4D97-AF65-F5344CB8AC3E}">
        <p14:creationId xmlns:p14="http://schemas.microsoft.com/office/powerpoint/2010/main" val="22567251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0165" y="353820"/>
            <a:ext cx="11465170" cy="6740307"/>
          </a:xfrm>
          <a:prstGeom prst="rect">
            <a:avLst/>
          </a:prstGeom>
          <a:noFill/>
        </p:spPr>
        <p:txBody>
          <a:bodyPr wrap="square" rtlCol="0">
            <a:spAutoFit/>
          </a:bodyPr>
          <a:lstStyle/>
          <a:p>
            <a:pPr marL="342900" lvl="0" indent="-342900">
              <a:buFont typeface="Arial" panose="020B0604020202020204" pitchFamily="34" charset="0"/>
              <a:buChar char="•"/>
            </a:pPr>
            <a:r>
              <a:rPr lang="ru-RU" sz="2400" i="1" dirty="0">
                <a:latin typeface="Century Schoolbook" panose="02040604050505020304" pitchFamily="18" charset="0"/>
              </a:rPr>
              <a:t>Зондель М. А. Семантико-стилистические особенности детских рассказов Л. Н. Толстого /М. А. Зондель // Проблемы языка и стиля. Л. Н. Толстой: респ. сб. ст. – Тула, 1977 г.- С. 105 - 111</a:t>
            </a:r>
            <a:r>
              <a:rPr lang="ru-RU" sz="2400" i="1" dirty="0" smtClean="0">
                <a:latin typeface="Century Schoolbook" panose="02040604050505020304" pitchFamily="18" charset="0"/>
              </a:rPr>
              <a:t>.</a:t>
            </a:r>
          </a:p>
          <a:p>
            <a:pPr marL="342900" lvl="0" indent="-342900">
              <a:buFont typeface="Arial" panose="020B0604020202020204" pitchFamily="34" charset="0"/>
              <a:buChar char="•"/>
            </a:pPr>
            <a:r>
              <a:rPr lang="ru-RU" sz="2400" i="1" dirty="0" smtClean="0">
                <a:latin typeface="Century Schoolbook" panose="02040604050505020304" pitchFamily="18" charset="0"/>
              </a:rPr>
              <a:t>Ищук </a:t>
            </a:r>
            <a:r>
              <a:rPr lang="ru-RU" sz="2400" i="1" dirty="0">
                <a:latin typeface="Century Schoolbook" panose="02040604050505020304" pitchFamily="18" charset="0"/>
              </a:rPr>
              <a:t>Г. Н. Социальная природа литературы и искусства в понимании Л. Н. Толстого / Г. Н. Ищук. – Калинин: Калинин. гос. ун-т, 1972 г. - 273 с</a:t>
            </a:r>
            <a:r>
              <a:rPr lang="ru-RU" sz="2400" i="1" dirty="0" smtClean="0">
                <a:latin typeface="Century Schoolbook" panose="02040604050505020304" pitchFamily="18" charset="0"/>
              </a:rPr>
              <a:t>.</a:t>
            </a:r>
          </a:p>
          <a:p>
            <a:pPr marL="342900" lvl="0" indent="-342900">
              <a:buFont typeface="Arial" panose="020B0604020202020204" pitchFamily="34" charset="0"/>
              <a:buChar char="•"/>
            </a:pPr>
            <a:r>
              <a:rPr lang="ru-RU" sz="2400" i="1" dirty="0" smtClean="0">
                <a:latin typeface="Century Schoolbook" panose="02040604050505020304" pitchFamily="18" charset="0"/>
              </a:rPr>
              <a:t>Ищук </a:t>
            </a:r>
            <a:r>
              <a:rPr lang="ru-RU" sz="2400" i="1" dirty="0">
                <a:latin typeface="Century Schoolbook" panose="02040604050505020304" pitchFamily="18" charset="0"/>
              </a:rPr>
              <a:t>Г. Н. Лев Толстой. Диалог с читателем / Г. Н. Ищук – М.: Книга, 1984 г. - 191 с.</a:t>
            </a:r>
          </a:p>
          <a:p>
            <a:pPr marL="342900" lvl="0" indent="-342900">
              <a:buFont typeface="Arial" panose="020B0604020202020204" pitchFamily="34" charset="0"/>
              <a:buChar char="•"/>
            </a:pPr>
            <a:r>
              <a:rPr lang="ru-RU" sz="2400" i="1" dirty="0">
                <a:latin typeface="Century Schoolbook" panose="02040604050505020304" pitchFamily="18" charset="0"/>
              </a:rPr>
              <a:t>Каштанова И. А. «Детские рассказы» Л. Н. Толстого / И. А. Каштанова //Народное образование. - 1963. -№ 9. - С. 93 - 95.</a:t>
            </a:r>
          </a:p>
          <a:p>
            <a:pPr marL="342900" lvl="0" indent="-342900">
              <a:buFont typeface="Arial" panose="020B0604020202020204" pitchFamily="34" charset="0"/>
              <a:buChar char="•"/>
            </a:pPr>
            <a:r>
              <a:rPr lang="ru-RU" sz="2400" i="1" dirty="0">
                <a:latin typeface="Century Schoolbook" panose="02040604050505020304" pitchFamily="18" charset="0"/>
              </a:rPr>
              <a:t>Лощинин Н. П. Л. Н. Толстой – великий русский писатель / Н. П. Лощинин. – Тула: Областное книжное изд-во, 1953 г. - 63 с</a:t>
            </a:r>
            <a:r>
              <a:rPr lang="ru-RU" sz="2400" i="1" dirty="0" smtClean="0">
                <a:latin typeface="Century Schoolbook" panose="02040604050505020304" pitchFamily="18" charset="0"/>
              </a:rPr>
              <a:t>.</a:t>
            </a:r>
          </a:p>
          <a:p>
            <a:pPr marL="342900" lvl="0" indent="-342900">
              <a:buFont typeface="Arial" panose="020B0604020202020204" pitchFamily="34" charset="0"/>
              <a:buChar char="•"/>
            </a:pPr>
            <a:r>
              <a:rPr lang="ru-RU" sz="2400" i="1" dirty="0">
                <a:latin typeface="Century Schoolbook" panose="02040604050505020304" pitchFamily="18" charset="0"/>
              </a:rPr>
              <a:t>Тюриков И. П. Л. Н. Толстой о специфике детского восприятия художественной литературы / И. П. Тюриков // Проблемы детской литературы: межвуз. сб. – Петрозаводск, 1989 г - С. 5 – 13.</a:t>
            </a:r>
          </a:p>
          <a:p>
            <a:pPr marL="342900" lvl="0" indent="-342900">
              <a:buFont typeface="Arial" panose="020B0604020202020204" pitchFamily="34" charset="0"/>
              <a:buChar char="•"/>
            </a:pPr>
            <a:r>
              <a:rPr lang="ru-RU" sz="2400" i="1" dirty="0" smtClean="0">
                <a:latin typeface="Century Schoolbook" panose="02040604050505020304" pitchFamily="18" charset="0"/>
              </a:rPr>
              <a:t>Лев </a:t>
            </a:r>
            <a:r>
              <a:rPr lang="ru-RU" sz="2400" i="1" dirty="0">
                <a:latin typeface="Century Schoolbook" panose="02040604050505020304" pitchFamily="18" charset="0"/>
              </a:rPr>
              <a:t>Толстой рассказы для маленьких картинки — смотрите картинки Яндекс. Картинки› Лев Толстой рассказы для маленьких картинки.</a:t>
            </a:r>
          </a:p>
          <a:p>
            <a:pPr lvl="0"/>
            <a:endParaRPr lang="ru-RU" sz="2400" i="1" dirty="0">
              <a:latin typeface="Century Schoolbook" panose="02040604050505020304" pitchFamily="18" charset="0"/>
            </a:endParaRPr>
          </a:p>
        </p:txBody>
      </p:sp>
      <p:sp>
        <p:nvSpPr>
          <p:cNvPr id="4" name="TextBox 3"/>
          <p:cNvSpPr txBox="1"/>
          <p:nvPr/>
        </p:nvSpPr>
        <p:spPr>
          <a:xfrm>
            <a:off x="450165" y="3909894"/>
            <a:ext cx="11465171" cy="1477328"/>
          </a:xfrm>
          <a:prstGeom prst="rect">
            <a:avLst/>
          </a:prstGeom>
          <a:noFill/>
        </p:spPr>
        <p:txBody>
          <a:bodyPr wrap="square" rtlCol="0">
            <a:spAutoFit/>
          </a:bodyPr>
          <a:lstStyle/>
          <a:p>
            <a:endParaRPr lang="ru-RU" sz="2400" i="1" dirty="0">
              <a:latin typeface="Century Schoolbook" panose="02040604050505020304" pitchFamily="18" charset="0"/>
            </a:endParaRPr>
          </a:p>
          <a:p>
            <a:pPr marL="342900" indent="-342900">
              <a:buFont typeface="Arial" panose="020B0604020202020204" pitchFamily="34" charset="0"/>
              <a:buChar char="•"/>
            </a:pPr>
            <a:endParaRPr lang="ru-RU" sz="2400" i="1" dirty="0" smtClean="0">
              <a:latin typeface="Century Schoolbook" panose="02040604050505020304" pitchFamily="18" charset="0"/>
            </a:endParaRPr>
          </a:p>
          <a:p>
            <a:pPr marL="342900" indent="-342900">
              <a:buFont typeface="Arial" panose="020B0604020202020204" pitchFamily="34" charset="0"/>
              <a:buChar char="•"/>
            </a:pPr>
            <a:endParaRPr lang="ru-RU" sz="2400" i="1" dirty="0">
              <a:latin typeface="Century Schoolbook" panose="02040604050505020304" pitchFamily="18" charset="0"/>
            </a:endParaRPr>
          </a:p>
          <a:p>
            <a:endParaRPr lang="ru-RU" dirty="0"/>
          </a:p>
        </p:txBody>
      </p:sp>
    </p:spTree>
    <p:extLst>
      <p:ext uri="{BB962C8B-B14F-4D97-AF65-F5344CB8AC3E}">
        <p14:creationId xmlns:p14="http://schemas.microsoft.com/office/powerpoint/2010/main" val="36222773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2457" y="450760"/>
            <a:ext cx="10502619" cy="1077218"/>
          </a:xfrm>
          <a:prstGeom prst="rect">
            <a:avLst/>
          </a:prstGeom>
          <a:noFill/>
        </p:spPr>
        <p:txBody>
          <a:bodyPr wrap="square" rtlCol="0">
            <a:spAutoFit/>
          </a:bodyPr>
          <a:lstStyle/>
          <a:p>
            <a:pPr lvl="0" algn="ctr"/>
            <a:r>
              <a:rPr lang="ru-RU" sz="3200" b="1" i="1" dirty="0" smtClean="0">
                <a:solidFill>
                  <a:srgbClr val="000E2A"/>
                </a:solidFill>
                <a:latin typeface="Times New Roman" panose="02020603050405020304" pitchFamily="18" charset="0"/>
                <a:cs typeface="Times New Roman" panose="02020603050405020304" pitchFamily="18" charset="0"/>
              </a:rPr>
              <a:t>Понравилась </a:t>
            </a:r>
            <a:r>
              <a:rPr lang="ru-RU" sz="3200" b="1" i="1" dirty="0">
                <a:solidFill>
                  <a:srgbClr val="000E2A"/>
                </a:solidFill>
                <a:latin typeface="Times New Roman" panose="02020603050405020304" pitchFamily="18" charset="0"/>
                <a:cs typeface="Times New Roman" panose="02020603050405020304" pitchFamily="18" charset="0"/>
              </a:rPr>
              <a:t>презентация?</a:t>
            </a:r>
          </a:p>
          <a:p>
            <a:pPr lvl="0"/>
            <a:r>
              <a:rPr lang="ru-RU" sz="3200" b="1" i="1" dirty="0" smtClean="0">
                <a:solidFill>
                  <a:srgbClr val="001132"/>
                </a:solidFill>
                <a:latin typeface="Times New Roman" panose="02020603050405020304" pitchFamily="18" charset="0"/>
                <a:cs typeface="Times New Roman" panose="02020603050405020304" pitchFamily="18" charset="0"/>
              </a:rPr>
              <a:t> </a:t>
            </a:r>
            <a:endParaRPr lang="ru-RU" sz="3200" b="1" i="1" dirty="0">
              <a:solidFill>
                <a:srgbClr val="001132"/>
              </a:solidFill>
              <a:latin typeface="Times New Roman" panose="02020603050405020304" pitchFamily="18" charset="0"/>
              <a:cs typeface="Times New Roman" panose="02020603050405020304" pitchFamily="18" charset="0"/>
            </a:endParaRPr>
          </a:p>
        </p:txBody>
      </p:sp>
      <p:cxnSp>
        <p:nvCxnSpPr>
          <p:cNvPr id="6" name="Прямая соединительная линия 5"/>
          <p:cNvCxnSpPr/>
          <p:nvPr/>
        </p:nvCxnSpPr>
        <p:spPr>
          <a:xfrm flipV="1">
            <a:off x="218941" y="1094704"/>
            <a:ext cx="11590986" cy="12879"/>
          </a:xfrm>
          <a:prstGeom prst="line">
            <a:avLst/>
          </a:prstGeom>
          <a:ln>
            <a:solidFill>
              <a:srgbClr val="00233E"/>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47730" y="1197736"/>
            <a:ext cx="11462197" cy="2246769"/>
          </a:xfrm>
          <a:prstGeom prst="rect">
            <a:avLst/>
          </a:prstGeom>
          <a:noFill/>
        </p:spPr>
        <p:txBody>
          <a:bodyPr wrap="square" rtlCol="0">
            <a:spAutoFit/>
          </a:bodyPr>
          <a:lstStyle/>
          <a:p>
            <a:pPr lvl="0"/>
            <a:r>
              <a:rPr lang="ru-RU" sz="2000" i="1" dirty="0" smtClean="0">
                <a:solidFill>
                  <a:srgbClr val="00233E"/>
                </a:solidFill>
                <a:latin typeface="Times New Roman" panose="02020603050405020304" pitchFamily="18" charset="0"/>
                <a:cs typeface="Times New Roman" panose="02020603050405020304" pitchFamily="18" charset="0"/>
              </a:rPr>
              <a:t>       </a:t>
            </a:r>
            <a:r>
              <a:rPr lang="ru-RU" sz="2000" i="1" dirty="0" smtClean="0">
                <a:solidFill>
                  <a:srgbClr val="000E2A"/>
                </a:solidFill>
                <a:latin typeface="Times New Roman" panose="02020603050405020304" pitchFamily="18" charset="0"/>
                <a:cs typeface="Times New Roman" panose="02020603050405020304" pitchFamily="18" charset="0"/>
              </a:rPr>
              <a:t>Зайди </a:t>
            </a:r>
            <a:r>
              <a:rPr lang="ru-RU" sz="2000" i="1" dirty="0">
                <a:solidFill>
                  <a:srgbClr val="000E2A"/>
                </a:solidFill>
                <a:latin typeface="Times New Roman" panose="02020603050405020304" pitchFamily="18" charset="0"/>
                <a:cs typeface="Times New Roman" panose="02020603050405020304" pitchFamily="18" charset="0"/>
              </a:rPr>
              <a:t>в другие  разделы сайта, чтобы по разделам " Навигации" почитать интересные статьи или посмотреть презентации, дидактические материалы по предметам (педагогика, методика развития детской речи, теоретические основы взаимодействия </a:t>
            </a:r>
            <a:r>
              <a:rPr lang="ru-RU" sz="2000" i="1" dirty="0" smtClean="0">
                <a:solidFill>
                  <a:srgbClr val="000E2A"/>
                </a:solidFill>
                <a:latin typeface="Times New Roman" panose="02020603050405020304" pitchFamily="18" charset="0"/>
                <a:cs typeface="Times New Roman" panose="02020603050405020304" pitchFamily="18" charset="0"/>
              </a:rPr>
              <a:t>ДОО </a:t>
            </a:r>
            <a:r>
              <a:rPr lang="ru-RU" sz="2000" i="1" dirty="0">
                <a:solidFill>
                  <a:srgbClr val="000E2A"/>
                </a:solidFill>
                <a:latin typeface="Times New Roman" panose="02020603050405020304" pitchFamily="18" charset="0"/>
                <a:cs typeface="Times New Roman" panose="02020603050405020304" pitchFamily="18" charset="0"/>
              </a:rPr>
              <a:t>и родителей); материал для подготовки к зачётам, контрольным работам, педагогической практике, экзаменам, курсовым и дипломным работам; организации мониторинга в ДОО. </a:t>
            </a:r>
          </a:p>
          <a:p>
            <a:pPr lvl="0"/>
            <a:endParaRPr lang="ru-RU" sz="2000" i="1" dirty="0">
              <a:solidFill>
                <a:srgbClr val="000E2A"/>
              </a:solidFill>
              <a:latin typeface="Times New Roman" panose="02020603050405020304" pitchFamily="18" charset="0"/>
              <a:cs typeface="Times New Roman" panose="02020603050405020304" pitchFamily="18" charset="0"/>
            </a:endParaRPr>
          </a:p>
          <a:p>
            <a:pPr lvl="0"/>
            <a:r>
              <a:rPr lang="ru-RU" sz="2000" i="1" dirty="0">
                <a:solidFill>
                  <a:srgbClr val="000E2A"/>
                </a:solidFill>
                <a:latin typeface="Times New Roman" panose="02020603050405020304" pitchFamily="18" charset="0"/>
                <a:cs typeface="Times New Roman" panose="02020603050405020304" pitchFamily="18" charset="0"/>
              </a:rPr>
              <a:t>       </a:t>
            </a:r>
            <a:r>
              <a:rPr lang="ru-RU" sz="2000" b="1" i="1" dirty="0">
                <a:solidFill>
                  <a:srgbClr val="000E2A"/>
                </a:solidFill>
                <a:latin typeface="Times New Roman" panose="02020603050405020304" pitchFamily="18" charset="0"/>
                <a:cs typeface="Times New Roman" panose="02020603050405020304" pitchFamily="18" charset="0"/>
              </a:rPr>
              <a:t>Гольская Оксана Геннадьевна | сайт преподавателя...</a:t>
            </a:r>
            <a:r>
              <a:rPr lang="ru-RU" sz="2000" i="1" dirty="0">
                <a:solidFill>
                  <a:srgbClr val="000E2A"/>
                </a:solidFill>
                <a:latin typeface="Times New Roman" panose="02020603050405020304" pitchFamily="18" charset="0"/>
                <a:cs typeface="Times New Roman" panose="02020603050405020304" pitchFamily="18" charset="0"/>
              </a:rPr>
              <a:t>URL: http: //</a:t>
            </a:r>
            <a:r>
              <a:rPr lang="en-US" sz="2000" i="1" dirty="0">
                <a:solidFill>
                  <a:srgbClr val="000E2A"/>
                </a:solidFill>
                <a:latin typeface="Times New Roman" panose="02020603050405020304" pitchFamily="18" charset="0"/>
                <a:cs typeface="Times New Roman" panose="02020603050405020304" pitchFamily="18" charset="0"/>
              </a:rPr>
              <a:t>nsportal.ru›golskaya-oksana</a:t>
            </a:r>
            <a:endParaRPr lang="ru-RU" sz="2000" i="1" dirty="0">
              <a:solidFill>
                <a:srgbClr val="000E2A"/>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2576945" y="3760631"/>
            <a:ext cx="8898131" cy="707886"/>
          </a:xfrm>
          <a:prstGeom prst="rect">
            <a:avLst/>
          </a:prstGeom>
          <a:noFill/>
        </p:spPr>
        <p:txBody>
          <a:bodyPr wrap="square" rtlCol="0">
            <a:spAutoFit/>
          </a:bodyPr>
          <a:lstStyle/>
          <a:p>
            <a:r>
              <a:rPr lang="ru-RU" sz="2000" i="1" dirty="0">
                <a:solidFill>
                  <a:srgbClr val="000E2A"/>
                </a:solidFill>
                <a:latin typeface="Times New Roman" panose="02020603050405020304" pitchFamily="18" charset="0"/>
                <a:cs typeface="Times New Roman" panose="02020603050405020304" pitchFamily="18" charset="0"/>
              </a:rPr>
              <a:t> </a:t>
            </a:r>
            <a:r>
              <a:rPr lang="ru-RU" sz="2000" i="1" dirty="0" smtClean="0">
                <a:solidFill>
                  <a:srgbClr val="000E2A"/>
                </a:solidFill>
                <a:latin typeface="Times New Roman" panose="02020603050405020304" pitchFamily="18" charset="0"/>
                <a:cs typeface="Times New Roman" panose="02020603050405020304" pitchFamily="18" charset="0"/>
              </a:rPr>
              <a:t>       Буду </a:t>
            </a:r>
            <a:r>
              <a:rPr lang="ru-RU" sz="2000" i="1" dirty="0">
                <a:solidFill>
                  <a:srgbClr val="000E2A"/>
                </a:solidFill>
                <a:latin typeface="Times New Roman" panose="02020603050405020304" pitchFamily="18" charset="0"/>
                <a:cs typeface="Times New Roman" panose="02020603050405020304" pitchFamily="18" charset="0"/>
              </a:rPr>
              <a:t>рада, если информация, размещённая на моём сайте, поможет Вам в работе и учёбе.</a:t>
            </a:r>
            <a:endParaRPr lang="ru-RU" dirty="0">
              <a:solidFill>
                <a:srgbClr val="000E2A"/>
              </a:solidFill>
            </a:endParaRPr>
          </a:p>
        </p:txBody>
      </p:sp>
      <p:sp>
        <p:nvSpPr>
          <p:cNvPr id="11" name="TextBox 10"/>
          <p:cNvSpPr txBox="1"/>
          <p:nvPr/>
        </p:nvSpPr>
        <p:spPr>
          <a:xfrm>
            <a:off x="6104586" y="5834130"/>
            <a:ext cx="5705341" cy="646331"/>
          </a:xfrm>
          <a:prstGeom prst="rect">
            <a:avLst/>
          </a:prstGeom>
          <a:noFill/>
        </p:spPr>
        <p:txBody>
          <a:bodyPr wrap="square" rtlCol="0">
            <a:spAutoFit/>
          </a:bodyPr>
          <a:lstStyle/>
          <a:p>
            <a:pPr lvl="0" algn="r"/>
            <a:r>
              <a:rPr lang="ru-RU" b="1" i="1" dirty="0">
                <a:solidFill>
                  <a:srgbClr val="000E2A"/>
                </a:solidFill>
                <a:latin typeface="Times New Roman" pitchFamily="18" charset="0"/>
                <a:cs typeface="Times New Roman" pitchFamily="18" charset="0"/>
              </a:rPr>
              <a:t>Преподаватель ГПОАУ АО АПК: </a:t>
            </a:r>
          </a:p>
          <a:p>
            <a:pPr lvl="0" algn="r"/>
            <a:r>
              <a:rPr lang="ru-RU" i="1" dirty="0">
                <a:solidFill>
                  <a:srgbClr val="000E2A"/>
                </a:solidFill>
                <a:latin typeface="Times New Roman" pitchFamily="18" charset="0"/>
                <a:cs typeface="Times New Roman" pitchFamily="18" charset="0"/>
              </a:rPr>
              <a:t>Гольская Оксана Геннадьевна</a:t>
            </a:r>
          </a:p>
        </p:txBody>
      </p:sp>
      <p:pic>
        <p:nvPicPr>
          <p:cNvPr id="12" name="Рисунок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686" y="3760631"/>
            <a:ext cx="2095230" cy="2962460"/>
          </a:xfrm>
          <a:prstGeom prst="rect">
            <a:avLst/>
          </a:prstGeom>
        </p:spPr>
      </p:pic>
    </p:spTree>
    <p:extLst>
      <p:ext uri="{BB962C8B-B14F-4D97-AF65-F5344CB8AC3E}">
        <p14:creationId xmlns:p14="http://schemas.microsoft.com/office/powerpoint/2010/main" val="36736118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224366" y="314793"/>
            <a:ext cx="10452972" cy="954107"/>
          </a:xfrm>
          <a:prstGeom prst="rect">
            <a:avLst/>
          </a:prstGeom>
          <a:noFill/>
        </p:spPr>
        <p:txBody>
          <a:bodyPr wrap="square" rtlCol="0">
            <a:spAutoFit/>
          </a:bodyPr>
          <a:lstStyle/>
          <a:p>
            <a:pPr algn="ctr"/>
            <a:r>
              <a:rPr lang="ru-RU" sz="2800" b="1" i="1" dirty="0">
                <a:solidFill>
                  <a:srgbClr val="000D26"/>
                </a:solidFill>
                <a:latin typeface="Century Schoolbook" panose="02040604050505020304" pitchFamily="18" charset="0"/>
              </a:rPr>
              <a:t>Роль Л.Н. Толстой в развитии детской литературы и детского чтения</a:t>
            </a:r>
            <a:endParaRPr lang="ru-RU" b="1" dirty="0"/>
          </a:p>
        </p:txBody>
      </p:sp>
      <p:sp>
        <p:nvSpPr>
          <p:cNvPr id="10" name="TextBox 9"/>
          <p:cNvSpPr txBox="1"/>
          <p:nvPr/>
        </p:nvSpPr>
        <p:spPr>
          <a:xfrm>
            <a:off x="3875653" y="6086123"/>
            <a:ext cx="7801685" cy="597310"/>
          </a:xfrm>
          <a:prstGeom prst="rect">
            <a:avLst/>
          </a:prstGeom>
          <a:noFill/>
        </p:spPr>
        <p:txBody>
          <a:bodyPr wrap="square" rtlCol="0">
            <a:spAutoFit/>
          </a:bodyPr>
          <a:lstStyle/>
          <a:p>
            <a:endParaRPr lang="ru-RU" dirty="0"/>
          </a:p>
        </p:txBody>
      </p:sp>
      <p:sp>
        <p:nvSpPr>
          <p:cNvPr id="11" name="TextBox 10"/>
          <p:cNvSpPr txBox="1"/>
          <p:nvPr/>
        </p:nvSpPr>
        <p:spPr>
          <a:xfrm>
            <a:off x="966725" y="5956213"/>
            <a:ext cx="10857413" cy="830997"/>
          </a:xfrm>
          <a:prstGeom prst="rect">
            <a:avLst/>
          </a:prstGeom>
          <a:noFill/>
        </p:spPr>
        <p:txBody>
          <a:bodyPr wrap="square" rtlCol="0">
            <a:spAutoFit/>
          </a:bodyPr>
          <a:lstStyle/>
          <a:p>
            <a:pPr algn="r"/>
            <a:r>
              <a:rPr lang="ru-RU" sz="2400" i="1" dirty="0" smtClean="0">
                <a:solidFill>
                  <a:srgbClr val="000D26"/>
                </a:solidFill>
                <a:latin typeface="Century Schoolbook" panose="02040604050505020304" pitchFamily="18" charset="0"/>
              </a:rPr>
              <a:t>       Л. Толстой — </a:t>
            </a:r>
            <a:r>
              <a:rPr lang="ru-RU" sz="2400" i="1" dirty="0">
                <a:solidFill>
                  <a:srgbClr val="000D26"/>
                </a:solidFill>
                <a:latin typeface="Century Schoolbook" panose="02040604050505020304" pitchFamily="18" charset="0"/>
              </a:rPr>
              <a:t>слава и гордость </a:t>
            </a:r>
            <a:endParaRPr lang="ru-RU" sz="2400" i="1" dirty="0" smtClean="0">
              <a:solidFill>
                <a:srgbClr val="000D26"/>
              </a:solidFill>
              <a:latin typeface="Century Schoolbook" panose="02040604050505020304" pitchFamily="18" charset="0"/>
            </a:endParaRPr>
          </a:p>
          <a:p>
            <a:pPr algn="r"/>
            <a:r>
              <a:rPr lang="ru-RU" sz="2400" i="1" dirty="0" smtClean="0">
                <a:solidFill>
                  <a:srgbClr val="000D26"/>
                </a:solidFill>
                <a:latin typeface="Century Schoolbook" panose="02040604050505020304" pitchFamily="18" charset="0"/>
              </a:rPr>
              <a:t>отечественной литературы </a:t>
            </a:r>
            <a:r>
              <a:rPr lang="ru-RU" sz="2400" i="1" dirty="0">
                <a:solidFill>
                  <a:srgbClr val="000D26"/>
                </a:solidFill>
                <a:latin typeface="Century Schoolbook" panose="02040604050505020304" pitchFamily="18" charset="0"/>
              </a:rPr>
              <a:t>для детей.</a:t>
            </a:r>
          </a:p>
        </p:txBody>
      </p:sp>
      <p:pic>
        <p:nvPicPr>
          <p:cNvPr id="14" name="Рисунок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0426" y="2223660"/>
            <a:ext cx="2526912" cy="3442630"/>
          </a:xfrm>
          <a:prstGeom prst="rect">
            <a:avLst/>
          </a:prstGeom>
          <a:ln>
            <a:noFill/>
          </a:ln>
          <a:effectLst>
            <a:outerShdw blurRad="292100" dist="139700" dir="2700000" algn="tl" rotWithShape="0">
              <a:srgbClr val="333333">
                <a:alpha val="65000"/>
              </a:srgbClr>
            </a:outerShdw>
          </a:effectLst>
        </p:spPr>
      </p:pic>
      <p:pic>
        <p:nvPicPr>
          <p:cNvPr id="12" name="Рисунок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5447" y="874997"/>
            <a:ext cx="3527367" cy="5138198"/>
          </a:xfrm>
          <a:prstGeom prst="rect">
            <a:avLst/>
          </a:prstGeom>
        </p:spPr>
      </p:pic>
      <p:pic>
        <p:nvPicPr>
          <p:cNvPr id="13" name="Рисунок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02515" y="2233481"/>
            <a:ext cx="2599778" cy="3300742"/>
          </a:xfrm>
          <a:prstGeom prst="rect">
            <a:avLst/>
          </a:prstGeom>
          <a:ln>
            <a:noFill/>
          </a:ln>
          <a:effectLst>
            <a:outerShdw blurRad="292100" dist="139700" dir="2700000" algn="tl" rotWithShape="0">
              <a:srgbClr val="333333">
                <a:alpha val="65000"/>
              </a:srgbClr>
            </a:outerShdw>
          </a:effectLst>
        </p:spPr>
      </p:pic>
      <p:pic>
        <p:nvPicPr>
          <p:cNvPr id="15" name="Рисунок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84401" y="2073788"/>
            <a:ext cx="2847021" cy="374237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876314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4625512" y="5891425"/>
            <a:ext cx="7433953" cy="461665"/>
          </a:xfrm>
          <a:prstGeom prst="rect">
            <a:avLst/>
          </a:prstGeom>
          <a:noFill/>
        </p:spPr>
        <p:txBody>
          <a:bodyPr wrap="square" rtlCol="0">
            <a:spAutoFit/>
          </a:bodyPr>
          <a:lstStyle/>
          <a:p>
            <a:pPr algn="r"/>
            <a:r>
              <a:rPr lang="ru-RU" sz="2400" i="1" dirty="0">
                <a:latin typeface="Century Schoolbook" panose="02040604050505020304" pitchFamily="18" charset="0"/>
              </a:rPr>
              <a:t>Л.Н. Толстой среди яснополянских </a:t>
            </a:r>
            <a:r>
              <a:rPr lang="ru-RU" sz="2400" i="1" dirty="0" smtClean="0">
                <a:latin typeface="Century Schoolbook" panose="02040604050505020304" pitchFamily="18" charset="0"/>
              </a:rPr>
              <a:t>детей.</a:t>
            </a:r>
            <a:endParaRPr lang="ru-RU" sz="2400" i="1" dirty="0">
              <a:latin typeface="Century Schoolbook" panose="02040604050505020304" pitchFamily="18"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979" y="572431"/>
            <a:ext cx="3293421" cy="4915057"/>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8652" y="572432"/>
            <a:ext cx="7640813" cy="491505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719260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rotWithShape="1">
          <a:blip r:embed="rId3">
            <a:extLst>
              <a:ext uri="{28A0092B-C50C-407E-A947-70E740481C1C}">
                <a14:useLocalDpi xmlns:a14="http://schemas.microsoft.com/office/drawing/2010/main" val="0"/>
              </a:ext>
            </a:extLst>
          </a:blip>
          <a:srcRect b="10764"/>
          <a:stretch/>
        </p:blipFill>
        <p:spPr>
          <a:xfrm>
            <a:off x="819807" y="171450"/>
            <a:ext cx="5772286" cy="3684270"/>
          </a:xfrm>
          <a:prstGeom prst="rect">
            <a:avLst/>
          </a:prstGeom>
          <a:ln>
            <a:noFill/>
          </a:ln>
          <a:effectLst>
            <a:outerShdw blurRad="292100" dist="139700" dir="2700000" algn="tl" rotWithShape="0">
              <a:srgbClr val="333333">
                <a:alpha val="65000"/>
              </a:srgbClr>
            </a:outerShdw>
          </a:effectLst>
        </p:spPr>
      </p:pic>
      <p:pic>
        <p:nvPicPr>
          <p:cNvPr id="4" name="Рисунок 3"/>
          <p:cNvPicPr>
            <a:picLocks noChangeAspect="1"/>
          </p:cNvPicPr>
          <p:nvPr/>
        </p:nvPicPr>
        <p:blipFill rotWithShape="1">
          <a:blip r:embed="rId4">
            <a:extLst>
              <a:ext uri="{28A0092B-C50C-407E-A947-70E740481C1C}">
                <a14:useLocalDpi xmlns:a14="http://schemas.microsoft.com/office/drawing/2010/main" val="0"/>
              </a:ext>
            </a:extLst>
          </a:blip>
          <a:srcRect l="11342" r="7228"/>
          <a:stretch/>
        </p:blipFill>
        <p:spPr>
          <a:xfrm>
            <a:off x="865371" y="3973432"/>
            <a:ext cx="2446813" cy="2184484"/>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rotWithShape="1">
          <a:blip r:embed="rId5">
            <a:extLst>
              <a:ext uri="{28A0092B-C50C-407E-A947-70E740481C1C}">
                <a14:useLocalDpi xmlns:a14="http://schemas.microsoft.com/office/drawing/2010/main" val="0"/>
              </a:ext>
            </a:extLst>
          </a:blip>
          <a:srcRect b="8112"/>
          <a:stretch/>
        </p:blipFill>
        <p:spPr>
          <a:xfrm>
            <a:off x="6764737" y="171450"/>
            <a:ext cx="5223978" cy="5970270"/>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88080" y="3973432"/>
            <a:ext cx="2872914" cy="2154685"/>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513491" y="6157916"/>
            <a:ext cx="10475224" cy="707886"/>
          </a:xfrm>
          <a:prstGeom prst="rect">
            <a:avLst/>
          </a:prstGeom>
          <a:noFill/>
        </p:spPr>
        <p:txBody>
          <a:bodyPr wrap="square" rtlCol="0">
            <a:spAutoFit/>
          </a:bodyPr>
          <a:lstStyle/>
          <a:p>
            <a:pPr algn="r"/>
            <a:r>
              <a:rPr lang="ru-RU" sz="2000" b="1" i="1" dirty="0">
                <a:latin typeface="Century Schoolbook" panose="02040604050505020304" pitchFamily="18" charset="0"/>
              </a:rPr>
              <a:t>Яснополянская школа </a:t>
            </a:r>
            <a:r>
              <a:rPr lang="ru-RU" sz="2000" i="1" dirty="0">
                <a:latin typeface="Century Schoolbook" panose="02040604050505020304" pitchFamily="18" charset="0"/>
              </a:rPr>
              <a:t>– начальная школа, открытая для крестьянских детей </a:t>
            </a:r>
            <a:endParaRPr lang="ru-RU" sz="2000" i="1" dirty="0" smtClean="0">
              <a:latin typeface="Century Schoolbook" panose="02040604050505020304" pitchFamily="18" charset="0"/>
            </a:endParaRPr>
          </a:p>
          <a:p>
            <a:pPr algn="r"/>
            <a:r>
              <a:rPr lang="ru-RU" sz="2000" i="1" dirty="0" smtClean="0">
                <a:latin typeface="Century Schoolbook" panose="02040604050505020304" pitchFamily="18" charset="0"/>
              </a:rPr>
              <a:t>Л</a:t>
            </a:r>
            <a:r>
              <a:rPr lang="ru-RU" sz="2000" i="1" dirty="0">
                <a:latin typeface="Century Schoolbook" panose="02040604050505020304" pitchFamily="18" charset="0"/>
              </a:rPr>
              <a:t>. Н. Толстым осенью 1859 года в его имении Ясная Поляна близ Тулы.</a:t>
            </a:r>
          </a:p>
        </p:txBody>
      </p:sp>
    </p:spTree>
    <p:extLst>
      <p:ext uri="{BB962C8B-B14F-4D97-AF65-F5344CB8AC3E}">
        <p14:creationId xmlns:p14="http://schemas.microsoft.com/office/powerpoint/2010/main" val="41177760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2652868" y="183909"/>
            <a:ext cx="8011551" cy="523220"/>
          </a:xfrm>
          <a:prstGeom prst="rect">
            <a:avLst/>
          </a:prstGeom>
          <a:noFill/>
        </p:spPr>
        <p:txBody>
          <a:bodyPr wrap="square" rtlCol="0">
            <a:spAutoFit/>
          </a:bodyPr>
          <a:lstStyle/>
          <a:p>
            <a:pPr algn="ctr"/>
            <a:r>
              <a:rPr lang="ru-RU" sz="2800" b="1" i="1" dirty="0">
                <a:solidFill>
                  <a:srgbClr val="000D26"/>
                </a:solidFill>
                <a:latin typeface="Century Schoolbook" panose="02040604050505020304" pitchFamily="18" charset="0"/>
              </a:rPr>
              <a:t>"</a:t>
            </a:r>
            <a:r>
              <a:rPr lang="ru-RU" sz="2800" b="1" i="1" dirty="0" smtClean="0">
                <a:solidFill>
                  <a:srgbClr val="000D26"/>
                </a:solidFill>
                <a:latin typeface="Century Schoolbook" panose="02040604050505020304" pitchFamily="18" charset="0"/>
              </a:rPr>
              <a:t>Азбука"  </a:t>
            </a:r>
            <a:r>
              <a:rPr lang="ru-RU" sz="2800" i="1" dirty="0" smtClean="0">
                <a:solidFill>
                  <a:srgbClr val="000D26"/>
                </a:solidFill>
                <a:latin typeface="Century Schoolbook" panose="02040604050505020304" pitchFamily="18" charset="0"/>
              </a:rPr>
              <a:t>(1872 г.); </a:t>
            </a:r>
            <a:r>
              <a:rPr lang="ru-RU" sz="2800" b="1" i="1" dirty="0" smtClean="0">
                <a:solidFill>
                  <a:srgbClr val="000D26"/>
                </a:solidFill>
                <a:latin typeface="Century Schoolbook" panose="02040604050505020304" pitchFamily="18" charset="0"/>
              </a:rPr>
              <a:t>"Новая азбука" </a:t>
            </a:r>
            <a:r>
              <a:rPr lang="ru-RU" sz="2800" i="1" dirty="0">
                <a:solidFill>
                  <a:srgbClr val="000D26"/>
                </a:solidFill>
                <a:latin typeface="Century Schoolbook" panose="02040604050505020304" pitchFamily="18" charset="0"/>
              </a:rPr>
              <a:t>(1875 г</a:t>
            </a:r>
            <a:r>
              <a:rPr lang="ru-RU" sz="2800" i="1" dirty="0" smtClean="0">
                <a:solidFill>
                  <a:srgbClr val="000D26"/>
                </a:solidFill>
                <a:latin typeface="Century Schoolbook" panose="02040604050505020304" pitchFamily="18" charset="0"/>
              </a:rPr>
              <a:t>.) </a:t>
            </a:r>
            <a:endParaRPr lang="ru-RU" dirty="0"/>
          </a:p>
        </p:txBody>
      </p:sp>
      <p:pic>
        <p:nvPicPr>
          <p:cNvPr id="12" name="Рисунок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176" y="2414392"/>
            <a:ext cx="2511341" cy="3621002"/>
          </a:xfrm>
          <a:prstGeom prst="rect">
            <a:avLst/>
          </a:prstGeom>
          <a:ln>
            <a:noFill/>
          </a:ln>
          <a:effectLst>
            <a:outerShdw blurRad="292100" dist="139700" dir="2700000" algn="tl" rotWithShape="0">
              <a:srgbClr val="333333">
                <a:alpha val="65000"/>
              </a:srgbClr>
            </a:outerShdw>
          </a:effectLst>
        </p:spPr>
      </p:pic>
      <p:pic>
        <p:nvPicPr>
          <p:cNvPr id="13" name="Рисунок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8643" y="3061376"/>
            <a:ext cx="2404226" cy="3264132"/>
          </a:xfrm>
          <a:prstGeom prst="rect">
            <a:avLst/>
          </a:prstGeom>
          <a:ln>
            <a:noFill/>
          </a:ln>
          <a:effectLst>
            <a:outerShdw blurRad="292100" dist="139700" dir="2700000" algn="tl" rotWithShape="0">
              <a:srgbClr val="333333">
                <a:alpha val="65000"/>
              </a:srgbClr>
            </a:outerShdw>
          </a:effectLst>
        </p:spPr>
      </p:pic>
      <p:pic>
        <p:nvPicPr>
          <p:cNvPr id="14" name="Рисунок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90990" y="3473759"/>
            <a:ext cx="2415777" cy="2561635"/>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856231" y="690843"/>
            <a:ext cx="11178245" cy="1200329"/>
          </a:xfrm>
          <a:prstGeom prst="rect">
            <a:avLst/>
          </a:prstGeom>
          <a:noFill/>
        </p:spPr>
        <p:txBody>
          <a:bodyPr wrap="square" rtlCol="0">
            <a:spAutoFit/>
          </a:bodyPr>
          <a:lstStyle/>
          <a:p>
            <a:pPr algn="r"/>
            <a:r>
              <a:rPr lang="ru-RU" sz="2400" i="1" dirty="0">
                <a:latin typeface="Century Schoolbook" panose="02040604050505020304" pitchFamily="18" charset="0"/>
              </a:rPr>
              <a:t>«Азбука» Толстого – книга особенная, </a:t>
            </a:r>
            <a:endParaRPr lang="ru-RU" sz="2400" i="1" dirty="0" smtClean="0">
              <a:latin typeface="Century Schoolbook" panose="02040604050505020304" pitchFamily="18" charset="0"/>
            </a:endParaRPr>
          </a:p>
          <a:p>
            <a:pPr algn="r"/>
            <a:r>
              <a:rPr lang="ru-RU" sz="2400" i="1" dirty="0" smtClean="0">
                <a:latin typeface="Century Schoolbook" panose="02040604050505020304" pitchFamily="18" charset="0"/>
              </a:rPr>
              <a:t>свидетельствующая </a:t>
            </a:r>
            <a:r>
              <a:rPr lang="ru-RU" sz="2400" i="1" dirty="0">
                <a:latin typeface="Century Schoolbook" panose="02040604050505020304" pitchFamily="18" charset="0"/>
              </a:rPr>
              <a:t>о готовности  Толстого,  известного </a:t>
            </a:r>
            <a:endParaRPr lang="ru-RU" sz="2400" i="1" dirty="0" smtClean="0">
              <a:latin typeface="Century Schoolbook" panose="02040604050505020304" pitchFamily="18" charset="0"/>
            </a:endParaRPr>
          </a:p>
          <a:p>
            <a:pPr algn="r"/>
            <a:r>
              <a:rPr lang="ru-RU" sz="2400" i="1" dirty="0" smtClean="0">
                <a:latin typeface="Century Schoolbook" panose="02040604050505020304" pitchFamily="18" charset="0"/>
              </a:rPr>
              <a:t>писателя</a:t>
            </a:r>
            <a:r>
              <a:rPr lang="ru-RU" sz="2400" i="1" dirty="0">
                <a:latin typeface="Century Schoolbook" panose="02040604050505020304" pitchFamily="18" charset="0"/>
              </a:rPr>
              <a:t>, </a:t>
            </a:r>
            <a:r>
              <a:rPr lang="ru-RU" sz="2400" i="1" dirty="0" smtClean="0">
                <a:latin typeface="Century Schoolbook" panose="02040604050505020304" pitchFamily="18" charset="0"/>
              </a:rPr>
              <a:t>«выйти </a:t>
            </a:r>
            <a:r>
              <a:rPr lang="ru-RU" sz="2400" i="1" dirty="0">
                <a:latin typeface="Century Schoolbook" panose="02040604050505020304" pitchFamily="18" charset="0"/>
              </a:rPr>
              <a:t>за пределы художественной </a:t>
            </a:r>
            <a:r>
              <a:rPr lang="ru-RU" sz="2400" i="1" dirty="0" smtClean="0">
                <a:latin typeface="Century Schoolbook" panose="02040604050505020304" pitchFamily="18" charset="0"/>
              </a:rPr>
              <a:t>литературы</a:t>
            </a:r>
            <a:r>
              <a:rPr lang="ru-RU" sz="2400" b="1" i="1" dirty="0">
                <a:solidFill>
                  <a:srgbClr val="000D26"/>
                </a:solidFill>
                <a:latin typeface="Century Schoolbook" panose="02040604050505020304" pitchFamily="18" charset="0"/>
              </a:rPr>
              <a:t> </a:t>
            </a:r>
            <a:r>
              <a:rPr lang="ru-RU" sz="2400" i="1" dirty="0">
                <a:solidFill>
                  <a:srgbClr val="000D26"/>
                </a:solidFill>
                <a:latin typeface="Century Schoolbook" panose="02040604050505020304" pitchFamily="18" charset="0"/>
              </a:rPr>
              <a:t>»</a:t>
            </a:r>
            <a:r>
              <a:rPr lang="ru-RU" sz="2400" i="1" dirty="0" smtClean="0">
                <a:latin typeface="Century Schoolbook" panose="02040604050505020304" pitchFamily="18" charset="0"/>
              </a:rPr>
              <a:t>.*</a:t>
            </a:r>
            <a:endParaRPr lang="ru-RU" sz="2400" i="1" dirty="0">
              <a:latin typeface="Century Schoolbook" panose="02040604050505020304" pitchFamily="18" charset="0"/>
            </a:endParaRPr>
          </a:p>
        </p:txBody>
      </p:sp>
      <p:pic>
        <p:nvPicPr>
          <p:cNvPr id="4" name="Рисунок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66364" y="1891172"/>
            <a:ext cx="3879273" cy="4976170"/>
          </a:xfrm>
          <a:prstGeom prst="rect">
            <a:avLst/>
          </a:prstGeom>
          <a:effectLst>
            <a:softEdge rad="317500"/>
          </a:effectLst>
        </p:spPr>
      </p:pic>
    </p:spTree>
    <p:extLst>
      <p:ext uri="{BB962C8B-B14F-4D97-AF65-F5344CB8AC3E}">
        <p14:creationId xmlns:p14="http://schemas.microsoft.com/office/powerpoint/2010/main" val="5270883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29881" y="1856934"/>
            <a:ext cx="5906584" cy="4192173"/>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6128" y="1266454"/>
            <a:ext cx="2509135" cy="3489904"/>
          </a:xfrm>
          <a:prstGeom prst="rect">
            <a:avLst/>
          </a:prstGeom>
          <a:ln>
            <a:noFill/>
          </a:ln>
          <a:effectLst>
            <a:outerShdw blurRad="292100" dist="139700" dir="2700000" algn="tl" rotWithShape="0">
              <a:srgbClr val="333333">
                <a:alpha val="65000"/>
              </a:srgbClr>
            </a:outerShdw>
          </a:effectLst>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86547" y="2299291"/>
            <a:ext cx="2227484" cy="3123409"/>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3086547" y="488426"/>
            <a:ext cx="6883930" cy="523220"/>
          </a:xfrm>
          <a:prstGeom prst="rect">
            <a:avLst/>
          </a:prstGeom>
          <a:noFill/>
        </p:spPr>
        <p:txBody>
          <a:bodyPr wrap="square" rtlCol="0">
            <a:spAutoFit/>
          </a:bodyPr>
          <a:lstStyle/>
          <a:p>
            <a:pPr algn="ctr"/>
            <a:r>
              <a:rPr lang="ru-RU" sz="2800" b="1" i="1" dirty="0" smtClean="0">
                <a:solidFill>
                  <a:srgbClr val="000D26"/>
                </a:solidFill>
                <a:latin typeface="Century Schoolbook" panose="02040604050505020304" pitchFamily="18" charset="0"/>
              </a:rPr>
              <a:t>"</a:t>
            </a:r>
            <a:r>
              <a:rPr lang="ru-RU" sz="2800" b="1" i="1" dirty="0">
                <a:solidFill>
                  <a:srgbClr val="000D26"/>
                </a:solidFill>
                <a:latin typeface="Century Schoolbook" panose="02040604050505020304" pitchFamily="18" charset="0"/>
              </a:rPr>
              <a:t>Русская книга </a:t>
            </a:r>
            <a:r>
              <a:rPr lang="ru-RU" sz="2800" b="1" i="1">
                <a:solidFill>
                  <a:srgbClr val="000D26"/>
                </a:solidFill>
                <a:latin typeface="Century Schoolbook" panose="02040604050505020304" pitchFamily="18" charset="0"/>
              </a:rPr>
              <a:t>для </a:t>
            </a:r>
            <a:r>
              <a:rPr lang="ru-RU" sz="2800" b="1" i="1" smtClean="0">
                <a:solidFill>
                  <a:srgbClr val="000D26"/>
                </a:solidFill>
                <a:latin typeface="Century Schoolbook" panose="02040604050505020304" pitchFamily="18" charset="0"/>
              </a:rPr>
              <a:t>чтения" </a:t>
            </a:r>
            <a:r>
              <a:rPr lang="ru-RU" sz="2800" i="1" dirty="0" smtClean="0">
                <a:solidFill>
                  <a:srgbClr val="000D26"/>
                </a:solidFill>
                <a:latin typeface="Century Schoolbook" panose="02040604050505020304" pitchFamily="18" charset="0"/>
              </a:rPr>
              <a:t>(1875) </a:t>
            </a:r>
            <a:endParaRPr lang="ru-RU" sz="2800" dirty="0"/>
          </a:p>
        </p:txBody>
      </p:sp>
      <p:pic>
        <p:nvPicPr>
          <p:cNvPr id="11" name="Рисунок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51912" y="3860996"/>
            <a:ext cx="2036405" cy="256794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060330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92727" cy="6858000"/>
          </a:xfrm>
          <a:prstGeom prst="rect">
            <a:avLst/>
          </a:prstGeom>
          <a:solidFill>
            <a:srgbClr val="0000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4532" y="3018071"/>
            <a:ext cx="2649113" cy="3409930"/>
          </a:xfrm>
          <a:prstGeom prst="rect">
            <a:avLst/>
          </a:prstGeom>
          <a:ln>
            <a:noFill/>
          </a:ln>
          <a:effectLst>
            <a:outerShdw blurRad="292100" dist="139700" dir="2700000" algn="tl" rotWithShape="0">
              <a:srgbClr val="333333">
                <a:alpha val="65000"/>
              </a:srgbClr>
            </a:outerShdw>
          </a:effectLst>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7933" y="2277735"/>
            <a:ext cx="2954587" cy="4423440"/>
          </a:xfrm>
          <a:prstGeom prst="rect">
            <a:avLst/>
          </a:prstGeom>
        </p:spPr>
      </p:pic>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72583" y="2744897"/>
            <a:ext cx="2938787" cy="3248495"/>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93425" y="3018071"/>
            <a:ext cx="2449694" cy="3153239"/>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1049272" y="184832"/>
            <a:ext cx="10964471" cy="2246769"/>
          </a:xfrm>
          <a:prstGeom prst="rect">
            <a:avLst/>
          </a:prstGeom>
          <a:noFill/>
        </p:spPr>
        <p:txBody>
          <a:bodyPr wrap="square" rtlCol="0">
            <a:spAutoFit/>
          </a:bodyPr>
          <a:lstStyle/>
          <a:p>
            <a:pPr algn="ctr"/>
            <a:r>
              <a:rPr lang="ru-RU" sz="2800" b="1" i="1" dirty="0">
                <a:solidFill>
                  <a:srgbClr val="000D26"/>
                </a:solidFill>
                <a:latin typeface="Century Schoolbook" panose="02040604050505020304" pitchFamily="18" charset="0"/>
              </a:rPr>
              <a:t>Тематическое и жанровое разнообразие произведений, включенных в "Русскую книгу для чтения". </a:t>
            </a:r>
            <a:endParaRPr lang="ru-RU" sz="2800" b="1" i="1" dirty="0" smtClean="0">
              <a:solidFill>
                <a:srgbClr val="000D26"/>
              </a:solidFill>
              <a:latin typeface="Century Schoolbook" panose="02040604050505020304" pitchFamily="18" charset="0"/>
            </a:endParaRPr>
          </a:p>
          <a:p>
            <a:pPr algn="ctr"/>
            <a:r>
              <a:rPr lang="ru-RU" sz="2800" b="1" i="1" dirty="0" smtClean="0">
                <a:solidFill>
                  <a:srgbClr val="000D26"/>
                </a:solidFill>
                <a:latin typeface="Century Schoolbook" panose="02040604050505020304" pitchFamily="18" charset="0"/>
              </a:rPr>
              <a:t>Идейные </a:t>
            </a:r>
            <a:r>
              <a:rPr lang="ru-RU" sz="2800" b="1" i="1" dirty="0">
                <a:solidFill>
                  <a:srgbClr val="000D26"/>
                </a:solidFill>
                <a:latin typeface="Century Schoolbook" panose="02040604050505020304" pitchFamily="18" charset="0"/>
              </a:rPr>
              <a:t>и художественные </a:t>
            </a:r>
            <a:r>
              <a:rPr lang="ru-RU" sz="2800" b="1" i="1" dirty="0" smtClean="0">
                <a:solidFill>
                  <a:srgbClr val="000D26"/>
                </a:solidFill>
                <a:latin typeface="Century Schoolbook" panose="02040604050505020304" pitchFamily="18" charset="0"/>
              </a:rPr>
              <a:t>особенности</a:t>
            </a:r>
          </a:p>
          <a:p>
            <a:pPr algn="ctr"/>
            <a:r>
              <a:rPr lang="ru-RU" sz="2800" b="1" i="1" dirty="0" smtClean="0">
                <a:solidFill>
                  <a:srgbClr val="000D26"/>
                </a:solidFill>
                <a:latin typeface="Century Schoolbook" panose="02040604050505020304" pitchFamily="18" charset="0"/>
              </a:rPr>
              <a:t> </a:t>
            </a:r>
            <a:r>
              <a:rPr lang="ru-RU" sz="2800" b="1" i="1" dirty="0">
                <a:solidFill>
                  <a:srgbClr val="000D26"/>
                </a:solidFill>
                <a:latin typeface="Century Schoolbook" panose="02040604050505020304" pitchFamily="18" charset="0"/>
              </a:rPr>
              <a:t>маленьких рассказов о детях, </a:t>
            </a:r>
            <a:endParaRPr lang="ru-RU" sz="2800" b="1" i="1" dirty="0" smtClean="0">
              <a:solidFill>
                <a:srgbClr val="000D26"/>
              </a:solidFill>
              <a:latin typeface="Century Schoolbook" panose="02040604050505020304" pitchFamily="18" charset="0"/>
            </a:endParaRPr>
          </a:p>
          <a:p>
            <a:pPr algn="ctr"/>
            <a:r>
              <a:rPr lang="ru-RU" sz="2800" b="1" i="1" dirty="0" smtClean="0">
                <a:solidFill>
                  <a:srgbClr val="000D26"/>
                </a:solidFill>
                <a:latin typeface="Century Schoolbook" panose="02040604050505020304" pitchFamily="18" charset="0"/>
              </a:rPr>
              <a:t>их </a:t>
            </a:r>
            <a:r>
              <a:rPr lang="ru-RU" sz="2800" b="1" i="1" dirty="0">
                <a:solidFill>
                  <a:srgbClr val="000D26"/>
                </a:solidFill>
                <a:latin typeface="Century Schoolbook" panose="02040604050505020304" pitchFamily="18" charset="0"/>
              </a:rPr>
              <a:t>воспитательная направленность</a:t>
            </a:r>
            <a:endParaRPr lang="ru-RU" sz="2800" b="1" dirty="0"/>
          </a:p>
        </p:txBody>
      </p:sp>
      <p:sp>
        <p:nvSpPr>
          <p:cNvPr id="12" name="TextBox 11"/>
          <p:cNvSpPr txBox="1"/>
          <p:nvPr/>
        </p:nvSpPr>
        <p:spPr>
          <a:xfrm>
            <a:off x="6668814" y="6248981"/>
            <a:ext cx="5186668" cy="461665"/>
          </a:xfrm>
          <a:prstGeom prst="rect">
            <a:avLst/>
          </a:prstGeom>
          <a:noFill/>
        </p:spPr>
        <p:txBody>
          <a:bodyPr wrap="square" rtlCol="0">
            <a:spAutoFit/>
          </a:bodyPr>
          <a:lstStyle/>
          <a:p>
            <a:pPr algn="r"/>
            <a:r>
              <a:rPr lang="ru-RU" sz="2400" i="1" dirty="0">
                <a:latin typeface="Century Schoolbook" panose="02040604050505020304" pitchFamily="18" charset="0"/>
              </a:rPr>
              <a:t>Рассказы-миниатюры.</a:t>
            </a:r>
          </a:p>
        </p:txBody>
      </p:sp>
    </p:spTree>
    <p:extLst>
      <p:ext uri="{BB962C8B-B14F-4D97-AF65-F5344CB8AC3E}">
        <p14:creationId xmlns:p14="http://schemas.microsoft.com/office/powerpoint/2010/main" val="267635060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3700</TotalTime>
  <Words>8796</Words>
  <Application>Microsoft Office PowerPoint</Application>
  <PresentationFormat>Широкоэкранный</PresentationFormat>
  <Paragraphs>589</Paragraphs>
  <Slides>32</Slides>
  <Notes>25</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32</vt:i4>
      </vt:variant>
    </vt:vector>
  </HeadingPairs>
  <TitlesOfParts>
    <vt:vector size="38" baseType="lpstr">
      <vt:lpstr>Arial</vt:lpstr>
      <vt:lpstr>Calibri</vt:lpstr>
      <vt:lpstr>Calibri Light</vt:lpstr>
      <vt:lpstr>Century Schoolbook</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 - МДК 02.07 Детская литература с практикумом по выразительному чтению.</dc:title>
  <dc:subject>Тематическое и жанровое разнообразие произведений Льва Николаевича Толстого</dc:subject>
  <dc:creator>преподаватель ГПОАУ АО АПК - О.Г. Гольская.</dc:creator>
  <cp:keywords>литературные традиции, автобиографическое повествование, жанровое многообразие, реализм, сюжетность, простота композиции, искренность чувств, сказка - аллегория, басня в прозе, быль.</cp:keywords>
  <cp:lastModifiedBy>Admin</cp:lastModifiedBy>
  <cp:revision>344</cp:revision>
  <dcterms:created xsi:type="dcterms:W3CDTF">2020-01-22T05:20:32Z</dcterms:created>
  <dcterms:modified xsi:type="dcterms:W3CDTF">2021-01-10T14:36:47Z</dcterms:modified>
</cp:coreProperties>
</file>