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60" r:id="rId4"/>
    <p:sldId id="264" r:id="rId5"/>
    <p:sldId id="259" r:id="rId6"/>
    <p:sldId id="262" r:id="rId7"/>
    <p:sldId id="263" r:id="rId8"/>
    <p:sldId id="265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3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EBCD7-9A22-4D97-88DA-F8428E27C62A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84110-8022-4E43-99A1-E0018012A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2.mp4" TargetMode="External"/><Relationship Id="rId2" Type="http://schemas.openxmlformats.org/officeDocument/2006/relationships/hyperlink" Target="1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071678"/>
            <a:ext cx="7000924" cy="1179982"/>
          </a:xfrm>
        </p:spPr>
        <p:txBody>
          <a:bodyPr/>
          <a:lstStyle/>
          <a:p>
            <a:pPr algn="ctr"/>
            <a:r>
              <a:rPr lang="ru-RU" dirty="0" smtClean="0"/>
              <a:t>ОБУЧЕНИЕ РЕБЕНКА С РАС в </a:t>
            </a:r>
            <a:r>
              <a:rPr lang="ru-RU" sz="2400" dirty="0" smtClean="0"/>
              <a:t>ГКОУ «</a:t>
            </a:r>
            <a:r>
              <a:rPr lang="ru-RU" sz="2400" dirty="0" err="1" smtClean="0"/>
              <a:t>Богородская</a:t>
            </a:r>
            <a:r>
              <a:rPr lang="ru-RU" sz="2400" dirty="0" smtClean="0"/>
              <a:t> школа №8»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143380"/>
            <a:ext cx="6172200" cy="785818"/>
          </a:xfrm>
        </p:spPr>
        <p:txBody>
          <a:bodyPr/>
          <a:lstStyle/>
          <a:p>
            <a:r>
              <a:rPr lang="ru-RU" dirty="0" smtClean="0"/>
              <a:t>Презентацию подготовила учитель-логопед Томилова Е.О.</a:t>
            </a:r>
            <a:endParaRPr lang="ru-RU" dirty="0"/>
          </a:p>
        </p:txBody>
      </p:sp>
      <p:pic>
        <p:nvPicPr>
          <p:cNvPr id="5" name="Рисунок 4" descr="2c142af6e1fc355f2c26d202d58efd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142852"/>
            <a:ext cx="2191170" cy="1178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786874" cy="6429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задачи, поставленные  АООП 8.3. и 8.4.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000108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000" dirty="0" smtClean="0"/>
              <a:t>Формирование мотивации к взаимодействию со сверстниками и взрослыми.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000240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ru-RU" sz="2000" dirty="0" smtClean="0"/>
              <a:t>Коррекция нарушений аффективного, </a:t>
            </a:r>
            <a:r>
              <a:rPr lang="ru-RU" sz="2000" dirty="0" err="1" smtClean="0"/>
              <a:t>сенсорно-перцептивного</a:t>
            </a:r>
            <a:r>
              <a:rPr lang="ru-RU" sz="2000" dirty="0" smtClean="0"/>
              <a:t>, коммуникативного и личностного развития, </a:t>
            </a:r>
            <a:r>
              <a:rPr lang="ru-RU" sz="2000" dirty="0" err="1" smtClean="0"/>
              <a:t>дезадаптивных</a:t>
            </a:r>
            <a:r>
              <a:rPr lang="ru-RU" sz="2000" dirty="0" smtClean="0"/>
              <a:t> форм поведения.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214686"/>
            <a:ext cx="77867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Формирование разнообразных моделей общения с постепенным сокращением дистанции взаимодействия с окружающими, возможных форм визуального и тактильного контакта, способности проникать в эмоциональный смысл ситуации общения.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5000636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Формирование коммуникативных навыков, включая использование средств альтернативной коммуникации. </a:t>
            </a:r>
          </a:p>
          <a:p>
            <a:endParaRPr lang="ru-RU" sz="2000" dirty="0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214282" y="1285860"/>
            <a:ext cx="642910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214282" y="2500306"/>
            <a:ext cx="642910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214282" y="3857628"/>
            <a:ext cx="642910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214282" y="5143512"/>
            <a:ext cx="642910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214290"/>
            <a:ext cx="5357850" cy="60722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Техническое оснащение включает: предметы, графические изображения, знаковые системы, таблицы букв, карточки с напечатанными словами, наборы букв, коммуникативные таблицы и коммуникативные тетради,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 l="18028" t="48317" r="21755" b="14422"/>
          <a:stretch>
            <a:fillRect/>
          </a:stretch>
        </p:blipFill>
        <p:spPr bwMode="auto">
          <a:xfrm>
            <a:off x="71406" y="4143380"/>
            <a:ext cx="492594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 l="14531" t="24954" r="22930" b="13897"/>
          <a:stretch>
            <a:fillRect/>
          </a:stretch>
        </p:blipFill>
        <p:spPr bwMode="auto">
          <a:xfrm>
            <a:off x="5214942" y="4143380"/>
            <a:ext cx="3571900" cy="261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 l="7128" t="9735" r="18149" b="9182"/>
          <a:stretch>
            <a:fillRect/>
          </a:stretch>
        </p:blipFill>
        <p:spPr bwMode="auto">
          <a:xfrm rot="5400000">
            <a:off x="5474858" y="728032"/>
            <a:ext cx="3714776" cy="268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2c142af6e1fc355f2c26d202d58efd1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3143248"/>
            <a:ext cx="1905418" cy="102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62596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Психолого-педагогическая коррекция по формированию коммуникативных навыков осуществляется на основе следующих </a:t>
            </a:r>
            <a:r>
              <a:rPr lang="ru-RU" b="1" dirty="0" smtClean="0"/>
              <a:t>принципов</a:t>
            </a:r>
            <a:r>
              <a:rPr lang="ru-RU" dirty="0" smtClean="0"/>
              <a:t> :</a:t>
            </a:r>
          </a:p>
          <a:p>
            <a:pPr lvl="0"/>
            <a:r>
              <a:rPr lang="ru-RU" i="1" dirty="0" smtClean="0"/>
              <a:t>комплексного воздействия</a:t>
            </a:r>
            <a:r>
              <a:rPr lang="ru-RU" dirty="0" smtClean="0"/>
              <a:t>;</a:t>
            </a:r>
          </a:p>
          <a:p>
            <a:pPr lvl="0"/>
            <a:r>
              <a:rPr lang="ru-RU" i="1" dirty="0" smtClean="0"/>
              <a:t>систематичности;</a:t>
            </a:r>
          </a:p>
          <a:p>
            <a:pPr lvl="0"/>
            <a:r>
              <a:rPr lang="ru-RU" i="1" dirty="0" smtClean="0"/>
              <a:t>наглядности;</a:t>
            </a:r>
          </a:p>
          <a:p>
            <a:pPr lvl="0"/>
            <a:r>
              <a:rPr lang="ru-RU" i="1" dirty="0" smtClean="0"/>
              <a:t>дифференцированного подхода к обучению;</a:t>
            </a:r>
          </a:p>
          <a:p>
            <a:pPr lvl="0"/>
            <a:r>
              <a:rPr lang="ru-RU" i="1" dirty="0" smtClean="0"/>
              <a:t>индивидуального подхода;</a:t>
            </a:r>
          </a:p>
          <a:p>
            <a:r>
              <a:rPr lang="ru-RU" i="1" dirty="0" smtClean="0"/>
              <a:t>связи речи с другими сторонами психического развития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121_114011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500034" y="3754115"/>
            <a:ext cx="2500330" cy="2889595"/>
          </a:xfrm>
          <a:prstGeom prst="rect">
            <a:avLst/>
          </a:prstGeom>
        </p:spPr>
      </p:pic>
      <p:pic>
        <p:nvPicPr>
          <p:cNvPr id="5" name="Рисунок 4" descr="20200121_085204.jpg"/>
          <p:cNvPicPr>
            <a:picLocks noChangeAspect="1"/>
          </p:cNvPicPr>
          <p:nvPr/>
        </p:nvPicPr>
        <p:blipFill>
          <a:blip r:embed="rId3" cstate="print"/>
          <a:srcRect r="18055" b="33333"/>
          <a:stretch>
            <a:fillRect/>
          </a:stretch>
        </p:blipFill>
        <p:spPr>
          <a:xfrm>
            <a:off x="6215074" y="702248"/>
            <a:ext cx="2513705" cy="2726728"/>
          </a:xfrm>
          <a:prstGeom prst="rect">
            <a:avLst/>
          </a:prstGeom>
        </p:spPr>
      </p:pic>
      <p:pic>
        <p:nvPicPr>
          <p:cNvPr id="6" name="Рисунок 5" descr="20200120_114344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rcRect t="20833" r="7812"/>
          <a:stretch>
            <a:fillRect/>
          </a:stretch>
        </p:blipFill>
        <p:spPr>
          <a:xfrm>
            <a:off x="4036217" y="3714753"/>
            <a:ext cx="4393435" cy="2928958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0" y="214290"/>
            <a:ext cx="642942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Освоение и использование средств невербальной коммуникации: взгляда, мимики, жеста, предмета, графического изображения, знаков, таблицы букв, карточек с печатными словами, набор букв как средства коммуникации.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tabLst>
                <a:tab pos="354965" algn="l"/>
              </a:tabLst>
            </a:pPr>
            <a:r>
              <a:rPr lang="ru-RU" spc="-1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станавлив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9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онтакт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 собе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едни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spcBef>
                <a:spcPts val="285"/>
              </a:spcBef>
              <a:tabLst>
                <a:tab pos="354965" algn="l"/>
              </a:tabLst>
            </a:pP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реагиров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собс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твенное</a:t>
            </a:r>
            <a:r>
              <a:rPr lang="ru-RU" spc="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имя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spcBef>
                <a:spcPts val="285"/>
              </a:spcBef>
              <a:tabLst>
                <a:tab pos="354965" algn="l"/>
              </a:tabLst>
            </a:pP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риве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ствов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собе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едни</a:t>
            </a:r>
            <a:r>
              <a:rPr lang="ru-RU" spc="-3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верба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льными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pc="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невербальными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55600"/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сред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твами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230504" indent="-342900">
              <a:tabLst>
                <a:tab pos="354965" algn="l"/>
              </a:tabLst>
            </a:pP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привл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себе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вербал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ьн</a:t>
            </a:r>
            <a:r>
              <a:rPr lang="ru-RU" spc="-100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ми,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невербальными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средс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859790" indent="-342900">
              <a:tabLst>
                <a:tab pos="354965" algn="l"/>
              </a:tabLst>
            </a:pP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выраж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елания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вербальным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pc="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невербальными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средс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вами</a:t>
            </a:r>
            <a:r>
              <a:rPr lang="ru-RU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12700" indent="-342900">
              <a:tabLst>
                <a:tab pos="354965" algn="l"/>
              </a:tabLst>
            </a:pP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обращ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просьбой 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помощ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pc="-80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раж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ая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её</a:t>
            </a:r>
            <a:r>
              <a:rPr lang="ru-RU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вербал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ьн</a:t>
            </a:r>
            <a:r>
              <a:rPr lang="ru-RU" spc="-100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pc="-40" dirty="0" smtClean="0">
                <a:latin typeface="Times New Roman" pitchFamily="18" charset="0"/>
                <a:cs typeface="Times New Roman" pitchFamily="18" charset="0"/>
              </a:rPr>
              <a:t>ми, невербальными</a:t>
            </a:r>
            <a:r>
              <a:rPr lang="ru-RU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средс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вами</a:t>
            </a:r>
            <a:r>
              <a:rPr lang="ru-RU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-4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Формируемые  </a:t>
            </a:r>
            <a:r>
              <a:rPr lang="ru-RU" sz="4000" b="1" spc="2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pc="-5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</a:t>
            </a:r>
            <a:r>
              <a:rPr lang="ru-RU" sz="4000" b="1" spc="-6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spc="-5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000" b="1" spc="1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142844" y="357166"/>
            <a:ext cx="8786874" cy="6116786"/>
          </a:xfrm>
        </p:spPr>
        <p:txBody>
          <a:bodyPr>
            <a:noAutofit/>
          </a:bodyPr>
          <a:lstStyle/>
          <a:p>
            <a:pPr marL="469900" indent="-457200" algn="l">
              <a:lnSpc>
                <a:spcPct val="100000"/>
              </a:lnSpc>
              <a:buNone/>
              <a:tabLst>
                <a:tab pos="354965" algn="l"/>
              </a:tabLst>
            </a:pPr>
            <a:r>
              <a:rPr lang="ru-RU" sz="3600" b="1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Средства невербальной </a:t>
            </a:r>
            <a:br>
              <a:rPr lang="ru-RU" sz="3600" b="1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коммуникации</a:t>
            </a:r>
            <a:r>
              <a:rPr lang="ru-RU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pc="-15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pc="-15" dirty="0" smtClean="0">
                <a:solidFill>
                  <a:srgbClr val="073D8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pc="-15" dirty="0" smtClean="0">
                <a:solidFill>
                  <a:srgbClr val="073D86"/>
                </a:solidFill>
                <a:latin typeface="Arial" pitchFamily="34" charset="0"/>
                <a:cs typeface="Arial" pitchFamily="34" charset="0"/>
              </a:rPr>
            </a:br>
            <a:r>
              <a:rPr lang="ru-RU" spc="-15" dirty="0" smtClean="0">
                <a:solidFill>
                  <a:srgbClr val="073D86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pc="-14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ляд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90" dirty="0" smtClean="0">
                <a:latin typeface="Times New Roman" pitchFamily="18" charset="0"/>
                <a:cs typeface="Times New Roman" pitchFamily="18" charset="0"/>
              </a:rPr>
              <a:t>мими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чевые</a:t>
            </a:r>
            <a:r>
              <a:rPr lang="ru-RU" spc="5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предметный</a:t>
            </a:r>
            <a:r>
              <a:rPr lang="ru-RU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символ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графич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ru-RU" spc="-8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pc="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изоб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pc="-3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ение</a:t>
            </a:r>
            <a:r>
              <a:rPr lang="ru-RU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(ф</a:t>
            </a:r>
            <a:r>
              <a:rPr lang="ru-RU" spc="-1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pc="-10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огр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афия,</a:t>
            </a:r>
            <a:r>
              <a:rPr lang="ru-RU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8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3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ртин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а,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пик</a:t>
            </a:r>
            <a:r>
              <a:rPr lang="ru-RU" spc="-9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огр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мма)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pc="-8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pc="-10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очки</a:t>
            </a:r>
            <a:r>
              <a:rPr lang="ru-RU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35" dirty="0" smtClean="0">
                <a:latin typeface="Times New Roman" pitchFamily="18" charset="0"/>
                <a:cs typeface="Times New Roman" pitchFamily="18" charset="0"/>
              </a:rPr>
              <a:t>нап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pc="-95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танными</a:t>
            </a:r>
            <a:r>
              <a:rPr lang="ru-RU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55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ru-RU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95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укв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тронные</a:t>
            </a:r>
            <a:r>
              <a:rPr lang="ru-RU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средства: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2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омму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pc="-8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9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тивная</a:t>
            </a:r>
            <a:r>
              <a:rPr lang="ru-RU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кноп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а,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14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омму</a:t>
            </a:r>
            <a:r>
              <a:rPr lang="ru-RU" spc="-6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pc="-8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7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9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10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3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pc="2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14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pc="-65" dirty="0" smtClean="0">
                <a:latin typeface="Times New Roman" pitchFamily="18" charset="0"/>
                <a:cs typeface="Times New Roman" pitchFamily="18" charset="0"/>
              </a:rPr>
              <a:t>омпь</a:t>
            </a:r>
            <a:r>
              <a:rPr lang="ru-RU" spc="-130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pc="-114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ru-RU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45" dirty="0" smtClean="0">
                <a:latin typeface="Times New Roman" pitchFamily="18" charset="0"/>
                <a:cs typeface="Times New Roman" pitchFamily="18" charset="0"/>
              </a:rPr>
              <a:t>(планшет)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64294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Принцип наглядности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115328" cy="5473844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Наглядный материал для работы по темам</a:t>
            </a:r>
            <a:endParaRPr lang="ru-RU" dirty="0" smtClean="0"/>
          </a:p>
          <a:p>
            <a:r>
              <a:rPr lang="ru-RU" dirty="0" smtClean="0">
                <a:hlinkClick r:id="rId3" action="ppaction://hlinkfile"/>
              </a:rPr>
              <a:t>Пример работы с Варей К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215370" cy="4873752"/>
          </a:xfrm>
        </p:spPr>
        <p:txBody>
          <a:bodyPr/>
          <a:lstStyle/>
          <a:p>
            <a:r>
              <a:rPr lang="ru-RU" dirty="0" smtClean="0"/>
              <a:t>Ребенок с РАС, не владеющий вербальной речью, не доступен в плане общения со стороны окружающих, что в целом нарушает и искажает его психическое и интеллектуальное развитие. В этой связи </a:t>
            </a:r>
            <a:r>
              <a:rPr lang="ru-RU" b="1" dirty="0" smtClean="0"/>
              <a:t>обучение ребенка речи с использованием альтернативных средств коммуникации является необходимой частью всей системы коррекционно-педагогической работы. Альтернативные средства общения могут использоваться для дополнения речи </a:t>
            </a:r>
            <a:r>
              <a:rPr lang="ru-RU" dirty="0" smtClean="0"/>
              <a:t>(если речь невнятная, смазанная) или ее замены, в случае ее отсутствия.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161</TotalTime>
  <Words>320</Words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ОБУЧЕНИЕ РЕБЕНКА С РАС в ГКОУ «Богородская школа №8»</vt:lpstr>
      <vt:lpstr>задачи, поставленные  АООП 8.3. и 8.4.</vt:lpstr>
      <vt:lpstr>Слайд 3</vt:lpstr>
      <vt:lpstr>Слайд 4</vt:lpstr>
      <vt:lpstr>Слайд 5</vt:lpstr>
      <vt:lpstr>Формируемые   умения :</vt:lpstr>
      <vt:lpstr>Слайд 7</vt:lpstr>
      <vt:lpstr>Принцип наглядности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2020-11-13T10:35:32Z</dcterms:created>
  <dcterms:modified xsi:type="dcterms:W3CDTF">2020-11-17T11:26:51Z</dcterms:modified>
</cp:coreProperties>
</file>