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72" r:id="rId3"/>
    <p:sldId id="261" r:id="rId4"/>
    <p:sldId id="258" r:id="rId5"/>
    <p:sldId id="269" r:id="rId6"/>
    <p:sldId id="262" r:id="rId7"/>
    <p:sldId id="266" r:id="rId8"/>
    <p:sldId id="259" r:id="rId9"/>
    <p:sldId id="270" r:id="rId10"/>
    <p:sldId id="276" r:id="rId11"/>
    <p:sldId id="271" r:id="rId12"/>
    <p:sldId id="273" r:id="rId13"/>
    <p:sldId id="263" r:id="rId14"/>
    <p:sldId id="265" r:id="rId15"/>
    <p:sldId id="274" r:id="rId16"/>
    <p:sldId id="27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4" d="100"/>
          <a:sy n="74" d="100"/>
        </p:scale>
        <p:origin x="-1266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034636-5CF3-4446-81D5-7A7BFA3D8C0C}" type="datetimeFigureOut">
              <a:rPr lang="ru-RU" smtClean="0"/>
              <a:pPr/>
              <a:t>30.10.2020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7EB15F-4D20-4510-A93B-FC0C855781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97949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7EB15F-4D20-4510-A93B-FC0C855781EF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7EB15F-4D20-4510-A93B-FC0C855781EF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7EB15F-4D20-4510-A93B-FC0C855781EF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7EB15F-4D20-4510-A93B-FC0C855781EF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7EB15F-4D20-4510-A93B-FC0C855781EF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A6274-48AA-4E82-93DC-B2AAB8EFB500}" type="datetimeFigureOut">
              <a:rPr lang="ru-RU" smtClean="0"/>
              <a:pPr/>
              <a:t>30.10.2020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E5862-23AE-4C5E-B0F0-136E3A16C4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A6274-48AA-4E82-93DC-B2AAB8EFB500}" type="datetimeFigureOut">
              <a:rPr lang="ru-RU" smtClean="0"/>
              <a:pPr/>
              <a:t>30.10.2020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E5862-23AE-4C5E-B0F0-136E3A16C4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A6274-48AA-4E82-93DC-B2AAB8EFB500}" type="datetimeFigureOut">
              <a:rPr lang="ru-RU" smtClean="0"/>
              <a:pPr/>
              <a:t>30.10.2020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E5862-23AE-4C5E-B0F0-136E3A16C4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A6274-48AA-4E82-93DC-B2AAB8EFB500}" type="datetimeFigureOut">
              <a:rPr lang="ru-RU" smtClean="0"/>
              <a:pPr/>
              <a:t>30.10.2020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E5862-23AE-4C5E-B0F0-136E3A16C4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A6274-48AA-4E82-93DC-B2AAB8EFB500}" type="datetimeFigureOut">
              <a:rPr lang="ru-RU" smtClean="0"/>
              <a:pPr/>
              <a:t>30.10.2020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E5862-23AE-4C5E-B0F0-136E3A16C4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A6274-48AA-4E82-93DC-B2AAB8EFB500}" type="datetimeFigureOut">
              <a:rPr lang="ru-RU" smtClean="0"/>
              <a:pPr/>
              <a:t>30.10.2020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E5862-23AE-4C5E-B0F0-136E3A16C4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A6274-48AA-4E82-93DC-B2AAB8EFB500}" type="datetimeFigureOut">
              <a:rPr lang="ru-RU" smtClean="0"/>
              <a:pPr/>
              <a:t>30.10.2020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E5862-23AE-4C5E-B0F0-136E3A16C4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A6274-48AA-4E82-93DC-B2AAB8EFB500}" type="datetimeFigureOut">
              <a:rPr lang="ru-RU" smtClean="0"/>
              <a:pPr/>
              <a:t>30.10.2020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E5862-23AE-4C5E-B0F0-136E3A16C4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A6274-48AA-4E82-93DC-B2AAB8EFB500}" type="datetimeFigureOut">
              <a:rPr lang="ru-RU" smtClean="0"/>
              <a:pPr/>
              <a:t>30.10.2020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E5862-23AE-4C5E-B0F0-136E3A16C4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A6274-48AA-4E82-93DC-B2AAB8EFB500}" type="datetimeFigureOut">
              <a:rPr lang="ru-RU" smtClean="0"/>
              <a:pPr/>
              <a:t>30.10.2020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E5862-23AE-4C5E-B0F0-136E3A16C4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A6274-48AA-4E82-93DC-B2AAB8EFB500}" type="datetimeFigureOut">
              <a:rPr lang="ru-RU" smtClean="0"/>
              <a:pPr/>
              <a:t>30.10.2020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E5862-23AE-4C5E-B0F0-136E3A16C4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6A6274-48AA-4E82-93DC-B2AAB8EFB500}" type="datetimeFigureOut">
              <a:rPr lang="ru-RU" smtClean="0"/>
              <a:pPr/>
              <a:t>30.10.2020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9E5862-23AE-4C5E-B0F0-136E3A16C43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dissolve/>
    <p:sndAc>
      <p:stSnd>
        <p:snd r:embed="rId13" name="chimes.wav"/>
      </p:stSnd>
    </p:sndAc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img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4281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67544" y="1291061"/>
            <a:ext cx="7572428" cy="212365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4400" b="1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Формирование                                            базовых учебных действий </a:t>
            </a:r>
          </a:p>
          <a:p>
            <a:pPr algn="ctr"/>
            <a:r>
              <a:rPr lang="ru-RU" sz="4400" b="1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(БУД) </a:t>
            </a:r>
          </a:p>
        </p:txBody>
      </p:sp>
      <p:pic>
        <p:nvPicPr>
          <p:cNvPr id="7" name="Picture 2" descr="C:\Users\Ника\Downloads\p225_1408709592_ovz-1024x51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3929066"/>
            <a:ext cx="3286148" cy="180831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img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14282" y="285729"/>
            <a:ext cx="850112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357167"/>
            <a:ext cx="735811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6897" y="491711"/>
            <a:ext cx="875020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    Например</a:t>
            </a:r>
            <a:r>
              <a:rPr lang="ru-RU" sz="2400" b="1" i="1" dirty="0">
                <a:solidFill>
                  <a:srgbClr val="00206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:</a:t>
            </a:r>
          </a:p>
          <a:p>
            <a:pPr marL="285750" indent="-285750">
              <a:buFontTx/>
              <a:buChar char="-"/>
            </a:pPr>
            <a:r>
              <a:rPr lang="ru-RU" sz="2400" dirty="0">
                <a:solidFill>
                  <a:srgbClr val="00206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«Определить тему урока, занятия»;</a:t>
            </a:r>
          </a:p>
          <a:p>
            <a:pPr marL="285750" indent="-285750">
              <a:buFontTx/>
              <a:buChar char="-"/>
            </a:pPr>
            <a:r>
              <a:rPr lang="ru-RU" sz="2400" dirty="0">
                <a:solidFill>
                  <a:srgbClr val="00206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« Выбрать цель урока, занятия из предложенных фраз»;</a:t>
            </a:r>
          </a:p>
          <a:p>
            <a:pPr marL="285750" indent="-285750">
              <a:buFontTx/>
              <a:buChar char="-"/>
            </a:pPr>
            <a:r>
              <a:rPr lang="ru-RU" sz="2400" dirty="0">
                <a:solidFill>
                  <a:srgbClr val="00206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«Составь рассказ по опорной схеме»;</a:t>
            </a:r>
          </a:p>
          <a:p>
            <a:pPr marL="285750" indent="-285750">
              <a:buFontTx/>
              <a:buChar char="-"/>
            </a:pPr>
            <a:r>
              <a:rPr lang="ru-RU" sz="2400" dirty="0">
                <a:solidFill>
                  <a:srgbClr val="00206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Составь рассказ по картинкам (</a:t>
            </a:r>
            <a:r>
              <a:rPr lang="ru-RU" sz="2400" dirty="0" err="1">
                <a:solidFill>
                  <a:srgbClr val="00206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саморегуляция</a:t>
            </a:r>
            <a:r>
              <a:rPr lang="ru-RU" sz="2400" dirty="0">
                <a:solidFill>
                  <a:srgbClr val="00206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)»;</a:t>
            </a:r>
          </a:p>
          <a:p>
            <a:pPr marL="285750" indent="-285750">
              <a:buFontTx/>
              <a:buChar char="-"/>
            </a:pPr>
            <a:r>
              <a:rPr lang="ru-RU" sz="2400" dirty="0">
                <a:solidFill>
                  <a:srgbClr val="00206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«Найди и исправь ошибки»;</a:t>
            </a:r>
          </a:p>
          <a:p>
            <a:pPr marL="285750" indent="-285750">
              <a:buFontTx/>
              <a:buChar char="-"/>
            </a:pPr>
            <a:r>
              <a:rPr lang="ru-RU" sz="2400" dirty="0">
                <a:solidFill>
                  <a:srgbClr val="00206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«Сверьте свои ответы, работы с эталоном; </a:t>
            </a:r>
          </a:p>
          <a:p>
            <a:pPr marL="285750" indent="-285750">
              <a:buFontTx/>
              <a:buChar char="-"/>
            </a:pPr>
            <a:r>
              <a:rPr lang="ru-RU" sz="2400" dirty="0">
                <a:solidFill>
                  <a:srgbClr val="00206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(прогнозирование и контроль)».</a:t>
            </a: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2063034"/>
              </p:ext>
            </p:extLst>
          </p:nvPr>
        </p:nvGraphicFramePr>
        <p:xfrm>
          <a:off x="428596" y="3978605"/>
          <a:ext cx="6077585" cy="6400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25650"/>
                <a:gridCol w="2025650"/>
                <a:gridCol w="2026285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Я знаю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Я могу узнать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Какие темы для этого нужно повторить   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1533525" y="35433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8713340"/>
              </p:ext>
            </p:extLst>
          </p:nvPr>
        </p:nvGraphicFramePr>
        <p:xfrm>
          <a:off x="214282" y="5085184"/>
          <a:ext cx="6077585" cy="8534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25650"/>
                <a:gridCol w="2025650"/>
                <a:gridCol w="2026285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Что такое религия?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Что я хочу узнать о религии древних греков?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Что нового я узнал на </a:t>
                      </a:r>
                      <a:r>
                        <a:rPr lang="ru-RU" sz="1400" dirty="0" smtClean="0">
                          <a:effectLst/>
                        </a:rPr>
                        <a:t>уроке, занятии?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 descr="veselyie-rebyata-shablon-prevyu-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3000364" y="428604"/>
            <a:ext cx="592935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	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2357423" y="571480"/>
            <a:ext cx="650085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286000" y="2857496"/>
            <a:ext cx="650084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None/>
            </a:pPr>
            <a:endParaRPr lang="ru-RU" sz="2800" b="1" cap="all" dirty="0" smtClean="0">
              <a:ln w="0"/>
              <a:solidFill>
                <a:srgbClr val="FFC000"/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428860" y="428604"/>
            <a:ext cx="635798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познавательные БУД</a:t>
            </a:r>
            <a:endParaRPr lang="ru-RU" sz="3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93128" y="2564904"/>
            <a:ext cx="624644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Это действия </a:t>
            </a:r>
            <a:r>
              <a:rPr lang="ru-RU" sz="2800" b="1" i="1" dirty="0">
                <a:solidFill>
                  <a:srgbClr val="00206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исследования, поиска, отбора и структурирования необходимой информации, моделирования изучаемого содержания, осуществлять логические операции.</a:t>
            </a: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img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0455" y="0"/>
            <a:ext cx="9144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14282" y="285729"/>
            <a:ext cx="850112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357167"/>
            <a:ext cx="735811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871790"/>
            <a:ext cx="831815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Для </a:t>
            </a:r>
            <a:r>
              <a:rPr lang="ru-RU" sz="2400" b="1" i="1" dirty="0">
                <a:solidFill>
                  <a:srgbClr val="00206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формирования познавательных БУД </a:t>
            </a:r>
            <a:endParaRPr lang="ru-RU" sz="2400" b="1" i="1" dirty="0" smtClean="0">
              <a:solidFill>
                <a:srgbClr val="00206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целесообразны </a:t>
            </a:r>
            <a:r>
              <a:rPr lang="ru-RU" sz="2400" b="1" i="1" dirty="0">
                <a:solidFill>
                  <a:srgbClr val="00206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следующие виды заданий</a:t>
            </a:r>
            <a:r>
              <a:rPr lang="ru-RU" sz="2400" b="1" i="1" dirty="0" smtClean="0">
                <a:solidFill>
                  <a:srgbClr val="00206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:</a:t>
            </a:r>
          </a:p>
          <a:p>
            <a:pPr algn="ctr"/>
            <a:endParaRPr lang="ru-RU" sz="2400" i="1" dirty="0">
              <a:solidFill>
                <a:srgbClr val="00206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r>
              <a:rPr lang="ru-RU" sz="2400" i="1" dirty="0">
                <a:solidFill>
                  <a:srgbClr val="00206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– сравни; </a:t>
            </a:r>
            <a:endParaRPr lang="ru-RU" sz="2400" i="1" dirty="0" smtClean="0">
              <a:solidFill>
                <a:srgbClr val="00206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r>
              <a:rPr lang="ru-RU" sz="2400" i="1" dirty="0" smtClean="0">
                <a:solidFill>
                  <a:srgbClr val="00206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– </a:t>
            </a:r>
            <a:r>
              <a:rPr lang="ru-RU" sz="2400" i="1" dirty="0">
                <a:solidFill>
                  <a:srgbClr val="00206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найди отличия (можно задать </a:t>
            </a:r>
            <a:r>
              <a:rPr lang="ru-RU" sz="2400" i="1" dirty="0" smtClean="0">
                <a:solidFill>
                  <a:srgbClr val="00206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их количество</a:t>
            </a:r>
            <a:r>
              <a:rPr lang="ru-RU" sz="2400" i="1" dirty="0">
                <a:solidFill>
                  <a:srgbClr val="00206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); </a:t>
            </a:r>
          </a:p>
          <a:p>
            <a:r>
              <a:rPr lang="ru-RU" sz="2400" i="1" dirty="0">
                <a:solidFill>
                  <a:srgbClr val="00206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– на что похоже?;</a:t>
            </a:r>
          </a:p>
          <a:p>
            <a:r>
              <a:rPr lang="ru-RU" sz="2400" i="1" dirty="0">
                <a:solidFill>
                  <a:srgbClr val="00206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– поиск лишнего; </a:t>
            </a:r>
          </a:p>
          <a:p>
            <a:r>
              <a:rPr lang="ru-RU" sz="2400" i="1" dirty="0">
                <a:solidFill>
                  <a:srgbClr val="00206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– лабиринты; </a:t>
            </a:r>
          </a:p>
          <a:p>
            <a:r>
              <a:rPr lang="ru-RU" sz="2400" i="1" dirty="0">
                <a:solidFill>
                  <a:srgbClr val="00206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– работа с разного вида таблицами; </a:t>
            </a:r>
          </a:p>
          <a:p>
            <a:r>
              <a:rPr lang="ru-RU" sz="2400" i="1" dirty="0">
                <a:solidFill>
                  <a:srgbClr val="00206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– работа со словарями;                                                   </a:t>
            </a:r>
          </a:p>
          <a:p>
            <a:r>
              <a:rPr lang="ru-RU" sz="2400" i="1" dirty="0">
                <a:solidFill>
                  <a:srgbClr val="00206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 различный дидактический материал.</a:t>
            </a:r>
          </a:p>
        </p:txBody>
      </p:sp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img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953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85720" y="428605"/>
            <a:ext cx="842968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Принципы базовых учебных действий:</a:t>
            </a:r>
            <a:endParaRPr lang="ru-RU" sz="32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85720" y="1214422"/>
            <a:ext cx="657228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60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85720" y="1357298"/>
            <a:ext cx="842968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ru-RU" sz="32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принцип деятельности;</a:t>
            </a:r>
          </a:p>
          <a:p>
            <a:pPr>
              <a:buFont typeface="Arial" pitchFamily="34" charset="0"/>
              <a:buChar char="•"/>
            </a:pPr>
            <a:r>
              <a:rPr lang="ru-RU" sz="3200" b="1" i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ru-RU" sz="32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принцип непрерывности; </a:t>
            </a:r>
          </a:p>
          <a:p>
            <a:pPr>
              <a:buFont typeface="Arial" pitchFamily="34" charset="0"/>
              <a:buChar char="•"/>
            </a:pPr>
            <a:r>
              <a:rPr lang="ru-RU" sz="3200" b="1" i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ru-RU" sz="32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принцип целостного представления о мире; </a:t>
            </a:r>
          </a:p>
          <a:p>
            <a:pPr lvl="0" fontAlgn="base">
              <a:buFont typeface="Arial" pitchFamily="34" charset="0"/>
              <a:buChar char="•"/>
            </a:pPr>
            <a:r>
              <a:rPr lang="ru-RU" sz="32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принцип психологической комфортности; </a:t>
            </a:r>
          </a:p>
          <a:p>
            <a:pPr lvl="0" fontAlgn="base">
              <a:buFont typeface="Arial" pitchFamily="34" charset="0"/>
              <a:buChar char="•"/>
            </a:pPr>
            <a:r>
              <a:rPr lang="ru-RU" sz="32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принцип творчества; </a:t>
            </a:r>
          </a:p>
          <a:p>
            <a:pPr lvl="0" fontAlgn="base">
              <a:buFont typeface="Arial" pitchFamily="34" charset="0"/>
              <a:buChar char="•"/>
            </a:pPr>
            <a:r>
              <a:rPr lang="ru-RU" sz="32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принцип учета индивидуальных возрастных, психологических и физиологических особенностей каждого </a:t>
            </a:r>
          </a:p>
          <a:p>
            <a:pPr lvl="0" fontAlgn="base"/>
            <a:r>
              <a:rPr lang="ru-RU" sz="32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обучающегося. 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img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14282" y="285729"/>
            <a:ext cx="850112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357167"/>
            <a:ext cx="735811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42844" y="928670"/>
            <a:ext cx="8858312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7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71472" y="285728"/>
            <a:ext cx="7143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Взаимосвязь БУД с предметами, коррекционными курсами, внеурочной и воспитательной деятельностью:</a:t>
            </a:r>
            <a:endParaRPr lang="ru-RU" sz="2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1083603"/>
              </p:ext>
            </p:extLst>
          </p:nvPr>
        </p:nvGraphicFramePr>
        <p:xfrm>
          <a:off x="321438" y="1181106"/>
          <a:ext cx="8286810" cy="534423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57362"/>
                <a:gridCol w="1657362"/>
                <a:gridCol w="1657362"/>
                <a:gridCol w="1657362"/>
                <a:gridCol w="1657362"/>
              </a:tblGrid>
              <a:tr h="200854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kern="50" dirty="0">
                          <a:effectLst/>
                        </a:rPr>
                        <a:t>Предметные области</a:t>
                      </a:r>
                      <a:endParaRPr lang="ru-RU" sz="600" kern="50" dirty="0">
                        <a:solidFill>
                          <a:srgbClr val="00000A"/>
                        </a:solidFill>
                        <a:effectLst/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37255" marR="37255" marT="37255" marB="37255"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75"/>
                        </a:spcAft>
                      </a:pPr>
                      <a:r>
                        <a:rPr lang="ru-RU" sz="700" kern="50">
                          <a:effectLst/>
                        </a:rPr>
                        <a:t>БУД</a:t>
                      </a:r>
                      <a:endParaRPr lang="ru-RU" sz="600" kern="50">
                        <a:solidFill>
                          <a:srgbClr val="00000A"/>
                        </a:solidFill>
                        <a:effectLst/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37255" marR="37255" marT="37255" marB="37255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0085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75"/>
                        </a:spcAft>
                      </a:pPr>
                      <a:r>
                        <a:rPr lang="ru-RU" sz="700" kern="50">
                          <a:effectLst/>
                        </a:rPr>
                        <a:t>Личностные</a:t>
                      </a:r>
                      <a:endParaRPr lang="ru-RU" sz="600" kern="50">
                        <a:solidFill>
                          <a:srgbClr val="00000A"/>
                        </a:solidFill>
                        <a:effectLst/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37255" marR="37255" marT="37255" marB="3725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75"/>
                        </a:spcAft>
                      </a:pPr>
                      <a:r>
                        <a:rPr lang="ru-RU" sz="700" kern="50">
                          <a:effectLst/>
                        </a:rPr>
                        <a:t>Коммуникативные</a:t>
                      </a:r>
                      <a:endParaRPr lang="ru-RU" sz="600" kern="50">
                        <a:solidFill>
                          <a:srgbClr val="00000A"/>
                        </a:solidFill>
                        <a:effectLst/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37255" marR="37255" marT="37255" marB="3725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75"/>
                        </a:spcAft>
                      </a:pPr>
                      <a:r>
                        <a:rPr lang="ru-RU" sz="700" kern="50">
                          <a:effectLst/>
                        </a:rPr>
                        <a:t>Регулятивные</a:t>
                      </a:r>
                      <a:endParaRPr lang="ru-RU" sz="600" kern="50">
                        <a:solidFill>
                          <a:srgbClr val="00000A"/>
                        </a:solidFill>
                        <a:effectLst/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37255" marR="37255" marT="37255" marB="3725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75"/>
                        </a:spcAft>
                      </a:pPr>
                      <a:r>
                        <a:rPr lang="ru-RU" sz="700" kern="50">
                          <a:effectLst/>
                        </a:rPr>
                        <a:t>Познавательные</a:t>
                      </a:r>
                      <a:endParaRPr lang="ru-RU" sz="600" kern="50">
                        <a:solidFill>
                          <a:srgbClr val="00000A"/>
                        </a:solidFill>
                        <a:effectLst/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37255" marR="37255" marT="37255" marB="37255"/>
                </a:tc>
              </a:tr>
              <a:tr h="17132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kern="50">
                          <a:effectLst/>
                        </a:rPr>
                        <a:t>1.Язык и речевая практика</a:t>
                      </a:r>
                      <a:endParaRPr lang="ru-RU" sz="600" kern="5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kern="50">
                          <a:effectLst/>
                        </a:rPr>
                        <a:t>2.Математика</a:t>
                      </a:r>
                      <a:endParaRPr lang="ru-RU" sz="600" kern="5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kern="50">
                          <a:effectLst/>
                        </a:rPr>
                        <a:t>3.Естествознание</a:t>
                      </a:r>
                      <a:endParaRPr lang="ru-RU" sz="600" kern="5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kern="50">
                          <a:effectLst/>
                        </a:rPr>
                        <a:t>4.Окружающий мир</a:t>
                      </a:r>
                      <a:endParaRPr lang="ru-RU" sz="600" kern="5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kern="50">
                          <a:effectLst/>
                        </a:rPr>
                        <a:t>5.Искусство</a:t>
                      </a:r>
                      <a:endParaRPr lang="ru-RU" sz="600" kern="5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kern="50">
                          <a:effectLst/>
                        </a:rPr>
                        <a:t>6.Физическая культура</a:t>
                      </a:r>
                      <a:endParaRPr lang="ru-RU" sz="600" kern="5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kern="50">
                          <a:effectLst/>
                        </a:rPr>
                        <a:t> </a:t>
                      </a:r>
                      <a:endParaRPr lang="ru-RU" sz="600" kern="5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kern="50">
                          <a:effectLst/>
                        </a:rPr>
                        <a:t>7.Технологии</a:t>
                      </a:r>
                      <a:endParaRPr lang="ru-RU" sz="600" kern="50">
                        <a:solidFill>
                          <a:srgbClr val="00000A"/>
                        </a:solidFill>
                        <a:effectLst/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37255" marR="37255" marT="37255" marB="3725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75"/>
                        </a:spcAft>
                      </a:pPr>
                      <a:r>
                        <a:rPr lang="ru-RU" sz="700" kern="50">
                          <a:effectLst/>
                        </a:rPr>
                        <a:t>+</a:t>
                      </a:r>
                      <a:endParaRPr lang="ru-RU" sz="600" kern="5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 kern="50">
                          <a:effectLst/>
                        </a:rPr>
                        <a:t>+</a:t>
                      </a:r>
                      <a:endParaRPr lang="ru-RU" sz="600" kern="5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 kern="50">
                          <a:effectLst/>
                        </a:rPr>
                        <a:t>+</a:t>
                      </a:r>
                      <a:endParaRPr lang="ru-RU" sz="600" kern="5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 kern="50">
                          <a:effectLst/>
                        </a:rPr>
                        <a:t>+</a:t>
                      </a:r>
                      <a:endParaRPr lang="ru-RU" sz="600" kern="5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 kern="50">
                          <a:effectLst/>
                        </a:rPr>
                        <a:t>+</a:t>
                      </a:r>
                      <a:endParaRPr lang="ru-RU" sz="600" kern="5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 kern="50">
                          <a:effectLst/>
                        </a:rPr>
                        <a:t>+</a:t>
                      </a:r>
                      <a:endParaRPr lang="ru-RU" sz="600" kern="5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 kern="50">
                          <a:effectLst/>
                        </a:rPr>
                        <a:t>+</a:t>
                      </a:r>
                      <a:endParaRPr lang="ru-RU" sz="600" kern="50">
                        <a:solidFill>
                          <a:srgbClr val="00000A"/>
                        </a:solidFill>
                        <a:effectLst/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37255" marR="37255" marT="37255" marB="3725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75"/>
                        </a:spcAft>
                      </a:pPr>
                      <a:r>
                        <a:rPr lang="ru-RU" sz="700" kern="50" dirty="0">
                          <a:effectLst/>
                        </a:rPr>
                        <a:t>+</a:t>
                      </a:r>
                      <a:endParaRPr lang="ru-RU" sz="600" kern="5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 kern="50" dirty="0">
                          <a:effectLst/>
                        </a:rPr>
                        <a:t>+</a:t>
                      </a:r>
                      <a:endParaRPr lang="ru-RU" sz="600" kern="5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 kern="50" dirty="0">
                          <a:effectLst/>
                        </a:rPr>
                        <a:t>+</a:t>
                      </a:r>
                      <a:endParaRPr lang="ru-RU" sz="600" kern="5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 kern="50" dirty="0">
                          <a:effectLst/>
                        </a:rPr>
                        <a:t>+</a:t>
                      </a:r>
                      <a:endParaRPr lang="ru-RU" sz="600" kern="5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 kern="50" dirty="0">
                          <a:effectLst/>
                        </a:rPr>
                        <a:t>+</a:t>
                      </a:r>
                      <a:endParaRPr lang="ru-RU" sz="600" kern="5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 kern="50" dirty="0">
                          <a:effectLst/>
                        </a:rPr>
                        <a:t>+</a:t>
                      </a:r>
                      <a:endParaRPr lang="ru-RU" sz="600" kern="5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 kern="50" dirty="0">
                          <a:effectLst/>
                        </a:rPr>
                        <a:t>+</a:t>
                      </a:r>
                      <a:endParaRPr lang="ru-RU" sz="600" kern="50" dirty="0">
                        <a:solidFill>
                          <a:srgbClr val="00000A"/>
                        </a:solidFill>
                        <a:effectLst/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37255" marR="37255" marT="37255" marB="3725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75"/>
                        </a:spcAft>
                      </a:pPr>
                      <a:r>
                        <a:rPr lang="ru-RU" sz="700" kern="50">
                          <a:effectLst/>
                        </a:rPr>
                        <a:t>+</a:t>
                      </a:r>
                      <a:endParaRPr lang="ru-RU" sz="600" kern="5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 kern="50">
                          <a:effectLst/>
                        </a:rPr>
                        <a:t>+</a:t>
                      </a:r>
                      <a:endParaRPr lang="ru-RU" sz="600" kern="5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 kern="50">
                          <a:effectLst/>
                        </a:rPr>
                        <a:t>+</a:t>
                      </a:r>
                      <a:endParaRPr lang="ru-RU" sz="600" kern="5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 kern="50">
                          <a:effectLst/>
                        </a:rPr>
                        <a:t>+</a:t>
                      </a:r>
                      <a:endParaRPr lang="ru-RU" sz="600" kern="5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 kern="50">
                          <a:effectLst/>
                        </a:rPr>
                        <a:t>+</a:t>
                      </a:r>
                      <a:endParaRPr lang="ru-RU" sz="600" kern="5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 kern="50">
                          <a:effectLst/>
                        </a:rPr>
                        <a:t>+</a:t>
                      </a:r>
                      <a:endParaRPr lang="ru-RU" sz="600" kern="5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 kern="50">
                          <a:effectLst/>
                        </a:rPr>
                        <a:t>+</a:t>
                      </a:r>
                      <a:endParaRPr lang="ru-RU" sz="600" kern="50">
                        <a:solidFill>
                          <a:srgbClr val="00000A"/>
                        </a:solidFill>
                        <a:effectLst/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37255" marR="37255" marT="37255" marB="3725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75"/>
                        </a:spcAft>
                      </a:pPr>
                      <a:r>
                        <a:rPr lang="ru-RU" sz="700" kern="50">
                          <a:effectLst/>
                        </a:rPr>
                        <a:t>+</a:t>
                      </a:r>
                      <a:endParaRPr lang="ru-RU" sz="600" kern="50">
                        <a:effectLst/>
                      </a:endParaRPr>
                    </a:p>
                    <a:p>
                      <a:pPr indent="44958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 kern="50">
                          <a:effectLst/>
                        </a:rPr>
                        <a:t>+</a:t>
                      </a:r>
                      <a:endParaRPr lang="ru-RU" sz="600" kern="50">
                        <a:effectLst/>
                      </a:endParaRPr>
                    </a:p>
                    <a:p>
                      <a:pPr indent="44958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 kern="50">
                          <a:effectLst/>
                        </a:rPr>
                        <a:t>+</a:t>
                      </a:r>
                      <a:endParaRPr lang="ru-RU" sz="600" kern="50">
                        <a:effectLst/>
                      </a:endParaRPr>
                    </a:p>
                    <a:p>
                      <a:pPr indent="44958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 kern="50">
                          <a:effectLst/>
                        </a:rPr>
                        <a:t>+</a:t>
                      </a:r>
                      <a:endParaRPr lang="ru-RU" sz="600" kern="50">
                        <a:effectLst/>
                      </a:endParaRPr>
                    </a:p>
                    <a:p>
                      <a:pPr indent="44958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 kern="50">
                          <a:effectLst/>
                        </a:rPr>
                        <a:t>+</a:t>
                      </a:r>
                      <a:endParaRPr lang="ru-RU" sz="600" kern="5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 kern="50">
                          <a:effectLst/>
                        </a:rPr>
                        <a:t>+</a:t>
                      </a:r>
                      <a:endParaRPr lang="ru-RU" sz="600" kern="50">
                        <a:effectLst/>
                      </a:endParaRPr>
                    </a:p>
                    <a:p>
                      <a:pPr indent="44958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 kern="50">
                          <a:effectLst/>
                        </a:rPr>
                        <a:t>+</a:t>
                      </a:r>
                      <a:endParaRPr lang="ru-RU" sz="600" kern="50">
                        <a:solidFill>
                          <a:srgbClr val="00000A"/>
                        </a:solidFill>
                        <a:effectLst/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37255" marR="37255" marT="37255" marB="37255"/>
                </a:tc>
              </a:tr>
              <a:tr h="4349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75"/>
                        </a:spcAft>
                      </a:pPr>
                      <a:r>
                        <a:rPr lang="ru-RU" sz="700" kern="50">
                          <a:effectLst/>
                        </a:rPr>
                        <a:t>Коррекционно-развивающая область</a:t>
                      </a:r>
                      <a:endParaRPr lang="ru-RU" sz="600" kern="50">
                        <a:solidFill>
                          <a:srgbClr val="00000A"/>
                        </a:solidFill>
                        <a:effectLst/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37255" marR="37255" marT="37255" marB="3725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75"/>
                        </a:spcAft>
                      </a:pPr>
                      <a:r>
                        <a:rPr lang="ru-RU" sz="700" kern="50">
                          <a:effectLst/>
                        </a:rPr>
                        <a:t> </a:t>
                      </a:r>
                      <a:endParaRPr lang="ru-RU" sz="600" kern="50">
                        <a:solidFill>
                          <a:srgbClr val="00000A"/>
                        </a:solidFill>
                        <a:effectLst/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37255" marR="37255" marT="37255" marB="3725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75"/>
                        </a:spcAft>
                      </a:pPr>
                      <a:r>
                        <a:rPr lang="ru-RU" sz="700" kern="50">
                          <a:effectLst/>
                        </a:rPr>
                        <a:t> </a:t>
                      </a:r>
                      <a:endParaRPr lang="ru-RU" sz="600" kern="50">
                        <a:solidFill>
                          <a:srgbClr val="00000A"/>
                        </a:solidFill>
                        <a:effectLst/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37255" marR="37255" marT="37255" marB="3725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75"/>
                        </a:spcAft>
                      </a:pPr>
                      <a:r>
                        <a:rPr lang="ru-RU" sz="700" kern="50">
                          <a:effectLst/>
                        </a:rPr>
                        <a:t> </a:t>
                      </a:r>
                      <a:endParaRPr lang="ru-RU" sz="600" kern="50">
                        <a:solidFill>
                          <a:srgbClr val="00000A"/>
                        </a:solidFill>
                        <a:effectLst/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37255" marR="37255" marT="37255" marB="3725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75"/>
                        </a:spcAft>
                      </a:pPr>
                      <a:r>
                        <a:rPr lang="ru-RU" sz="700" kern="50">
                          <a:effectLst/>
                        </a:rPr>
                        <a:t> </a:t>
                      </a:r>
                      <a:endParaRPr lang="ru-RU" sz="600" kern="50">
                        <a:solidFill>
                          <a:srgbClr val="00000A"/>
                        </a:solidFill>
                        <a:effectLst/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37255" marR="37255" marT="37255" marB="37255"/>
                </a:tc>
              </a:tr>
              <a:tr h="14539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kern="50">
                          <a:effectLst/>
                        </a:rPr>
                        <a:t>1. Сенсорное развитие</a:t>
                      </a:r>
                      <a:br>
                        <a:rPr lang="ru-RU" sz="700" kern="50">
                          <a:effectLst/>
                        </a:rPr>
                      </a:br>
                      <a:r>
                        <a:rPr lang="ru-RU" sz="700" kern="50">
                          <a:effectLst/>
                        </a:rPr>
                        <a:t>2. Предметно-практические действия</a:t>
                      </a:r>
                      <a:br>
                        <a:rPr lang="ru-RU" sz="700" kern="50">
                          <a:effectLst/>
                        </a:rPr>
                      </a:br>
                      <a:r>
                        <a:rPr lang="ru-RU" sz="700" kern="50">
                          <a:effectLst/>
                        </a:rPr>
                        <a:t>3. Двигательное развитие</a:t>
                      </a:r>
                      <a:br>
                        <a:rPr lang="ru-RU" sz="700" kern="50">
                          <a:effectLst/>
                        </a:rPr>
                      </a:br>
                      <a:r>
                        <a:rPr lang="ru-RU" sz="700" kern="50">
                          <a:effectLst/>
                        </a:rPr>
                        <a:t>4.Альтернативная коммуникация</a:t>
                      </a:r>
                      <a:endParaRPr lang="ru-RU" sz="600" kern="5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kern="50">
                          <a:effectLst/>
                        </a:rPr>
                        <a:t>5. Логопедия</a:t>
                      </a:r>
                      <a:endParaRPr lang="ru-RU" sz="600" kern="5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kern="50">
                          <a:effectLst/>
                        </a:rPr>
                        <a:t>6. Ритмика</a:t>
                      </a:r>
                      <a:endParaRPr lang="ru-RU" sz="600" kern="50">
                        <a:solidFill>
                          <a:srgbClr val="00000A"/>
                        </a:solidFill>
                        <a:effectLst/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37255" marR="37255" marT="37255" marB="3725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75"/>
                        </a:spcAft>
                      </a:pPr>
                      <a:r>
                        <a:rPr lang="ru-RU" sz="700" kern="50">
                          <a:effectLst/>
                        </a:rPr>
                        <a:t>+</a:t>
                      </a:r>
                      <a:endParaRPr lang="ru-RU" sz="600" kern="5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 kern="50">
                          <a:effectLst/>
                        </a:rPr>
                        <a:t>+</a:t>
                      </a:r>
                      <a:endParaRPr lang="ru-RU" sz="600" kern="5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 kern="50">
                          <a:effectLst/>
                        </a:rPr>
                        <a:t>+</a:t>
                      </a:r>
                      <a:endParaRPr lang="ru-RU" sz="600" kern="5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 kern="50">
                          <a:effectLst/>
                        </a:rPr>
                        <a:t>+</a:t>
                      </a:r>
                      <a:endParaRPr lang="ru-RU" sz="600" kern="5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 kern="50">
                          <a:effectLst/>
                        </a:rPr>
                        <a:t>+</a:t>
                      </a:r>
                      <a:endParaRPr lang="ru-RU" sz="600" kern="5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 kern="50">
                          <a:effectLst/>
                        </a:rPr>
                        <a:t>+</a:t>
                      </a:r>
                      <a:endParaRPr lang="ru-RU" sz="600" kern="50">
                        <a:solidFill>
                          <a:srgbClr val="00000A"/>
                        </a:solidFill>
                        <a:effectLst/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37255" marR="37255" marT="37255" marB="3725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75"/>
                        </a:spcAft>
                      </a:pPr>
                      <a:r>
                        <a:rPr lang="ru-RU" sz="700" kern="50">
                          <a:effectLst/>
                        </a:rPr>
                        <a:t>+</a:t>
                      </a:r>
                      <a:endParaRPr lang="ru-RU" sz="600" kern="5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 kern="50">
                          <a:effectLst/>
                        </a:rPr>
                        <a:t>+</a:t>
                      </a:r>
                      <a:endParaRPr lang="ru-RU" sz="600" kern="5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 kern="50">
                          <a:effectLst/>
                        </a:rPr>
                        <a:t>+</a:t>
                      </a:r>
                      <a:endParaRPr lang="ru-RU" sz="600" kern="5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 kern="50">
                          <a:effectLst/>
                        </a:rPr>
                        <a:t>+</a:t>
                      </a:r>
                      <a:endParaRPr lang="ru-RU" sz="600" kern="5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 kern="50">
                          <a:effectLst/>
                        </a:rPr>
                        <a:t>+</a:t>
                      </a:r>
                      <a:endParaRPr lang="ru-RU" sz="600" kern="5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 kern="50">
                          <a:effectLst/>
                        </a:rPr>
                        <a:t>+</a:t>
                      </a:r>
                      <a:endParaRPr lang="ru-RU" sz="600" kern="50">
                        <a:solidFill>
                          <a:srgbClr val="00000A"/>
                        </a:solidFill>
                        <a:effectLst/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37255" marR="37255" marT="37255" marB="3725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75"/>
                        </a:spcAft>
                      </a:pPr>
                      <a:r>
                        <a:rPr lang="ru-RU" sz="700" kern="50">
                          <a:effectLst/>
                        </a:rPr>
                        <a:t>+</a:t>
                      </a:r>
                      <a:endParaRPr lang="ru-RU" sz="600" kern="5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 kern="50">
                          <a:effectLst/>
                        </a:rPr>
                        <a:t>+</a:t>
                      </a:r>
                      <a:endParaRPr lang="ru-RU" sz="600" kern="5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 kern="50">
                          <a:effectLst/>
                        </a:rPr>
                        <a:t>+</a:t>
                      </a:r>
                      <a:endParaRPr lang="ru-RU" sz="600" kern="5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 kern="50">
                          <a:effectLst/>
                        </a:rPr>
                        <a:t>+</a:t>
                      </a:r>
                      <a:endParaRPr lang="ru-RU" sz="600" kern="5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 kern="50">
                          <a:effectLst/>
                        </a:rPr>
                        <a:t>+</a:t>
                      </a:r>
                      <a:endParaRPr lang="ru-RU" sz="600" kern="5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 kern="50">
                          <a:effectLst/>
                        </a:rPr>
                        <a:t>+</a:t>
                      </a:r>
                      <a:endParaRPr lang="ru-RU" sz="600" kern="50">
                        <a:solidFill>
                          <a:srgbClr val="00000A"/>
                        </a:solidFill>
                        <a:effectLst/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37255" marR="37255" marT="37255" marB="3725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75"/>
                        </a:spcAft>
                      </a:pPr>
                      <a:r>
                        <a:rPr lang="ru-RU" sz="700" kern="50">
                          <a:effectLst/>
                        </a:rPr>
                        <a:t>+</a:t>
                      </a:r>
                      <a:endParaRPr lang="ru-RU" sz="600" kern="50">
                        <a:effectLst/>
                      </a:endParaRPr>
                    </a:p>
                    <a:p>
                      <a:pPr indent="44958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 kern="50">
                          <a:effectLst/>
                        </a:rPr>
                        <a:t>+</a:t>
                      </a:r>
                      <a:endParaRPr lang="ru-RU" sz="600" kern="50">
                        <a:effectLst/>
                      </a:endParaRPr>
                    </a:p>
                    <a:p>
                      <a:pPr indent="44958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 kern="50">
                          <a:effectLst/>
                        </a:rPr>
                        <a:t>+</a:t>
                      </a:r>
                      <a:endParaRPr lang="ru-RU" sz="600" kern="50">
                        <a:effectLst/>
                      </a:endParaRPr>
                    </a:p>
                    <a:p>
                      <a:pPr indent="44958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 kern="50">
                          <a:effectLst/>
                        </a:rPr>
                        <a:t>+</a:t>
                      </a:r>
                      <a:endParaRPr lang="ru-RU" sz="600" kern="50">
                        <a:effectLst/>
                      </a:endParaRPr>
                    </a:p>
                    <a:p>
                      <a:pPr indent="44958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 kern="50">
                          <a:effectLst/>
                        </a:rPr>
                        <a:t>+</a:t>
                      </a:r>
                      <a:endParaRPr lang="ru-RU" sz="600" kern="5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 kern="50">
                          <a:effectLst/>
                        </a:rPr>
                        <a:t>+</a:t>
                      </a:r>
                      <a:endParaRPr lang="ru-RU" sz="600" kern="50">
                        <a:solidFill>
                          <a:srgbClr val="00000A"/>
                        </a:solidFill>
                        <a:effectLst/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37255" marR="37255" marT="37255" marB="37255"/>
                </a:tc>
              </a:tr>
              <a:tr h="3488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75"/>
                        </a:spcAft>
                      </a:pPr>
                      <a:r>
                        <a:rPr lang="ru-RU" sz="700" kern="50">
                          <a:effectLst/>
                        </a:rPr>
                        <a:t>Внеурочная деятельность</a:t>
                      </a:r>
                      <a:endParaRPr lang="ru-RU" sz="600" kern="50">
                        <a:solidFill>
                          <a:srgbClr val="00000A"/>
                        </a:solidFill>
                        <a:effectLst/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37255" marR="37255" marT="37255" marB="3725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75"/>
                        </a:spcAft>
                      </a:pPr>
                      <a:r>
                        <a:rPr lang="ru-RU" sz="700" kern="50">
                          <a:effectLst/>
                        </a:rPr>
                        <a:t> </a:t>
                      </a:r>
                      <a:endParaRPr lang="ru-RU" sz="600" kern="50">
                        <a:solidFill>
                          <a:srgbClr val="00000A"/>
                        </a:solidFill>
                        <a:effectLst/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37255" marR="37255" marT="37255" marB="3725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75"/>
                        </a:spcAft>
                      </a:pPr>
                      <a:r>
                        <a:rPr lang="ru-RU" sz="700" kern="50">
                          <a:effectLst/>
                        </a:rPr>
                        <a:t> </a:t>
                      </a:r>
                      <a:endParaRPr lang="ru-RU" sz="600" kern="50">
                        <a:solidFill>
                          <a:srgbClr val="00000A"/>
                        </a:solidFill>
                        <a:effectLst/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37255" marR="37255" marT="37255" marB="3725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75"/>
                        </a:spcAft>
                      </a:pPr>
                      <a:r>
                        <a:rPr lang="ru-RU" sz="700" kern="50">
                          <a:effectLst/>
                        </a:rPr>
                        <a:t> </a:t>
                      </a:r>
                      <a:endParaRPr lang="ru-RU" sz="600" kern="50">
                        <a:solidFill>
                          <a:srgbClr val="00000A"/>
                        </a:solidFill>
                        <a:effectLst/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37255" marR="37255" marT="37255" marB="3725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75"/>
                        </a:spcAft>
                      </a:pPr>
                      <a:r>
                        <a:rPr lang="ru-RU" sz="700" kern="50">
                          <a:effectLst/>
                        </a:rPr>
                        <a:t> </a:t>
                      </a:r>
                      <a:endParaRPr lang="ru-RU" sz="600" kern="50">
                        <a:solidFill>
                          <a:srgbClr val="00000A"/>
                        </a:solidFill>
                        <a:effectLst/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37255" marR="37255" marT="37255" marB="37255"/>
                </a:tc>
              </a:tr>
              <a:tr h="6762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kern="50">
                          <a:effectLst/>
                        </a:rPr>
                        <a:t>1. Художественно-практический труд</a:t>
                      </a:r>
                      <a:endParaRPr lang="ru-RU" sz="600" kern="5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kern="50">
                          <a:effectLst/>
                        </a:rPr>
                        <a:t>2. Информатика для малышей</a:t>
                      </a:r>
                      <a:endParaRPr lang="ru-RU" sz="600" kern="5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kern="50">
                          <a:effectLst/>
                        </a:rPr>
                        <a:t>3. Кружки</a:t>
                      </a:r>
                      <a:endParaRPr lang="ru-RU" sz="600" kern="50">
                        <a:solidFill>
                          <a:srgbClr val="00000A"/>
                        </a:solidFill>
                        <a:effectLst/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37255" marR="37255" marT="37255" marB="3725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75"/>
                        </a:spcAft>
                      </a:pPr>
                      <a:r>
                        <a:rPr lang="ru-RU" sz="700" kern="50">
                          <a:effectLst/>
                        </a:rPr>
                        <a:t>+</a:t>
                      </a:r>
                      <a:endParaRPr lang="ru-RU" sz="600" kern="5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 kern="50">
                          <a:effectLst/>
                        </a:rPr>
                        <a:t>+</a:t>
                      </a:r>
                      <a:endParaRPr lang="ru-RU" sz="600" kern="5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 kern="50">
                          <a:effectLst/>
                        </a:rPr>
                        <a:t>+</a:t>
                      </a:r>
                      <a:endParaRPr lang="ru-RU" sz="600" kern="50">
                        <a:solidFill>
                          <a:srgbClr val="00000A"/>
                        </a:solidFill>
                        <a:effectLst/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37255" marR="37255" marT="37255" marB="3725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75"/>
                        </a:spcAft>
                      </a:pPr>
                      <a:r>
                        <a:rPr lang="ru-RU" sz="700" kern="50" dirty="0">
                          <a:effectLst/>
                        </a:rPr>
                        <a:t>+</a:t>
                      </a:r>
                      <a:endParaRPr lang="ru-RU" sz="600" kern="5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 kern="50" dirty="0">
                          <a:effectLst/>
                        </a:rPr>
                        <a:t>+</a:t>
                      </a:r>
                      <a:endParaRPr lang="ru-RU" sz="600" kern="5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 kern="50" dirty="0">
                          <a:effectLst/>
                        </a:rPr>
                        <a:t>+</a:t>
                      </a:r>
                      <a:endParaRPr lang="ru-RU" sz="600" kern="50" dirty="0">
                        <a:solidFill>
                          <a:srgbClr val="00000A"/>
                        </a:solidFill>
                        <a:effectLst/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37255" marR="37255" marT="37255" marB="3725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75"/>
                        </a:spcAft>
                      </a:pPr>
                      <a:r>
                        <a:rPr lang="ru-RU" sz="700" kern="50">
                          <a:effectLst/>
                        </a:rPr>
                        <a:t>+</a:t>
                      </a:r>
                      <a:endParaRPr lang="ru-RU" sz="600" kern="5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 kern="50">
                          <a:effectLst/>
                        </a:rPr>
                        <a:t>+</a:t>
                      </a:r>
                      <a:endParaRPr lang="ru-RU" sz="600" kern="5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 kern="50">
                          <a:effectLst/>
                        </a:rPr>
                        <a:t>+</a:t>
                      </a:r>
                      <a:endParaRPr lang="ru-RU" sz="600" kern="50">
                        <a:solidFill>
                          <a:srgbClr val="00000A"/>
                        </a:solidFill>
                        <a:effectLst/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37255" marR="37255" marT="37255" marB="3725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75"/>
                        </a:spcAft>
                      </a:pPr>
                      <a:r>
                        <a:rPr lang="ru-RU" sz="700" kern="50">
                          <a:effectLst/>
                        </a:rPr>
                        <a:t>+</a:t>
                      </a:r>
                      <a:endParaRPr lang="ru-RU" sz="600" kern="50">
                        <a:effectLst/>
                      </a:endParaRPr>
                    </a:p>
                    <a:p>
                      <a:pPr indent="44958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 kern="50">
                          <a:effectLst/>
                        </a:rPr>
                        <a:t>+</a:t>
                      </a:r>
                      <a:endParaRPr lang="ru-RU" sz="600" kern="50">
                        <a:effectLst/>
                      </a:endParaRPr>
                    </a:p>
                    <a:p>
                      <a:pPr indent="44958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 kern="50">
                          <a:effectLst/>
                        </a:rPr>
                        <a:t>+</a:t>
                      </a:r>
                      <a:endParaRPr lang="ru-RU" sz="600" kern="50">
                        <a:solidFill>
                          <a:srgbClr val="00000A"/>
                        </a:solidFill>
                        <a:effectLst/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37255" marR="37255" marT="37255" marB="37255"/>
                </a:tc>
              </a:tr>
              <a:tr h="3152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75"/>
                        </a:spcAft>
                      </a:pPr>
                      <a:r>
                        <a:rPr lang="ru-RU" sz="700" kern="50">
                          <a:effectLst/>
                        </a:rPr>
                        <a:t>Воспитательная деятельность</a:t>
                      </a:r>
                      <a:endParaRPr lang="ru-RU" sz="600" kern="50">
                        <a:solidFill>
                          <a:srgbClr val="00000A"/>
                        </a:solidFill>
                        <a:effectLst/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37255" marR="37255" marT="37255" marB="3725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75"/>
                        </a:spcAft>
                      </a:pPr>
                      <a:r>
                        <a:rPr lang="ru-RU" sz="700" kern="50">
                          <a:effectLst/>
                        </a:rPr>
                        <a:t>+</a:t>
                      </a:r>
                      <a:endParaRPr lang="ru-RU" sz="600" kern="50">
                        <a:solidFill>
                          <a:srgbClr val="00000A"/>
                        </a:solidFill>
                        <a:effectLst/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37255" marR="37255" marT="37255" marB="3725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75"/>
                        </a:spcAft>
                      </a:pPr>
                      <a:r>
                        <a:rPr lang="ru-RU" sz="700" kern="50">
                          <a:effectLst/>
                        </a:rPr>
                        <a:t>+</a:t>
                      </a:r>
                      <a:endParaRPr lang="ru-RU" sz="600" kern="50">
                        <a:solidFill>
                          <a:srgbClr val="00000A"/>
                        </a:solidFill>
                        <a:effectLst/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37255" marR="37255" marT="37255" marB="3725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75"/>
                        </a:spcAft>
                      </a:pPr>
                      <a:r>
                        <a:rPr lang="ru-RU" sz="700" kern="50">
                          <a:effectLst/>
                        </a:rPr>
                        <a:t>+</a:t>
                      </a:r>
                      <a:endParaRPr lang="ru-RU" sz="600" kern="50">
                        <a:solidFill>
                          <a:srgbClr val="00000A"/>
                        </a:solidFill>
                        <a:effectLst/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37255" marR="37255" marT="37255" marB="3725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75"/>
                        </a:spcAft>
                      </a:pPr>
                      <a:r>
                        <a:rPr lang="ru-RU" sz="700" kern="50" dirty="0">
                          <a:effectLst/>
                        </a:rPr>
                        <a:t>+</a:t>
                      </a:r>
                      <a:endParaRPr lang="ru-RU" sz="600" kern="50" dirty="0">
                        <a:solidFill>
                          <a:srgbClr val="00000A"/>
                        </a:solidFill>
                        <a:effectLst/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37255" marR="37255" marT="37255" marB="37255"/>
                </a:tc>
              </a:tr>
            </a:tbl>
          </a:graphicData>
        </a:graphic>
      </p:graphicFrame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2242845" y="1109107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 descr="veselyie-rebyata-shablon-prevyu-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3000364" y="428604"/>
            <a:ext cx="592935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	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2357423" y="571480"/>
            <a:ext cx="650085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000364" y="500042"/>
            <a:ext cx="57864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None/>
            </a:pPr>
            <a:endParaRPr lang="ru-RU" sz="3600" b="1" cap="all" dirty="0" smtClean="0">
              <a:ln w="0"/>
              <a:solidFill>
                <a:srgbClr val="FFC000"/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7995590"/>
              </p:ext>
            </p:extLst>
          </p:nvPr>
        </p:nvGraphicFramePr>
        <p:xfrm>
          <a:off x="2267744" y="2852936"/>
          <a:ext cx="6429418" cy="301534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49375"/>
                <a:gridCol w="296359"/>
                <a:gridCol w="296359"/>
                <a:gridCol w="296359"/>
                <a:gridCol w="296359"/>
                <a:gridCol w="297015"/>
                <a:gridCol w="356024"/>
                <a:gridCol w="356024"/>
                <a:gridCol w="356024"/>
                <a:gridCol w="356024"/>
                <a:gridCol w="356024"/>
                <a:gridCol w="356024"/>
                <a:gridCol w="415690"/>
                <a:gridCol w="415690"/>
                <a:gridCol w="415034"/>
                <a:gridCol w="415034"/>
              </a:tblGrid>
              <a:tr h="605574"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50" dirty="0">
                          <a:effectLst/>
                        </a:rPr>
                        <a:t>           Критерии оценивания</a:t>
                      </a:r>
                      <a:endParaRPr lang="ru-RU" sz="1100" kern="5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50" dirty="0">
                          <a:effectLst/>
                        </a:rPr>
                        <a:t> </a:t>
                      </a:r>
                      <a:endParaRPr lang="ru-RU" sz="1100" kern="5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50" dirty="0">
                          <a:effectLst/>
                        </a:rPr>
                        <a:t>Ф.И. ученика</a:t>
                      </a:r>
                      <a:endParaRPr lang="ru-RU" sz="1100" kern="5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50" dirty="0">
                          <a:effectLst/>
                        </a:rPr>
                        <a:t> </a:t>
                      </a:r>
                      <a:endParaRPr lang="ru-RU" sz="1100" kern="50" dirty="0">
                        <a:solidFill>
                          <a:srgbClr val="00000A"/>
                        </a:solidFill>
                        <a:effectLst/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68580" marR="68580" marT="0" marB="0"/>
                </a:tc>
                <a:tc gridSpan="1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50" dirty="0">
                          <a:effectLst/>
                        </a:rPr>
                        <a:t>БУД</a:t>
                      </a:r>
                      <a:endParaRPr lang="ru-RU" sz="1100" kern="50" dirty="0">
                        <a:solidFill>
                          <a:srgbClr val="00000A"/>
                        </a:solidFill>
                        <a:effectLst/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50">
                          <a:effectLst/>
                        </a:rPr>
                        <a:t>Средний балл</a:t>
                      </a:r>
                      <a:endParaRPr lang="ru-RU" sz="1100" kern="50">
                        <a:solidFill>
                          <a:srgbClr val="00000A"/>
                        </a:solidFill>
                        <a:effectLst/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003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50">
                          <a:effectLst/>
                        </a:rPr>
                        <a:t>К</a:t>
                      </a:r>
                      <a:endParaRPr lang="ru-RU" sz="1100" kern="50">
                        <a:solidFill>
                          <a:srgbClr val="00000A"/>
                        </a:solidFill>
                        <a:effectLst/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50">
                          <a:effectLst/>
                        </a:rPr>
                        <a:t>Л</a:t>
                      </a:r>
                      <a:endParaRPr lang="ru-RU" sz="1100" kern="50">
                        <a:solidFill>
                          <a:srgbClr val="00000A"/>
                        </a:solidFill>
                        <a:effectLst/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50">
                          <a:effectLst/>
                        </a:rPr>
                        <a:t>П</a:t>
                      </a:r>
                      <a:endParaRPr lang="ru-RU" sz="1100" kern="50">
                        <a:solidFill>
                          <a:srgbClr val="00000A"/>
                        </a:solidFill>
                        <a:effectLst/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50">
                          <a:effectLst/>
                        </a:rPr>
                        <a:t>Р</a:t>
                      </a:r>
                      <a:endParaRPr lang="ru-RU" sz="1100" kern="50">
                        <a:solidFill>
                          <a:srgbClr val="00000A"/>
                        </a:solidFill>
                        <a:effectLst/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50">
                          <a:effectLst/>
                        </a:rPr>
                        <a:t> </a:t>
                      </a:r>
                      <a:endParaRPr lang="ru-RU" sz="1100" kern="50">
                        <a:solidFill>
                          <a:srgbClr val="00000A"/>
                        </a:solidFill>
                        <a:effectLst/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9413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50">
                          <a:effectLst/>
                        </a:rPr>
                        <a:t>В</a:t>
                      </a:r>
                      <a:endParaRPr lang="ru-RU" sz="1100" kern="50">
                        <a:solidFill>
                          <a:srgbClr val="00000A"/>
                        </a:solidFill>
                        <a:effectLst/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50">
                          <a:effectLst/>
                        </a:rPr>
                        <a:t>П</a:t>
                      </a:r>
                      <a:endParaRPr lang="ru-RU" sz="1100" kern="50">
                        <a:solidFill>
                          <a:srgbClr val="00000A"/>
                        </a:solidFill>
                        <a:effectLst/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50">
                          <a:effectLst/>
                        </a:rPr>
                        <a:t>И</a:t>
                      </a:r>
                      <a:endParaRPr lang="ru-RU" sz="1100" kern="50">
                        <a:solidFill>
                          <a:srgbClr val="00000A"/>
                        </a:solidFill>
                        <a:effectLst/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50">
                          <a:effectLst/>
                        </a:rPr>
                        <a:t>В</a:t>
                      </a:r>
                      <a:endParaRPr lang="ru-RU" sz="1100" kern="50">
                        <a:solidFill>
                          <a:srgbClr val="00000A"/>
                        </a:solidFill>
                        <a:effectLst/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50">
                          <a:effectLst/>
                        </a:rPr>
                        <a:t>П</a:t>
                      </a:r>
                      <a:endParaRPr lang="ru-RU" sz="1100" kern="50">
                        <a:solidFill>
                          <a:srgbClr val="00000A"/>
                        </a:solidFill>
                        <a:effectLst/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50">
                          <a:effectLst/>
                        </a:rPr>
                        <a:t>И</a:t>
                      </a:r>
                      <a:endParaRPr lang="ru-RU" sz="1100" kern="50">
                        <a:solidFill>
                          <a:srgbClr val="00000A"/>
                        </a:solidFill>
                        <a:effectLst/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50">
                          <a:effectLst/>
                        </a:rPr>
                        <a:t>В</a:t>
                      </a:r>
                      <a:endParaRPr lang="ru-RU" sz="1100" kern="50">
                        <a:solidFill>
                          <a:srgbClr val="00000A"/>
                        </a:solidFill>
                        <a:effectLst/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50">
                          <a:effectLst/>
                        </a:rPr>
                        <a:t>П</a:t>
                      </a:r>
                      <a:endParaRPr lang="ru-RU" sz="1100" kern="50">
                        <a:solidFill>
                          <a:srgbClr val="00000A"/>
                        </a:solidFill>
                        <a:effectLst/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50">
                          <a:effectLst/>
                        </a:rPr>
                        <a:t>И</a:t>
                      </a:r>
                      <a:endParaRPr lang="ru-RU" sz="1100" kern="50">
                        <a:solidFill>
                          <a:srgbClr val="00000A"/>
                        </a:solidFill>
                        <a:effectLst/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50">
                          <a:effectLst/>
                        </a:rPr>
                        <a:t>В</a:t>
                      </a:r>
                      <a:endParaRPr lang="ru-RU" sz="1100" kern="50">
                        <a:solidFill>
                          <a:srgbClr val="00000A"/>
                        </a:solidFill>
                        <a:effectLst/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50">
                          <a:effectLst/>
                        </a:rPr>
                        <a:t>П</a:t>
                      </a:r>
                      <a:endParaRPr lang="ru-RU" sz="1100" kern="50">
                        <a:solidFill>
                          <a:srgbClr val="00000A"/>
                        </a:solidFill>
                        <a:effectLst/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50">
                          <a:effectLst/>
                        </a:rPr>
                        <a:t>И</a:t>
                      </a:r>
                      <a:endParaRPr lang="ru-RU" sz="1100" kern="50">
                        <a:solidFill>
                          <a:srgbClr val="00000A"/>
                        </a:solidFill>
                        <a:effectLst/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50">
                          <a:effectLst/>
                        </a:rPr>
                        <a:t>В</a:t>
                      </a:r>
                      <a:endParaRPr lang="ru-RU" sz="1100" kern="50">
                        <a:solidFill>
                          <a:srgbClr val="00000A"/>
                        </a:solidFill>
                        <a:effectLst/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50">
                          <a:effectLst/>
                        </a:rPr>
                        <a:t>П</a:t>
                      </a:r>
                      <a:endParaRPr lang="ru-RU" sz="1100" kern="50">
                        <a:solidFill>
                          <a:srgbClr val="00000A"/>
                        </a:solidFill>
                        <a:effectLst/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50">
                          <a:effectLst/>
                        </a:rPr>
                        <a:t>И</a:t>
                      </a:r>
                      <a:endParaRPr lang="ru-RU" sz="1100" kern="50">
                        <a:solidFill>
                          <a:srgbClr val="00000A"/>
                        </a:solidFill>
                        <a:effectLst/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68580" marR="68580" marT="0" marB="0"/>
                </a:tc>
              </a:tr>
              <a:tr h="3253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50">
                          <a:effectLst/>
                        </a:rPr>
                        <a:t> </a:t>
                      </a:r>
                      <a:endParaRPr lang="ru-RU" sz="1100" kern="50">
                        <a:solidFill>
                          <a:srgbClr val="00000A"/>
                        </a:solidFill>
                        <a:effectLst/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50">
                          <a:effectLst/>
                        </a:rPr>
                        <a:t> </a:t>
                      </a:r>
                      <a:endParaRPr lang="ru-RU" sz="1100" kern="50">
                        <a:solidFill>
                          <a:srgbClr val="00000A"/>
                        </a:solidFill>
                        <a:effectLst/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50">
                          <a:effectLst/>
                        </a:rPr>
                        <a:t> </a:t>
                      </a:r>
                      <a:endParaRPr lang="ru-RU" sz="1100" kern="50">
                        <a:solidFill>
                          <a:srgbClr val="00000A"/>
                        </a:solidFill>
                        <a:effectLst/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50">
                          <a:effectLst/>
                        </a:rPr>
                        <a:t> </a:t>
                      </a:r>
                      <a:endParaRPr lang="ru-RU" sz="1100" kern="50">
                        <a:solidFill>
                          <a:srgbClr val="00000A"/>
                        </a:solidFill>
                        <a:effectLst/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50">
                          <a:effectLst/>
                        </a:rPr>
                        <a:t> </a:t>
                      </a:r>
                      <a:endParaRPr lang="ru-RU" sz="1100" kern="50">
                        <a:solidFill>
                          <a:srgbClr val="00000A"/>
                        </a:solidFill>
                        <a:effectLst/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50">
                          <a:effectLst/>
                        </a:rPr>
                        <a:t> </a:t>
                      </a:r>
                      <a:endParaRPr lang="ru-RU" sz="1100" kern="50">
                        <a:solidFill>
                          <a:srgbClr val="00000A"/>
                        </a:solidFill>
                        <a:effectLst/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50">
                          <a:effectLst/>
                        </a:rPr>
                        <a:t> </a:t>
                      </a:r>
                      <a:endParaRPr lang="ru-RU" sz="1100" kern="50">
                        <a:solidFill>
                          <a:srgbClr val="00000A"/>
                        </a:solidFill>
                        <a:effectLst/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50">
                          <a:effectLst/>
                        </a:rPr>
                        <a:t> </a:t>
                      </a:r>
                      <a:endParaRPr lang="ru-RU" sz="1100" kern="50">
                        <a:solidFill>
                          <a:srgbClr val="00000A"/>
                        </a:solidFill>
                        <a:effectLst/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50">
                          <a:effectLst/>
                        </a:rPr>
                        <a:t> </a:t>
                      </a:r>
                      <a:endParaRPr lang="ru-RU" sz="1100" kern="50">
                        <a:solidFill>
                          <a:srgbClr val="00000A"/>
                        </a:solidFill>
                        <a:effectLst/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50">
                          <a:effectLst/>
                        </a:rPr>
                        <a:t> </a:t>
                      </a:r>
                      <a:endParaRPr lang="ru-RU" sz="1100" kern="50">
                        <a:solidFill>
                          <a:srgbClr val="00000A"/>
                        </a:solidFill>
                        <a:effectLst/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50">
                          <a:effectLst/>
                        </a:rPr>
                        <a:t> </a:t>
                      </a:r>
                      <a:endParaRPr lang="ru-RU" sz="1100" kern="50">
                        <a:solidFill>
                          <a:srgbClr val="00000A"/>
                        </a:solidFill>
                        <a:effectLst/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50">
                          <a:effectLst/>
                        </a:rPr>
                        <a:t> </a:t>
                      </a:r>
                      <a:endParaRPr lang="ru-RU" sz="1100" kern="50">
                        <a:solidFill>
                          <a:srgbClr val="00000A"/>
                        </a:solidFill>
                        <a:effectLst/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50">
                          <a:effectLst/>
                        </a:rPr>
                        <a:t> </a:t>
                      </a:r>
                      <a:endParaRPr lang="ru-RU" sz="1100" kern="50">
                        <a:solidFill>
                          <a:srgbClr val="00000A"/>
                        </a:solidFill>
                        <a:effectLst/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50">
                          <a:effectLst/>
                        </a:rPr>
                        <a:t> </a:t>
                      </a:r>
                      <a:endParaRPr lang="ru-RU" sz="1100" kern="50">
                        <a:solidFill>
                          <a:srgbClr val="00000A"/>
                        </a:solidFill>
                        <a:effectLst/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50">
                          <a:effectLst/>
                        </a:rPr>
                        <a:t> </a:t>
                      </a:r>
                      <a:endParaRPr lang="ru-RU" sz="1100" kern="50">
                        <a:solidFill>
                          <a:srgbClr val="00000A"/>
                        </a:solidFill>
                        <a:effectLst/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50">
                          <a:effectLst/>
                        </a:rPr>
                        <a:t> </a:t>
                      </a:r>
                      <a:endParaRPr lang="ru-RU" sz="1100" kern="50">
                        <a:solidFill>
                          <a:srgbClr val="00000A"/>
                        </a:solidFill>
                        <a:effectLst/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68580" marR="68580" marT="0" marB="0"/>
                </a:tc>
              </a:tr>
              <a:tr h="3253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50">
                          <a:effectLst/>
                        </a:rPr>
                        <a:t> </a:t>
                      </a:r>
                      <a:endParaRPr lang="ru-RU" sz="1100" kern="50">
                        <a:solidFill>
                          <a:srgbClr val="00000A"/>
                        </a:solidFill>
                        <a:effectLst/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50">
                          <a:effectLst/>
                        </a:rPr>
                        <a:t> </a:t>
                      </a:r>
                      <a:endParaRPr lang="ru-RU" sz="1100" kern="50">
                        <a:solidFill>
                          <a:srgbClr val="00000A"/>
                        </a:solidFill>
                        <a:effectLst/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50">
                          <a:effectLst/>
                        </a:rPr>
                        <a:t> </a:t>
                      </a:r>
                      <a:endParaRPr lang="ru-RU" sz="1100" kern="50">
                        <a:solidFill>
                          <a:srgbClr val="00000A"/>
                        </a:solidFill>
                        <a:effectLst/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50">
                          <a:effectLst/>
                        </a:rPr>
                        <a:t> </a:t>
                      </a:r>
                      <a:endParaRPr lang="ru-RU" sz="1100" kern="50">
                        <a:solidFill>
                          <a:srgbClr val="00000A"/>
                        </a:solidFill>
                        <a:effectLst/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50">
                          <a:effectLst/>
                        </a:rPr>
                        <a:t> </a:t>
                      </a:r>
                      <a:endParaRPr lang="ru-RU" sz="1100" kern="50">
                        <a:solidFill>
                          <a:srgbClr val="00000A"/>
                        </a:solidFill>
                        <a:effectLst/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50">
                          <a:effectLst/>
                        </a:rPr>
                        <a:t> </a:t>
                      </a:r>
                      <a:endParaRPr lang="ru-RU" sz="1100" kern="50">
                        <a:solidFill>
                          <a:srgbClr val="00000A"/>
                        </a:solidFill>
                        <a:effectLst/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50">
                          <a:effectLst/>
                        </a:rPr>
                        <a:t> </a:t>
                      </a:r>
                      <a:endParaRPr lang="ru-RU" sz="1100" kern="50">
                        <a:solidFill>
                          <a:srgbClr val="00000A"/>
                        </a:solidFill>
                        <a:effectLst/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50">
                          <a:effectLst/>
                        </a:rPr>
                        <a:t> </a:t>
                      </a:r>
                      <a:endParaRPr lang="ru-RU" sz="1100" kern="50">
                        <a:solidFill>
                          <a:srgbClr val="00000A"/>
                        </a:solidFill>
                        <a:effectLst/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50">
                          <a:effectLst/>
                        </a:rPr>
                        <a:t> </a:t>
                      </a:r>
                      <a:endParaRPr lang="ru-RU" sz="1100" kern="50">
                        <a:solidFill>
                          <a:srgbClr val="00000A"/>
                        </a:solidFill>
                        <a:effectLst/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50">
                          <a:effectLst/>
                        </a:rPr>
                        <a:t> </a:t>
                      </a:r>
                      <a:endParaRPr lang="ru-RU" sz="1100" kern="50">
                        <a:solidFill>
                          <a:srgbClr val="00000A"/>
                        </a:solidFill>
                        <a:effectLst/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50">
                          <a:effectLst/>
                        </a:rPr>
                        <a:t> </a:t>
                      </a:r>
                      <a:endParaRPr lang="ru-RU" sz="1100" kern="50">
                        <a:solidFill>
                          <a:srgbClr val="00000A"/>
                        </a:solidFill>
                        <a:effectLst/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50">
                          <a:effectLst/>
                        </a:rPr>
                        <a:t> </a:t>
                      </a:r>
                      <a:endParaRPr lang="ru-RU" sz="1100" kern="50">
                        <a:solidFill>
                          <a:srgbClr val="00000A"/>
                        </a:solidFill>
                        <a:effectLst/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50">
                          <a:effectLst/>
                        </a:rPr>
                        <a:t> </a:t>
                      </a:r>
                      <a:endParaRPr lang="ru-RU" sz="1100" kern="50">
                        <a:solidFill>
                          <a:srgbClr val="00000A"/>
                        </a:solidFill>
                        <a:effectLst/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50">
                          <a:effectLst/>
                        </a:rPr>
                        <a:t> </a:t>
                      </a:r>
                      <a:endParaRPr lang="ru-RU" sz="1100" kern="50">
                        <a:solidFill>
                          <a:srgbClr val="00000A"/>
                        </a:solidFill>
                        <a:effectLst/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50">
                          <a:effectLst/>
                        </a:rPr>
                        <a:t> </a:t>
                      </a:r>
                      <a:endParaRPr lang="ru-RU" sz="1100" kern="50">
                        <a:solidFill>
                          <a:srgbClr val="00000A"/>
                        </a:solidFill>
                        <a:effectLst/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50">
                          <a:effectLst/>
                        </a:rPr>
                        <a:t> </a:t>
                      </a:r>
                      <a:endParaRPr lang="ru-RU" sz="1100" kern="50">
                        <a:solidFill>
                          <a:srgbClr val="00000A"/>
                        </a:solidFill>
                        <a:effectLst/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68580" marR="68580" marT="0" marB="0"/>
                </a:tc>
              </a:tr>
              <a:tr h="3448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50">
                          <a:effectLst/>
                        </a:rPr>
                        <a:t>Средний балл</a:t>
                      </a:r>
                      <a:endParaRPr lang="ru-RU" sz="1100" kern="50">
                        <a:solidFill>
                          <a:srgbClr val="00000A"/>
                        </a:solidFill>
                        <a:effectLst/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50">
                          <a:effectLst/>
                        </a:rPr>
                        <a:t> </a:t>
                      </a:r>
                      <a:endParaRPr lang="ru-RU" sz="1100" kern="50">
                        <a:solidFill>
                          <a:srgbClr val="00000A"/>
                        </a:solidFill>
                        <a:effectLst/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50">
                          <a:effectLst/>
                        </a:rPr>
                        <a:t> </a:t>
                      </a:r>
                      <a:endParaRPr lang="ru-RU" sz="1100" kern="50">
                        <a:solidFill>
                          <a:srgbClr val="00000A"/>
                        </a:solidFill>
                        <a:effectLst/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50">
                          <a:effectLst/>
                        </a:rPr>
                        <a:t> </a:t>
                      </a:r>
                      <a:endParaRPr lang="ru-RU" sz="1100" kern="50">
                        <a:solidFill>
                          <a:srgbClr val="00000A"/>
                        </a:solidFill>
                        <a:effectLst/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50">
                          <a:effectLst/>
                        </a:rPr>
                        <a:t> </a:t>
                      </a:r>
                      <a:endParaRPr lang="ru-RU" sz="1100" kern="50">
                        <a:solidFill>
                          <a:srgbClr val="00000A"/>
                        </a:solidFill>
                        <a:effectLst/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50">
                          <a:effectLst/>
                        </a:rPr>
                        <a:t> </a:t>
                      </a:r>
                      <a:endParaRPr lang="ru-RU" sz="1100" kern="50">
                        <a:solidFill>
                          <a:srgbClr val="00000A"/>
                        </a:solidFill>
                        <a:effectLst/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50">
                          <a:effectLst/>
                        </a:rPr>
                        <a:t> </a:t>
                      </a:r>
                      <a:endParaRPr lang="ru-RU" sz="1100" kern="50">
                        <a:solidFill>
                          <a:srgbClr val="00000A"/>
                        </a:solidFill>
                        <a:effectLst/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50">
                          <a:effectLst/>
                        </a:rPr>
                        <a:t> </a:t>
                      </a:r>
                      <a:endParaRPr lang="ru-RU" sz="1100" kern="50">
                        <a:solidFill>
                          <a:srgbClr val="00000A"/>
                        </a:solidFill>
                        <a:effectLst/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50">
                          <a:effectLst/>
                        </a:rPr>
                        <a:t> </a:t>
                      </a:r>
                      <a:endParaRPr lang="ru-RU" sz="1100" kern="50">
                        <a:solidFill>
                          <a:srgbClr val="00000A"/>
                        </a:solidFill>
                        <a:effectLst/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50">
                          <a:effectLst/>
                        </a:rPr>
                        <a:t> </a:t>
                      </a:r>
                      <a:endParaRPr lang="ru-RU" sz="1100" kern="50">
                        <a:solidFill>
                          <a:srgbClr val="00000A"/>
                        </a:solidFill>
                        <a:effectLst/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50">
                          <a:effectLst/>
                        </a:rPr>
                        <a:t> </a:t>
                      </a:r>
                      <a:endParaRPr lang="ru-RU" sz="1100" kern="50">
                        <a:solidFill>
                          <a:srgbClr val="00000A"/>
                        </a:solidFill>
                        <a:effectLst/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50">
                          <a:effectLst/>
                        </a:rPr>
                        <a:t> </a:t>
                      </a:r>
                      <a:endParaRPr lang="ru-RU" sz="1100" kern="50">
                        <a:solidFill>
                          <a:srgbClr val="00000A"/>
                        </a:solidFill>
                        <a:effectLst/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50">
                          <a:effectLst/>
                        </a:rPr>
                        <a:t> </a:t>
                      </a:r>
                      <a:endParaRPr lang="ru-RU" sz="1100" kern="50">
                        <a:solidFill>
                          <a:srgbClr val="00000A"/>
                        </a:solidFill>
                        <a:effectLst/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50">
                          <a:effectLst/>
                        </a:rPr>
                        <a:t> </a:t>
                      </a:r>
                      <a:endParaRPr lang="ru-RU" sz="1100" kern="50">
                        <a:solidFill>
                          <a:srgbClr val="00000A"/>
                        </a:solidFill>
                        <a:effectLst/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50">
                          <a:effectLst/>
                        </a:rPr>
                        <a:t> </a:t>
                      </a:r>
                      <a:endParaRPr lang="ru-RU" sz="1100" kern="50">
                        <a:solidFill>
                          <a:srgbClr val="00000A"/>
                        </a:solidFill>
                        <a:effectLst/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50" dirty="0">
                          <a:effectLst/>
                        </a:rPr>
                        <a:t> </a:t>
                      </a:r>
                      <a:endParaRPr lang="ru-RU" sz="1100" kern="50" dirty="0">
                        <a:solidFill>
                          <a:srgbClr val="00000A"/>
                        </a:solidFill>
                        <a:effectLst/>
                        <a:latin typeface="Calibri"/>
                        <a:ea typeface="Arial Unicode MS"/>
                        <a:cs typeface="Calibri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544956" y="823207"/>
            <a:ext cx="6307112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tabLst>
                <a:tab pos="27622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27622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27622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27622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27622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27622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27622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27622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27622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62250" algn="l"/>
              </a:tabLst>
            </a:pPr>
            <a:r>
              <a:rPr lang="ru-RU" altLang="ru-RU" sz="2400" b="1" dirty="0" smtClean="0">
                <a:solidFill>
                  <a:srgbClr val="0070C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МОНИТОРИНГ</a:t>
            </a: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СФОРМИРОВАННОСТИ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62250" algn="l"/>
              </a:tabLst>
            </a:pP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БАЗОВЫХ УЧЕБНЫХ ДЕЙСТВИЙ</a:t>
            </a:r>
            <a:r>
              <a:rPr kumimoji="0" lang="ru-RU" altLang="ru-RU" sz="12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.</a:t>
            </a:r>
            <a:endParaRPr kumimoji="0" lang="ru-RU" altLang="ru-RU" sz="8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62250" algn="l"/>
              </a:tabLst>
            </a:pPr>
            <a:r>
              <a:rPr kumimoji="0" lang="ru-RU" altLang="ru-RU" sz="1200" b="1" i="0" u="none" strike="noStrike" cap="none" normalizeH="0" baseline="0" dirty="0" smtClean="0">
                <a:ln>
                  <a:noFill/>
                </a:ln>
                <a:solidFill>
                  <a:srgbClr val="00000A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	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comb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img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14282" y="285729"/>
            <a:ext cx="850112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357167"/>
            <a:ext cx="735811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42910" y="4714884"/>
            <a:ext cx="4286280" cy="120032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ЖЕЛАЮ ВАМ ПРОФЕССИОНАЛЬНЫХ </a:t>
            </a:r>
          </a:p>
          <a:p>
            <a:pPr algn="ctr">
              <a:buNone/>
            </a:pPr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ТВОРЧЕСКИХ  УСПЕХОВ!</a:t>
            </a:r>
            <a:endParaRPr lang="ru-RU" sz="2400" i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42910" y="2071678"/>
            <a:ext cx="791954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8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checker dir="vert"/>
    <p:sndAc>
      <p:stSnd>
        <p:snd r:embed="rId3" name="applause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img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14282" y="285729"/>
            <a:ext cx="850112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357167"/>
            <a:ext cx="735811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85720" y="357166"/>
            <a:ext cx="84296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357167"/>
            <a:ext cx="817585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Таким образом, разработка программы формирования базовых учебных действий предусматривается Стандартами для следующих вариантов АООП:</a:t>
            </a:r>
          </a:p>
          <a:p>
            <a:r>
              <a:rPr lang="ru-RU" sz="2400" dirty="0"/>
              <a:t> </a:t>
            </a:r>
          </a:p>
          <a:p>
            <a:r>
              <a:rPr lang="ru-RU" sz="2400" b="1" dirty="0"/>
              <a:t>1) 1.3 и 1.4 АООП глухих обучающихся;</a:t>
            </a:r>
          </a:p>
          <a:p>
            <a:r>
              <a:rPr lang="ru-RU" sz="2400" b="1" dirty="0"/>
              <a:t>2) 2.3 АООП слабослышащих обучающихся</a:t>
            </a:r>
            <a:r>
              <a:rPr lang="ru-RU" sz="2400" b="1" dirty="0" smtClean="0"/>
              <a:t>;</a:t>
            </a:r>
            <a:endParaRPr lang="ru-RU" sz="2400" b="1" dirty="0"/>
          </a:p>
          <a:p>
            <a:r>
              <a:rPr lang="ru-RU" sz="2400" b="1" dirty="0"/>
              <a:t>3) 6.3 и 6.4 АООП обучающихся с нарушениями опорно-двигательного аппарата</a:t>
            </a:r>
            <a:r>
              <a:rPr lang="ru-RU" sz="2400" b="1" dirty="0" smtClean="0"/>
              <a:t>;</a:t>
            </a:r>
            <a:endParaRPr lang="ru-RU" sz="2400" b="1" dirty="0"/>
          </a:p>
          <a:p>
            <a:pPr lvl="0"/>
            <a:r>
              <a:rPr lang="ru-RU" sz="2400" b="1" dirty="0" smtClean="0"/>
              <a:t>4) 8.3  </a:t>
            </a:r>
            <a:r>
              <a:rPr lang="ru-RU" sz="2400" b="1" dirty="0"/>
              <a:t>и  8.4  АООП  обучающихся  с  расстройствами  </a:t>
            </a:r>
            <a:r>
              <a:rPr lang="ru-RU" sz="2400" b="1" dirty="0" smtClean="0"/>
              <a:t>аутистического спектра;</a:t>
            </a:r>
            <a:endParaRPr lang="ru-RU" sz="2400" b="1" dirty="0"/>
          </a:p>
          <a:p>
            <a:pPr lvl="0"/>
            <a:r>
              <a:rPr lang="ru-RU" sz="2400" b="1" dirty="0" smtClean="0">
                <a:solidFill>
                  <a:srgbClr val="FF0000"/>
                </a:solidFill>
              </a:rPr>
              <a:t>5) варианты </a:t>
            </a:r>
            <a:r>
              <a:rPr lang="ru-RU" sz="2400" b="1" dirty="0">
                <a:solidFill>
                  <a:srgbClr val="FF0000"/>
                </a:solidFill>
              </a:rPr>
              <a:t>1 и 2 АООП обучающихся с умственной отсталостью (ФГОС образования 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pPr lvl="0"/>
            <a:r>
              <a:rPr lang="ru-RU" sz="2400" b="1" dirty="0" smtClean="0">
                <a:solidFill>
                  <a:srgbClr val="FF0000"/>
                </a:solidFill>
              </a:rPr>
              <a:t>обучающихся </a:t>
            </a:r>
            <a:r>
              <a:rPr lang="ru-RU" sz="2400" b="1" dirty="0">
                <a:solidFill>
                  <a:srgbClr val="FF0000"/>
                </a:solidFill>
              </a:rPr>
              <a:t>с умственной отсталостью).</a:t>
            </a:r>
          </a:p>
        </p:txBody>
      </p:sp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71472" y="428605"/>
            <a:ext cx="74295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Что такое базовые учебные действия?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8596" y="1214422"/>
            <a:ext cx="828680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Базовые учебные действия </a:t>
            </a: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это элементарные и необходимые единицы учебной деятельности, формирование которых обеспечивает овладение содержанием образования обучающихся с умственной отсталостью.  </a:t>
            </a:r>
            <a:endParaRPr lang="ru-RU" sz="36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 descr="veselyie-rebyata-shablon-prevyu-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500299" y="142852"/>
            <a:ext cx="62865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ВИДЫ  БУД</a:t>
            </a:r>
            <a:endParaRPr lang="ru-RU" sz="36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3071802" y="1071546"/>
            <a:ext cx="3084374" cy="1500198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личностные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5786446" y="2714620"/>
            <a:ext cx="3106034" cy="1500198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регулятивные</a:t>
            </a:r>
            <a:endParaRPr lang="ru-RU" sz="2000" b="1" dirty="0"/>
          </a:p>
        </p:txBody>
      </p:sp>
      <p:sp>
        <p:nvSpPr>
          <p:cNvPr id="11" name="Овал 10"/>
          <p:cNvSpPr/>
          <p:nvPr/>
        </p:nvSpPr>
        <p:spPr>
          <a:xfrm>
            <a:off x="5143504" y="4643446"/>
            <a:ext cx="2928958" cy="1500198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n/>
                <a:solidFill>
                  <a:schemeClr val="accent1">
                    <a:lumMod val="75000"/>
                  </a:schemeClr>
                </a:solidFill>
              </a:rPr>
              <a:t>познавательные</a:t>
            </a:r>
            <a:endParaRPr lang="ru-RU" sz="2000" b="1" dirty="0">
              <a:ln/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1691680" y="4071942"/>
            <a:ext cx="3240360" cy="1500198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</a:rPr>
              <a:t>коммуникативные</a:t>
            </a:r>
            <a:endParaRPr lang="ru-RU" sz="2000" b="1" dirty="0">
              <a:solidFill>
                <a:srgbClr val="FFFF00"/>
              </a:solidFill>
            </a:endParaRPr>
          </a:p>
        </p:txBody>
      </p:sp>
      <p:pic>
        <p:nvPicPr>
          <p:cNvPr id="13" name="Picture 2" descr="Картинки по запросу скачать  картинки про школу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7620" y="2714620"/>
            <a:ext cx="1928826" cy="144475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 descr="veselyie-rebyata-shablon-prevyu-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3000364" y="428604"/>
            <a:ext cx="592935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	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857620" y="428604"/>
            <a:ext cx="422141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Личностные БУД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036083" y="1844824"/>
            <a:ext cx="585791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None/>
            </a:pPr>
            <a:r>
              <a:rPr lang="ru-RU" sz="2800" b="1" i="1" dirty="0" smtClean="0">
                <a:solidFill>
                  <a:srgbClr val="00206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Это </a:t>
            </a:r>
            <a:r>
              <a:rPr lang="ru-RU" sz="2800" b="1" i="1" dirty="0">
                <a:solidFill>
                  <a:srgbClr val="00206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действия, обеспечивающие определение ценностно – смысловой ориентации обучающихся. Также они способствуют определению человека своего места и роли в обществе и установлению благополучных межличностных отношений. </a:t>
            </a:r>
            <a:endParaRPr lang="ru-RU" sz="2800" b="1" i="1" cap="all" dirty="0" smtClean="0">
              <a:ln w="0"/>
              <a:solidFill>
                <a:srgbClr val="002060"/>
              </a:solidFill>
              <a:effectLst>
                <a:reflection blurRad="12700" stA="50000" endPos="50000" dist="5000" dir="5400000" sy="-100000" rotWithShape="0"/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img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15728" y="404664"/>
            <a:ext cx="676875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rgbClr val="00206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Для формирования личностных  базовых учебных действий </a:t>
            </a:r>
            <a:r>
              <a:rPr lang="ru-RU" sz="2800" i="1" dirty="0">
                <a:solidFill>
                  <a:srgbClr val="00206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можно использовать следующие виды заданий: </a:t>
            </a:r>
            <a:endParaRPr lang="ru-RU" sz="2800" i="1" dirty="0" smtClean="0">
              <a:solidFill>
                <a:srgbClr val="00206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ru-RU" sz="2800" i="1" dirty="0">
              <a:solidFill>
                <a:srgbClr val="00206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r>
              <a:rPr lang="ru-RU" sz="2800" i="1" dirty="0">
                <a:solidFill>
                  <a:srgbClr val="00206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– участие в проектах, исследованиях;</a:t>
            </a:r>
          </a:p>
          <a:p>
            <a:r>
              <a:rPr lang="ru-RU" sz="2800" i="1" dirty="0">
                <a:solidFill>
                  <a:srgbClr val="00206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– мысленное воспроизведение картины, ситуации, творческие задания;</a:t>
            </a:r>
          </a:p>
          <a:p>
            <a:r>
              <a:rPr lang="ru-RU" sz="2800" i="1" dirty="0">
                <a:solidFill>
                  <a:srgbClr val="00206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– подведение итогов урока, занятия</a:t>
            </a:r>
            <a:r>
              <a:rPr lang="ru-RU" sz="2800" i="1" dirty="0" smtClean="0">
                <a:solidFill>
                  <a:srgbClr val="00206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; рефлексия эмоционального настроя; </a:t>
            </a:r>
            <a:r>
              <a:rPr lang="ru-RU" sz="2800" i="1" dirty="0">
                <a:solidFill>
                  <a:srgbClr val="00206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самооценка события, происшествия.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 descr="veselyie-rebyata-shablon-prevyu-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3000364" y="428604"/>
            <a:ext cx="592935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	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2357423" y="571480"/>
            <a:ext cx="650085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Коммуникативные БУД</a:t>
            </a:r>
            <a:endParaRPr lang="ru-RU" sz="3200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000364" y="2276872"/>
            <a:ext cx="5536421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Это действия</a:t>
            </a:r>
            <a:r>
              <a:rPr lang="ru-RU" sz="2800" b="1" i="1" dirty="0">
                <a:solidFill>
                  <a:srgbClr val="00206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, обеспечивающие социальную компетентность, способствующие получению навыков построения диалога; позволяющие интегрироваться в социальную среду.</a:t>
            </a: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img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14" y="-115528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59024" y="836712"/>
            <a:ext cx="878497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Например</a:t>
            </a:r>
            <a:r>
              <a:rPr lang="ru-RU" sz="2400" b="1" i="1" dirty="0">
                <a:solidFill>
                  <a:srgbClr val="00206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:</a:t>
            </a:r>
          </a:p>
          <a:p>
            <a:r>
              <a:rPr lang="ru-RU" sz="2400" i="1" dirty="0">
                <a:solidFill>
                  <a:srgbClr val="00206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 составь задание партнеру;</a:t>
            </a:r>
          </a:p>
          <a:p>
            <a:r>
              <a:rPr lang="ru-RU" sz="2400" i="1" dirty="0">
                <a:solidFill>
                  <a:srgbClr val="00206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 отзыв на работу товарища;</a:t>
            </a:r>
          </a:p>
          <a:p>
            <a:r>
              <a:rPr lang="ru-RU" sz="2400" i="1" dirty="0">
                <a:solidFill>
                  <a:srgbClr val="00206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 групповая работа по составлению кроссворда и т.д.</a:t>
            </a:r>
          </a:p>
          <a:p>
            <a:r>
              <a:rPr lang="ru-RU" sz="2400" i="1" dirty="0">
                <a:solidFill>
                  <a:srgbClr val="00206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 игры со словом и сюжетно-ролевые игры;</a:t>
            </a:r>
          </a:p>
          <a:p>
            <a:r>
              <a:rPr lang="ru-RU" sz="2400" i="1" dirty="0">
                <a:solidFill>
                  <a:srgbClr val="00206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 обыгрывание эмоционального состояния;</a:t>
            </a:r>
          </a:p>
          <a:p>
            <a:r>
              <a:rPr lang="ru-RU" sz="2400" i="1" dirty="0">
                <a:solidFill>
                  <a:srgbClr val="00206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 спортивные, подвижные игры;</a:t>
            </a:r>
          </a:p>
          <a:p>
            <a:r>
              <a:rPr lang="ru-RU" sz="2400" i="1" dirty="0">
                <a:solidFill>
                  <a:srgbClr val="00206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 совместные праздники, развлечения;</a:t>
            </a:r>
          </a:p>
          <a:p>
            <a:r>
              <a:rPr lang="ru-RU" sz="2400" i="1" dirty="0">
                <a:solidFill>
                  <a:srgbClr val="00206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 ситуации общения, разыгрывание и решение «трудных» ситуаций.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 descr="veselyie-rebyata-shablon-prevyu-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3000364" y="428604"/>
            <a:ext cx="592935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	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2357423" y="571480"/>
            <a:ext cx="650085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286000" y="2857496"/>
            <a:ext cx="650084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None/>
            </a:pPr>
            <a:endParaRPr lang="ru-RU" sz="2800" b="1" cap="all" dirty="0" smtClean="0">
              <a:ln w="0"/>
              <a:solidFill>
                <a:srgbClr val="FFC000"/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428860" y="428604"/>
            <a:ext cx="635798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регулятивные БУД</a:t>
            </a:r>
            <a:endParaRPr lang="ru-RU" sz="32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000364" y="2132856"/>
            <a:ext cx="528641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rgbClr val="00206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Э</a:t>
            </a:r>
            <a:r>
              <a:rPr lang="ru-RU" sz="2800" b="1" i="1" dirty="0" smtClean="0">
                <a:solidFill>
                  <a:srgbClr val="00206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то </a:t>
            </a:r>
            <a:r>
              <a:rPr lang="ru-RU" sz="2800" b="1" i="1" dirty="0">
                <a:solidFill>
                  <a:srgbClr val="00206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действия, которые обеспечивают организацию и коррекцию учебной деятельности. </a:t>
            </a:r>
          </a:p>
          <a:p>
            <a:endParaRPr lang="ru-RU" sz="28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91680" y="4725144"/>
            <a:ext cx="659509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cap="all" dirty="0" smtClean="0">
                <a:ln/>
                <a:solidFill>
                  <a:srgbClr val="7030A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Целеполагание           Планирование  </a:t>
            </a:r>
          </a:p>
          <a:p>
            <a:pPr algn="ctr"/>
            <a:endParaRPr lang="ru-RU" sz="2000" b="1" i="1" cap="all" dirty="0">
              <a:ln/>
              <a:solidFill>
                <a:srgbClr val="7030A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algn="ctr"/>
            <a:r>
              <a:rPr lang="ru-RU" sz="2000" b="1" i="1" cap="all" dirty="0" smtClean="0">
                <a:ln/>
                <a:solidFill>
                  <a:srgbClr val="7030A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 прогнозирование                     </a:t>
            </a:r>
            <a:r>
              <a:rPr lang="ru-RU" sz="2000" b="1" i="1" cap="all" dirty="0">
                <a:ln/>
                <a:solidFill>
                  <a:srgbClr val="7030A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коррекция  </a:t>
            </a:r>
            <a:endParaRPr lang="ru-RU" sz="2000" b="1" i="1" cap="all" dirty="0" smtClean="0">
              <a:ln/>
              <a:solidFill>
                <a:srgbClr val="7030A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algn="ctr"/>
            <a:endParaRPr lang="ru-RU" sz="2000" b="1" i="1" cap="all" dirty="0">
              <a:ln/>
              <a:solidFill>
                <a:srgbClr val="7030A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algn="ctr"/>
            <a:r>
              <a:rPr lang="ru-RU" sz="2000" b="1" i="1" cap="all" dirty="0" smtClean="0">
                <a:ln/>
                <a:solidFill>
                  <a:srgbClr val="7030A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</a:t>
            </a:r>
            <a:r>
              <a:rPr lang="ru-RU" sz="2000" b="1" i="1" cap="all" dirty="0">
                <a:ln/>
                <a:solidFill>
                  <a:srgbClr val="7030A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оценка  </a:t>
            </a:r>
            <a:r>
              <a:rPr lang="ru-RU" sz="2000" b="1" i="1" cap="all" dirty="0" smtClean="0">
                <a:ln/>
                <a:solidFill>
                  <a:srgbClr val="7030A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               </a:t>
            </a:r>
            <a:r>
              <a:rPr lang="ru-RU" sz="2000" b="1" i="1" cap="all" dirty="0" err="1" smtClean="0">
                <a:ln/>
                <a:solidFill>
                  <a:srgbClr val="7030A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саморегуляция</a:t>
            </a:r>
            <a:endParaRPr lang="ru-RU" sz="2000" b="1" i="1" cap="all" dirty="0">
              <a:ln/>
              <a:solidFill>
                <a:srgbClr val="7030A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504</TotalTime>
  <Words>514</Words>
  <Application>Microsoft Office PowerPoint</Application>
  <PresentationFormat>Экран (4:3)</PresentationFormat>
  <Paragraphs>274</Paragraphs>
  <Slides>16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Ника</dc:creator>
  <cp:lastModifiedBy>DNS</cp:lastModifiedBy>
  <cp:revision>64</cp:revision>
  <dcterms:created xsi:type="dcterms:W3CDTF">2017-10-31T15:59:23Z</dcterms:created>
  <dcterms:modified xsi:type="dcterms:W3CDTF">2020-10-30T04:45:38Z</dcterms:modified>
</cp:coreProperties>
</file>