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notesMasterIdLst>
    <p:notesMasterId r:id="rId11"/>
  </p:notesMasterIdLst>
  <p:handoutMasterIdLst>
    <p:handoutMasterId r:id="rId12"/>
  </p:handout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2" d="100"/>
          <a:sy n="82" d="100"/>
        </p:scale>
        <p:origin x="-2580" y="-8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DC2B01-020D-4937-A16A-20E772AFCC88}" type="datetimeFigureOut">
              <a:rPr lang="ru-RU" smtClean="0"/>
              <a:pPr/>
              <a:t>17.01.2021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7422E6-020B-4CC9-8A80-B12ACCB9659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8830819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191C8C-AD3B-4400-8E1A-9308F2C39DE1}" type="datetimeFigureOut">
              <a:rPr lang="ru-RU" smtClean="0"/>
              <a:pPr/>
              <a:t>17.01.2021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5A72E9-1B15-456C-9957-11CB3E5E83A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717843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5A72E9-1B15-456C-9957-11CB3E5E83AB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6EE27-3591-4C7D-8399-7AAB602E1C72}" type="datetimeFigureOut">
              <a:rPr lang="ru-RU" smtClean="0"/>
              <a:pPr/>
              <a:t>17.01.2021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97BCBC-270F-4EDC-8522-078B582DEF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6EE27-3591-4C7D-8399-7AAB602E1C72}" type="datetimeFigureOut">
              <a:rPr lang="ru-RU" smtClean="0"/>
              <a:pPr/>
              <a:t>17.01.2021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97BCBC-270F-4EDC-8522-078B582DEF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6EE27-3591-4C7D-8399-7AAB602E1C72}" type="datetimeFigureOut">
              <a:rPr lang="ru-RU" smtClean="0"/>
              <a:pPr/>
              <a:t>17.01.2021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97BCBC-270F-4EDC-8522-078B582DEF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6EE27-3591-4C7D-8399-7AAB602E1C72}" type="datetimeFigureOut">
              <a:rPr lang="ru-RU" smtClean="0"/>
              <a:pPr/>
              <a:t>17.01.2021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97BCBC-270F-4EDC-8522-078B582DEF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6EE27-3591-4C7D-8399-7AAB602E1C72}" type="datetimeFigureOut">
              <a:rPr lang="ru-RU" smtClean="0"/>
              <a:pPr/>
              <a:t>17.01.2021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97BCBC-270F-4EDC-8522-078B582DEF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6EE27-3591-4C7D-8399-7AAB602E1C72}" type="datetimeFigureOut">
              <a:rPr lang="ru-RU" smtClean="0"/>
              <a:pPr/>
              <a:t>17.01.2021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97BCBC-270F-4EDC-8522-078B582DEF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6EE27-3591-4C7D-8399-7AAB602E1C72}" type="datetimeFigureOut">
              <a:rPr lang="ru-RU" smtClean="0"/>
              <a:pPr/>
              <a:t>17.01.2021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97BCBC-270F-4EDC-8522-078B582DEF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6EE27-3591-4C7D-8399-7AAB602E1C72}" type="datetimeFigureOut">
              <a:rPr lang="ru-RU" smtClean="0"/>
              <a:pPr/>
              <a:t>17.01.2021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97BCBC-270F-4EDC-8522-078B582DEF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6EE27-3591-4C7D-8399-7AAB602E1C72}" type="datetimeFigureOut">
              <a:rPr lang="ru-RU" smtClean="0"/>
              <a:pPr/>
              <a:t>17.01.2021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97BCBC-270F-4EDC-8522-078B582DEF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6EE27-3591-4C7D-8399-7AAB602E1C72}" type="datetimeFigureOut">
              <a:rPr lang="ru-RU" smtClean="0"/>
              <a:pPr/>
              <a:t>17.01.2021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97BCBC-270F-4EDC-8522-078B582DEF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6EE27-3591-4C7D-8399-7AAB602E1C72}" type="datetimeFigureOut">
              <a:rPr lang="ru-RU" smtClean="0"/>
              <a:pPr/>
              <a:t>17.01.2021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6397BCBC-270F-4EDC-8522-078B582DEFA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D46EE27-3591-4C7D-8399-7AAB602E1C72}" type="datetimeFigureOut">
              <a:rPr lang="ru-RU" smtClean="0"/>
              <a:pPr/>
              <a:t>17.01.2021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397BCBC-270F-4EDC-8522-078B582DEFA2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mtClean="0"/>
              <a:t>ДВИГАТЕЛЬНАЯ АКТИВНОСТЬ ДЕТЕЙ</a:t>
            </a:r>
            <a:endParaRPr lang="ru-RU" dirty="0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714348" y="4786322"/>
            <a:ext cx="8215370" cy="1928826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ДВИГАТЕЛЬНАЯ АКТИВНОСТЬ ДЕТЕЙ </a:t>
            </a:r>
          </a:p>
          <a:p>
            <a:r>
              <a:rPr lang="ru-RU" sz="2800" dirty="0" smtClean="0"/>
              <a:t>       НА ПРОГУЛКЕ</a:t>
            </a:r>
          </a:p>
          <a:p>
            <a:endParaRPr lang="ru-RU" sz="2800" dirty="0" smtClean="0"/>
          </a:p>
          <a:p>
            <a:r>
              <a:rPr lang="ru-RU" sz="1400" dirty="0" smtClean="0"/>
              <a:t>Выполнила : воспитатель Романова М.Г</a:t>
            </a:r>
            <a:r>
              <a:rPr lang="ru-RU" sz="1400" dirty="0" smtClean="0"/>
              <a:t>.</a:t>
            </a:r>
            <a:endParaRPr lang="ru-RU" sz="1400" dirty="0" smtClean="0"/>
          </a:p>
        </p:txBody>
      </p:sp>
      <p:pic>
        <p:nvPicPr>
          <p:cNvPr id="4" name="Рисунок 3" descr="i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428728" y="0"/>
            <a:ext cx="7028854" cy="4714884"/>
          </a:xfrm>
          <a:prstGeom prst="rect">
            <a:avLst/>
          </a:prstGeom>
        </p:spPr>
      </p:pic>
      <p:sp>
        <p:nvSpPr>
          <p:cNvPr id="5" name="Пятно 1 4"/>
          <p:cNvSpPr/>
          <p:nvPr/>
        </p:nvSpPr>
        <p:spPr>
          <a:xfrm>
            <a:off x="142844" y="0"/>
            <a:ext cx="2057408" cy="2271722"/>
          </a:xfrm>
          <a:prstGeom prst="irregularSeal1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ятно 1 5"/>
          <p:cNvSpPr/>
          <p:nvPr/>
        </p:nvSpPr>
        <p:spPr>
          <a:xfrm>
            <a:off x="7000860" y="0"/>
            <a:ext cx="2143140" cy="2428892"/>
          </a:xfrm>
          <a:prstGeom prst="irregularSeal1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6858016" y="12501626"/>
            <a:ext cx="357190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</a:t>
            </a:r>
          </a:p>
          <a:p>
            <a:r>
              <a:rPr lang="ru-RU" sz="32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</a:t>
            </a:r>
          </a:p>
          <a:p>
            <a:endParaRPr lang="ru-RU" sz="3200" b="1" dirty="0">
              <a:solidFill>
                <a:schemeClr val="bg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3200" b="1" dirty="0" smtClean="0">
              <a:solidFill>
                <a:schemeClr val="bg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tabLst>
                <a:tab pos="3498850" algn="l"/>
              </a:tabLst>
            </a:pPr>
            <a:endParaRPr lang="ru-RU" sz="3200" b="1" dirty="0">
              <a:solidFill>
                <a:schemeClr val="bg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3200" b="1" dirty="0" smtClean="0">
              <a:solidFill>
                <a:schemeClr val="bg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3200" b="1" dirty="0">
              <a:solidFill>
                <a:schemeClr val="bg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3200" b="1" dirty="0" smtClean="0">
              <a:solidFill>
                <a:schemeClr val="bg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200" b="1" dirty="0" smtClean="0">
              <a:solidFill>
                <a:schemeClr val="bg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200" b="1" dirty="0">
              <a:solidFill>
                <a:schemeClr val="bg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200" b="1" dirty="0" smtClean="0">
              <a:solidFill>
                <a:schemeClr val="bg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200" b="1" dirty="0">
              <a:solidFill>
                <a:schemeClr val="bg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200" b="1" dirty="0" smtClean="0">
              <a:solidFill>
                <a:schemeClr val="bg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200" b="1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H="1" flipV="1">
            <a:off x="502919" y="-857279"/>
            <a:ext cx="68553" cy="71437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3143248"/>
            <a:ext cx="7500990" cy="3429024"/>
          </a:xfrm>
        </p:spPr>
        <p:txBody>
          <a:bodyPr>
            <a:normAutofit fontScale="92500" lnSpcReduction="10000"/>
          </a:bodyPr>
          <a:lstStyle/>
          <a:p>
            <a:r>
              <a:rPr lang="ru-RU" sz="2000" b="1" dirty="0" smtClean="0"/>
              <a:t>Первое место в двигательном режиме детей принадлежит общеизвестным видам двигательной активности: утренняя гимнастика, гимнастика после сна, подвижные игры и физические упражнения во время прогулок, физкультминутки на занятиях с умственной нагрузкой, динамические паузы  и т.д.</a:t>
            </a:r>
          </a:p>
          <a:p>
            <a:r>
              <a:rPr lang="ru-RU" sz="2000" b="1" dirty="0" smtClean="0"/>
              <a:t>Утренняя гимнастика проводится ежедневно до завтрака, на воздухе или в помещении (в зависимости от экологических  и погодных условий).</a:t>
            </a:r>
          </a:p>
          <a:p>
            <a:r>
              <a:rPr lang="ru-RU" sz="2000" b="1" dirty="0" smtClean="0"/>
              <a:t> Гимнастика после дневного сна помогает улучшить настроение детей, поднять мышечный тонус, а так же способствует профилактике нарушений осанки и стопы. </a:t>
            </a:r>
            <a:endParaRPr lang="ru-RU" sz="2000" dirty="0"/>
          </a:p>
        </p:txBody>
      </p:sp>
      <p:pic>
        <p:nvPicPr>
          <p:cNvPr id="8" name="Рисунок 7" descr="kartinki-detskie--pro-sport-6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714348" y="478321"/>
            <a:ext cx="2714644" cy="203598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9" name="Рисунок 8" descr="P1050822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357554" y="285728"/>
            <a:ext cx="2928958" cy="250033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10" name="Рисунок 9" descr="P1060881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6143636" y="214290"/>
            <a:ext cx="3000364" cy="250033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sp>
        <p:nvSpPr>
          <p:cNvPr id="7" name="5-конечная звезда 6"/>
          <p:cNvSpPr/>
          <p:nvPr/>
        </p:nvSpPr>
        <p:spPr>
          <a:xfrm>
            <a:off x="-142908" y="428604"/>
            <a:ext cx="1143008" cy="1500174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5-конечная звезда 10"/>
          <p:cNvSpPr/>
          <p:nvPr/>
        </p:nvSpPr>
        <p:spPr>
          <a:xfrm>
            <a:off x="-285784" y="2500306"/>
            <a:ext cx="1428760" cy="1357322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5-конечная звезда 11"/>
          <p:cNvSpPr/>
          <p:nvPr/>
        </p:nvSpPr>
        <p:spPr>
          <a:xfrm>
            <a:off x="-214346" y="3929066"/>
            <a:ext cx="1214446" cy="1571636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5-конечная звезда 12"/>
          <p:cNvSpPr/>
          <p:nvPr/>
        </p:nvSpPr>
        <p:spPr>
          <a:xfrm>
            <a:off x="-142908" y="0"/>
            <a:ext cx="1071570" cy="92867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5-конечная звезда 13"/>
          <p:cNvSpPr/>
          <p:nvPr/>
        </p:nvSpPr>
        <p:spPr>
          <a:xfrm>
            <a:off x="928662" y="-214338"/>
            <a:ext cx="1000132" cy="1143008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5-конечная звезда 14"/>
          <p:cNvSpPr/>
          <p:nvPr/>
        </p:nvSpPr>
        <p:spPr>
          <a:xfrm>
            <a:off x="-142908" y="3571876"/>
            <a:ext cx="928694" cy="857256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5-конечная звезда 15"/>
          <p:cNvSpPr/>
          <p:nvPr/>
        </p:nvSpPr>
        <p:spPr>
          <a:xfrm>
            <a:off x="2857488" y="0"/>
            <a:ext cx="1571636" cy="857256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5-конечная звезда 16"/>
          <p:cNvSpPr/>
          <p:nvPr/>
        </p:nvSpPr>
        <p:spPr>
          <a:xfrm>
            <a:off x="4643438" y="0"/>
            <a:ext cx="1214446" cy="107157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5-конечная звезда 17"/>
          <p:cNvSpPr/>
          <p:nvPr/>
        </p:nvSpPr>
        <p:spPr>
          <a:xfrm>
            <a:off x="5643570" y="0"/>
            <a:ext cx="1071570" cy="928694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5-конечная звезда 18"/>
          <p:cNvSpPr/>
          <p:nvPr/>
        </p:nvSpPr>
        <p:spPr>
          <a:xfrm>
            <a:off x="8358214" y="0"/>
            <a:ext cx="785786" cy="71438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5-конечная звезда 19"/>
          <p:cNvSpPr/>
          <p:nvPr/>
        </p:nvSpPr>
        <p:spPr>
          <a:xfrm>
            <a:off x="0" y="6536529"/>
            <a:ext cx="785818" cy="642942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5-конечная звезда 20"/>
          <p:cNvSpPr/>
          <p:nvPr/>
        </p:nvSpPr>
        <p:spPr>
          <a:xfrm>
            <a:off x="8429620" y="4643446"/>
            <a:ext cx="714380" cy="785818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5-конечная звезда 21"/>
          <p:cNvSpPr/>
          <p:nvPr/>
        </p:nvSpPr>
        <p:spPr>
          <a:xfrm>
            <a:off x="8286744" y="5786454"/>
            <a:ext cx="857256" cy="71438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Улыбающееся лицо 22"/>
          <p:cNvSpPr/>
          <p:nvPr/>
        </p:nvSpPr>
        <p:spPr>
          <a:xfrm>
            <a:off x="0" y="1643050"/>
            <a:ext cx="714316" cy="928694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Улыбающееся лицо 23"/>
          <p:cNvSpPr/>
          <p:nvPr/>
        </p:nvSpPr>
        <p:spPr>
          <a:xfrm>
            <a:off x="0" y="-928718"/>
            <a:ext cx="1142976" cy="1285884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Улыбающееся лицо 24"/>
          <p:cNvSpPr/>
          <p:nvPr/>
        </p:nvSpPr>
        <p:spPr>
          <a:xfrm>
            <a:off x="-142908" y="5429264"/>
            <a:ext cx="1142976" cy="1000108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35719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14818"/>
            <a:ext cx="8229600" cy="2500330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          </a:t>
            </a:r>
            <a:r>
              <a:rPr lang="ru-RU" sz="2000" b="1" dirty="0" smtClean="0"/>
              <a:t> Важным элементом образовательного процесса дошкольного учреждения являются прогулки с детьми.</a:t>
            </a:r>
          </a:p>
          <a:p>
            <a:r>
              <a:rPr lang="ru-RU" sz="2000" b="1" dirty="0" smtClean="0"/>
              <a:t> Традиционно прогулка включает в себя организацию с воспитанниками наблюдений за явлениями природы (растительным и животным миром, неживой природой); разнообразные игры; трудовую деятельность; спортивные упражнения и самостоятельную деятельность детей по их выбору и интересам.                      </a:t>
            </a:r>
            <a:endParaRPr lang="ru-RU" sz="2000" b="1" dirty="0"/>
          </a:p>
        </p:txBody>
      </p:sp>
      <p:pic>
        <p:nvPicPr>
          <p:cNvPr id="4" name="Рисунок 3" descr="P1050637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57158" y="285728"/>
            <a:ext cx="4000528" cy="35719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5" name="Рисунок 4" descr="P1050666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429124" y="285728"/>
            <a:ext cx="4429156" cy="35719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142852"/>
            <a:ext cx="2928958" cy="3214710"/>
          </a:xfrm>
        </p:spPr>
        <p:txBody>
          <a:bodyPr>
            <a:normAutofit fontScale="90000"/>
          </a:bodyPr>
          <a:lstStyle/>
          <a:p>
            <a:r>
              <a:rPr 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ru-RU" sz="18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Правильно организованная прогулка - это наиболее доступное средство закаливания детского организма.  </a:t>
            </a:r>
            <a:br>
              <a:rPr lang="ru-RU" sz="18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ru-RU" sz="1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/>
            </a:r>
            <a:br>
              <a:rPr lang="ru-RU" sz="1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ru-RU" sz="18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Виды тематических прогулок:</a:t>
            </a:r>
            <a:br>
              <a:rPr lang="ru-RU" sz="18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ru-RU" sz="18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 </a:t>
            </a:r>
            <a:r>
              <a:rPr lang="ru-RU" sz="1800" b="1" dirty="0" smtClean="0">
                <a:solidFill>
                  <a:srgbClr val="002060"/>
                </a:solidFill>
              </a:rPr>
              <a:t>- прогулки-походы, </a:t>
            </a:r>
            <a:br>
              <a:rPr lang="ru-RU" sz="1800" b="1" dirty="0" smtClean="0">
                <a:solidFill>
                  <a:srgbClr val="002060"/>
                </a:solidFill>
              </a:rPr>
            </a:br>
            <a:r>
              <a:rPr lang="ru-RU" sz="1800" b="1" dirty="0" smtClean="0">
                <a:solidFill>
                  <a:srgbClr val="002060"/>
                </a:solidFill>
              </a:rPr>
              <a:t>  - развлекательные прогулки с персонажем,</a:t>
            </a:r>
            <a:br>
              <a:rPr lang="ru-RU" sz="1800" b="1" dirty="0" smtClean="0">
                <a:solidFill>
                  <a:srgbClr val="002060"/>
                </a:solidFill>
              </a:rPr>
            </a:br>
            <a:r>
              <a:rPr lang="ru-RU" sz="1800" b="1" dirty="0" smtClean="0">
                <a:solidFill>
                  <a:srgbClr val="002060"/>
                </a:solidFill>
              </a:rPr>
              <a:t>  - прогулки-события,</a:t>
            </a:r>
            <a:br>
              <a:rPr lang="ru-RU" sz="1800" b="1" dirty="0" smtClean="0">
                <a:solidFill>
                  <a:srgbClr val="002060"/>
                </a:solidFill>
              </a:rPr>
            </a:br>
            <a:r>
              <a:rPr lang="ru-RU" sz="1800" b="1" dirty="0" smtClean="0">
                <a:solidFill>
                  <a:srgbClr val="002060"/>
                </a:solidFill>
              </a:rPr>
              <a:t>  - спортивные прогулки,</a:t>
            </a:r>
            <a:br>
              <a:rPr lang="ru-RU" sz="1800" b="1" dirty="0" smtClean="0">
                <a:solidFill>
                  <a:srgbClr val="002060"/>
                </a:solidFill>
              </a:rPr>
            </a:br>
            <a:r>
              <a:rPr lang="ru-RU" sz="1800" b="1" dirty="0" smtClean="0">
                <a:solidFill>
                  <a:srgbClr val="002060"/>
                </a:solidFill>
              </a:rPr>
              <a:t>  - прогулки - трудовые акции. </a:t>
            </a:r>
            <a:endParaRPr lang="ru-RU" sz="1800" dirty="0">
              <a:solidFill>
                <a:srgbClr val="002060"/>
              </a:solidFill>
            </a:endParaRPr>
          </a:p>
        </p:txBody>
      </p:sp>
      <p:pic>
        <p:nvPicPr>
          <p:cNvPr id="4" name="Содержимое 3" descr="IMG_1263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571472" y="3429000"/>
            <a:ext cx="4000528" cy="3200400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5" name="Рисунок 4" descr="IMG_3837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072066" y="3214686"/>
            <a:ext cx="3714776" cy="3214686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6" name="Рисунок 5" descr="P1070192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6072198" y="571480"/>
            <a:ext cx="2857520" cy="228601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Рисунок 6" descr="P1070188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3214678" y="571480"/>
            <a:ext cx="2643206" cy="228601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142852"/>
            <a:ext cx="3643338" cy="2428892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Во всех формах двигательной деятельности решается, как правило, комплекс взаимосвязанных задач: </a:t>
            </a:r>
            <a:br>
              <a:rPr lang="ru-RU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ru-RU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- оздоровительные,</a:t>
            </a:r>
            <a:br>
              <a:rPr lang="ru-RU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ru-RU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- воспитательные </a:t>
            </a:r>
            <a:br>
              <a:rPr lang="ru-RU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ru-RU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- образовательные. </a:t>
            </a:r>
            <a:endParaRPr lang="ru-RU" sz="20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4" name="Содержимое 3" descr="IMG_3862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642910" y="3071810"/>
            <a:ext cx="4000528" cy="314327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5" name="Рисунок 4" descr="P1050538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643438" y="3143248"/>
            <a:ext cx="4143404" cy="328614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6" name="Рисунок 5" descr="P1050530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857752" y="142852"/>
            <a:ext cx="3929090" cy="2714644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4257676" cy="3357586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При правильной организации и содержании подвижных игр у детей воспитывается внимание и наблюдательность, дисциплина, умение владеть своими чувствами и движениями, а следовательно развивается воля и вырабатывается характер. Поэтому важно подбирать упражнения, соответствующие возрасту и развитию ребенка.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pic>
        <p:nvPicPr>
          <p:cNvPr id="4" name="Содержимое 3" descr="P1060766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4857752" y="214290"/>
            <a:ext cx="2643206" cy="228604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5" name="Рисунок 4" descr="IMG_3824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57158" y="3571876"/>
            <a:ext cx="3929090" cy="307183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 descr="P1060724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6572264" y="1928802"/>
            <a:ext cx="2347278" cy="2000264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8" name="Рисунок 7" descr="P1050004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4714876" y="4071942"/>
            <a:ext cx="3786214" cy="250033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357430"/>
            <a:ext cx="2786082" cy="1143008"/>
          </a:xfrm>
        </p:spPr>
        <p:txBody>
          <a:bodyPr>
            <a:normAutofit fontScale="90000"/>
          </a:bodyPr>
          <a:lstStyle/>
          <a:p>
            <a:r>
              <a:rPr lang="ru-RU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Лето – самая благодатная пора для сохранения и укрепления здоровья детей. </a:t>
            </a:r>
            <a:endParaRPr lang="ru-RU" sz="20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4" name="Содержимое 3" descr="P1050816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571472" y="3571876"/>
            <a:ext cx="3857652" cy="292895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5" name="Рисунок 4" descr="P1050819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643570" y="3714752"/>
            <a:ext cx="3214710" cy="271464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6" name="Рисунок 5" descr="P1060004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5429256" y="500042"/>
            <a:ext cx="3143304" cy="271464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7" name="Рисунок 6" descr="P1060002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2928926" y="1500174"/>
            <a:ext cx="3286148" cy="2786082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pic>
        <p:nvPicPr>
          <p:cNvPr id="8" name="Рисунок 7" descr="P1050990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928662" y="214290"/>
            <a:ext cx="3000396" cy="2143164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142852"/>
            <a:ext cx="4757742" cy="2857520"/>
          </a:xfrm>
        </p:spPr>
        <p:txBody>
          <a:bodyPr>
            <a:noAutofit/>
          </a:bodyPr>
          <a:lstStyle/>
          <a:p>
            <a:r>
              <a:rPr lang="ru-RU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Важным показателем эффективности прогулки является двигательная</a:t>
            </a:r>
            <a:br>
              <a:rPr lang="ru-RU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ru-RU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активность, которая может удовлетворять потребность детей в движении.</a:t>
            </a:r>
            <a:r>
              <a:rPr lang="ru-RU" sz="1600" b="1" dirty="0" smtClean="0"/>
              <a:t> </a:t>
            </a:r>
            <a:r>
              <a:rPr lang="ru-RU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В целях насыщения прогулки интересными делами в ее структуру необходимо вносить наблюдения и дидактические задания, совместные с воспитателем трудовые действия и подвижную игру. При этом значительная часть времени отводится самостоятельной деятельности детей.</a:t>
            </a:r>
            <a:endParaRPr lang="ru-RU" sz="16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4" name="Содержимое 3" descr="P1060978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642910" y="3286124"/>
            <a:ext cx="4071966" cy="317499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5" name="Рисунок 4" descr="P1060992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929190" y="3571876"/>
            <a:ext cx="3643338" cy="292895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6" name="Рисунок 5" descr="P1060977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5357818" y="285728"/>
            <a:ext cx="3643338" cy="307183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7818" y="0"/>
            <a:ext cx="3786182" cy="321468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285728"/>
            <a:ext cx="5072098" cy="6038872"/>
          </a:xfrm>
        </p:spPr>
        <p:txBody>
          <a:bodyPr>
            <a:normAutofit fontScale="77500" lnSpcReduction="20000"/>
          </a:bodyPr>
          <a:lstStyle/>
          <a:p>
            <a:r>
              <a:rPr lang="ru-RU" b="1" dirty="0" smtClean="0"/>
              <a:t>В подвижных играх закрепляется умение каждого ребенка внимательно вслушиваться в речь взрослого, выполнять его требования, согласовывать свои действия с действиями товарищей. Если на улице холодно, сыро, то необходимо сразу организовывать такую игру, чтобы поднять эмоциональный тонус детей, настроить их на бодрый лад. Если же дети с удовольствием начали играть самостоятельно, то подвижную игру можно провести в конце прогулки, когда интерес детей значительно снижается. Длительность каждой игры не более 3-4 минут, количество участников не регламентируется (по желанию детей). Можно организовать подвижную игру с одним-двумя детьми, если видно, что они замерзли или не знают, чем себя занять. </a:t>
            </a:r>
          </a:p>
          <a:p>
            <a:endParaRPr lang="ru-RU" dirty="0"/>
          </a:p>
        </p:txBody>
      </p:sp>
      <p:pic>
        <p:nvPicPr>
          <p:cNvPr id="4" name="Рисунок 3" descr="x_4d70a6f6-e1350216357877_0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286380" y="3500438"/>
            <a:ext cx="3357586" cy="3143272"/>
          </a:xfrm>
          <a:prstGeom prst="rect">
            <a:avLst/>
          </a:prstGeom>
        </p:spPr>
      </p:pic>
      <p:pic>
        <p:nvPicPr>
          <p:cNvPr id="5" name="Рисунок 4" descr="P1070172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286380" y="642918"/>
            <a:ext cx="3286148" cy="264320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394</TotalTime>
  <Words>256</Words>
  <Application>Microsoft Office PowerPoint</Application>
  <PresentationFormat>Экран (4:3)</PresentationFormat>
  <Paragraphs>31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Поток</vt:lpstr>
      <vt:lpstr>ДВИГАТЕЛЬНАЯ АКТИВНОСТЬ ДЕТЕЙ</vt:lpstr>
      <vt:lpstr>Слайд 2</vt:lpstr>
      <vt:lpstr>Слайд 3</vt:lpstr>
      <vt:lpstr> Правильно организованная прогулка - это наиболее доступное средство закаливания детского организма.     Виды тематических прогулок:   - прогулки-походы,    - развлекательные прогулки с персонажем,   - прогулки-события,   - спортивные прогулки,   - прогулки - трудовые акции. </vt:lpstr>
      <vt:lpstr>Во всех формах двигательной деятельности решается, как правило, комплекс взаимосвязанных задач:   - оздоровительные,  - воспитательные   - образовательные. </vt:lpstr>
      <vt:lpstr>При правильной организации и содержании подвижных игр у детей воспитывается внимание и наблюдательность, дисциплина, умение владеть своими чувствами и движениями, а следовательно развивается воля и вырабатывается характер. Поэтому важно подбирать упражнения, соответствующие возрасту и развитию ребенка. </vt:lpstr>
      <vt:lpstr>Лето – самая благодатная пора для сохранения и укрепления здоровья детей. </vt:lpstr>
      <vt:lpstr>Важным показателем эффективности прогулки является двигательная активность, которая может удовлетворять потребность детей в движении. В целях насыщения прогулки интересными делами в ее структуру необходимо вносить наблюдения и дидактические задания, совместные с воспитателем трудовые действия и подвижную игру. При этом значительная часть времени отводится самостоятельной деятельности детей.</vt:lpstr>
      <vt:lpstr>Слайд 9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Acer E15</cp:lastModifiedBy>
  <cp:revision>44</cp:revision>
  <dcterms:created xsi:type="dcterms:W3CDTF">2016-11-26T08:51:37Z</dcterms:created>
  <dcterms:modified xsi:type="dcterms:W3CDTF">2021-01-17T06:21:10Z</dcterms:modified>
</cp:coreProperties>
</file>