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svg" ContentType="image/sv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9" r:id="rId4"/>
    <p:sldId id="262" r:id="rId5"/>
    <p:sldId id="276" r:id="rId6"/>
    <p:sldId id="277" r:id="rId7"/>
    <p:sldId id="268" r:id="rId8"/>
    <p:sldId id="272" r:id="rId9"/>
    <p:sldId id="271" r:id="rId10"/>
    <p:sldId id="278" r:id="rId11"/>
    <p:sldId id="274" r:id="rId12"/>
    <p:sldId id="273" r:id="rId13"/>
    <p:sldId id="275" r:id="rId14"/>
    <p:sldId id="267" r:id="rId15"/>
    <p:sldId id="258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50" autoAdjust="0"/>
    <p:restoredTop sz="94660"/>
  </p:normalViewPr>
  <p:slideViewPr>
    <p:cSldViewPr showGuides="1">
      <p:cViewPr varScale="1">
        <p:scale>
          <a:sx n="62" d="100"/>
          <a:sy n="62" d="100"/>
        </p:scale>
        <p:origin x="-104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6080363" cy="4608036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0E873A0-F84F-4323-A446-4D61CC9FB2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9205F9AF-D0DB-432E-81E9-C870F302A5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1F4AF07-3488-415F-8FC2-749D9C512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B3E60-2F82-4C12-95B3-7ACC1B0E5862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2CCA419-94FC-4230-A603-1C478779E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7CC7787-0378-47D3-8E5A-B92CD2569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981FB-684B-4CAF-A490-D4A6C9E8C4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825367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595E16D1-998B-48A7-9C66-2F192101B82F}"/>
              </a:ext>
            </a:extLst>
          </p:cNvPr>
          <p:cNvSpPr/>
          <p:nvPr userDrawn="1"/>
        </p:nvSpPr>
        <p:spPr>
          <a:xfrm>
            <a:off x="0" y="0"/>
            <a:ext cx="12192000" cy="99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548120B5-0C92-46E1-BAA0-BA8A5399D9C2}"/>
              </a:ext>
            </a:extLst>
          </p:cNvPr>
          <p:cNvSpPr/>
          <p:nvPr userDrawn="1"/>
        </p:nvSpPr>
        <p:spPr>
          <a:xfrm>
            <a:off x="0" y="6759000"/>
            <a:ext cx="12192000" cy="99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6">
            <a:extLst>
              <a:ext uri="{FF2B5EF4-FFF2-40B4-BE49-F238E27FC236}">
                <a16:creationId xmlns="" xmlns:a16="http://schemas.microsoft.com/office/drawing/2014/main" id="{7BF0CE19-D07F-45F4-8B53-F4AE3EAC0AF5}"/>
              </a:ext>
            </a:extLst>
          </p:cNvPr>
          <p:cNvGrpSpPr/>
          <p:nvPr userDrawn="1"/>
        </p:nvGrpSpPr>
        <p:grpSpPr>
          <a:xfrm>
            <a:off x="4161000" y="150"/>
            <a:ext cx="2844750" cy="286020"/>
            <a:chOff x="9347250" y="37980"/>
            <a:chExt cx="2844750" cy="286020"/>
          </a:xfrm>
          <a:solidFill>
            <a:schemeClr val="tx1"/>
          </a:solidFill>
        </p:grpSpPr>
        <p:sp>
          <p:nvSpPr>
            <p:cNvPr id="8" name="Прямоугольник 7">
              <a:extLst>
                <a:ext uri="{FF2B5EF4-FFF2-40B4-BE49-F238E27FC236}">
                  <a16:creationId xmlns="" xmlns:a16="http://schemas.microsoft.com/office/drawing/2014/main" id="{56D0ED7C-6F6D-4A0C-B5BF-D4C886121974}"/>
                </a:ext>
              </a:extLst>
            </p:cNvPr>
            <p:cNvSpPr/>
            <p:nvPr userDrawn="1"/>
          </p:nvSpPr>
          <p:spPr>
            <a:xfrm>
              <a:off x="9651000" y="495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" name="Блок-схема: объединение 8">
              <a:extLst>
                <a:ext uri="{FF2B5EF4-FFF2-40B4-BE49-F238E27FC236}">
                  <a16:creationId xmlns="" xmlns:a16="http://schemas.microsoft.com/office/drawing/2014/main" id="{F6313D72-2173-410E-9DAC-5F683BF77D8C}"/>
                </a:ext>
              </a:extLst>
            </p:cNvPr>
            <p:cNvSpPr/>
            <p:nvPr userDrawn="1"/>
          </p:nvSpPr>
          <p:spPr>
            <a:xfrm>
              <a:off x="9347250" y="3798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" name="Группа 9">
            <a:extLst>
              <a:ext uri="{FF2B5EF4-FFF2-40B4-BE49-F238E27FC236}">
                <a16:creationId xmlns="" xmlns:a16="http://schemas.microsoft.com/office/drawing/2014/main" id="{9D0FFF0F-DED0-4533-AA04-278237E63B65}"/>
              </a:ext>
            </a:extLst>
          </p:cNvPr>
          <p:cNvGrpSpPr/>
          <p:nvPr userDrawn="1"/>
        </p:nvGrpSpPr>
        <p:grpSpPr>
          <a:xfrm>
            <a:off x="-35250" y="6583500"/>
            <a:ext cx="2844750" cy="274500"/>
            <a:chOff x="-35250" y="6583500"/>
            <a:chExt cx="2844750" cy="274500"/>
          </a:xfrm>
          <a:solidFill>
            <a:schemeClr val="tx1"/>
          </a:solidFill>
        </p:grpSpPr>
        <p:sp>
          <p:nvSpPr>
            <p:cNvPr id="11" name="Прямоугольник 10">
              <a:extLst>
                <a:ext uri="{FF2B5EF4-FFF2-40B4-BE49-F238E27FC236}">
                  <a16:creationId xmlns="" xmlns:a16="http://schemas.microsoft.com/office/drawing/2014/main" id="{01E034F0-B288-495E-B8C4-5A4D6270B72C}"/>
                </a:ext>
              </a:extLst>
            </p:cNvPr>
            <p:cNvSpPr/>
            <p:nvPr userDrawn="1"/>
          </p:nvSpPr>
          <p:spPr>
            <a:xfrm>
              <a:off x="-35250" y="65835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" name="Блок-схема: объединение 11">
              <a:extLst>
                <a:ext uri="{FF2B5EF4-FFF2-40B4-BE49-F238E27FC236}">
                  <a16:creationId xmlns="" xmlns:a16="http://schemas.microsoft.com/office/drawing/2014/main" id="{7F3095C1-9AE8-47F3-8F8B-8B149C02C892}"/>
                </a:ext>
              </a:extLst>
            </p:cNvPr>
            <p:cNvSpPr/>
            <p:nvPr userDrawn="1"/>
          </p:nvSpPr>
          <p:spPr>
            <a:xfrm rot="10800000">
              <a:off x="2202000" y="658350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3" name="Рисунок 2">
            <a:extLst>
              <a:ext uri="{FF2B5EF4-FFF2-40B4-BE49-F238E27FC236}">
                <a16:creationId xmlns="" xmlns:a16="http://schemas.microsoft.com/office/drawing/2014/main" id="{9563E350-4964-48DA-95EE-507A76F601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05638" y="9000"/>
            <a:ext cx="5186362" cy="3330000"/>
          </a:xfrm>
        </p:spPr>
        <p:txBody>
          <a:bodyPr/>
          <a:lstStyle/>
          <a:p>
            <a:endParaRPr lang="ru-RU"/>
          </a:p>
        </p:txBody>
      </p:sp>
      <p:sp>
        <p:nvSpPr>
          <p:cNvPr id="14" name="Заголовок 16">
            <a:extLst>
              <a:ext uri="{FF2B5EF4-FFF2-40B4-BE49-F238E27FC236}">
                <a16:creationId xmlns="" xmlns:a16="http://schemas.microsoft.com/office/drawing/2014/main" id="{E44DF226-C979-4C53-9AB3-F30F19A61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987" y="485501"/>
            <a:ext cx="5257800" cy="1325563"/>
          </a:xfrm>
        </p:spPr>
        <p:txBody>
          <a:bodyPr/>
          <a:lstStyle>
            <a:lvl1pPr>
              <a:defRPr b="1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5" name="Текст 18">
            <a:extLst>
              <a:ext uri="{FF2B5EF4-FFF2-40B4-BE49-F238E27FC236}">
                <a16:creationId xmlns="" xmlns:a16="http://schemas.microsoft.com/office/drawing/2014/main" id="{C0D997C5-63D2-40A5-8978-8A0E7A482F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64987" y="2153964"/>
            <a:ext cx="5186363" cy="40497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6" name="Рисунок 2">
            <a:extLst>
              <a:ext uri="{FF2B5EF4-FFF2-40B4-BE49-F238E27FC236}">
                <a16:creationId xmlns="" xmlns:a16="http://schemas.microsoft.com/office/drawing/2014/main" id="{0DC8507B-223A-4D10-9873-5F8CBA1FA68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84638" y="3519000"/>
            <a:ext cx="5186362" cy="333000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043580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4C31BDB-50F3-43CA-877E-F9C7672D8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7" name="Объект 2">
            <a:extLst>
              <a:ext uri="{FF2B5EF4-FFF2-40B4-BE49-F238E27FC236}">
                <a16:creationId xmlns="" xmlns:a16="http://schemas.microsoft.com/office/drawing/2014/main" id="{74453DF6-9509-45CB-BD4E-84F90C1C94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8AF27442-62D0-4CA6-81B4-B7FDDA51A9A2}"/>
              </a:ext>
            </a:extLst>
          </p:cNvPr>
          <p:cNvSpPr/>
          <p:nvPr userDrawn="1"/>
        </p:nvSpPr>
        <p:spPr>
          <a:xfrm>
            <a:off x="0" y="0"/>
            <a:ext cx="12192000" cy="99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E1FD6AC4-0F96-4D40-B8AD-EF85E9EDE11D}"/>
              </a:ext>
            </a:extLst>
          </p:cNvPr>
          <p:cNvSpPr/>
          <p:nvPr userDrawn="1"/>
        </p:nvSpPr>
        <p:spPr>
          <a:xfrm>
            <a:off x="0" y="6759000"/>
            <a:ext cx="12192000" cy="99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2" name="Группа 11">
            <a:extLst>
              <a:ext uri="{FF2B5EF4-FFF2-40B4-BE49-F238E27FC236}">
                <a16:creationId xmlns="" xmlns:a16="http://schemas.microsoft.com/office/drawing/2014/main" id="{73640FF5-D492-4210-9DE4-D7B66426125F}"/>
              </a:ext>
            </a:extLst>
          </p:cNvPr>
          <p:cNvGrpSpPr/>
          <p:nvPr userDrawn="1"/>
        </p:nvGrpSpPr>
        <p:grpSpPr>
          <a:xfrm>
            <a:off x="9347250" y="37980"/>
            <a:ext cx="2844750" cy="286020"/>
            <a:chOff x="9347250" y="37980"/>
            <a:chExt cx="2844750" cy="286020"/>
          </a:xfrm>
          <a:solidFill>
            <a:schemeClr val="tx1"/>
          </a:solidFill>
        </p:grpSpPr>
        <p:sp>
          <p:nvSpPr>
            <p:cNvPr id="13" name="Прямоугольник 12">
              <a:extLst>
                <a:ext uri="{FF2B5EF4-FFF2-40B4-BE49-F238E27FC236}">
                  <a16:creationId xmlns="" xmlns:a16="http://schemas.microsoft.com/office/drawing/2014/main" id="{062B47E0-EF90-4ECC-A73E-6E5DA1F62FCD}"/>
                </a:ext>
              </a:extLst>
            </p:cNvPr>
            <p:cNvSpPr/>
            <p:nvPr userDrawn="1"/>
          </p:nvSpPr>
          <p:spPr>
            <a:xfrm>
              <a:off x="9651000" y="495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" name="Блок-схема: объединение 13">
              <a:extLst>
                <a:ext uri="{FF2B5EF4-FFF2-40B4-BE49-F238E27FC236}">
                  <a16:creationId xmlns="" xmlns:a16="http://schemas.microsoft.com/office/drawing/2014/main" id="{2FC4DE4B-558A-425B-A23E-B63E93533558}"/>
                </a:ext>
              </a:extLst>
            </p:cNvPr>
            <p:cNvSpPr/>
            <p:nvPr userDrawn="1"/>
          </p:nvSpPr>
          <p:spPr>
            <a:xfrm>
              <a:off x="9347250" y="3798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" name="Группа 14">
            <a:extLst>
              <a:ext uri="{FF2B5EF4-FFF2-40B4-BE49-F238E27FC236}">
                <a16:creationId xmlns="" xmlns:a16="http://schemas.microsoft.com/office/drawing/2014/main" id="{D1C3AA05-E7C7-4C27-A908-2E47AFEBA600}"/>
              </a:ext>
            </a:extLst>
          </p:cNvPr>
          <p:cNvGrpSpPr/>
          <p:nvPr userDrawn="1"/>
        </p:nvGrpSpPr>
        <p:grpSpPr>
          <a:xfrm>
            <a:off x="-35250" y="6583500"/>
            <a:ext cx="2844750" cy="274500"/>
            <a:chOff x="-35250" y="6583500"/>
            <a:chExt cx="2844750" cy="274500"/>
          </a:xfrm>
          <a:solidFill>
            <a:schemeClr val="tx1"/>
          </a:solidFill>
        </p:grpSpPr>
        <p:sp>
          <p:nvSpPr>
            <p:cNvPr id="16" name="Прямоугольник 15">
              <a:extLst>
                <a:ext uri="{FF2B5EF4-FFF2-40B4-BE49-F238E27FC236}">
                  <a16:creationId xmlns="" xmlns:a16="http://schemas.microsoft.com/office/drawing/2014/main" id="{D94BF255-53E4-439B-83D0-7DE93A9900DD}"/>
                </a:ext>
              </a:extLst>
            </p:cNvPr>
            <p:cNvSpPr/>
            <p:nvPr userDrawn="1"/>
          </p:nvSpPr>
          <p:spPr>
            <a:xfrm>
              <a:off x="-35250" y="65835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" name="Блок-схема: объединение 16">
              <a:extLst>
                <a:ext uri="{FF2B5EF4-FFF2-40B4-BE49-F238E27FC236}">
                  <a16:creationId xmlns="" xmlns:a16="http://schemas.microsoft.com/office/drawing/2014/main" id="{E38044D4-D5F4-4E1E-8B74-E24D6E7B2929}"/>
                </a:ext>
              </a:extLst>
            </p:cNvPr>
            <p:cNvSpPr/>
            <p:nvPr userDrawn="1"/>
          </p:nvSpPr>
          <p:spPr>
            <a:xfrm rot="10800000">
              <a:off x="2202000" y="658350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="" xmlns:p14="http://schemas.microsoft.com/office/powerpoint/2010/main" val="16390770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1">
            <a:extLst>
              <a:ext uri="{FF2B5EF4-FFF2-40B4-BE49-F238E27FC236}">
                <a16:creationId xmlns="" xmlns:a16="http://schemas.microsoft.com/office/drawing/2014/main" id="{AC7B45C4-0029-484F-BC10-E13FF5623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450" y="234000"/>
            <a:ext cx="11341100" cy="1035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17" name="Рисунок 2">
            <a:extLst>
              <a:ext uri="{FF2B5EF4-FFF2-40B4-BE49-F238E27FC236}">
                <a16:creationId xmlns="" xmlns:a16="http://schemas.microsoft.com/office/drawing/2014/main" id="{F8FF044D-1DB9-4B7C-9D24-F0D3A3DD3C0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25450" y="2303463"/>
            <a:ext cx="4005550" cy="1620837"/>
          </a:xfrm>
        </p:spPr>
        <p:txBody>
          <a:bodyPr/>
          <a:lstStyle/>
          <a:p>
            <a:endParaRPr lang="ru-RU"/>
          </a:p>
        </p:txBody>
      </p:sp>
      <p:sp>
        <p:nvSpPr>
          <p:cNvPr id="18" name="Рисунок 2">
            <a:extLst>
              <a:ext uri="{FF2B5EF4-FFF2-40B4-BE49-F238E27FC236}">
                <a16:creationId xmlns="" xmlns:a16="http://schemas.microsoft.com/office/drawing/2014/main" id="{738784A2-81B9-4C54-8F48-52CB72EF971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95341" y="2303463"/>
            <a:ext cx="4005550" cy="1620837"/>
          </a:xfrm>
        </p:spPr>
        <p:txBody>
          <a:bodyPr/>
          <a:lstStyle/>
          <a:p>
            <a:endParaRPr lang="ru-RU"/>
          </a:p>
        </p:txBody>
      </p:sp>
      <p:sp>
        <p:nvSpPr>
          <p:cNvPr id="19" name="Рисунок 2">
            <a:extLst>
              <a:ext uri="{FF2B5EF4-FFF2-40B4-BE49-F238E27FC236}">
                <a16:creationId xmlns="" xmlns:a16="http://schemas.microsoft.com/office/drawing/2014/main" id="{21C4B4FC-EB7C-4B83-9B03-36AC76ADC66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761675" y="2303463"/>
            <a:ext cx="3004875" cy="1620837"/>
          </a:xfrm>
        </p:spPr>
        <p:txBody>
          <a:bodyPr/>
          <a:lstStyle/>
          <a:p>
            <a:endParaRPr lang="ru-RU"/>
          </a:p>
        </p:txBody>
      </p:sp>
      <p:sp>
        <p:nvSpPr>
          <p:cNvPr id="20" name="Рисунок 2">
            <a:extLst>
              <a:ext uri="{FF2B5EF4-FFF2-40B4-BE49-F238E27FC236}">
                <a16:creationId xmlns="" xmlns:a16="http://schemas.microsoft.com/office/drawing/2014/main" id="{FC421DAD-9956-40BC-B396-121BDF52207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25450" y="4058163"/>
            <a:ext cx="3004875" cy="1620837"/>
          </a:xfrm>
        </p:spPr>
        <p:txBody>
          <a:bodyPr/>
          <a:lstStyle/>
          <a:p>
            <a:endParaRPr lang="ru-RU"/>
          </a:p>
        </p:txBody>
      </p:sp>
      <p:sp>
        <p:nvSpPr>
          <p:cNvPr id="21" name="Рисунок 2">
            <a:extLst>
              <a:ext uri="{FF2B5EF4-FFF2-40B4-BE49-F238E27FC236}">
                <a16:creationId xmlns="" xmlns:a16="http://schemas.microsoft.com/office/drawing/2014/main" id="{0596AFFC-6327-4316-8A52-555C5499A3E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606109" y="4058163"/>
            <a:ext cx="4005550" cy="1620837"/>
          </a:xfrm>
        </p:spPr>
        <p:txBody>
          <a:bodyPr/>
          <a:lstStyle/>
          <a:p>
            <a:endParaRPr lang="ru-RU"/>
          </a:p>
        </p:txBody>
      </p:sp>
      <p:sp>
        <p:nvSpPr>
          <p:cNvPr id="22" name="Рисунок 2">
            <a:extLst>
              <a:ext uri="{FF2B5EF4-FFF2-40B4-BE49-F238E27FC236}">
                <a16:creationId xmlns="" xmlns:a16="http://schemas.microsoft.com/office/drawing/2014/main" id="{709A8CBC-B10E-4729-8664-C17D4F6947A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776000" y="4058163"/>
            <a:ext cx="4005550" cy="1620837"/>
          </a:xfrm>
        </p:spPr>
        <p:txBody>
          <a:bodyPr/>
          <a:lstStyle/>
          <a:p>
            <a:endParaRPr lang="ru-RU"/>
          </a:p>
        </p:txBody>
      </p:sp>
      <p:sp>
        <p:nvSpPr>
          <p:cNvPr id="23" name="Текст 4">
            <a:extLst>
              <a:ext uri="{FF2B5EF4-FFF2-40B4-BE49-F238E27FC236}">
                <a16:creationId xmlns="" xmlns:a16="http://schemas.microsoft.com/office/drawing/2014/main" id="{05550F69-FB7F-4160-902B-8FE3C5C275B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9739" y="1493838"/>
            <a:ext cx="11341100" cy="627062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="" xmlns:p14="http://schemas.microsoft.com/office/powerpoint/2010/main" val="31801519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устой слайд"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74749BF-E679-4094-8E73-303978329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707800" cy="132556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="" xmlns:p14="http://schemas.microsoft.com/office/powerpoint/2010/main" val="17605832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793706B-DFF1-4198-95A2-885671985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C69F182-353B-4839-9FFC-4C65D89AA2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DCE9C2C2-180A-498D-B5EB-AB4AA772BD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9498363D-3D95-4AD7-9D83-BBC264903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B3E60-2F82-4C12-95B3-7ACC1B0E5862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EEDF0573-3F68-4ECA-98EA-09BF3644F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065DEDD6-B9E1-4C9C-9D96-0E8814C8C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981FB-684B-4CAF-A490-D4A6C9E8C4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469985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CB7A4F1-AA9E-4CA3-89F8-C1D3C9AE2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4F1044A7-9EA8-4064-BD11-19EE5EE2E2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5E8028DE-7CEA-4197-B806-ABC8734FB5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29F9C82B-91BF-4B7D-A310-2DCA3960D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B3E60-2F82-4C12-95B3-7ACC1B0E5862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EDC3603-5C0C-4452-BE70-CCDD08266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0D4C64E7-87EA-4085-A0D7-BC55EAB98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981FB-684B-4CAF-A490-D4A6C9E8C4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39362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5BECDBD-C04D-46CF-92A7-B8C9D0836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5D773E96-AA64-4948-B456-7F27277D31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77ADCE6-5529-413C-A29A-571133516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B3E60-2F82-4C12-95B3-7ACC1B0E5862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0E2C2BF-300F-4068-A753-E9F0F6C1A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7079BE0-CB87-491E-AC0B-700E9C57B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981FB-684B-4CAF-A490-D4A6C9E8C4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026641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F9108050-D26F-48C9-AE7B-BC28E63571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85CED39D-E31F-4A09-8402-422F9E9B18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3E32F61-9425-4672-80AF-FEA99034EE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B3E60-2F82-4C12-95B3-7ACC1B0E5862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9C5D381-8B98-4D5A-A810-846CB520F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4C124C1-0FE9-4063-AC80-63540C488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981FB-684B-4CAF-A490-D4A6C9E8C4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64008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Пустой слайд">
    <p:bg>
      <p:bgPr>
        <a:blipFill dpi="0" rotWithShape="1">
          <a:blip r:embed="rId2" cstate="screen">
            <a:lum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C81E132A-DAAE-4C5A-9799-9BEDDD0FBE6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05ABEC81-0435-44F8-AC84-9AA06776E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2E9A5681-179B-43EF-A41E-7921E27CA62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2124075"/>
            <a:ext cx="10515600" cy="153035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="" xmlns:p14="http://schemas.microsoft.com/office/powerpoint/2010/main" val="26082011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B774CB4-9476-4D67-A61F-8636A7183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841EEB4-5F6D-44A8-8AC5-A6E7689907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030FA7A-490F-4A5A-A6B5-86E9A45E7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B3E60-2F82-4C12-95B3-7ACC1B0E5862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8E03679-4DC0-4148-AC16-A4D963A1F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AD9424A7-91A2-4D34-9A4B-7A5A6DABC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981FB-684B-4CAF-A490-D4A6C9E8C4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648828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5EB7CA7-2D16-477F-A916-FB99222A2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1A53466C-CE30-4FBD-96CA-0EA362D330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26EB55B-274D-481A-88FF-4FFE59001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B3E60-2F82-4C12-95B3-7ACC1B0E5862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3FC3710-531D-4EA0-94DF-BC3570489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73E12FE-F392-43B9-8BF3-DE5F1FBC4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981FB-684B-4CAF-A490-D4A6C9E8C4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294095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4C9977B-6754-4FDF-9147-07724C939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9033AF3-0605-49AC-9462-439A096F04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30BD85FC-239A-44D7-AA55-E245C8D2D9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9124E275-D4C5-417B-A476-EBE178359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B3E60-2F82-4C12-95B3-7ACC1B0E5862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4F07CDC7-CCD3-47C9-871B-A54F77E21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CE60E6CD-284A-4BCC-A8EA-92E51E2B7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981FB-684B-4CAF-A490-D4A6C9E8C4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436083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67854AC-27FA-49B7-A21B-78F55043C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903BFC0F-AB2E-4221-B20D-1E34DA0344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2D4858C8-6A00-4459-94F8-5553AC9B87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E8FE0572-4950-4BE2-AEEC-E5ABCEFBEB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5DDC2D9A-5DF5-4007-8AF9-E010C6D152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E242F5FB-D357-4C58-87EB-47484A335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B3E60-2F82-4C12-95B3-7ACC1B0E5862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F7B922ED-D3F0-4A07-998B-DF0BF99E2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7ECCB3C1-9C6F-4236-8158-937AE42A7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981FB-684B-4CAF-A490-D4A6C9E8C4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018567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3618F5DC-79EC-467F-ACC8-AC05CA266654}"/>
              </a:ext>
            </a:extLst>
          </p:cNvPr>
          <p:cNvSpPr/>
          <p:nvPr userDrawn="1"/>
        </p:nvSpPr>
        <p:spPr>
          <a:xfrm>
            <a:off x="501" y="581"/>
            <a:ext cx="2520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11">
            <a:extLst>
              <a:ext uri="{FF2B5EF4-FFF2-40B4-BE49-F238E27FC236}">
                <a16:creationId xmlns="" xmlns:a16="http://schemas.microsoft.com/office/drawing/2014/main" id="{2FD335D0-A26D-44FF-A9E4-BA9185A9AE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2121" y="234000"/>
            <a:ext cx="7951679" cy="1035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17" name="Текст 2">
            <a:extLst>
              <a:ext uri="{FF2B5EF4-FFF2-40B4-BE49-F238E27FC236}">
                <a16:creationId xmlns="" xmlns:a16="http://schemas.microsoft.com/office/drawing/2014/main" id="{3B3B7749-73D6-4285-91B8-CEFE987DEC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02121" y="1449000"/>
            <a:ext cx="7951788" cy="4696389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="" xmlns:p14="http://schemas.microsoft.com/office/powerpoint/2010/main" val="22242709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912429A-A5C9-48AD-9F1C-2DB11D6D4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CF01FBD4-F84E-4E02-87EE-194D4A0D8A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B3E60-2F82-4C12-95B3-7ACC1B0E5862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3B9BD6C2-D0E8-46BF-81E2-EAEF2FA66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5C3CB785-B376-4FC6-BCDA-D2C110407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981FB-684B-4CAF-A490-D4A6C9E8C4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846299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3721462-A9E1-4536-9F2D-B2F8F2185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599" cy="1325563"/>
          </a:xfrm>
        </p:spPr>
        <p:txBody>
          <a:bodyPr/>
          <a:lstStyle>
            <a:lvl1pPr>
              <a:defRPr b="1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1D1B458C-BFE5-4FED-890B-A3C81CBD9E00}"/>
              </a:ext>
            </a:extLst>
          </p:cNvPr>
          <p:cNvSpPr/>
          <p:nvPr userDrawn="1"/>
        </p:nvSpPr>
        <p:spPr>
          <a:xfrm>
            <a:off x="0" y="0"/>
            <a:ext cx="12192000" cy="99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474EC097-BE1E-47C5-A4A4-558BFD9F9C06}"/>
              </a:ext>
            </a:extLst>
          </p:cNvPr>
          <p:cNvSpPr/>
          <p:nvPr userDrawn="1"/>
        </p:nvSpPr>
        <p:spPr>
          <a:xfrm>
            <a:off x="12450" y="6772425"/>
            <a:ext cx="12192000" cy="99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>
            <a:extLst>
              <a:ext uri="{FF2B5EF4-FFF2-40B4-BE49-F238E27FC236}">
                <a16:creationId xmlns="" xmlns:a16="http://schemas.microsoft.com/office/drawing/2014/main" id="{ECD6CA42-8F84-4EF7-AC44-C6D7CA7B5256}"/>
              </a:ext>
            </a:extLst>
          </p:cNvPr>
          <p:cNvGrpSpPr/>
          <p:nvPr userDrawn="1"/>
        </p:nvGrpSpPr>
        <p:grpSpPr>
          <a:xfrm>
            <a:off x="0" y="49500"/>
            <a:ext cx="2844750" cy="274500"/>
            <a:chOff x="5228062" y="49500"/>
            <a:chExt cx="2844750" cy="274500"/>
          </a:xfrm>
          <a:solidFill>
            <a:schemeClr val="tx1"/>
          </a:solidFill>
        </p:grpSpPr>
        <p:sp>
          <p:nvSpPr>
            <p:cNvPr id="10" name="Прямоугольник 9">
              <a:extLst>
                <a:ext uri="{FF2B5EF4-FFF2-40B4-BE49-F238E27FC236}">
                  <a16:creationId xmlns="" xmlns:a16="http://schemas.microsoft.com/office/drawing/2014/main" id="{EF73193D-4957-4A8F-A457-261D1530DEC3}"/>
                </a:ext>
              </a:extLst>
            </p:cNvPr>
            <p:cNvSpPr/>
            <p:nvPr userDrawn="1"/>
          </p:nvSpPr>
          <p:spPr>
            <a:xfrm>
              <a:off x="5228062" y="495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" name="Блок-схема: объединение 10">
              <a:extLst>
                <a:ext uri="{FF2B5EF4-FFF2-40B4-BE49-F238E27FC236}">
                  <a16:creationId xmlns="" xmlns:a16="http://schemas.microsoft.com/office/drawing/2014/main" id="{9CA2CB59-7E2E-4FE6-B4DA-BC82267C4973}"/>
                </a:ext>
              </a:extLst>
            </p:cNvPr>
            <p:cNvSpPr/>
            <p:nvPr userDrawn="1"/>
          </p:nvSpPr>
          <p:spPr>
            <a:xfrm>
              <a:off x="7465312" y="4950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" name="Группа 11">
            <a:extLst>
              <a:ext uri="{FF2B5EF4-FFF2-40B4-BE49-F238E27FC236}">
                <a16:creationId xmlns="" xmlns:a16="http://schemas.microsoft.com/office/drawing/2014/main" id="{F77822EB-8A6C-4A70-8594-303E6651250C}"/>
              </a:ext>
            </a:extLst>
          </p:cNvPr>
          <p:cNvGrpSpPr/>
          <p:nvPr userDrawn="1"/>
        </p:nvGrpSpPr>
        <p:grpSpPr>
          <a:xfrm>
            <a:off x="9382650" y="6596925"/>
            <a:ext cx="2844750" cy="274500"/>
            <a:chOff x="9347250" y="6571200"/>
            <a:chExt cx="2844750" cy="274500"/>
          </a:xfrm>
          <a:solidFill>
            <a:schemeClr val="tx1"/>
          </a:solidFill>
        </p:grpSpPr>
        <p:sp>
          <p:nvSpPr>
            <p:cNvPr id="13" name="Прямоугольник 12">
              <a:extLst>
                <a:ext uri="{FF2B5EF4-FFF2-40B4-BE49-F238E27FC236}">
                  <a16:creationId xmlns="" xmlns:a16="http://schemas.microsoft.com/office/drawing/2014/main" id="{1DA2A97F-749F-48D2-AE48-5762F540EF28}"/>
                </a:ext>
              </a:extLst>
            </p:cNvPr>
            <p:cNvSpPr/>
            <p:nvPr userDrawn="1"/>
          </p:nvSpPr>
          <p:spPr>
            <a:xfrm>
              <a:off x="9651000" y="65712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" name="Блок-схема: объединение 13">
              <a:extLst>
                <a:ext uri="{FF2B5EF4-FFF2-40B4-BE49-F238E27FC236}">
                  <a16:creationId xmlns="" xmlns:a16="http://schemas.microsoft.com/office/drawing/2014/main" id="{3E93E1D6-3B3B-47F6-966E-B20E50008B90}"/>
                </a:ext>
              </a:extLst>
            </p:cNvPr>
            <p:cNvSpPr/>
            <p:nvPr userDrawn="1"/>
          </p:nvSpPr>
          <p:spPr>
            <a:xfrm rot="10800000">
              <a:off x="9347250" y="657120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6" name="Текст 18">
            <a:extLst>
              <a:ext uri="{FF2B5EF4-FFF2-40B4-BE49-F238E27FC236}">
                <a16:creationId xmlns="" xmlns:a16="http://schemas.microsoft.com/office/drawing/2014/main" id="{57C0137E-3F0D-4D70-B2CA-0E5AD27AD19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2033588"/>
            <a:ext cx="10444163" cy="4049712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="" xmlns:p14="http://schemas.microsoft.com/office/powerpoint/2010/main" val="22242320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3721462-A9E1-4536-9F2D-B2F8F2185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8" y="365125"/>
            <a:ext cx="5257801" cy="1325563"/>
          </a:xfrm>
        </p:spPr>
        <p:txBody>
          <a:bodyPr/>
          <a:lstStyle>
            <a:lvl1pPr>
              <a:defRPr b="1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A18D8509-D379-49B3-A4FE-EDBEE0641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B3E60-2F82-4C12-95B3-7ACC1B0E5862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1D1B458C-BFE5-4FED-890B-A3C81CBD9E00}"/>
              </a:ext>
            </a:extLst>
          </p:cNvPr>
          <p:cNvSpPr/>
          <p:nvPr userDrawn="1"/>
        </p:nvSpPr>
        <p:spPr>
          <a:xfrm>
            <a:off x="0" y="0"/>
            <a:ext cx="12192000" cy="99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474EC097-BE1E-47C5-A4A4-558BFD9F9C06}"/>
              </a:ext>
            </a:extLst>
          </p:cNvPr>
          <p:cNvSpPr/>
          <p:nvPr userDrawn="1"/>
        </p:nvSpPr>
        <p:spPr>
          <a:xfrm>
            <a:off x="12450" y="6772425"/>
            <a:ext cx="12192000" cy="99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исунок 2">
            <a:extLst>
              <a:ext uri="{FF2B5EF4-FFF2-40B4-BE49-F238E27FC236}">
                <a16:creationId xmlns="" xmlns:a16="http://schemas.microsoft.com/office/drawing/2014/main" id="{17DD4B55-CA6E-4B68-97C9-646C6EC1FBE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0850" y="-575"/>
            <a:ext cx="5186362" cy="6858575"/>
          </a:xfrm>
          <a:solidFill>
            <a:schemeClr val="bg1"/>
          </a:solidFill>
        </p:spPr>
        <p:txBody>
          <a:bodyPr/>
          <a:lstStyle/>
          <a:p>
            <a:endParaRPr lang="ru-RU"/>
          </a:p>
        </p:txBody>
      </p:sp>
      <p:grpSp>
        <p:nvGrpSpPr>
          <p:cNvPr id="9" name="Группа 8">
            <a:extLst>
              <a:ext uri="{FF2B5EF4-FFF2-40B4-BE49-F238E27FC236}">
                <a16:creationId xmlns="" xmlns:a16="http://schemas.microsoft.com/office/drawing/2014/main" id="{ECD6CA42-8F84-4EF7-AC44-C6D7CA7B5256}"/>
              </a:ext>
            </a:extLst>
          </p:cNvPr>
          <p:cNvGrpSpPr/>
          <p:nvPr userDrawn="1"/>
        </p:nvGrpSpPr>
        <p:grpSpPr>
          <a:xfrm>
            <a:off x="5207212" y="36075"/>
            <a:ext cx="2844750" cy="274500"/>
            <a:chOff x="5228062" y="49500"/>
            <a:chExt cx="2844750" cy="274500"/>
          </a:xfrm>
          <a:solidFill>
            <a:schemeClr val="tx1"/>
          </a:solidFill>
        </p:grpSpPr>
        <p:sp>
          <p:nvSpPr>
            <p:cNvPr id="10" name="Прямоугольник 9">
              <a:extLst>
                <a:ext uri="{FF2B5EF4-FFF2-40B4-BE49-F238E27FC236}">
                  <a16:creationId xmlns="" xmlns:a16="http://schemas.microsoft.com/office/drawing/2014/main" id="{EF73193D-4957-4A8F-A457-261D1530DEC3}"/>
                </a:ext>
              </a:extLst>
            </p:cNvPr>
            <p:cNvSpPr/>
            <p:nvPr userDrawn="1"/>
          </p:nvSpPr>
          <p:spPr>
            <a:xfrm>
              <a:off x="5228062" y="495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" name="Блок-схема: объединение 10">
              <a:extLst>
                <a:ext uri="{FF2B5EF4-FFF2-40B4-BE49-F238E27FC236}">
                  <a16:creationId xmlns="" xmlns:a16="http://schemas.microsoft.com/office/drawing/2014/main" id="{9CA2CB59-7E2E-4FE6-B4DA-BC82267C4973}"/>
                </a:ext>
              </a:extLst>
            </p:cNvPr>
            <p:cNvSpPr/>
            <p:nvPr userDrawn="1"/>
          </p:nvSpPr>
          <p:spPr>
            <a:xfrm>
              <a:off x="7465312" y="4950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" name="Группа 11">
            <a:extLst>
              <a:ext uri="{FF2B5EF4-FFF2-40B4-BE49-F238E27FC236}">
                <a16:creationId xmlns="" xmlns:a16="http://schemas.microsoft.com/office/drawing/2014/main" id="{F77822EB-8A6C-4A70-8594-303E6651250C}"/>
              </a:ext>
            </a:extLst>
          </p:cNvPr>
          <p:cNvGrpSpPr/>
          <p:nvPr userDrawn="1"/>
        </p:nvGrpSpPr>
        <p:grpSpPr>
          <a:xfrm>
            <a:off x="9382650" y="6596925"/>
            <a:ext cx="2844750" cy="274500"/>
            <a:chOff x="9347250" y="6571200"/>
            <a:chExt cx="2844750" cy="274500"/>
          </a:xfrm>
          <a:solidFill>
            <a:schemeClr val="tx1"/>
          </a:solidFill>
        </p:grpSpPr>
        <p:sp>
          <p:nvSpPr>
            <p:cNvPr id="13" name="Прямоугольник 12">
              <a:extLst>
                <a:ext uri="{FF2B5EF4-FFF2-40B4-BE49-F238E27FC236}">
                  <a16:creationId xmlns="" xmlns:a16="http://schemas.microsoft.com/office/drawing/2014/main" id="{1DA2A97F-749F-48D2-AE48-5762F540EF28}"/>
                </a:ext>
              </a:extLst>
            </p:cNvPr>
            <p:cNvSpPr/>
            <p:nvPr userDrawn="1"/>
          </p:nvSpPr>
          <p:spPr>
            <a:xfrm>
              <a:off x="9651000" y="65712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" name="Блок-схема: объединение 13">
              <a:extLst>
                <a:ext uri="{FF2B5EF4-FFF2-40B4-BE49-F238E27FC236}">
                  <a16:creationId xmlns="" xmlns:a16="http://schemas.microsoft.com/office/drawing/2014/main" id="{3E93E1D6-3B3B-47F6-966E-B20E50008B90}"/>
                </a:ext>
              </a:extLst>
            </p:cNvPr>
            <p:cNvSpPr/>
            <p:nvPr userDrawn="1"/>
          </p:nvSpPr>
          <p:spPr>
            <a:xfrm rot="10800000">
              <a:off x="9347250" y="657120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6" name="Текст 18">
            <a:extLst>
              <a:ext uri="{FF2B5EF4-FFF2-40B4-BE49-F238E27FC236}">
                <a16:creationId xmlns="" xmlns:a16="http://schemas.microsoft.com/office/drawing/2014/main" id="{57C0137E-3F0D-4D70-B2CA-0E5AD27AD19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2033588"/>
            <a:ext cx="5186363" cy="40497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="" xmlns:p14="http://schemas.microsoft.com/office/powerpoint/2010/main" val="18436408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hyperlink" Target="https://presentation-creation.ru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75A6C3A-6058-47AC-8C7C-8D12E73271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553708D-0EB0-412E-93AB-1EF1963694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D2FB742-CD4D-4AED-90F9-24C56529A8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B3E60-2F82-4C12-95B3-7ACC1B0E5862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7491BF8-6565-4611-B06E-593AB5B96F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AB86C5F-3A42-4D66-874B-B8BA71B077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981FB-684B-4CAF-A490-D4A6C9E8C494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20"/>
            <a:extLst>
              <a:ext uri="{FF2B5EF4-FFF2-40B4-BE49-F238E27FC236}">
                <a16:creationId xmlns="" xmlns:a16="http://schemas.microsoft.com/office/drawing/2014/main" id="{34A6A0F7-627E-4580-AA51-61AFC9D01210}"/>
              </a:ext>
            </a:extLst>
          </p:cNvPr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70715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4" r:id="rId6"/>
    <p:sldLayoutId id="2147483654" r:id="rId7"/>
    <p:sldLayoutId id="2147483665" r:id="rId8"/>
    <p:sldLayoutId id="2147483661" r:id="rId9"/>
    <p:sldLayoutId id="2147483655" r:id="rId10"/>
    <p:sldLayoutId id="2147483662" r:id="rId11"/>
    <p:sldLayoutId id="2147483663" r:id="rId12"/>
    <p:sldLayoutId id="2147483660" r:id="rId13"/>
    <p:sldLayoutId id="2147483656" r:id="rId14"/>
    <p:sldLayoutId id="2147483657" r:id="rId15"/>
    <p:sldLayoutId id="2147483658" r:id="rId16"/>
    <p:sldLayoutId id="2147483659" r:id="rId17"/>
    <p:sldLayoutId id="2147483666" r:id="rId18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hdphoto" Target="../media/hdphoto1.wdp"/><Relationship Id="rId7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aticon.com/authors/freepik" TargetMode="External"/><Relationship Id="rId2" Type="http://schemas.openxmlformats.org/officeDocument/2006/relationships/hyperlink" Target="https://presentation-creation.ru/" TargetMode="External"/><Relationship Id="rId1" Type="http://schemas.openxmlformats.org/officeDocument/2006/relationships/slideLayout" Target="../slideLayouts/slideLayout11.xml"/><Relationship Id="rId5" Type="http://schemas.openxmlformats.org/officeDocument/2006/relationships/hyperlink" Target="http://www/" TargetMode="External"/><Relationship Id="rId4" Type="http://schemas.openxmlformats.org/officeDocument/2006/relationships/hyperlink" Target="http://www.flaticon.com/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7" Type="http://schemas.openxmlformats.org/officeDocument/2006/relationships/image" Target="../media/image27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583B9C36-89C6-456B-83CA-0743FDD2AC5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727" b="98788" l="1398" r="98164">
                        <a14:backgroundMark x1="33653" y1="15960" x2="33653" y2="15960"/>
                        <a14:backgroundMark x1="91779" y1="23596" x2="91779" y2="2359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4599002" y="1614771"/>
            <a:ext cx="7735861" cy="5243229"/>
          </a:xfrm>
          <a:custGeom>
            <a:avLst/>
            <a:gdLst>
              <a:gd name="connsiteX0" fmla="*/ 2961443 w 6931728"/>
              <a:gd name="connsiteY0" fmla="*/ 0 h 6858000"/>
              <a:gd name="connsiteX1" fmla="*/ 3956029 w 6931728"/>
              <a:gd name="connsiteY1" fmla="*/ 0 h 6858000"/>
              <a:gd name="connsiteX2" fmla="*/ 3987639 w 6931728"/>
              <a:gd name="connsiteY2" fmla="*/ 4017 h 6858000"/>
              <a:gd name="connsiteX3" fmla="*/ 6931728 w 6931728"/>
              <a:gd name="connsiteY3" fmla="*/ 3436992 h 6858000"/>
              <a:gd name="connsiteX4" fmla="*/ 4158665 w 6931728"/>
              <a:gd name="connsiteY4" fmla="*/ 6839425 h 6858000"/>
              <a:gd name="connsiteX5" fmla="*/ 4054652 w 6931728"/>
              <a:gd name="connsiteY5" fmla="*/ 6858000 h 6858000"/>
              <a:gd name="connsiteX6" fmla="*/ 2862820 w 6931728"/>
              <a:gd name="connsiteY6" fmla="*/ 6858000 h 6858000"/>
              <a:gd name="connsiteX7" fmla="*/ 2758807 w 6931728"/>
              <a:gd name="connsiteY7" fmla="*/ 6839425 h 6858000"/>
              <a:gd name="connsiteX8" fmla="*/ 3675 w 6931728"/>
              <a:gd name="connsiteY8" fmla="*/ 3792085 h 6858000"/>
              <a:gd name="connsiteX9" fmla="*/ 0 w 6931728"/>
              <a:gd name="connsiteY9" fmla="*/ 3719314 h 6858000"/>
              <a:gd name="connsiteX10" fmla="*/ 0 w 6931728"/>
              <a:gd name="connsiteY10" fmla="*/ 3154670 h 6858000"/>
              <a:gd name="connsiteX11" fmla="*/ 3675 w 6931728"/>
              <a:gd name="connsiteY11" fmla="*/ 3081899 h 6858000"/>
              <a:gd name="connsiteX12" fmla="*/ 2929834 w 6931728"/>
              <a:gd name="connsiteY12" fmla="*/ 401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931728" h="6858000">
                <a:moveTo>
                  <a:pt x="2961443" y="0"/>
                </a:moveTo>
                <a:lnTo>
                  <a:pt x="3956029" y="0"/>
                </a:lnTo>
                <a:lnTo>
                  <a:pt x="3987639" y="4017"/>
                </a:lnTo>
                <a:cubicBezTo>
                  <a:pt x="5654697" y="258738"/>
                  <a:pt x="6931728" y="1698731"/>
                  <a:pt x="6931728" y="3436992"/>
                </a:cubicBezTo>
                <a:cubicBezTo>
                  <a:pt x="6931728" y="5115313"/>
                  <a:pt x="5741249" y="6515582"/>
                  <a:pt x="4158665" y="6839425"/>
                </a:cubicBezTo>
                <a:lnTo>
                  <a:pt x="4054652" y="6858000"/>
                </a:lnTo>
                <a:lnTo>
                  <a:pt x="2862820" y="6858000"/>
                </a:lnTo>
                <a:lnTo>
                  <a:pt x="2758807" y="6839425"/>
                </a:lnTo>
                <a:cubicBezTo>
                  <a:pt x="1289265" y="6538714"/>
                  <a:pt x="157813" y="5309860"/>
                  <a:pt x="3675" y="3792085"/>
                </a:cubicBezTo>
                <a:lnTo>
                  <a:pt x="0" y="3719314"/>
                </a:lnTo>
                <a:lnTo>
                  <a:pt x="0" y="3154670"/>
                </a:lnTo>
                <a:lnTo>
                  <a:pt x="3675" y="3081899"/>
                </a:lnTo>
                <a:cubicBezTo>
                  <a:pt x="163742" y="1505749"/>
                  <a:pt x="1377745" y="241171"/>
                  <a:pt x="2929834" y="4017"/>
                </a:cubicBezTo>
                <a:close/>
              </a:path>
            </a:pathLst>
          </a:custGeom>
        </p:spPr>
      </p:pic>
      <p:sp>
        <p:nvSpPr>
          <p:cNvPr id="5" name="Заголовок 9">
            <a:extLst>
              <a:ext uri="{FF2B5EF4-FFF2-40B4-BE49-F238E27FC236}">
                <a16:creationId xmlns="" xmlns:a16="http://schemas.microsoft.com/office/drawing/2014/main" id="{E893E3A9-6396-47AA-8648-E22DFF86D681}"/>
              </a:ext>
            </a:extLst>
          </p:cNvPr>
          <p:cNvSpPr txBox="1">
            <a:spLocks/>
          </p:cNvSpPr>
          <p:nvPr/>
        </p:nvSpPr>
        <p:spPr>
          <a:xfrm>
            <a:off x="200999" y="324000"/>
            <a:ext cx="10890001" cy="115026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b="1" dirty="0" smtClean="0">
                <a:solidFill>
                  <a:srgbClr val="0070C0"/>
                </a:solidFill>
              </a:rPr>
              <a:t>Педагогический час</a:t>
            </a:r>
          </a:p>
          <a:p>
            <a:r>
              <a:rPr lang="ru-RU" sz="6000" b="1" dirty="0" smtClean="0">
                <a:solidFill>
                  <a:srgbClr val="0070C0"/>
                </a:solidFill>
              </a:rPr>
              <a:t>«Родительские собрания в ДОУ»</a:t>
            </a: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540D4121-DDD5-4E24-8A70-430C14D0F319}"/>
              </a:ext>
            </a:extLst>
          </p:cNvPr>
          <p:cNvSpPr/>
          <p:nvPr/>
        </p:nvSpPr>
        <p:spPr>
          <a:xfrm>
            <a:off x="291000" y="2439000"/>
            <a:ext cx="5355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Подготовил:</a:t>
            </a:r>
          </a:p>
          <a:p>
            <a:r>
              <a:rPr lang="ru-RU" sz="2800" b="1" dirty="0" smtClean="0"/>
              <a:t>старший воспитатель</a:t>
            </a:r>
          </a:p>
          <a:p>
            <a:r>
              <a:rPr lang="ru-RU" sz="2800" b="1" dirty="0" err="1" smtClean="0"/>
              <a:t>Мачинская</a:t>
            </a:r>
            <a:r>
              <a:rPr lang="ru-RU" sz="2800" b="1" dirty="0" smtClean="0"/>
              <a:t> Татьяна Васильевна</a:t>
            </a:r>
            <a:endParaRPr lang="ru-RU" sz="2800" b="1" dirty="0"/>
          </a:p>
        </p:txBody>
      </p:sp>
      <p:pic>
        <p:nvPicPr>
          <p:cNvPr id="9" name="Рисунок 8" descr="02170e5100f0d9dd9d59ab5768b1d95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6001" y="5994000"/>
            <a:ext cx="508424" cy="549000"/>
          </a:xfrm>
          <a:prstGeom prst="rect">
            <a:avLst/>
          </a:prstGeom>
        </p:spPr>
      </p:pic>
      <p:pic>
        <p:nvPicPr>
          <p:cNvPr id="10" name="Рисунок 9" descr="b56ab3513b105b2e29098ff0f9e19a9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31000" y="5994000"/>
            <a:ext cx="496741" cy="550800"/>
          </a:xfrm>
          <a:prstGeom prst="rect">
            <a:avLst/>
          </a:prstGeom>
        </p:spPr>
      </p:pic>
      <p:pic>
        <p:nvPicPr>
          <p:cNvPr id="11" name="Рисунок 10" descr="51d880bafceb73de6d824e2e1a1c265b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326000" y="5994000"/>
            <a:ext cx="467671" cy="550800"/>
          </a:xfrm>
          <a:prstGeom prst="rect">
            <a:avLst/>
          </a:prstGeom>
        </p:spPr>
      </p:pic>
      <p:pic>
        <p:nvPicPr>
          <p:cNvPr id="12" name="Рисунок 11" descr="b6a98cb96421473008ded159352e1b0b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731000" y="5898131"/>
            <a:ext cx="481846" cy="680869"/>
          </a:xfrm>
          <a:prstGeom prst="rect">
            <a:avLst/>
          </a:prstGeom>
        </p:spPr>
      </p:pic>
      <p:pic>
        <p:nvPicPr>
          <p:cNvPr id="13" name="Рисунок 12" descr="e916ebeeec6c63b42c2650a6effd01f3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177671" y="5895000"/>
            <a:ext cx="483891" cy="684000"/>
          </a:xfrm>
          <a:prstGeom prst="rect">
            <a:avLst/>
          </a:prstGeom>
        </p:spPr>
      </p:pic>
      <p:pic>
        <p:nvPicPr>
          <p:cNvPr id="14" name="Рисунок 13" descr="51d880bafceb73de6d824e2e1a1c265b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126000" y="5994000"/>
            <a:ext cx="467671" cy="550800"/>
          </a:xfrm>
          <a:prstGeom prst="rect">
            <a:avLst/>
          </a:prstGeom>
        </p:spPr>
      </p:pic>
      <p:pic>
        <p:nvPicPr>
          <p:cNvPr id="19" name="Рисунок 18" descr="461ad664bf682a7c7209a77bf95755dc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531000" y="5994000"/>
            <a:ext cx="486690" cy="522000"/>
          </a:xfrm>
          <a:prstGeom prst="rect">
            <a:avLst/>
          </a:prstGeom>
        </p:spPr>
      </p:pic>
      <p:pic>
        <p:nvPicPr>
          <p:cNvPr id="20" name="Рисунок 19" descr="64845a23db71169e3093a86ffaa18c60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026000" y="5885413"/>
            <a:ext cx="490846" cy="69358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290738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9292F823-E0EF-4106-9CE6-C0A6521DB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6000" y="438437"/>
            <a:ext cx="6067799" cy="132556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</a:t>
            </a:r>
            <a:r>
              <a:rPr lang="ru-RU" dirty="0" smtClean="0">
                <a:solidFill>
                  <a:srgbClr val="C00000"/>
                </a:solidFill>
              </a:rPr>
              <a:t>одготовка </a:t>
            </a:r>
            <a:r>
              <a:rPr lang="ru-RU" dirty="0" smtClean="0">
                <a:solidFill>
                  <a:srgbClr val="C00000"/>
                </a:solidFill>
              </a:rPr>
              <a:t>к </a:t>
            </a:r>
            <a:r>
              <a:rPr lang="ru-RU" dirty="0" smtClean="0"/>
              <a:t>родительскому </a:t>
            </a:r>
            <a:r>
              <a:rPr lang="ru-RU" dirty="0" smtClean="0">
                <a:solidFill>
                  <a:srgbClr val="FFC000"/>
                </a:solidFill>
              </a:rPr>
              <a:t>собранию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A8600693-B5B6-4BA4-929B-4DF4F7AB8EA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421000" y="1944000"/>
            <a:ext cx="5861363" cy="459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НЕОБХОДИМО</a:t>
            </a:r>
            <a:r>
              <a:rPr lang="ru-RU" b="1" dirty="0" smtClean="0"/>
              <a:t>: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Font typeface="Wingdings" pitchFamily="2" charset="2"/>
              <a:buChar char="q"/>
            </a:pPr>
            <a:r>
              <a:rPr lang="ru-RU" b="1" dirty="0" smtClean="0"/>
              <a:t>Определить </a:t>
            </a:r>
            <a:r>
              <a:rPr lang="ru-RU" b="1" i="1" dirty="0" smtClean="0"/>
              <a:t>тематику собрания</a:t>
            </a:r>
            <a:r>
              <a:rPr lang="ru-RU" b="1" dirty="0" smtClean="0"/>
              <a:t>. </a:t>
            </a:r>
            <a:endParaRPr lang="ru-RU" b="1" dirty="0" smtClean="0"/>
          </a:p>
          <a:p>
            <a:pPr marL="0" indent="0">
              <a:buFont typeface="Wingdings" pitchFamily="2" charset="2"/>
              <a:buChar char="q"/>
            </a:pPr>
            <a:r>
              <a:rPr lang="ru-RU" b="1" dirty="0" smtClean="0"/>
              <a:t>Определить </a:t>
            </a:r>
            <a:r>
              <a:rPr lang="ru-RU" b="1" i="1" dirty="0" smtClean="0"/>
              <a:t>форму проведения </a:t>
            </a:r>
            <a:r>
              <a:rPr lang="ru-RU" b="1" dirty="0" smtClean="0"/>
              <a:t>собрания. </a:t>
            </a:r>
          </a:p>
          <a:p>
            <a:pPr marL="0" indent="0">
              <a:buFont typeface="Wingdings" pitchFamily="2" charset="2"/>
              <a:buChar char="q"/>
            </a:pPr>
            <a:r>
              <a:rPr lang="ru-RU" b="1" dirty="0" smtClean="0"/>
              <a:t> Определить </a:t>
            </a:r>
            <a:r>
              <a:rPr lang="ru-RU" b="1" i="1" dirty="0" smtClean="0"/>
              <a:t>содержание собрания.</a:t>
            </a:r>
          </a:p>
          <a:p>
            <a:pPr marL="0" indent="0">
              <a:buFont typeface="Wingdings" pitchFamily="2" charset="2"/>
              <a:buChar char="q"/>
            </a:pPr>
            <a:r>
              <a:rPr lang="ru-RU" b="1" dirty="0" smtClean="0"/>
              <a:t>Необходимо </a:t>
            </a:r>
            <a:r>
              <a:rPr lang="ru-RU" b="1" i="1" dirty="0" smtClean="0"/>
              <a:t>подготовить средства.</a:t>
            </a:r>
            <a:r>
              <a:rPr lang="ru-RU" b="1" dirty="0" smtClean="0"/>
              <a:t> </a:t>
            </a:r>
          </a:p>
        </p:txBody>
      </p:sp>
      <p:pic>
        <p:nvPicPr>
          <p:cNvPr id="7" name="Рисунок 6" descr="54810836_2.jpg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/>
          <a:srcRect t="4373" b="4373"/>
          <a:stretch>
            <a:fillRect/>
          </a:stretch>
        </p:blipFill>
        <p:spPr>
          <a:xfrm>
            <a:off x="20850" y="187451"/>
            <a:ext cx="5040150" cy="6481549"/>
          </a:xfrm>
        </p:spPr>
      </p:pic>
    </p:spTree>
    <p:extLst>
      <p:ext uri="{BB962C8B-B14F-4D97-AF65-F5344CB8AC3E}">
        <p14:creationId xmlns="" xmlns:p14="http://schemas.microsoft.com/office/powerpoint/2010/main" val="37586591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76000" y="234000"/>
            <a:ext cx="9179999" cy="1035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Условия </a:t>
            </a:r>
            <a:r>
              <a:rPr lang="ru-RU" b="1" dirty="0" smtClean="0">
                <a:solidFill>
                  <a:schemeClr val="tx1">
                    <a:lumMod val="75000"/>
                  </a:schemeClr>
                </a:solidFill>
              </a:rPr>
              <a:t>успешного </a:t>
            </a:r>
            <a:r>
              <a:rPr lang="ru-RU" b="1" dirty="0" smtClean="0">
                <a:solidFill>
                  <a:srgbClr val="FFC000"/>
                </a:solidFill>
              </a:rPr>
              <a:t>собрания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2721000" y="1449000"/>
            <a:ext cx="9135000" cy="4995000"/>
          </a:xfrm>
        </p:spPr>
        <p:txBody>
          <a:bodyPr/>
          <a:lstStyle/>
          <a:p>
            <a:pPr lvl="0">
              <a:buFont typeface="Wingdings" pitchFamily="2" charset="2"/>
              <a:buChar char="q"/>
            </a:pPr>
            <a:r>
              <a:rPr lang="ru-RU" dirty="0" smtClean="0"/>
              <a:t>Уважать права родителей.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/>
              <a:t>Искренне выражать чувства, уметь управлять ими.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/>
              <a:t>Внимательно и чутко относиться к эмоциональному со­стоянию родителей.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/>
              <a:t>Предоставлять возможность родителям рассказывать о воз­никающих трудностях в воспитании ребенка, при этом быть уверенным, что тебя услышат и квалифицированно помогут.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/>
              <a:t>Не торопиться с выводами и рекомендациями, а стремить­ся к пониманию и совместному решению проблем.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0B5D4551-D0DB-444B-A981-BFC74C9F7C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466806"/>
            <a:ext cx="2713311" cy="45171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>
            <a:extLst>
              <a:ext uri="{FF2B5EF4-FFF2-40B4-BE49-F238E27FC236}">
                <a16:creationId xmlns="" xmlns:a16="http://schemas.microsoft.com/office/drawing/2014/main" id="{7A32CFDF-4E37-47E2-BF8B-C161E53BC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1000" y="9000"/>
            <a:ext cx="9134999" cy="1035000"/>
          </a:xfrm>
        </p:spPr>
        <p:txBody>
          <a:bodyPr>
            <a:normAutofit/>
          </a:bodyPr>
          <a:lstStyle/>
          <a:p>
            <a:r>
              <a:rPr lang="ru-RU" b="1" dirty="0" smtClean="0"/>
              <a:t>Собрание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FFC000"/>
                </a:solidFill>
              </a:rPr>
              <a:t>традиционно состоит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Текст 10">
            <a:extLst>
              <a:ext uri="{FF2B5EF4-FFF2-40B4-BE49-F238E27FC236}">
                <a16:creationId xmlns="" xmlns:a16="http://schemas.microsoft.com/office/drawing/2014/main" id="{C34EE8D5-D5E2-42C5-BB03-462D77A9450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11000" y="909000"/>
            <a:ext cx="9000000" cy="4696389"/>
          </a:xfrm>
        </p:spPr>
        <p:txBody>
          <a:bodyPr>
            <a:noAutofit/>
          </a:bodyPr>
          <a:lstStyle/>
          <a:p>
            <a:pPr lvl="0">
              <a:buFont typeface="Wingdings" pitchFamily="2" charset="2"/>
              <a:buChar char="q"/>
            </a:pPr>
            <a:r>
              <a:rPr lang="ru-RU" sz="3200" i="1" dirty="0" smtClean="0">
                <a:solidFill>
                  <a:srgbClr val="C00000"/>
                </a:solidFill>
              </a:rPr>
              <a:t>Вводная часть </a:t>
            </a:r>
            <a:r>
              <a:rPr lang="ru-RU" sz="3200" dirty="0" smtClean="0"/>
              <a:t>призвана организовать родителей, создать атмосферу доброжелательности и доверия, сконцентрировать их внимание, </a:t>
            </a:r>
            <a:r>
              <a:rPr lang="ru-RU" sz="3200" dirty="0" err="1" smtClean="0"/>
              <a:t>замотивировать</a:t>
            </a:r>
            <a:r>
              <a:rPr lang="ru-RU" sz="3200" dirty="0" smtClean="0"/>
              <a:t> на совместное решение проблем. </a:t>
            </a:r>
          </a:p>
          <a:p>
            <a:pPr lvl="0">
              <a:buFont typeface="Wingdings" pitchFamily="2" charset="2"/>
              <a:buChar char="q"/>
            </a:pPr>
            <a:r>
              <a:rPr lang="ru-RU" sz="3200" i="1" dirty="0" smtClean="0">
                <a:solidFill>
                  <a:srgbClr val="C00000"/>
                </a:solidFill>
              </a:rPr>
              <a:t>Основная часть </a:t>
            </a:r>
            <a:r>
              <a:rPr lang="ru-RU" sz="3200" dirty="0" smtClean="0"/>
              <a:t>собрания может быть разделена на два-три этапа. Как правило, эта часть начинается с выступле­ния воспитателя группы, старшего воспитателя или других специалистов ДОУ.</a:t>
            </a:r>
          </a:p>
          <a:p>
            <a:pPr lvl="0">
              <a:buFont typeface="Wingdings" pitchFamily="2" charset="2"/>
              <a:buChar char="q"/>
            </a:pPr>
            <a:r>
              <a:rPr lang="ru-RU" sz="3200" dirty="0" smtClean="0">
                <a:solidFill>
                  <a:srgbClr val="C00000"/>
                </a:solidFill>
              </a:rPr>
              <a:t> В </a:t>
            </a:r>
            <a:r>
              <a:rPr lang="ru-RU" sz="3200" i="1" dirty="0" smtClean="0">
                <a:solidFill>
                  <a:srgbClr val="C00000"/>
                </a:solidFill>
              </a:rPr>
              <a:t>заключительной части </a:t>
            </a:r>
            <a:r>
              <a:rPr lang="ru-RU" sz="3200" dirty="0" smtClean="0"/>
              <a:t>родительского собрания - «разное».</a:t>
            </a:r>
            <a:endParaRPr lang="ru-RU" sz="3200" dirty="0"/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0B5D4551-D0DB-444B-A981-BFC74C9F7C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466806"/>
            <a:ext cx="2713311" cy="451719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180980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>
            <a:extLst>
              <a:ext uri="{FF2B5EF4-FFF2-40B4-BE49-F238E27FC236}">
                <a16:creationId xmlns="" xmlns:a16="http://schemas.microsoft.com/office/drawing/2014/main" id="{7A32CFDF-4E37-47E2-BF8B-C161E53BC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1000" y="9000"/>
            <a:ext cx="9134999" cy="1035000"/>
          </a:xfrm>
        </p:spPr>
        <p:txBody>
          <a:bodyPr>
            <a:normAutofit/>
          </a:bodyPr>
          <a:lstStyle/>
          <a:p>
            <a:r>
              <a:rPr lang="ru-RU" b="1" dirty="0" smtClean="0"/>
              <a:t>Таким </a:t>
            </a:r>
            <a:r>
              <a:rPr lang="ru-RU" b="1" dirty="0" smtClean="0">
                <a:solidFill>
                  <a:srgbClr val="FFC000"/>
                </a:solidFill>
              </a:rPr>
              <a:t>образом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Текст 10">
            <a:extLst>
              <a:ext uri="{FF2B5EF4-FFF2-40B4-BE49-F238E27FC236}">
                <a16:creationId xmlns="" xmlns:a16="http://schemas.microsoft.com/office/drawing/2014/main" id="{C34EE8D5-D5E2-42C5-BB03-462D77A9450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11000" y="909000"/>
            <a:ext cx="9000000" cy="5625000"/>
          </a:xfrm>
        </p:spPr>
        <p:txBody>
          <a:bodyPr>
            <a:noAutofit/>
          </a:bodyPr>
          <a:lstStyle/>
          <a:p>
            <a:pPr lvl="0">
              <a:buFont typeface="Wingdings" pitchFamily="2" charset="2"/>
              <a:buChar char="q"/>
            </a:pPr>
            <a:r>
              <a:rPr lang="ru-RU" sz="3200" b="1" i="1" dirty="0" smtClean="0">
                <a:solidFill>
                  <a:srgbClr val="C00000"/>
                </a:solidFill>
              </a:rPr>
              <a:t>Родительские собрания –</a:t>
            </a:r>
            <a:r>
              <a:rPr lang="ru-RU" sz="3200" i="1" dirty="0" smtClean="0">
                <a:solidFill>
                  <a:srgbClr val="C00000"/>
                </a:solidFill>
              </a:rPr>
              <a:t> </a:t>
            </a:r>
            <a:r>
              <a:rPr lang="ru-RU" sz="3200" dirty="0" smtClean="0"/>
              <a:t>одна из наиболее эффективных форм повышения педагогической культуры родителей и формирования родительского коллектива.</a:t>
            </a:r>
          </a:p>
          <a:p>
            <a:pPr lvl="0"/>
            <a:r>
              <a:rPr lang="ru-RU" sz="3200" dirty="0" smtClean="0"/>
              <a:t>	</a:t>
            </a:r>
            <a:r>
              <a:rPr lang="ru-RU" sz="3200" dirty="0" smtClean="0"/>
              <a:t>Каждая встреча с родителями даёт повод к раздумью, вызывает желание анализировать, рассуждать.</a:t>
            </a:r>
          </a:p>
          <a:p>
            <a:pPr lvl="0"/>
            <a:r>
              <a:rPr lang="ru-RU" sz="3200" dirty="0" smtClean="0"/>
              <a:t>	</a:t>
            </a:r>
            <a:r>
              <a:rPr lang="ru-RU" sz="3200" dirty="0" smtClean="0"/>
              <a:t>Признание приоритета семейного воспитания требует новых отношений семьи и дошкольного учреждения.  Новизна этих отношений определяется понятиями «сотрудничество» и «взаимодействие».</a:t>
            </a:r>
            <a:endParaRPr lang="ru-RU" sz="3200" dirty="0"/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0B5D4551-D0DB-444B-A981-BFC74C9F7C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466806"/>
            <a:ext cx="2713311" cy="451719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180980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12A1E4A6-7EB5-43F2-AECE-2CE164D794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000"/>
            <a:ext cx="10515600" cy="1325563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Используемая литература</a:t>
            </a:r>
            <a:endParaRPr lang="ru-RU" sz="5400" dirty="0"/>
          </a:p>
        </p:txBody>
      </p:sp>
      <p:sp>
        <p:nvSpPr>
          <p:cNvPr id="5" name="Объект 4">
            <a:extLst>
              <a:ext uri="{FF2B5EF4-FFF2-40B4-BE49-F238E27FC236}">
                <a16:creationId xmlns="" xmlns:a16="http://schemas.microsoft.com/office/drawing/2014/main" id="{4E5203F6-9308-471D-930E-01AB4FE48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1000" y="5425625"/>
            <a:ext cx="10515600" cy="1198375"/>
          </a:xfrm>
        </p:spPr>
        <p:txBody>
          <a:bodyPr/>
          <a:lstStyle/>
          <a:p>
            <a:r>
              <a:rPr lang="ru-RU" dirty="0"/>
              <a:t>Бесплатные шаблоны с сайта </a:t>
            </a:r>
            <a:r>
              <a:rPr lang="en-US" dirty="0">
                <a:hlinkClick r:id="rId2"/>
              </a:rPr>
              <a:t>presentation-creation.ru</a:t>
            </a:r>
            <a:endParaRPr lang="ru-RU" dirty="0"/>
          </a:p>
          <a:p>
            <a:r>
              <a:rPr lang="en-US" dirty="0"/>
              <a:t>Icons made by </a:t>
            </a:r>
            <a:r>
              <a:rPr lang="en-US" dirty="0" err="1">
                <a:hlinkClick r:id="rId3"/>
              </a:rPr>
              <a:t>Freepik</a:t>
            </a:r>
            <a:r>
              <a:rPr lang="en-US" dirty="0"/>
              <a:t> from </a:t>
            </a:r>
            <a:r>
              <a:rPr lang="en-US" dirty="0">
                <a:hlinkClick r:id="rId4"/>
              </a:rPr>
              <a:t>www.flaticon.com</a:t>
            </a:r>
            <a:endParaRPr lang="ru-RU" dirty="0"/>
          </a:p>
        </p:txBody>
      </p:sp>
      <p:sp>
        <p:nvSpPr>
          <p:cNvPr id="6" name="Заголовок 3">
            <a:extLst>
              <a:ext uri="{FF2B5EF4-FFF2-40B4-BE49-F238E27FC236}">
                <a16:creationId xmlns="" xmlns:a16="http://schemas.microsoft.com/office/drawing/2014/main" id="{12A1E4A6-7EB5-43F2-AECE-2CE164D79456}"/>
              </a:ext>
            </a:extLst>
          </p:cNvPr>
          <p:cNvSpPr txBox="1">
            <a:spLocks/>
          </p:cNvSpPr>
          <p:nvPr/>
        </p:nvSpPr>
        <p:spPr>
          <a:xfrm>
            <a:off x="831000" y="4509000"/>
            <a:ext cx="10515600" cy="108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Ресурсы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Объект 4">
            <a:extLst>
              <a:ext uri="{FF2B5EF4-FFF2-40B4-BE49-F238E27FC236}">
                <a16:creationId xmlns="" xmlns:a16="http://schemas.microsoft.com/office/drawing/2014/main" id="{4E5203F6-9308-471D-930E-01AB4FE482F3}"/>
              </a:ext>
            </a:extLst>
          </p:cNvPr>
          <p:cNvSpPr txBox="1">
            <a:spLocks/>
          </p:cNvSpPr>
          <p:nvPr/>
        </p:nvSpPr>
        <p:spPr>
          <a:xfrm>
            <a:off x="741000" y="1179000"/>
            <a:ext cx="10515600" cy="360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ru-RU" sz="2800" dirty="0" smtClean="0"/>
              <a:t>1. Родительские собрания / авт.-сост. Л. </a:t>
            </a:r>
            <a:r>
              <a:rPr lang="ru-RU" sz="2800" b="1" dirty="0" smtClean="0"/>
              <a:t>13. </a:t>
            </a:r>
            <a:r>
              <a:rPr lang="ru-RU" sz="2800" dirty="0" smtClean="0"/>
              <a:t>Кыласова Р60 [и др.]. - Волгоград : Учитель, 2013.</a:t>
            </a:r>
          </a:p>
          <a:p>
            <a:r>
              <a:rPr lang="ru-RU" sz="2800" dirty="0" smtClean="0"/>
              <a:t>2. </a:t>
            </a:r>
            <a:r>
              <a:rPr lang="ru-RU" sz="2800" dirty="0" err="1" smtClean="0"/>
              <a:t>Зебзсева</a:t>
            </a:r>
            <a:r>
              <a:rPr lang="ru-RU" sz="2800" dirty="0" smtClean="0"/>
              <a:t> В. А. Взаимодействие семенного и общественного воспитания на современ­ном этапе развития дошкольного образования [Электронный ресурс]. </a:t>
            </a:r>
            <a:r>
              <a:rPr lang="en-US" sz="2800" dirty="0" smtClean="0"/>
              <a:t>URL</a:t>
            </a:r>
            <a:r>
              <a:rPr lang="ru-RU" sz="2800" b="1" dirty="0" smtClean="0"/>
              <a:t>: </a:t>
            </a:r>
            <a:r>
              <a:rPr lang="en-US" sz="2800" dirty="0" smtClean="0">
                <a:hlinkClick r:id="rId5"/>
              </a:rPr>
              <a:t>http</a:t>
            </a:r>
            <a:r>
              <a:rPr lang="ru-RU" sz="2800" dirty="0" smtClean="0">
                <a:hlinkClick r:id="rId5"/>
              </a:rPr>
              <a:t>://</a:t>
            </a:r>
            <a:r>
              <a:rPr lang="en-US" sz="2800" dirty="0" smtClean="0">
                <a:hlinkClick r:id="rId5"/>
              </a:rPr>
              <a:t>www</a:t>
            </a:r>
            <a:r>
              <a:rPr lang="ru-RU" sz="2800" b="1" dirty="0" smtClean="0"/>
              <a:t>.</a:t>
            </a:r>
            <a:endParaRPr lang="ru-RU" sz="2800" dirty="0" smtClean="0"/>
          </a:p>
          <a:p>
            <a:r>
              <a:rPr lang="ru-RU" sz="2800" dirty="0" smtClean="0"/>
              <a:t>3. Н.М. </a:t>
            </a:r>
            <a:r>
              <a:rPr lang="ru-RU" sz="2800" dirty="0" err="1" smtClean="0"/>
              <a:t>Сертакова</a:t>
            </a:r>
            <a:r>
              <a:rPr lang="ru-RU" sz="2800" dirty="0" smtClean="0"/>
              <a:t>. Инновационные формы взаимодействия дошкольного образовательного учреждения с семьёй. Санкт-Петербург, Детство-Пресс, 2013.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6823379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9">
            <a:extLst>
              <a:ext uri="{FF2B5EF4-FFF2-40B4-BE49-F238E27FC236}">
                <a16:creationId xmlns="" xmlns:a16="http://schemas.microsoft.com/office/drawing/2014/main" id="{E893E3A9-6396-47AA-8648-E22DFF86D681}"/>
              </a:ext>
            </a:extLst>
          </p:cNvPr>
          <p:cNvSpPr txBox="1">
            <a:spLocks/>
          </p:cNvSpPr>
          <p:nvPr/>
        </p:nvSpPr>
        <p:spPr>
          <a:xfrm>
            <a:off x="146820" y="2103233"/>
            <a:ext cx="6489180" cy="227076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9600" b="1" dirty="0">
                <a:solidFill>
                  <a:schemeClr val="accent2"/>
                </a:solidFill>
              </a:rPr>
              <a:t>СПАСИБО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23BD3689-927D-44E0-9168-5B279F27AB2B}"/>
              </a:ext>
            </a:extLst>
          </p:cNvPr>
          <p:cNvSpPr/>
          <p:nvPr/>
        </p:nvSpPr>
        <p:spPr>
          <a:xfrm>
            <a:off x="0" y="0"/>
            <a:ext cx="12192000" cy="99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E080FEEB-0723-48BB-A3C4-0580E1C81FDC}"/>
              </a:ext>
            </a:extLst>
          </p:cNvPr>
          <p:cNvSpPr/>
          <p:nvPr/>
        </p:nvSpPr>
        <p:spPr>
          <a:xfrm>
            <a:off x="0" y="6759000"/>
            <a:ext cx="12192000" cy="99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_88465-23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76000" y="119215"/>
            <a:ext cx="4859999" cy="6498114"/>
          </a:xfrm>
          <a:prstGeom prst="rect">
            <a:avLst/>
          </a:prstGeom>
        </p:spPr>
      </p:pic>
      <p:sp>
        <p:nvSpPr>
          <p:cNvPr id="11" name="Заголовок 9">
            <a:extLst>
              <a:ext uri="{FF2B5EF4-FFF2-40B4-BE49-F238E27FC236}">
                <a16:creationId xmlns="" xmlns:a16="http://schemas.microsoft.com/office/drawing/2014/main" id="{E893E3A9-6396-47AA-8648-E22DFF86D681}"/>
              </a:ext>
            </a:extLst>
          </p:cNvPr>
          <p:cNvSpPr txBox="1">
            <a:spLocks/>
          </p:cNvSpPr>
          <p:nvPr/>
        </p:nvSpPr>
        <p:spPr>
          <a:xfrm>
            <a:off x="291000" y="5409000"/>
            <a:ext cx="7290000" cy="115026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chemeClr val="accent2"/>
                </a:solidFill>
              </a:rPr>
              <a:t>г</a:t>
            </a:r>
            <a:r>
              <a:rPr lang="ru-RU" b="1" dirty="0" smtClean="0">
                <a:solidFill>
                  <a:schemeClr val="accent2"/>
                </a:solidFill>
              </a:rPr>
              <a:t>. Озёрск, </a:t>
            </a:r>
          </a:p>
          <a:p>
            <a:pPr algn="ctr"/>
            <a:r>
              <a:rPr lang="ru-RU" b="1" dirty="0" smtClean="0">
                <a:solidFill>
                  <a:schemeClr val="accent2"/>
                </a:solidFill>
              </a:rPr>
              <a:t>Челябинская область, 2021г.</a:t>
            </a:r>
            <a:endParaRPr lang="ru-RU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106949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EB060B7A-1F02-4D4A-8310-3CAC83A67E4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Заголовок 4">
            <a:extLst>
              <a:ext uri="{FF2B5EF4-FFF2-40B4-BE49-F238E27FC236}">
                <a16:creationId xmlns="" xmlns:a16="http://schemas.microsoft.com/office/drawing/2014/main" id="{D89DCA7F-88D4-400D-B9D3-9E9053BC6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000" y="485501"/>
            <a:ext cx="6570000" cy="132556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Современная </a:t>
            </a:r>
            <a:r>
              <a:rPr lang="ru-RU" dirty="0" smtClean="0"/>
              <a:t> концепция </a:t>
            </a:r>
            <a:r>
              <a:rPr lang="ru-RU" dirty="0" smtClean="0">
                <a:solidFill>
                  <a:srgbClr val="FFC000"/>
                </a:solidFill>
              </a:rPr>
              <a:t>дошкольного  воспитания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7" name="Текст 6">
            <a:extLst>
              <a:ext uri="{FF2B5EF4-FFF2-40B4-BE49-F238E27FC236}">
                <a16:creationId xmlns="" xmlns:a16="http://schemas.microsoft.com/office/drawing/2014/main" id="{DDD8087F-D289-422F-8F5B-7B683A3D04D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6000" y="2153964"/>
            <a:ext cx="6119999" cy="404971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600" dirty="0" smtClean="0">
                <a:solidFill>
                  <a:schemeClr val="tx2"/>
                </a:solidFill>
              </a:rPr>
              <a:t>Одна из задач общения воспитателя с родителями - раскрыть родителям важные стороны психического и интеллектуального развития ребенка, помочь им выстроить верную педагогическую стратегию.</a:t>
            </a:r>
            <a:endParaRPr lang="ru-RU" sz="3600" dirty="0">
              <a:solidFill>
                <a:schemeClr val="tx2"/>
              </a:solidFill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FC5D5703-84D9-4749-A069-86D67756B5D4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29638" y="3519000"/>
            <a:ext cx="5162362" cy="3330000"/>
          </a:xfrm>
        </p:spPr>
      </p:pic>
    </p:spTree>
    <p:extLst>
      <p:ext uri="{BB962C8B-B14F-4D97-AF65-F5344CB8AC3E}">
        <p14:creationId xmlns="" xmlns:p14="http://schemas.microsoft.com/office/powerpoint/2010/main" val="29428637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719296DE-E499-4BFB-9D6C-B12516A12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5">
                    <a:lumMod val="75000"/>
                  </a:schemeClr>
                </a:solidFill>
              </a:rPr>
              <a:t>Сотрудничество</a:t>
            </a:r>
            <a:r>
              <a:rPr lang="ru-RU" sz="4800" dirty="0" smtClean="0"/>
              <a:t> с семьёй </a:t>
            </a:r>
            <a:r>
              <a:rPr lang="ru-RU" sz="4800" dirty="0" smtClean="0">
                <a:solidFill>
                  <a:srgbClr val="FFC000"/>
                </a:solidFill>
              </a:rPr>
              <a:t>направлено:</a:t>
            </a:r>
            <a:endParaRPr lang="ru-RU" sz="4800" dirty="0">
              <a:solidFill>
                <a:srgbClr val="FFC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68E8157E-8A3E-4BDC-9129-09AC347B28A9}"/>
              </a:ext>
            </a:extLst>
          </p:cNvPr>
          <p:cNvSpPr txBox="1"/>
          <p:nvPr/>
        </p:nvSpPr>
        <p:spPr>
          <a:xfrm>
            <a:off x="8872296" y="2992804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2"/>
                </a:solidFill>
              </a:rPr>
              <a:t>5</a:t>
            </a:r>
            <a:endParaRPr lang="ru-RU" sz="3600" dirty="0">
              <a:solidFill>
                <a:schemeClr val="bg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4E5C48BA-14E7-4EF6-81A2-D62869D8A099}"/>
              </a:ext>
            </a:extLst>
          </p:cNvPr>
          <p:cNvSpPr txBox="1"/>
          <p:nvPr/>
        </p:nvSpPr>
        <p:spPr>
          <a:xfrm>
            <a:off x="7297296" y="3004754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2"/>
                </a:solidFill>
              </a:rPr>
              <a:t>4</a:t>
            </a:r>
            <a:endParaRPr lang="ru-RU" sz="3600" dirty="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C70970A3-B863-4131-80E4-3C38EDAB317F}"/>
              </a:ext>
            </a:extLst>
          </p:cNvPr>
          <p:cNvSpPr txBox="1"/>
          <p:nvPr/>
        </p:nvSpPr>
        <p:spPr>
          <a:xfrm>
            <a:off x="5542296" y="3004753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2"/>
                </a:solidFill>
              </a:rPr>
              <a:t>3</a:t>
            </a:r>
            <a:endParaRPr lang="ru-RU" sz="3600" dirty="0">
              <a:solidFill>
                <a:schemeClr val="bg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6AB68477-9A1C-4631-AB71-AF54F11DABFD}"/>
              </a:ext>
            </a:extLst>
          </p:cNvPr>
          <p:cNvSpPr txBox="1"/>
          <p:nvPr/>
        </p:nvSpPr>
        <p:spPr>
          <a:xfrm>
            <a:off x="2167296" y="3004751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bg2"/>
                </a:solidFill>
              </a:rPr>
              <a:t>1</a:t>
            </a:r>
            <a:endParaRPr lang="ru-RU" sz="3600" dirty="0">
              <a:solidFill>
                <a:schemeClr val="bg2"/>
              </a:solidFill>
            </a:endParaRPr>
          </a:p>
        </p:txBody>
      </p:sp>
      <p:sp>
        <p:nvSpPr>
          <p:cNvPr id="19" name="Прямоугольник: скругленные углы 18">
            <a:extLst>
              <a:ext uri="{FF2B5EF4-FFF2-40B4-BE49-F238E27FC236}">
                <a16:creationId xmlns="" xmlns:a16="http://schemas.microsoft.com/office/drawing/2014/main" id="{2E0A16A9-138B-45FC-80A2-76C1B73C2294}"/>
              </a:ext>
            </a:extLst>
          </p:cNvPr>
          <p:cNvSpPr/>
          <p:nvPr/>
        </p:nvSpPr>
        <p:spPr>
          <a:xfrm>
            <a:off x="1204486" y="2754000"/>
            <a:ext cx="481514" cy="455966"/>
          </a:xfrm>
          <a:prstGeom prst="roundRect">
            <a:avLst>
              <a:gd name="adj" fmla="val 15755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: скругленные углы 19">
            <a:extLst>
              <a:ext uri="{FF2B5EF4-FFF2-40B4-BE49-F238E27FC236}">
                <a16:creationId xmlns="" xmlns:a16="http://schemas.microsoft.com/office/drawing/2014/main" id="{AA0421E0-93B2-4F81-9128-BA728844BD48}"/>
              </a:ext>
            </a:extLst>
          </p:cNvPr>
          <p:cNvSpPr/>
          <p:nvPr/>
        </p:nvSpPr>
        <p:spPr>
          <a:xfrm>
            <a:off x="3216000" y="2754000"/>
            <a:ext cx="488110" cy="455966"/>
          </a:xfrm>
          <a:prstGeom prst="roundRect">
            <a:avLst>
              <a:gd name="adj" fmla="val 1891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: скругленные углы 20">
            <a:extLst>
              <a:ext uri="{FF2B5EF4-FFF2-40B4-BE49-F238E27FC236}">
                <a16:creationId xmlns="" xmlns:a16="http://schemas.microsoft.com/office/drawing/2014/main" id="{E0F5B768-F24E-48F9-BF47-91F79A8A22E5}"/>
              </a:ext>
            </a:extLst>
          </p:cNvPr>
          <p:cNvSpPr/>
          <p:nvPr/>
        </p:nvSpPr>
        <p:spPr>
          <a:xfrm>
            <a:off x="5241000" y="2754000"/>
            <a:ext cx="483280" cy="455966"/>
          </a:xfrm>
          <a:prstGeom prst="roundRect">
            <a:avLst>
              <a:gd name="adj" fmla="val 1701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: скругленные углы 21">
            <a:extLst>
              <a:ext uri="{FF2B5EF4-FFF2-40B4-BE49-F238E27FC236}">
                <a16:creationId xmlns="" xmlns:a16="http://schemas.microsoft.com/office/drawing/2014/main" id="{39C41BB8-404E-4311-B307-8E6957CA6CAF}"/>
              </a:ext>
            </a:extLst>
          </p:cNvPr>
          <p:cNvSpPr/>
          <p:nvPr/>
        </p:nvSpPr>
        <p:spPr>
          <a:xfrm>
            <a:off x="7266000" y="2754000"/>
            <a:ext cx="481514" cy="455966"/>
          </a:xfrm>
          <a:prstGeom prst="roundRect">
            <a:avLst>
              <a:gd name="adj" fmla="val 1818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: скругленные углы 22">
            <a:extLst>
              <a:ext uri="{FF2B5EF4-FFF2-40B4-BE49-F238E27FC236}">
                <a16:creationId xmlns="" xmlns:a16="http://schemas.microsoft.com/office/drawing/2014/main" id="{FDCD1812-C871-4BD1-A197-D87B9B5820AA}"/>
              </a:ext>
            </a:extLst>
          </p:cNvPr>
          <p:cNvSpPr/>
          <p:nvPr/>
        </p:nvSpPr>
        <p:spPr>
          <a:xfrm>
            <a:off x="9124486" y="2754000"/>
            <a:ext cx="481514" cy="455966"/>
          </a:xfrm>
          <a:prstGeom prst="roundRect">
            <a:avLst>
              <a:gd name="adj" fmla="val 166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>
            <a:extLst>
              <a:ext uri="{FF2B5EF4-FFF2-40B4-BE49-F238E27FC236}">
                <a16:creationId xmlns="" xmlns:a16="http://schemas.microsoft.com/office/drawing/2014/main" id="{75001D4B-7744-4E9E-BC5B-5A740F69572F}"/>
              </a:ext>
            </a:extLst>
          </p:cNvPr>
          <p:cNvSpPr/>
          <p:nvPr/>
        </p:nvSpPr>
        <p:spPr>
          <a:xfrm>
            <a:off x="471000" y="3384000"/>
            <a:ext cx="1980000" cy="224676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/>
                </a:solidFill>
              </a:rPr>
              <a:t>Как формировать у родителей осознанного отношения к воспитанию ребенка</a:t>
            </a:r>
            <a:endParaRPr lang="ru-RU" sz="2000" b="1" dirty="0">
              <a:solidFill>
                <a:schemeClr val="bg2"/>
              </a:solidFill>
            </a:endParaRPr>
          </a:p>
        </p:txBody>
      </p:sp>
      <p:sp>
        <p:nvSpPr>
          <p:cNvPr id="25" name="Прямоугольник 24">
            <a:extLst>
              <a:ext uri="{FF2B5EF4-FFF2-40B4-BE49-F238E27FC236}">
                <a16:creationId xmlns="" xmlns:a16="http://schemas.microsoft.com/office/drawing/2014/main" id="{AE738C91-0FFF-4C01-84DB-43CCC6A79D47}"/>
              </a:ext>
            </a:extLst>
          </p:cNvPr>
          <p:cNvSpPr/>
          <p:nvPr/>
        </p:nvSpPr>
        <p:spPr>
          <a:xfrm>
            <a:off x="2496000" y="3380008"/>
            <a:ext cx="1935000" cy="193899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/>
                </a:solidFill>
              </a:rPr>
              <a:t>Как установить партнёрские отношения с семьёй каждого воспитанника</a:t>
            </a:r>
            <a:endParaRPr lang="ru-RU" sz="2000" b="1" dirty="0">
              <a:solidFill>
                <a:schemeClr val="bg2"/>
              </a:solidFill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="" xmlns:a16="http://schemas.microsoft.com/office/drawing/2014/main" id="{22B017D2-DD05-4C04-AAE8-C00D46138F46}"/>
              </a:ext>
            </a:extLst>
          </p:cNvPr>
          <p:cNvSpPr/>
          <p:nvPr/>
        </p:nvSpPr>
        <p:spPr>
          <a:xfrm>
            <a:off x="4476000" y="3372784"/>
            <a:ext cx="1980000" cy="163121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/>
                </a:solidFill>
              </a:rPr>
              <a:t>Как объединить усилия взрослых для воспитания и развития детей</a:t>
            </a:r>
            <a:endParaRPr lang="ru-RU" sz="2000" b="1" dirty="0">
              <a:solidFill>
                <a:schemeClr val="bg2"/>
              </a:solidFill>
            </a:endParaRPr>
          </a:p>
        </p:txBody>
      </p:sp>
      <p:sp>
        <p:nvSpPr>
          <p:cNvPr id="27" name="Прямоугольник 26">
            <a:extLst>
              <a:ext uri="{FF2B5EF4-FFF2-40B4-BE49-F238E27FC236}">
                <a16:creationId xmlns="" xmlns:a16="http://schemas.microsoft.com/office/drawing/2014/main" id="{3441A7D3-7964-4A03-A946-334D00629139}"/>
              </a:ext>
            </a:extLst>
          </p:cNvPr>
          <p:cNvSpPr/>
          <p:nvPr/>
        </p:nvSpPr>
        <p:spPr>
          <a:xfrm>
            <a:off x="6501000" y="3387231"/>
            <a:ext cx="2025000" cy="224676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/>
                </a:solidFill>
              </a:rPr>
              <a:t>Как создать атмосферу общности интересов и эмоциональной </a:t>
            </a:r>
            <a:r>
              <a:rPr lang="ru-RU" sz="2000" b="1" dirty="0" err="1" smtClean="0">
                <a:solidFill>
                  <a:schemeClr val="bg2"/>
                </a:solidFill>
              </a:rPr>
              <a:t>взаимопод-держки</a:t>
            </a:r>
            <a:endParaRPr lang="ru-RU" sz="2000" b="1" dirty="0">
              <a:solidFill>
                <a:schemeClr val="bg2"/>
              </a:solidFill>
            </a:endParaRPr>
          </a:p>
        </p:txBody>
      </p:sp>
      <p:sp>
        <p:nvSpPr>
          <p:cNvPr id="28" name="Прямоугольник 27">
            <a:extLst>
              <a:ext uri="{FF2B5EF4-FFF2-40B4-BE49-F238E27FC236}">
                <a16:creationId xmlns="" xmlns:a16="http://schemas.microsoft.com/office/drawing/2014/main" id="{7BA29522-6DA2-4C94-998F-1CD0B72C4D76}"/>
              </a:ext>
            </a:extLst>
          </p:cNvPr>
          <p:cNvSpPr/>
          <p:nvPr/>
        </p:nvSpPr>
        <p:spPr>
          <a:xfrm>
            <a:off x="8566496" y="3384000"/>
            <a:ext cx="1849504" cy="193899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/>
                </a:solidFill>
              </a:rPr>
              <a:t>Как обеспечить абсолютную явку всех родителей на собрание</a:t>
            </a:r>
            <a:endParaRPr lang="ru-RU" sz="2000" b="1" dirty="0">
              <a:solidFill>
                <a:schemeClr val="bg2"/>
              </a:solidFill>
            </a:endParaRPr>
          </a:p>
        </p:txBody>
      </p:sp>
      <p:pic>
        <p:nvPicPr>
          <p:cNvPr id="31" name="Рисунок 30">
            <a:extLst>
              <a:ext uri="{FF2B5EF4-FFF2-40B4-BE49-F238E27FC236}">
                <a16:creationId xmlns="" xmlns:a16="http://schemas.microsoft.com/office/drawing/2014/main" id="{4723C090-9F7E-4F0A-A3CF-C8490CE996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5331000" y="2799000"/>
            <a:ext cx="360000" cy="360000"/>
          </a:xfrm>
          <a:prstGeom prst="rect">
            <a:avLst/>
          </a:prstGeom>
        </p:spPr>
      </p:pic>
      <p:pic>
        <p:nvPicPr>
          <p:cNvPr id="33" name="Рисунок 32" descr="Рисунок1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71000" y="1314000"/>
            <a:ext cx="11159999" cy="1769492"/>
          </a:xfrm>
          <a:prstGeom prst="rect">
            <a:avLst/>
          </a:prstGeom>
        </p:spPr>
      </p:pic>
      <p:pic>
        <p:nvPicPr>
          <p:cNvPr id="34" name="Рисунок 33">
            <a:extLst>
              <a:ext uri="{FF2B5EF4-FFF2-40B4-BE49-F238E27FC236}">
                <a16:creationId xmlns="" xmlns:a16="http://schemas.microsoft.com/office/drawing/2014/main" id="{4723C090-9F7E-4F0A-A3CF-C8490CE996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3261000" y="2799000"/>
            <a:ext cx="360000" cy="360000"/>
          </a:xfrm>
          <a:prstGeom prst="rect">
            <a:avLst/>
          </a:prstGeom>
        </p:spPr>
      </p:pic>
      <p:pic>
        <p:nvPicPr>
          <p:cNvPr id="35" name="Рисунок 34">
            <a:extLst>
              <a:ext uri="{FF2B5EF4-FFF2-40B4-BE49-F238E27FC236}">
                <a16:creationId xmlns="" xmlns:a16="http://schemas.microsoft.com/office/drawing/2014/main" id="{4723C090-9F7E-4F0A-A3CF-C8490CE996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281000" y="2799000"/>
            <a:ext cx="360000" cy="360000"/>
          </a:xfrm>
          <a:prstGeom prst="rect">
            <a:avLst/>
          </a:prstGeom>
        </p:spPr>
      </p:pic>
      <p:pic>
        <p:nvPicPr>
          <p:cNvPr id="37" name="Рисунок 36">
            <a:extLst>
              <a:ext uri="{FF2B5EF4-FFF2-40B4-BE49-F238E27FC236}">
                <a16:creationId xmlns="" xmlns:a16="http://schemas.microsoft.com/office/drawing/2014/main" id="{4723C090-9F7E-4F0A-A3CF-C8490CE996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7356000" y="2799000"/>
            <a:ext cx="360000" cy="360000"/>
          </a:xfrm>
          <a:prstGeom prst="rect">
            <a:avLst/>
          </a:prstGeom>
        </p:spPr>
      </p:pic>
      <p:pic>
        <p:nvPicPr>
          <p:cNvPr id="38" name="Рисунок 37">
            <a:extLst>
              <a:ext uri="{FF2B5EF4-FFF2-40B4-BE49-F238E27FC236}">
                <a16:creationId xmlns="" xmlns:a16="http://schemas.microsoft.com/office/drawing/2014/main" id="{4723C090-9F7E-4F0A-A3CF-C8490CE996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9201000" y="2799000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544698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="" xmlns:a16="http://schemas.microsoft.com/office/drawing/2014/main" id="{70249F2D-23BE-4CE7-9A40-F8C4536CB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6000" y="348437"/>
            <a:ext cx="5887799" cy="1325563"/>
          </a:xfrm>
        </p:spPr>
        <p:txBody>
          <a:bodyPr>
            <a:noAutofit/>
          </a:bodyPr>
          <a:lstStyle/>
          <a:p>
            <a:pPr lvl="0"/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ФОРМЫ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200" dirty="0" smtClean="0"/>
              <a:t>АКТИВИЗАЦИИ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solidFill>
                  <a:srgbClr val="FFC000"/>
                </a:solidFill>
              </a:rPr>
              <a:t>РОДИТЕЛЕЙ</a:t>
            </a:r>
            <a:endParaRPr lang="ru-RU" sz="3200" dirty="0">
              <a:solidFill>
                <a:srgbClr val="FFC000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="" xmlns:a16="http://schemas.microsoft.com/office/drawing/2014/main" id="{5E2AB9C1-D1B2-4773-936C-106A68E21A8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466000" y="1764000"/>
            <a:ext cx="6345000" cy="4725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200" b="1" i="1" dirty="0" smtClean="0"/>
              <a:t>Родительское </a:t>
            </a:r>
            <a:r>
              <a:rPr lang="ru-RU" sz="2200" b="1" i="1" dirty="0" smtClean="0"/>
              <a:t>собрание </a:t>
            </a:r>
            <a:r>
              <a:rPr lang="ru-RU" sz="2200" dirty="0" smtClean="0"/>
              <a:t>- это действенная форма </a:t>
            </a:r>
            <a:r>
              <a:rPr lang="ru-RU" sz="2200" dirty="0" smtClean="0"/>
              <a:t>активизации </a:t>
            </a:r>
            <a:r>
              <a:rPr lang="ru-RU" sz="2200" dirty="0" smtClean="0"/>
              <a:t>воспитательных возможностей родителей. Именно на со­брании у педагога есть возможность организованно познакомить родителей с задачами, содержанием, методами воспитания детей дошкольного возраста в условиях детского сада и семьи</a:t>
            </a:r>
            <a:r>
              <a:rPr lang="ru-RU" sz="2200" dirty="0" smtClean="0"/>
              <a:t>.</a:t>
            </a:r>
          </a:p>
          <a:p>
            <a:pPr>
              <a:buNone/>
            </a:pPr>
            <a:r>
              <a:rPr lang="ru-RU" sz="2200" b="1" i="1" dirty="0" smtClean="0"/>
              <a:t>Хорошо продуманная повестка собрания</a:t>
            </a:r>
            <a:r>
              <a:rPr lang="ru-RU" sz="2200" dirty="0" smtClean="0"/>
              <a:t>, творческий подход к её реализации, привлечение к участию узких специалистов дошкольного образования позволят воспитателям активизировать, обогатить воспитательные умения родителей, поддержать их уверенность в собственных педагогических возможностях. </a:t>
            </a:r>
            <a:endParaRPr lang="ru-RU" sz="2200" dirty="0"/>
          </a:p>
        </p:txBody>
      </p:sp>
      <p:pic>
        <p:nvPicPr>
          <p:cNvPr id="5" name="Рисунок 4" descr="14730681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5000"/>
            <a:ext cx="5196000" cy="3429000"/>
          </a:xfrm>
          <a:prstGeom prst="rect">
            <a:avLst/>
          </a:prstGeom>
        </p:spPr>
      </p:pic>
      <p:pic>
        <p:nvPicPr>
          <p:cNvPr id="9" name="Рисунок 8" descr="Divorce_Lawyer_vs_Divorce_Mediato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834000"/>
            <a:ext cx="5200000" cy="2925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602368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="" xmlns:a16="http://schemas.microsoft.com/office/drawing/2014/main" id="{70249F2D-23BE-4CE7-9A40-F8C4536CB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6000" y="348437"/>
            <a:ext cx="5887799" cy="1325563"/>
          </a:xfrm>
        </p:spPr>
        <p:txBody>
          <a:bodyPr>
            <a:noAutofit/>
          </a:bodyPr>
          <a:lstStyle/>
          <a:p>
            <a:pPr lvl="0"/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ОСОБЕННОСТИ </a:t>
            </a:r>
            <a:b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200" dirty="0" smtClean="0"/>
              <a:t>РОДИТЕЛЬСКОГО </a:t>
            </a:r>
            <a:br>
              <a:rPr lang="ru-RU" sz="3200" dirty="0" smtClean="0"/>
            </a:br>
            <a:r>
              <a:rPr lang="ru-RU" sz="3200" dirty="0" smtClean="0">
                <a:solidFill>
                  <a:srgbClr val="FFC000"/>
                </a:solidFill>
              </a:rPr>
              <a:t>ОБРАЗОВАНИЯ</a:t>
            </a:r>
            <a:endParaRPr lang="ru-RU" sz="3200" dirty="0">
              <a:solidFill>
                <a:srgbClr val="FFC000"/>
              </a:solidFill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B5490758-329B-488A-B614-6C7D582722A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Текст 7">
            <a:extLst>
              <a:ext uri="{FF2B5EF4-FFF2-40B4-BE49-F238E27FC236}">
                <a16:creationId xmlns="" xmlns:a16="http://schemas.microsoft.com/office/drawing/2014/main" id="{5E2AB9C1-D1B2-4773-936C-106A68E21A8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466000" y="1764000"/>
            <a:ext cx="6345000" cy="4725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/>
              <a:t>1. Родительское образование должно базироваться на изучении психолого-педагогических особенностей личности ребенка, обладающих несомненной </a:t>
            </a:r>
            <a:r>
              <a:rPr lang="ru-RU" sz="2000" b="1" dirty="0" err="1" smtClean="0"/>
              <a:t>знаниевой</a:t>
            </a:r>
            <a:r>
              <a:rPr lang="ru-RU" sz="2000" b="1" dirty="0" smtClean="0"/>
              <a:t> ценностью для образования родителей.</a:t>
            </a:r>
            <a:endParaRPr lang="ru-RU" sz="2000" dirty="0" smtClean="0"/>
          </a:p>
          <a:p>
            <a:pPr>
              <a:buNone/>
            </a:pPr>
            <a:r>
              <a:rPr lang="ru-RU" sz="2000" b="1" dirty="0" smtClean="0"/>
              <a:t>2. Материал, отобранный для изучения, должен быть досту­пен родительскому восприятию, соответствовать интересам родителей и возрастным особенностям их детей-дошкольников.</a:t>
            </a:r>
            <a:endParaRPr lang="ru-RU" sz="2000" dirty="0" smtClean="0"/>
          </a:p>
          <a:p>
            <a:pPr>
              <a:buNone/>
            </a:pPr>
            <a:r>
              <a:rPr lang="ru-RU" sz="2000" b="1" dirty="0" smtClean="0"/>
              <a:t>3. Учебные занятия с родителями должны соответствовать образовательным целям определенного раздела программы, способствовать решению обозначенных в программе задач.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b="1" dirty="0" smtClean="0"/>
              <a:t>4. Одним из главных принципов родительского   образования должен стать принцип вариативности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33602368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="" xmlns:a16="http://schemas.microsoft.com/office/drawing/2014/main" id="{70249F2D-23BE-4CE7-9A40-F8C4536CB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000" y="189000"/>
            <a:ext cx="11610000" cy="695563"/>
          </a:xfrm>
        </p:spPr>
        <p:txBody>
          <a:bodyPr>
            <a:noAutofit/>
          </a:bodyPr>
          <a:lstStyle/>
          <a:p>
            <a:pPr lvl="0" algn="ctr"/>
            <a:r>
              <a:rPr lang="ru-RU" dirty="0" smtClean="0">
                <a:solidFill>
                  <a:srgbClr val="C00000"/>
                </a:solidFill>
              </a:rPr>
              <a:t>Позиции</a:t>
            </a:r>
            <a:r>
              <a:rPr lang="ru-RU" dirty="0" smtClean="0">
                <a:solidFill>
                  <a:schemeClr val="accent2"/>
                </a:solidFill>
              </a:rPr>
              <a:t> успешного </a:t>
            </a:r>
            <a:r>
              <a:rPr lang="ru-RU" dirty="0" smtClean="0">
                <a:solidFill>
                  <a:srgbClr val="FFC000"/>
                </a:solidFill>
              </a:rPr>
              <a:t>родительского собрания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7" name="Текст 11">
            <a:extLst>
              <a:ext uri="{FF2B5EF4-FFF2-40B4-BE49-F238E27FC236}">
                <a16:creationId xmlns="" xmlns:a16="http://schemas.microsoft.com/office/drawing/2014/main" id="{FE0729B2-82C7-4D8B-8A62-A05731883CF6}"/>
              </a:ext>
            </a:extLst>
          </p:cNvPr>
          <p:cNvSpPr txBox="1">
            <a:spLocks/>
          </p:cNvSpPr>
          <p:nvPr/>
        </p:nvSpPr>
        <p:spPr>
          <a:xfrm>
            <a:off x="201000" y="864000"/>
            <a:ext cx="11579839" cy="2385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уважать права родителей;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искренне выражать чувства, уметь управлять ими;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внимательно и чутко относиться к эмоциональному состоянию родителей;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предоставлять возможность родителям рассказывай, о возникающих трудностях в воспитании ребенка, при этом быть уверенным, что тебя услышат и квалифицированно помогут;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 торопиться с выводами и рекомендациями, а стремиться к пониманию и совместному решению проблем.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125DE43D-1CC9-418D-8245-FE32ADA3FBA8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5450" y="5093163"/>
            <a:ext cx="3004875" cy="1620837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754F1A49-809B-42B6-9B58-BCDCDCEFFAE1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06109" y="5093163"/>
            <a:ext cx="4005550" cy="1620837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="" xmlns:a16="http://schemas.microsoft.com/office/drawing/2014/main" id="{EE0BDB43-2BE2-41A1-AF06-0C893FD6AA36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76000" y="5093163"/>
            <a:ext cx="4005550" cy="162083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9166471A-9BDB-48F3-8EA1-1CD4DECDE92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5450" y="3338163"/>
            <a:ext cx="4005550" cy="1620837"/>
          </a:xfrm>
        </p:spPr>
      </p:pic>
      <p:pic>
        <p:nvPicPr>
          <p:cNvPr id="16" name="Рисунок 15">
            <a:extLst>
              <a:ext uri="{FF2B5EF4-FFF2-40B4-BE49-F238E27FC236}">
                <a16:creationId xmlns="" xmlns:a16="http://schemas.microsoft.com/office/drawing/2014/main" id="{9734C02A-ADD5-4537-B5F8-A953D2250EA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95341" y="3338163"/>
            <a:ext cx="4005550" cy="1620837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="" xmlns:a16="http://schemas.microsoft.com/office/drawing/2014/main" id="{2C577D56-BD18-4F5C-B41A-8326F6E0B70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61675" y="3338163"/>
            <a:ext cx="3004875" cy="16208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602368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>
            <a:extLst>
              <a:ext uri="{FF2B5EF4-FFF2-40B4-BE49-F238E27FC236}">
                <a16:creationId xmlns="" xmlns:a16="http://schemas.microsoft.com/office/drawing/2014/main" id="{7A32CFDF-4E37-47E2-BF8B-C161E53BC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1000" y="234000"/>
            <a:ext cx="9134999" cy="1035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Требования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к проведению </a:t>
            </a:r>
            <a:r>
              <a:rPr lang="ru-RU" b="1" dirty="0" smtClean="0">
                <a:solidFill>
                  <a:srgbClr val="FFC000"/>
                </a:solidFill>
              </a:rPr>
              <a:t>собрания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11" name="Текст 10">
            <a:extLst>
              <a:ext uri="{FF2B5EF4-FFF2-40B4-BE49-F238E27FC236}">
                <a16:creationId xmlns="" xmlns:a16="http://schemas.microsoft.com/office/drawing/2014/main" id="{C34EE8D5-D5E2-42C5-BB03-462D77A9450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91000" y="1314000"/>
            <a:ext cx="8362909" cy="4696389"/>
          </a:xfrm>
        </p:spPr>
        <p:txBody>
          <a:bodyPr>
            <a:noAutofit/>
          </a:bodyPr>
          <a:lstStyle/>
          <a:p>
            <a:pPr lvl="0">
              <a:buFont typeface="Wingdings" pitchFamily="2" charset="2"/>
              <a:buChar char="q"/>
            </a:pPr>
            <a:r>
              <a:rPr lang="ru-RU" sz="3200" dirty="0" smtClean="0"/>
              <a:t>Оно должно просвещать родителей, а не констатировать ошибки и неудачи детей.</a:t>
            </a:r>
          </a:p>
          <a:p>
            <a:pPr lvl="0">
              <a:buFont typeface="Wingdings" pitchFamily="2" charset="2"/>
              <a:buChar char="q"/>
            </a:pPr>
            <a:r>
              <a:rPr lang="ru-RU" sz="3200" dirty="0" smtClean="0"/>
              <a:t>Тема собрания должна учитывать возрастные особенности детей.</a:t>
            </a:r>
          </a:p>
          <a:p>
            <a:pPr lvl="0">
              <a:buFont typeface="Wingdings" pitchFamily="2" charset="2"/>
              <a:buChar char="q"/>
            </a:pPr>
            <a:r>
              <a:rPr lang="ru-RU" sz="3200" dirty="0" smtClean="0"/>
              <a:t>Собрание должно носить как теоретический, так и практи­ческий характер: разбор ситуаций, тренинга, дискуссии и т. д.</a:t>
            </a:r>
          </a:p>
          <a:p>
            <a:pPr lvl="0">
              <a:buFont typeface="Wingdings" pitchFamily="2" charset="2"/>
              <a:buChar char="q"/>
            </a:pPr>
            <a:r>
              <a:rPr lang="ru-RU" sz="3200" dirty="0" smtClean="0"/>
              <a:t>Собрание не должно заниматься обсуждением и осуждением личности воспитанников.</a:t>
            </a:r>
            <a:endParaRPr lang="ru-RU" sz="3200" dirty="0"/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0B5D4551-D0DB-444B-A981-BFC74C9F7C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466806"/>
            <a:ext cx="2713311" cy="451719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180980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>
            <a:extLst>
              <a:ext uri="{FF2B5EF4-FFF2-40B4-BE49-F238E27FC236}">
                <a16:creationId xmlns="" xmlns:a16="http://schemas.microsoft.com/office/drawing/2014/main" id="{7A32CFDF-4E37-47E2-BF8B-C161E53BC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1000" y="234000"/>
            <a:ext cx="9134999" cy="1035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По содержанию </a:t>
            </a:r>
            <a:r>
              <a:rPr lang="ru-RU" b="1" dirty="0" smtClean="0">
                <a:solidFill>
                  <a:srgbClr val="FFC000"/>
                </a:solidFill>
              </a:rPr>
              <a:t>могут быть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Текст 10">
            <a:extLst>
              <a:ext uri="{FF2B5EF4-FFF2-40B4-BE49-F238E27FC236}">
                <a16:creationId xmlns="" xmlns:a16="http://schemas.microsoft.com/office/drawing/2014/main" id="{C34EE8D5-D5E2-42C5-BB03-462D77A9450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91000" y="1314000"/>
            <a:ext cx="8362909" cy="4696389"/>
          </a:xfrm>
        </p:spPr>
        <p:txBody>
          <a:bodyPr>
            <a:noAutofit/>
          </a:bodyPr>
          <a:lstStyle/>
          <a:p>
            <a:pPr lvl="0">
              <a:buFont typeface="Wingdings" pitchFamily="2" charset="2"/>
              <a:buChar char="q"/>
            </a:pPr>
            <a:r>
              <a:rPr lang="ru-RU" sz="3200" i="1" dirty="0" smtClean="0">
                <a:solidFill>
                  <a:srgbClr val="C00000"/>
                </a:solidFill>
              </a:rPr>
              <a:t>организационные</a:t>
            </a:r>
            <a:r>
              <a:rPr lang="ru-RU" sz="3200" dirty="0" smtClean="0"/>
              <a:t> - это собрания с традиционной повесткой дня, на которых составляются и утверждаются планы работы, избирается родительский комитет;</a:t>
            </a:r>
          </a:p>
          <a:p>
            <a:pPr lvl="0">
              <a:buFont typeface="Wingdings" pitchFamily="2" charset="2"/>
              <a:buChar char="q"/>
            </a:pPr>
            <a:r>
              <a:rPr lang="ru-RU" sz="3200" i="1" dirty="0" smtClean="0">
                <a:solidFill>
                  <a:srgbClr val="C00000"/>
                </a:solidFill>
              </a:rPr>
              <a:t>тематические</a:t>
            </a:r>
            <a:r>
              <a:rPr lang="ru-RU" sz="3200" dirty="0" smtClean="0"/>
              <a:t> - это собрания, посвященные обсуждению наиболее актуальных и сложных вопросов воспитания и разви­тия учащихся класса;</a:t>
            </a:r>
          </a:p>
          <a:p>
            <a:pPr lvl="0">
              <a:buFont typeface="Wingdings" pitchFamily="2" charset="2"/>
              <a:buChar char="q"/>
            </a:pPr>
            <a:r>
              <a:rPr lang="ru-RU" sz="3200" i="1" dirty="0" smtClean="0">
                <a:solidFill>
                  <a:srgbClr val="C00000"/>
                </a:solidFill>
              </a:rPr>
              <a:t>итоговые</a:t>
            </a:r>
            <a:r>
              <a:rPr lang="ru-RU" sz="3200" i="1" dirty="0" smtClean="0"/>
              <a:t> -</a:t>
            </a:r>
            <a:r>
              <a:rPr lang="ru-RU" sz="3200" dirty="0" smtClean="0"/>
              <a:t> это собрания, в задачу которых входит подве­дение результатов развития детского коллектива за определен­ное время.</a:t>
            </a:r>
            <a:endParaRPr lang="ru-RU" sz="3200" dirty="0"/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0B5D4551-D0DB-444B-A981-BFC74C9F7C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466806"/>
            <a:ext cx="2713311" cy="451719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180980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4">
            <a:extLst>
              <a:ext uri="{FF2B5EF4-FFF2-40B4-BE49-F238E27FC236}">
                <a16:creationId xmlns="" xmlns:a16="http://schemas.microsoft.com/office/drawing/2014/main" id="{DFD54CC4-D45A-4B3F-A134-B8DFACB6AA48}"/>
              </a:ext>
            </a:extLst>
          </p:cNvPr>
          <p:cNvSpPr txBox="1">
            <a:spLocks/>
          </p:cNvSpPr>
          <p:nvPr/>
        </p:nvSpPr>
        <p:spPr>
          <a:xfrm>
            <a:off x="66000" y="9000"/>
            <a:ext cx="8010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 форме 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собрания 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могут  быть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3" name="Таблица 10">
            <a:extLst>
              <a:ext uri="{FF2B5EF4-FFF2-40B4-BE49-F238E27FC236}">
                <a16:creationId xmlns="" xmlns:a16="http://schemas.microsoft.com/office/drawing/2014/main" id="{3E7CADFD-779E-4687-B50D-DC0F44634BA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242305"/>
              </p:ext>
            </p:extLst>
          </p:nvPr>
        </p:nvGraphicFramePr>
        <p:xfrm>
          <a:off x="156000" y="1268999"/>
          <a:ext cx="8100000" cy="53100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700000">
                  <a:extLst>
                    <a:ext uri="{9D8B030D-6E8A-4147-A177-3AD203B41FA5}">
                      <a16:colId xmlns="" xmlns:a16="http://schemas.microsoft.com/office/drawing/2014/main" val="1060721299"/>
                    </a:ext>
                  </a:extLst>
                </a:gridCol>
                <a:gridCol w="2700000">
                  <a:extLst>
                    <a:ext uri="{9D8B030D-6E8A-4147-A177-3AD203B41FA5}">
                      <a16:colId xmlns="" xmlns:a16="http://schemas.microsoft.com/office/drawing/2014/main" val="3730294796"/>
                    </a:ext>
                  </a:extLst>
                </a:gridCol>
                <a:gridCol w="2700000">
                  <a:extLst>
                    <a:ext uri="{9D8B030D-6E8A-4147-A177-3AD203B41FA5}">
                      <a16:colId xmlns="" xmlns:a16="http://schemas.microsoft.com/office/drawing/2014/main" val="2835790685"/>
                    </a:ext>
                  </a:extLst>
                </a:gridCol>
              </a:tblGrid>
              <a:tr h="57717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Конференция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Дискуссия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Мастер-класс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74826020"/>
                  </a:ext>
                </a:extLst>
              </a:tr>
              <a:tr h="57717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Деловая игра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Лекция - семинар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Ток-шоу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69297412"/>
                  </a:ext>
                </a:extLst>
              </a:tr>
              <a:tr h="103891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Семинар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Аукцион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Педагогический капустник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75992689"/>
                  </a:ext>
                </a:extLst>
              </a:tr>
              <a:tr h="103891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Диспут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Читательская конференция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Педагогический консилиум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01803528"/>
                  </a:ext>
                </a:extLst>
              </a:tr>
              <a:tr h="103891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Консультация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Педагогическая лаборатория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Педагогический </a:t>
                      </a:r>
                    </a:p>
                    <a:p>
                      <a:pPr algn="ctr"/>
                      <a:r>
                        <a:rPr kumimoji="0" lang="ru-RU" sz="24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ринг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94233698"/>
                  </a:ext>
                </a:extLst>
              </a:tr>
              <a:tr h="103891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День открытых </a:t>
                      </a: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дверей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Душевный </a:t>
                      </a:r>
                    </a:p>
                    <a:p>
                      <a:pPr algn="ctr"/>
                      <a:r>
                        <a:rPr kumimoji="0" lang="ru-RU" sz="24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разговор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Психологический тренинг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90167924"/>
                  </a:ext>
                </a:extLst>
              </a:tr>
            </a:tbl>
          </a:graphicData>
        </a:graphic>
      </p:graphicFrame>
      <p:pic>
        <p:nvPicPr>
          <p:cNvPr id="14" name="Рисунок 13" descr="Divorce_Lawyer_vs_Divorce_Mediato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91000" y="189000"/>
            <a:ext cx="3657607" cy="2057404"/>
          </a:xfrm>
          <a:prstGeom prst="rect">
            <a:avLst/>
          </a:prstGeom>
        </p:spPr>
      </p:pic>
      <p:pic>
        <p:nvPicPr>
          <p:cNvPr id="15" name="Рисунок 14" descr="DD3g5rsV0AAjXY_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75200" y="2349000"/>
            <a:ext cx="3660800" cy="2059200"/>
          </a:xfrm>
          <a:prstGeom prst="rect">
            <a:avLst/>
          </a:prstGeom>
        </p:spPr>
      </p:pic>
      <p:pic>
        <p:nvPicPr>
          <p:cNvPr id="16" name="Рисунок 15" descr="maxresdefaul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91000" y="4509000"/>
            <a:ext cx="3660800" cy="2059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586591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Другая 1">
      <a:dk1>
        <a:srgbClr val="167373"/>
      </a:dk1>
      <a:lt1>
        <a:srgbClr val="DCEFEB"/>
      </a:lt1>
      <a:dk2>
        <a:srgbClr val="000000"/>
      </a:dk2>
      <a:lt2>
        <a:srgbClr val="FFFFFF"/>
      </a:lt2>
      <a:accent1>
        <a:srgbClr val="1E3259"/>
      </a:accent1>
      <a:accent2>
        <a:srgbClr val="167373"/>
      </a:accent2>
      <a:accent3>
        <a:srgbClr val="60BFBF"/>
      </a:accent3>
      <a:accent4>
        <a:srgbClr val="F2C849"/>
      </a:accent4>
      <a:accent5>
        <a:srgbClr val="F29191"/>
      </a:accent5>
      <a:accent6>
        <a:srgbClr val="DCEFEB"/>
      </a:accent6>
      <a:hlink>
        <a:srgbClr val="1E3259"/>
      </a:hlink>
      <a:folHlink>
        <a:srgbClr val="60BFBF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614</TotalTime>
  <Words>737</Words>
  <Application>Microsoft Office PowerPoint</Application>
  <PresentationFormat>Произвольный</PresentationFormat>
  <Paragraphs>93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Современная  концепция дошкольного  воспитания</vt:lpstr>
      <vt:lpstr>Сотрудничество с семьёй направлено:</vt:lpstr>
      <vt:lpstr>ФОРМЫ АКТИВИЗАЦИИ РОДИТЕЛЕЙ</vt:lpstr>
      <vt:lpstr>ОСОБЕННОСТИ  РОДИТЕЛЬСКОГО  ОБРАЗОВАНИЯ</vt:lpstr>
      <vt:lpstr>Позиции успешного родительского собрания</vt:lpstr>
      <vt:lpstr>Требования к проведению собрания</vt:lpstr>
      <vt:lpstr>По содержанию могут быть:</vt:lpstr>
      <vt:lpstr>Слайд 9</vt:lpstr>
      <vt:lpstr>Подготовка к родительскому собранию</vt:lpstr>
      <vt:lpstr>Условия успешного собрания</vt:lpstr>
      <vt:lpstr>Собрание традиционно состоит :</vt:lpstr>
      <vt:lpstr>Таким образом:</vt:lpstr>
      <vt:lpstr>Используемая литература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Юрий Козырев</dc:creator>
  <cp:lastModifiedBy>Пользователь</cp:lastModifiedBy>
  <cp:revision>63</cp:revision>
  <dcterms:created xsi:type="dcterms:W3CDTF">2020-06-20T14:12:20Z</dcterms:created>
  <dcterms:modified xsi:type="dcterms:W3CDTF">2021-01-15T06:16:16Z</dcterms:modified>
</cp:coreProperties>
</file>