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85" r:id="rId2"/>
    <p:sldId id="258" r:id="rId3"/>
    <p:sldId id="280" r:id="rId4"/>
    <p:sldId id="257" r:id="rId5"/>
    <p:sldId id="265" r:id="rId6"/>
    <p:sldId id="264" r:id="rId7"/>
    <p:sldId id="266" r:id="rId8"/>
    <p:sldId id="263" r:id="rId9"/>
    <p:sldId id="268" r:id="rId10"/>
    <p:sldId id="267" r:id="rId11"/>
    <p:sldId id="274" r:id="rId12"/>
    <p:sldId id="273" r:id="rId13"/>
    <p:sldId id="271" r:id="rId14"/>
    <p:sldId id="277" r:id="rId15"/>
    <p:sldId id="259" r:id="rId16"/>
    <p:sldId id="282" r:id="rId17"/>
    <p:sldId id="275" r:id="rId18"/>
    <p:sldId id="283" r:id="rId19"/>
    <p:sldId id="276" r:id="rId20"/>
    <p:sldId id="281" r:id="rId21"/>
    <p:sldId id="260" r:id="rId22"/>
    <p:sldId id="261" r:id="rId23"/>
    <p:sldId id="270" r:id="rId24"/>
    <p:sldId id="262" r:id="rId2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B3A"/>
    <a:srgbClr val="0022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192" autoAdjust="0"/>
  </p:normalViewPr>
  <p:slideViewPr>
    <p:cSldViewPr snapToGrid="0">
      <p:cViewPr varScale="1">
        <p:scale>
          <a:sx n="62" d="100"/>
          <a:sy n="62" d="100"/>
        </p:scale>
        <p:origin x="103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D8406A-50CD-4D1B-AA39-C2AF9000A56D}" type="datetimeFigureOut">
              <a:rPr lang="ru-RU" smtClean="0"/>
              <a:t>22.01.2021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4AEAF4-488F-47AC-A78C-6D9BBDA01D29}" type="slidenum">
              <a:rPr lang="ru-RU" smtClean="0"/>
              <a:t>‹#›</a:t>
            </a:fld>
            <a:endParaRPr lang="ru-RU"/>
          </a:p>
        </p:txBody>
      </p:sp>
    </p:spTree>
    <p:extLst>
      <p:ext uri="{BB962C8B-B14F-4D97-AF65-F5344CB8AC3E}">
        <p14:creationId xmlns:p14="http://schemas.microsoft.com/office/powerpoint/2010/main" val="701867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latin typeface="Century Schoolbook" panose="02040604050505020304" pitchFamily="18" charset="0"/>
              </a:rPr>
              <a:t>       Тема: </a:t>
            </a:r>
            <a:r>
              <a:rPr lang="ru-RU" dirty="0" smtClean="0">
                <a:latin typeface="Century Schoolbook" panose="02040604050505020304" pitchFamily="18" charset="0"/>
              </a:rPr>
              <a:t>«Произведения о детях и для детей в творчестве писателей конца XIX начала XX в. Стихи Константи́на Дми́триевича Бальмо́нта.»</a:t>
            </a:r>
          </a:p>
          <a:p>
            <a:r>
              <a:rPr lang="ru-RU" b="1" dirty="0" smtClean="0">
                <a:latin typeface="Century Schoolbook" panose="02040604050505020304" pitchFamily="18" charset="0"/>
              </a:rPr>
              <a:t>       Цель:</a:t>
            </a:r>
            <a:r>
              <a:rPr lang="ru-RU" b="1" baseline="0" dirty="0" smtClean="0">
                <a:latin typeface="Century Schoolbook" panose="02040604050505020304" pitchFamily="18" charset="0"/>
              </a:rPr>
              <a:t> </a:t>
            </a:r>
            <a:r>
              <a:rPr lang="ru-RU" dirty="0" smtClean="0">
                <a:latin typeface="Century Schoolbook" panose="02040604050505020304" pitchFamily="18" charset="0"/>
              </a:rPr>
              <a:t>популяризация и изучение творческого наследия поэта К.Д. Бальмонта для детей дошкольного возраста.</a:t>
            </a:r>
          </a:p>
          <a:p>
            <a:r>
              <a:rPr lang="ru-RU" b="1" dirty="0" smtClean="0">
                <a:latin typeface="Century Schoolbook" panose="02040604050505020304" pitchFamily="18" charset="0"/>
              </a:rPr>
              <a:t>       Задачи:</a:t>
            </a:r>
            <a:r>
              <a:rPr lang="ru-RU" b="1" baseline="0" dirty="0" smtClean="0">
                <a:latin typeface="Century Schoolbook" panose="02040604050505020304" pitchFamily="18" charset="0"/>
              </a:rPr>
              <a:t> </a:t>
            </a:r>
          </a:p>
          <a:p>
            <a:pPr marL="171450" indent="-171450">
              <a:buFont typeface="Arial" panose="020B0604020202020204" pitchFamily="34" charset="0"/>
              <a:buChar char="•"/>
            </a:pPr>
            <a:r>
              <a:rPr lang="ru-RU" sz="1200" i="0" kern="1200" dirty="0" smtClean="0">
                <a:solidFill>
                  <a:schemeClr val="tx1"/>
                </a:solidFill>
                <a:effectLst/>
                <a:latin typeface="Century Schoolbook" panose="02040604050505020304" pitchFamily="18" charset="0"/>
                <a:ea typeface="+mn-ea"/>
                <a:cs typeface="+mn-cs"/>
              </a:rPr>
              <a:t>привлечь внимание студентов</a:t>
            </a:r>
            <a:r>
              <a:rPr lang="ru-RU" sz="1200" i="0" kern="1200" baseline="0" dirty="0" smtClean="0">
                <a:solidFill>
                  <a:schemeClr val="tx1"/>
                </a:solidFill>
                <a:effectLst/>
                <a:latin typeface="Century Schoolbook" panose="02040604050505020304" pitchFamily="18" charset="0"/>
                <a:ea typeface="+mn-ea"/>
                <a:cs typeface="+mn-cs"/>
              </a:rPr>
              <a:t> </a:t>
            </a:r>
            <a:r>
              <a:rPr lang="ru-RU" sz="1200" i="0" kern="1200" dirty="0" smtClean="0">
                <a:solidFill>
                  <a:schemeClr val="tx1"/>
                </a:solidFill>
                <a:effectLst/>
                <a:latin typeface="Century Schoolbook" panose="02040604050505020304" pitchFamily="18" charset="0"/>
                <a:ea typeface="+mn-ea"/>
                <a:cs typeface="+mn-cs"/>
              </a:rPr>
              <a:t>к лучшим образцам отечественной поэзии о детях и для детей в творчестве Константи́на Дми́триевича Бальмо́нта,</a:t>
            </a:r>
            <a:r>
              <a:rPr lang="ru-RU" sz="1200" i="0" kern="1200" baseline="0" dirty="0" smtClean="0">
                <a:solidFill>
                  <a:schemeClr val="tx1"/>
                </a:solidFill>
                <a:effectLst/>
                <a:latin typeface="Century Schoolbook" panose="02040604050505020304" pitchFamily="18" charset="0"/>
                <a:ea typeface="+mn-ea"/>
                <a:cs typeface="+mn-cs"/>
              </a:rPr>
              <a:t> </a:t>
            </a:r>
            <a:r>
              <a:rPr lang="ru-RU" sz="1200" i="0" kern="1200" dirty="0" smtClean="0">
                <a:solidFill>
                  <a:schemeClr val="tx1"/>
                </a:solidFill>
                <a:effectLst/>
                <a:latin typeface="Century Schoolbook" panose="02040604050505020304" pitchFamily="18" charset="0"/>
                <a:ea typeface="+mn-ea"/>
                <a:cs typeface="+mn-cs"/>
              </a:rPr>
              <a:t>расширить литературный кругозор за счет произведений русской классической литературы (конца XIX, начала XX вв.);</a:t>
            </a:r>
          </a:p>
          <a:p>
            <a:pPr marL="171450" indent="-171450">
              <a:buFont typeface="Arial" panose="020B0604020202020204" pitchFamily="34" charset="0"/>
              <a:buChar char="•"/>
            </a:pPr>
            <a:r>
              <a:rPr lang="ru-RU" i="0" dirty="0" smtClean="0">
                <a:latin typeface="Century Schoolbook" panose="02040604050505020304" pitchFamily="18" charset="0"/>
              </a:rPr>
              <a:t>совершенствовать умение понимать основное настроение лирического произведения; развивать воссоздающее воображение, умение рисовать словесные картины через развитие речи;</a:t>
            </a:r>
          </a:p>
          <a:p>
            <a:pPr marL="171450" indent="-171450">
              <a:buFont typeface="Arial" panose="020B0604020202020204" pitchFamily="34" charset="0"/>
              <a:buChar char="•"/>
            </a:pPr>
            <a:r>
              <a:rPr lang="ru-RU" i="0" dirty="0" smtClean="0">
                <a:latin typeface="Century Schoolbook" panose="02040604050505020304" pitchFamily="18" charset="0"/>
              </a:rPr>
              <a:t>воспитывать любовь к родной природе и русской словесности.</a:t>
            </a:r>
          </a:p>
          <a:p>
            <a:pPr marL="171450" indent="-171450">
              <a:buFont typeface="Arial" panose="020B0604020202020204" pitchFamily="34" charset="0"/>
              <a:buChar char="•"/>
            </a:pPr>
            <a:endParaRPr lang="ru-RU" i="0" dirty="0" smtClean="0">
              <a:latin typeface="Century Schoolbook" panose="02040604050505020304" pitchFamily="18" charset="0"/>
            </a:endParaRPr>
          </a:p>
          <a:p>
            <a:r>
              <a:rPr lang="ru-RU" sz="1200" b="1" kern="1200" dirty="0" smtClean="0">
                <a:solidFill>
                  <a:schemeClr val="tx1"/>
                </a:solidFill>
                <a:effectLst/>
                <a:latin typeface="Century Schoolbook" panose="02040604050505020304" pitchFamily="18" charset="0"/>
                <a:ea typeface="+mn-ea"/>
                <a:cs typeface="+mn-cs"/>
              </a:rPr>
              <a:t>       В результате изучения дисциплины «Детская литература с практикумом по выразительному чтению» студент должен:</a:t>
            </a:r>
          </a:p>
          <a:p>
            <a:r>
              <a:rPr lang="ru-RU" sz="1200" b="1" i="0" kern="1200" dirty="0" smtClean="0">
                <a:solidFill>
                  <a:schemeClr val="tx1"/>
                </a:solidFill>
                <a:effectLst/>
                <a:latin typeface="Century Schoolbook" panose="02040604050505020304" pitchFamily="18" charset="0"/>
                <a:ea typeface="+mn-ea"/>
                <a:cs typeface="+mn-cs"/>
              </a:rPr>
              <a:t>       знать</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содержание произведений детской литературы,</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историю детской литературы в ее классических образцах,</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литературоведческий терминологический аппарат,</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особенности развития детской литературы и круга детского и юношеского чтения в их основных жанрово-стилевых </a:t>
            </a:r>
            <a:r>
              <a:rPr lang="ru-RU" sz="1200" u="none" strike="noStrike" kern="1200" dirty="0" err="1" smtClean="0">
                <a:solidFill>
                  <a:schemeClr val="tx1"/>
                </a:solidFill>
                <a:effectLst/>
                <a:latin typeface="Century Schoolbook" panose="02040604050505020304" pitchFamily="18" charset="0"/>
                <a:ea typeface="+mn-ea"/>
                <a:cs typeface="+mn-cs"/>
              </a:rPr>
              <a:t>концентрумах</a:t>
            </a:r>
            <a:r>
              <a:rPr lang="ru-RU" sz="1200" u="none" strike="noStrike" kern="1200" dirty="0" smtClean="0">
                <a:solidFill>
                  <a:schemeClr val="tx1"/>
                </a:solidFill>
                <a:effectLst/>
                <a:latin typeface="Century Schoolbook" panose="02040604050505020304" pitchFamily="18" charset="0"/>
                <a:ea typeface="+mn-ea"/>
                <a:cs typeface="+mn-cs"/>
              </a:rPr>
              <a:t>,</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риторический аспект детской литературы;</a:t>
            </a:r>
          </a:p>
          <a:p>
            <a:r>
              <a:rPr lang="ru-RU" sz="1200" b="1" i="0" kern="1200" dirty="0" smtClean="0">
                <a:solidFill>
                  <a:schemeClr val="tx1"/>
                </a:solidFill>
                <a:effectLst/>
                <a:latin typeface="Century Schoolbook" panose="02040604050505020304" pitchFamily="18" charset="0"/>
                <a:ea typeface="+mn-ea"/>
                <a:cs typeface="+mn-cs"/>
              </a:rPr>
              <a:t>       уметь</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анализировать художественные, художественно-документальные, научно-популярные, учебные тексты круга детского чтения,</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вести исследование детской литературы с использованием сравнительно-исторического метода,</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организовывать учебно-поисковую, научно-исследовательскую деятельность с детьми, формируя мотивацию к самостоятельному чтению,</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создавать произведения, адресованные детям, различных жанров, доминантных в круге детского чтения,</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определять качество и художественный уровень произведений детской литературы; </a:t>
            </a:r>
          </a:p>
          <a:p>
            <a:pPr lvl="0" fontAlgn="base"/>
            <a:r>
              <a:rPr lang="ru-RU" sz="1200" b="1" i="0" u="none" strike="noStrike" kern="1200" dirty="0" smtClean="0">
                <a:solidFill>
                  <a:schemeClr val="tx1"/>
                </a:solidFill>
                <a:effectLst/>
                <a:latin typeface="Century Schoolbook" panose="02040604050505020304" pitchFamily="18" charset="0"/>
                <a:ea typeface="+mn-ea"/>
                <a:cs typeface="+mn-cs"/>
              </a:rPr>
              <a:t>       владеть</a:t>
            </a:r>
            <a:endParaRPr lang="ru-RU" sz="1200" i="0" u="none" strike="noStrike" kern="1200" dirty="0" smtClean="0">
              <a:solidFill>
                <a:schemeClr val="tx1"/>
              </a:solidFill>
              <a:effectLst/>
              <a:latin typeface="Century Schoolbook" panose="02040604050505020304" pitchFamily="18" charset="0"/>
              <a:ea typeface="+mn-ea"/>
              <a:cs typeface="+mn-cs"/>
            </a:endParaRP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методиками и технологиями изучения детской литературы, и формами приобщения детей и подростков к чтению,</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приемами систематизации и индивидуализации в изучении и преподавании детской литературы,</a:t>
            </a:r>
          </a:p>
          <a:p>
            <a:pPr marL="171450" indent="-171450">
              <a:buFont typeface="Arial" panose="020B0604020202020204" pitchFamily="34" charset="0"/>
              <a:buChar char="•"/>
            </a:pPr>
            <a:r>
              <a:rPr lang="ru-RU" sz="1200" kern="1200" dirty="0" smtClean="0">
                <a:solidFill>
                  <a:schemeClr val="tx1"/>
                </a:solidFill>
                <a:effectLst/>
                <a:latin typeface="Century Schoolbook" panose="02040604050505020304" pitchFamily="18" charset="0"/>
                <a:ea typeface="+mn-ea"/>
                <a:cs typeface="+mn-cs"/>
              </a:rPr>
              <a:t>набором средств организации самостоятельной творческой читательской и сочинительской деятельности детей и подростков.</a:t>
            </a:r>
          </a:p>
          <a:p>
            <a:pPr marL="0" indent="0">
              <a:buFont typeface="Arial" panose="020B0604020202020204" pitchFamily="34" charset="0"/>
              <a:buNone/>
            </a:pPr>
            <a:endParaRPr lang="ru-RU" sz="1200" kern="1200" dirty="0" smtClean="0">
              <a:solidFill>
                <a:schemeClr val="tx1"/>
              </a:solidFill>
              <a:effectLst/>
              <a:latin typeface="Century Schoolbook" panose="02040604050505020304" pitchFamily="18" charset="0"/>
              <a:ea typeface="+mn-ea"/>
              <a:cs typeface="+mn-cs"/>
            </a:endParaRPr>
          </a:p>
          <a:p>
            <a:pPr marL="0" indent="0">
              <a:buFont typeface="Arial" panose="020B0604020202020204" pitchFamily="34" charset="0"/>
              <a:buNone/>
            </a:pPr>
            <a:endParaRPr lang="ru-RU" i="0" dirty="0">
              <a:latin typeface="Century Schoolbook" panose="02040604050505020304" pitchFamily="18" charset="0"/>
            </a:endParaRPr>
          </a:p>
        </p:txBody>
      </p:sp>
      <p:sp>
        <p:nvSpPr>
          <p:cNvPr id="4" name="Номер слайда 3"/>
          <p:cNvSpPr>
            <a:spLocks noGrp="1"/>
          </p:cNvSpPr>
          <p:nvPr>
            <p:ph type="sldNum" sz="quarter" idx="10"/>
          </p:nvPr>
        </p:nvSpPr>
        <p:spPr/>
        <p:txBody>
          <a:bodyPr/>
          <a:lstStyle/>
          <a:p>
            <a:fld id="{1B4AEAF4-488F-47AC-A78C-6D9BBDA01D29}" type="slidenum">
              <a:rPr lang="ru-RU" smtClean="0"/>
              <a:t>1</a:t>
            </a:fld>
            <a:endParaRPr lang="ru-RU"/>
          </a:p>
        </p:txBody>
      </p:sp>
    </p:spTree>
    <p:extLst>
      <p:ext uri="{BB962C8B-B14F-4D97-AF65-F5344CB8AC3E}">
        <p14:creationId xmlns:p14="http://schemas.microsoft.com/office/powerpoint/2010/main" val="5553684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«Фейные сказки» </a:t>
            </a:r>
            <a:r>
              <a:rPr lang="ru-RU" sz="1200" kern="1200" dirty="0" smtClean="0">
                <a:solidFill>
                  <a:schemeClr val="tx1"/>
                </a:solidFill>
                <a:effectLst/>
                <a:latin typeface="+mn-lt"/>
                <a:ea typeface="+mn-ea"/>
                <a:cs typeface="+mn-cs"/>
              </a:rPr>
              <a:t>- это изящные стилизации детских песенок по мотивам скандинавского и южнославянского фольклора – нежных, воздушных, музыкальных. . Легкомыслие сюжетов, отсутствие серьезных проблем отражено в названиях. Зло не существует в фейном мире – есть только маленькие неприятности, оттеняющие общую безмятежность. В фейные сказки входят такие сказки как: «Наряды феи», «Прогулка феи», «Находка феи» …</a:t>
            </a:r>
          </a:p>
          <a:p>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В этих «детских песенках» ожило всё. Они похожи на серебряный звон задумчивых колокольчиков. Это утренние, радостные песни, спетые уверенным голосом в ясный полдень. </a:t>
            </a:r>
          </a:p>
          <a:p>
            <a:r>
              <a:rPr lang="ru-RU" sz="1200" kern="1200" dirty="0" smtClean="0">
                <a:solidFill>
                  <a:schemeClr val="tx1"/>
                </a:solidFill>
                <a:effectLst/>
                <a:latin typeface="+mn-lt"/>
                <a:ea typeface="+mn-ea"/>
                <a:cs typeface="+mn-cs"/>
              </a:rPr>
              <a:t>       В первой части поэт создал мир Феи, где бессмертной жизнью живут её спутники, друзья и враги: стрекозы, жуки, паучки, тритоны, муравьи, улитки, ромашки, кашки, лилии… </a:t>
            </a:r>
          </a:p>
          <a:p>
            <a:r>
              <a:rPr lang="ru-RU" sz="1200" b="1" kern="1200" dirty="0" smtClean="0">
                <a:solidFill>
                  <a:schemeClr val="tx1"/>
                </a:solidFill>
                <a:effectLst/>
                <a:latin typeface="+mn-lt"/>
                <a:ea typeface="+mn-ea"/>
                <a:cs typeface="+mn-cs"/>
              </a:rPr>
              <a:t>                     ФЕЯ </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Говорили мне, что Фея,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Если даже и богата,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Если ей дарит лилея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Много снов и аромата, –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Всё ж, чтоб в замке приютиться,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Нужен ей один листок,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Им же может нарядиться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 головы до ног.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Да, иначе быть не может,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Потому что всё в ней нежно,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Ей сама луна поможет,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Ткань паук сплетёт прилежно.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Так как в мире я не знаю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Ничего нежнее фей,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Ныне Фею выбираю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Музою моей.</a:t>
            </a:r>
          </a:p>
          <a:p>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Фея царит в сказочной стране, но рядом присутствует ещё одна маленькая героиня. Та, кому посвящены стихи. Эти образы сливаются: фея становится девочкой, девочка – феей из фантазии ­мечты ребёнка. Вот она забавляется, пуская «пузырики» («Забавы Феи»), вот весело катается на коньках («Фея и снежинки»). А вот поэт дарит ей букетик из былинок («Три песчинки»). Круг сюжетных ситуаций, рисующих образ, замыкается, перекликаясь со строчками посвящения («Солнечной Нинике, с светлыми глазками – Этот букетик из тонких былинок»).</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ru-RU" sz="1200" kern="1200" dirty="0" smtClean="0">
                <a:solidFill>
                  <a:schemeClr val="tx1"/>
                </a:solidFill>
                <a:effectLst/>
                <a:latin typeface="+mn-lt"/>
                <a:ea typeface="+mn-ea"/>
                <a:cs typeface="+mn-cs"/>
              </a:rPr>
              <a:t>Какой мы видим Фею?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ru-RU" sz="1200" kern="1200" dirty="0" smtClean="0">
                <a:solidFill>
                  <a:schemeClr val="tx1"/>
                </a:solidFill>
                <a:effectLst/>
                <a:latin typeface="+mn-lt"/>
                <a:ea typeface="+mn-ea"/>
                <a:cs typeface="+mn-cs"/>
              </a:rPr>
              <a:t>Почему волшебница?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ru-RU" sz="1200" kern="1200" dirty="0" smtClean="0">
                <a:solidFill>
                  <a:schemeClr val="tx1"/>
                </a:solidFill>
                <a:effectLst/>
                <a:latin typeface="+mn-lt"/>
                <a:ea typeface="+mn-ea"/>
                <a:cs typeface="+mn-cs"/>
              </a:rPr>
              <a:t>Как вы думаете, почему поэт выбрал именно Фею в свои помощницы? </a:t>
            </a:r>
            <a:r>
              <a:rPr lang="ru-RU" sz="1200" b="0" i="1" kern="1200" dirty="0" smtClean="0">
                <a:solidFill>
                  <a:schemeClr val="tx1"/>
                </a:solidFill>
                <a:effectLst/>
                <a:latin typeface="+mn-lt"/>
                <a:ea typeface="+mn-ea"/>
                <a:cs typeface="+mn-cs"/>
              </a:rPr>
              <a:t>(нежная, добрая) </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ru-RU" sz="1200" kern="1200" dirty="0" smtClean="0">
                <a:solidFill>
                  <a:schemeClr val="tx1"/>
                </a:solidFill>
                <a:effectLst/>
                <a:latin typeface="+mn-lt"/>
                <a:ea typeface="+mn-ea"/>
                <a:cs typeface="+mn-cs"/>
              </a:rPr>
              <a:t>А какими мы видим фей в других произведениях? </a:t>
            </a:r>
            <a:r>
              <a:rPr lang="ru-RU" sz="1200" b="0" i="1" kern="1200" dirty="0" smtClean="0">
                <a:solidFill>
                  <a:schemeClr val="tx1"/>
                </a:solidFill>
                <a:effectLst/>
                <a:latin typeface="+mn-lt"/>
                <a:ea typeface="+mn-ea"/>
                <a:cs typeface="+mn-cs"/>
              </a:rPr>
              <a:t>(всегда добрые, готовы прийти на помощь)</a:t>
            </a:r>
          </a:p>
          <a:p>
            <a:pPr marL="171450" marR="0" indent="-171450" algn="l" defTabSz="914400" rtl="0" eaLnBrk="1" fontAlgn="auto" latinLnBrk="0" hangingPunct="1">
              <a:lnSpc>
                <a:spcPct val="100000"/>
              </a:lnSpc>
              <a:spcBef>
                <a:spcPts val="0"/>
              </a:spcBef>
              <a:spcAft>
                <a:spcPts val="0"/>
              </a:spcAft>
              <a:buClrTx/>
              <a:buSzTx/>
              <a:buFontTx/>
              <a:buChar char="-"/>
              <a:tabLst/>
              <a:defRPr/>
            </a:pPr>
            <a:r>
              <a:rPr lang="ru-RU" sz="1200" kern="1200" dirty="0" smtClean="0">
                <a:solidFill>
                  <a:schemeClr val="tx1"/>
                </a:solidFill>
                <a:effectLst/>
                <a:latin typeface="+mn-lt"/>
                <a:ea typeface="+mn-ea"/>
                <a:cs typeface="+mn-cs"/>
              </a:rPr>
              <a:t> Как выглядит Фея? Ответ на этот вопрос мы найдём в стихотворении «Наряды Феи».</a:t>
            </a:r>
          </a:p>
          <a:p>
            <a:r>
              <a:rPr lang="ru-RU" sz="1200" b="1" kern="1200" dirty="0" smtClean="0">
                <a:solidFill>
                  <a:schemeClr val="tx1"/>
                </a:solidFill>
                <a:effectLst/>
                <a:latin typeface="+mn-lt"/>
                <a:ea typeface="+mn-ea"/>
                <a:cs typeface="+mn-cs"/>
              </a:rPr>
              <a:t>                  Наряды феи</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У феи – глазки </a:t>
            </a:r>
            <a:r>
              <a:rPr lang="ru-RU" sz="1200" b="1" kern="1200" dirty="0" smtClean="0">
                <a:solidFill>
                  <a:schemeClr val="tx1"/>
                </a:solidFill>
                <a:effectLst/>
                <a:latin typeface="+mn-lt"/>
                <a:ea typeface="+mn-ea"/>
                <a:cs typeface="+mn-cs"/>
              </a:rPr>
              <a:t>изумрудные,</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Всё на траву она </a:t>
            </a:r>
            <a:r>
              <a:rPr lang="ru-RU" sz="1200" i="1" kern="1200" dirty="0" smtClean="0">
                <a:solidFill>
                  <a:schemeClr val="tx1"/>
                </a:solidFill>
                <a:effectLst/>
                <a:latin typeface="+mn-lt"/>
                <a:ea typeface="+mn-ea"/>
                <a:cs typeface="+mn-cs"/>
              </a:rPr>
              <a:t>глядит.</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У ней наряды дивно – </a:t>
            </a:r>
            <a:r>
              <a:rPr lang="ru-RU" sz="1200" b="1" kern="1200" dirty="0" smtClean="0">
                <a:solidFill>
                  <a:schemeClr val="tx1"/>
                </a:solidFill>
                <a:effectLst/>
                <a:latin typeface="+mn-lt"/>
                <a:ea typeface="+mn-ea"/>
                <a:cs typeface="+mn-cs"/>
              </a:rPr>
              <a:t>чудные,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Опал, топаз и </a:t>
            </a:r>
            <a:r>
              <a:rPr lang="ru-RU" sz="1200" i="1" kern="1200" dirty="0" smtClean="0">
                <a:solidFill>
                  <a:schemeClr val="tx1"/>
                </a:solidFill>
                <a:effectLst/>
                <a:latin typeface="+mn-lt"/>
                <a:ea typeface="+mn-ea"/>
                <a:cs typeface="+mn-cs"/>
              </a:rPr>
              <a:t>хризолит.</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Есть жемчуга из света </a:t>
            </a:r>
            <a:r>
              <a:rPr lang="ru-RU" sz="1200" b="1" kern="1200" dirty="0" smtClean="0">
                <a:solidFill>
                  <a:schemeClr val="tx1"/>
                </a:solidFill>
                <a:effectLst/>
                <a:latin typeface="+mn-lt"/>
                <a:ea typeface="+mn-ea"/>
                <a:cs typeface="+mn-cs"/>
              </a:rPr>
              <a:t>лунного,</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Каких не видел взор </a:t>
            </a:r>
            <a:r>
              <a:rPr lang="ru-RU" sz="1200" i="1" kern="1200" dirty="0" smtClean="0">
                <a:solidFill>
                  <a:schemeClr val="tx1"/>
                </a:solidFill>
                <a:effectLst/>
                <a:latin typeface="+mn-lt"/>
                <a:ea typeface="+mn-ea"/>
                <a:cs typeface="+mn-cs"/>
              </a:rPr>
              <a:t>ничей.</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Есть поясок покроя </a:t>
            </a:r>
            <a:r>
              <a:rPr lang="ru-RU" sz="1200" b="1" kern="1200" dirty="0" smtClean="0">
                <a:solidFill>
                  <a:schemeClr val="tx1"/>
                </a:solidFill>
                <a:effectLst/>
                <a:latin typeface="+mn-lt"/>
                <a:ea typeface="+mn-ea"/>
                <a:cs typeface="+mn-cs"/>
              </a:rPr>
              <a:t>струнного</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Из ярких солнечных </a:t>
            </a:r>
            <a:r>
              <a:rPr lang="ru-RU" sz="1200" i="1" kern="1200" dirty="0" smtClean="0">
                <a:solidFill>
                  <a:schemeClr val="tx1"/>
                </a:solidFill>
                <a:effectLst/>
                <a:latin typeface="+mn-lt"/>
                <a:ea typeface="+mn-ea"/>
                <a:cs typeface="+mn-cs"/>
              </a:rPr>
              <a:t>лучей.</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Ещё есть платье </a:t>
            </a:r>
            <a:r>
              <a:rPr lang="ru-RU" sz="1200" b="1" kern="1200" dirty="0" smtClean="0">
                <a:solidFill>
                  <a:schemeClr val="tx1"/>
                </a:solidFill>
                <a:effectLst/>
                <a:latin typeface="+mn-lt"/>
                <a:ea typeface="+mn-ea"/>
                <a:cs typeface="+mn-cs"/>
              </a:rPr>
              <a:t>подвенечное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Дал колокольчик </a:t>
            </a:r>
            <a:r>
              <a:rPr lang="ru-RU" sz="1200" i="1" kern="1200" dirty="0" smtClean="0">
                <a:solidFill>
                  <a:schemeClr val="tx1"/>
                </a:solidFill>
                <a:effectLst/>
                <a:latin typeface="+mn-lt"/>
                <a:ea typeface="+mn-ea"/>
                <a:cs typeface="+mn-cs"/>
              </a:rPr>
              <a:t>полевой,</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Сулил ей счастье </a:t>
            </a:r>
            <a:r>
              <a:rPr lang="ru-RU" sz="1200" b="1" kern="1200" dirty="0" smtClean="0">
                <a:solidFill>
                  <a:schemeClr val="tx1"/>
                </a:solidFill>
                <a:effectLst/>
                <a:latin typeface="+mn-lt"/>
                <a:ea typeface="+mn-ea"/>
                <a:cs typeface="+mn-cs"/>
              </a:rPr>
              <a:t>бесконечное,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Звонил в цветок свой </a:t>
            </a:r>
            <a:r>
              <a:rPr lang="ru-RU" sz="1200" i="1" kern="1200" dirty="0" smtClean="0">
                <a:solidFill>
                  <a:schemeClr val="tx1"/>
                </a:solidFill>
                <a:effectLst/>
                <a:latin typeface="+mn-lt"/>
                <a:ea typeface="+mn-ea"/>
                <a:cs typeface="+mn-cs"/>
              </a:rPr>
              <a:t>голубой.</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Росинка, с грёзой </a:t>
            </a:r>
            <a:r>
              <a:rPr lang="ru-RU" sz="1200" b="1" kern="1200" dirty="0" smtClean="0">
                <a:solidFill>
                  <a:schemeClr val="tx1"/>
                </a:solidFill>
                <a:effectLst/>
                <a:latin typeface="+mn-lt"/>
                <a:ea typeface="+mn-ea"/>
                <a:cs typeface="+mn-cs"/>
              </a:rPr>
              <a:t>серебристою,</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Зажглась алмазным </a:t>
            </a:r>
            <a:r>
              <a:rPr lang="ru-RU" sz="1200" i="1" kern="1200" dirty="0" smtClean="0">
                <a:solidFill>
                  <a:schemeClr val="tx1"/>
                </a:solidFill>
                <a:effectLst/>
                <a:latin typeface="+mn-lt"/>
                <a:ea typeface="+mn-ea"/>
                <a:cs typeface="+mn-cs"/>
              </a:rPr>
              <a:t>огоньком.</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А ландыш свечкою </a:t>
            </a:r>
            <a:r>
              <a:rPr lang="ru-RU" sz="1200" b="1" kern="1200" dirty="0" smtClean="0">
                <a:solidFill>
                  <a:schemeClr val="tx1"/>
                </a:solidFill>
                <a:effectLst/>
                <a:latin typeface="+mn-lt"/>
                <a:ea typeface="+mn-ea"/>
                <a:cs typeface="+mn-cs"/>
              </a:rPr>
              <a:t>душистой</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Горел на свадьбе с </a:t>
            </a:r>
            <a:r>
              <a:rPr lang="ru-RU" sz="1200" i="1" kern="1200" dirty="0" smtClean="0">
                <a:solidFill>
                  <a:schemeClr val="tx1"/>
                </a:solidFill>
                <a:effectLst/>
                <a:latin typeface="+mn-lt"/>
                <a:ea typeface="+mn-ea"/>
                <a:cs typeface="+mn-cs"/>
              </a:rPr>
              <a:t>Светлячком.</a:t>
            </a:r>
          </a:p>
          <a:p>
            <a:endParaRPr lang="ru-RU" sz="12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       Задания:</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1. Найдите слова в этом стихотворении, которые рифмуются, подчеркните их. Устно.  Какие наряды носит Фея? Кто ей помогает? (колокольчик, росинка, трава, солнечные лучи, лунный свет) Чтобы описать красоту нарядов Феи, какие приёмы использует поэт? </a:t>
            </a:r>
            <a:r>
              <a:rPr lang="ru-RU" sz="1200" b="1" kern="1200" dirty="0" smtClean="0">
                <a:solidFill>
                  <a:schemeClr val="tx1"/>
                </a:solidFill>
                <a:effectLst/>
                <a:latin typeface="+mn-lt"/>
                <a:ea typeface="+mn-ea"/>
                <a:cs typeface="+mn-cs"/>
              </a:rPr>
              <a:t>(эпитеты: дивно-чудные, голубой, алмазный, душистый) </a:t>
            </a:r>
            <a:r>
              <a:rPr lang="ru-RU" sz="1200" kern="1200" dirty="0" smtClean="0">
                <a:solidFill>
                  <a:schemeClr val="tx1"/>
                </a:solidFill>
                <a:effectLst/>
                <a:latin typeface="+mn-lt"/>
                <a:ea typeface="+mn-ea"/>
                <a:cs typeface="+mn-cs"/>
              </a:rPr>
              <a:t>Изумрудный - это какой цвет</a:t>
            </a:r>
            <a:r>
              <a:rPr lang="ru-RU" sz="1200" b="1" kern="1200" dirty="0" smtClean="0">
                <a:solidFill>
                  <a:schemeClr val="tx1"/>
                </a:solidFill>
                <a:effectLst/>
                <a:latin typeface="+mn-lt"/>
                <a:ea typeface="+mn-ea"/>
                <a:cs typeface="+mn-cs"/>
              </a:rPr>
              <a:t>? (ярко - зелёный) </a:t>
            </a:r>
            <a:r>
              <a:rPr lang="ru-RU" sz="1200" kern="1200" dirty="0" smtClean="0">
                <a:solidFill>
                  <a:schemeClr val="tx1"/>
                </a:solidFill>
                <a:effectLst/>
                <a:latin typeface="+mn-lt"/>
                <a:ea typeface="+mn-ea"/>
                <a:cs typeface="+mn-cs"/>
              </a:rPr>
              <a:t>Опал, топаз, хризолит? </a:t>
            </a:r>
            <a:r>
              <a:rPr lang="ru-RU" sz="1200" b="1" kern="1200" dirty="0" smtClean="0">
                <a:solidFill>
                  <a:schemeClr val="tx1"/>
                </a:solidFill>
                <a:effectLst/>
                <a:latin typeface="+mn-lt"/>
                <a:ea typeface="+mn-ea"/>
                <a:cs typeface="+mn-cs"/>
              </a:rPr>
              <a:t>хризолит - золотисто-зелёный опал - молочного цвета топаз - дымчатый цвет </a:t>
            </a: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1B4AEAF4-488F-47AC-A78C-6D9BBDA01D29}" type="slidenum">
              <a:rPr lang="ru-RU" smtClean="0"/>
              <a:t>10</a:t>
            </a:fld>
            <a:endParaRPr lang="ru-RU"/>
          </a:p>
        </p:txBody>
      </p:sp>
    </p:spTree>
    <p:extLst>
      <p:ext uri="{BB962C8B-B14F-4D97-AF65-F5344CB8AC3E}">
        <p14:creationId xmlns:p14="http://schemas.microsoft.com/office/powerpoint/2010/main" val="14052161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i="0" kern="1200" dirty="0" smtClean="0">
                <a:solidFill>
                  <a:schemeClr val="tx1"/>
                </a:solidFill>
                <a:effectLst/>
                <a:latin typeface="+mn-lt"/>
                <a:ea typeface="+mn-ea"/>
                <a:cs typeface="+mn-cs"/>
              </a:rPr>
              <a:t>       Я был в избушке на курьих ножках.</a:t>
            </a:r>
            <a:br>
              <a:rPr lang="ru-RU" sz="1200" i="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a:t>
            </a:r>
            <a:r>
              <a:rPr lang="ru-RU" sz="1200" b="0" i="0" kern="1200" dirty="0" smtClean="0">
                <a:solidFill>
                  <a:schemeClr val="tx1"/>
                </a:solidFill>
                <a:effectLst/>
                <a:latin typeface="+mn-lt"/>
                <a:ea typeface="+mn-ea"/>
                <a:cs typeface="+mn-cs"/>
              </a:rPr>
              <a:t>Там все как прежде: </a:t>
            </a:r>
            <a:r>
              <a:rPr lang="ru-RU" sz="1200" i="0" kern="1200" dirty="0" smtClean="0">
                <a:solidFill>
                  <a:schemeClr val="tx1"/>
                </a:solidFill>
                <a:effectLst/>
                <a:latin typeface="+mn-lt"/>
                <a:ea typeface="+mn-ea"/>
                <a:cs typeface="+mn-cs"/>
              </a:rPr>
              <a:t>сидит Яга –</a:t>
            </a:r>
            <a:br>
              <a:rPr lang="ru-RU" sz="1200" i="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Пищали мыши и рылись в крошках.</a:t>
            </a:r>
            <a:br>
              <a:rPr lang="ru-RU" sz="1200" i="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Старуха злая была строга. («У чудищ». Сборник «Детский мир» )</a:t>
            </a:r>
          </a:p>
          <a:p>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Дети легко смогут представить себе и сказочный лес, и узкую тропинку, и избушку Бабы-Яги, но у Бальмонта лирический герой вторгается в этот сказочный мир и нарушает его законы: «Узнаю тайны – и был таков». </a:t>
            </a:r>
          </a:p>
          <a:p>
            <a:endParaRPr lang="ru-RU" sz="1200" kern="1200" dirty="0" smtClean="0">
              <a:solidFill>
                <a:schemeClr val="tx1"/>
              </a:solidFill>
              <a:effectLst/>
              <a:latin typeface="+mn-lt"/>
              <a:ea typeface="+mn-ea"/>
              <a:cs typeface="+mn-cs"/>
            </a:endParaRPr>
          </a:p>
          <a:p>
            <a:pPr algn="ctr"/>
            <a:r>
              <a:rPr lang="ru-RU" sz="1200" b="1" kern="1200" dirty="0" smtClean="0">
                <a:solidFill>
                  <a:schemeClr val="tx1"/>
                </a:solidFill>
                <a:effectLst/>
                <a:latin typeface="+mn-lt"/>
                <a:ea typeface="+mn-ea"/>
                <a:cs typeface="+mn-cs"/>
              </a:rPr>
              <a:t>Анализ стихотворения Константина Бальмонта "У чудищ" </a:t>
            </a:r>
          </a:p>
          <a:p>
            <a:pPr algn="ctr"/>
            <a:endParaRPr lang="ru-RU" sz="1200" b="1"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Жанр:</a:t>
            </a:r>
            <a:r>
              <a:rPr lang="ru-RU" sz="1200" kern="1200" dirty="0" smtClean="0">
                <a:solidFill>
                  <a:schemeClr val="tx1"/>
                </a:solidFill>
                <a:effectLst/>
                <a:latin typeface="+mn-lt"/>
                <a:ea typeface="+mn-ea"/>
                <a:cs typeface="+mn-cs"/>
              </a:rPr>
              <a:t> стихотворение (лирика).</a:t>
            </a:r>
          </a:p>
          <a:p>
            <a:r>
              <a:rPr lang="ru-RU" sz="1200" b="1" kern="1200" dirty="0" smtClean="0">
                <a:solidFill>
                  <a:schemeClr val="tx1"/>
                </a:solidFill>
                <a:effectLst/>
                <a:latin typeface="+mn-lt"/>
                <a:ea typeface="+mn-ea"/>
                <a:cs typeface="+mn-cs"/>
              </a:rPr>
              <a:t>       Главные герои стихотворения и их характеристика</a:t>
            </a:r>
            <a:endParaRPr lang="ru-RU" sz="1200" kern="1200" dirty="0" smtClean="0">
              <a:solidFill>
                <a:schemeClr val="tx1"/>
              </a:solidFill>
              <a:effectLst/>
              <a:latin typeface="+mn-lt"/>
              <a:ea typeface="+mn-ea"/>
              <a:cs typeface="+mn-cs"/>
            </a:endParaRPr>
          </a:p>
          <a:p>
            <a:pPr lvl="0"/>
            <a:r>
              <a:rPr lang="ru-RU" sz="1200" kern="1200" dirty="0" smtClean="0">
                <a:solidFill>
                  <a:schemeClr val="tx1"/>
                </a:solidFill>
                <a:effectLst/>
                <a:latin typeface="+mn-lt"/>
                <a:ea typeface="+mn-ea"/>
                <a:cs typeface="+mn-cs"/>
              </a:rPr>
              <a:t>       Автор: молодой, веселый, бесшабашный, черноусый, бесстрашный.</a:t>
            </a:r>
          </a:p>
          <a:p>
            <a:r>
              <a:rPr lang="ru-RU" sz="1200" b="1" kern="1200" dirty="0" smtClean="0">
                <a:solidFill>
                  <a:schemeClr val="tx1"/>
                </a:solidFill>
                <a:effectLst/>
                <a:latin typeface="+mn-lt"/>
                <a:ea typeface="+mn-ea"/>
                <a:cs typeface="+mn-cs"/>
              </a:rPr>
              <a:t>       Тема:</a:t>
            </a:r>
            <a:r>
              <a:rPr lang="ru-RU" sz="1200" kern="1200" dirty="0" smtClean="0">
                <a:solidFill>
                  <a:schemeClr val="tx1"/>
                </a:solidFill>
                <a:effectLst/>
                <a:latin typeface="+mn-lt"/>
                <a:ea typeface="+mn-ea"/>
                <a:cs typeface="+mn-cs"/>
              </a:rPr>
              <a:t> подвиг и песни.</a:t>
            </a:r>
          </a:p>
          <a:p>
            <a:r>
              <a:rPr lang="ru-RU" sz="1200" kern="1200" dirty="0" smtClean="0">
                <a:solidFill>
                  <a:schemeClr val="tx1"/>
                </a:solidFill>
                <a:effectLst/>
                <a:latin typeface="+mn-lt"/>
                <a:ea typeface="+mn-ea"/>
                <a:cs typeface="+mn-cs"/>
              </a:rPr>
              <a:t>       Стихотворение отличается беззаботностью и бесшабашной веселостью. Автор нарочито легкомысленно относится к страшным героям сказок, подчеркивая, что ничуть их не боится. Его не страшат баба-Яга, Кощей и Змей. Он вырывает у чудовищ их тайны, похищает драгоценные бусы. Но драгоценные бусы автор сравнивает со своими песнями, которые тоже являются драгоценностями, но иного рода. Они несут людям радость.</a:t>
            </a:r>
          </a:p>
          <a:p>
            <a:r>
              <a:rPr lang="ru-RU" sz="1200" kern="1200" dirty="0" smtClean="0">
                <a:solidFill>
                  <a:schemeClr val="tx1"/>
                </a:solidFill>
                <a:effectLst/>
                <a:latin typeface="+mn-lt"/>
                <a:ea typeface="+mn-ea"/>
                <a:cs typeface="+mn-cs"/>
              </a:rPr>
              <a:t>Источником вдохновения для поэта стали фольклорные персонажи, они подарили ему свои тайны, а он использовал их для написания прекрасных стихотворений.</a:t>
            </a:r>
          </a:p>
          <a:p>
            <a:r>
              <a:rPr lang="ru-RU" sz="1200" b="1" kern="1200" dirty="0" smtClean="0">
                <a:solidFill>
                  <a:schemeClr val="tx1"/>
                </a:solidFill>
                <a:effectLst/>
                <a:latin typeface="+mn-lt"/>
                <a:ea typeface="+mn-ea"/>
                <a:cs typeface="+mn-cs"/>
              </a:rPr>
              <a:t>       Стихотворный размер</a:t>
            </a:r>
            <a:r>
              <a:rPr lang="ru-RU" sz="1200" kern="1200" dirty="0" smtClean="0">
                <a:solidFill>
                  <a:schemeClr val="tx1"/>
                </a:solidFill>
                <a:effectLst/>
                <a:latin typeface="+mn-lt"/>
                <a:ea typeface="+mn-ea"/>
                <a:cs typeface="+mn-cs"/>
              </a:rPr>
              <a:t> ямб, рифмовка перекрестная АВАВ.</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Средства художественной выразительности в стихотворении</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0" kern="1200" dirty="0" smtClean="0">
                <a:solidFill>
                  <a:schemeClr val="tx1"/>
                </a:solidFill>
                <a:effectLst/>
                <a:latin typeface="+mn-lt"/>
                <a:ea typeface="+mn-ea"/>
                <a:cs typeface="+mn-cs"/>
              </a:rPr>
              <a:t>Эпитеты: </a:t>
            </a:r>
            <a:r>
              <a:rPr lang="ru-RU" sz="1200" kern="1200" dirty="0" smtClean="0">
                <a:solidFill>
                  <a:schemeClr val="tx1"/>
                </a:solidFill>
                <a:effectLst/>
                <a:latin typeface="+mn-lt"/>
                <a:ea typeface="+mn-ea"/>
                <a:cs typeface="+mn-cs"/>
              </a:rPr>
              <a:t>старуха злая.</a:t>
            </a:r>
          </a:p>
          <a:p>
            <a:r>
              <a:rPr lang="ru-RU" sz="1200" b="1" kern="1200" dirty="0" smtClean="0">
                <a:solidFill>
                  <a:schemeClr val="tx1"/>
                </a:solidFill>
                <a:effectLst/>
                <a:latin typeface="+mn-lt"/>
                <a:ea typeface="+mn-ea"/>
                <a:cs typeface="+mn-cs"/>
              </a:rPr>
              <a:t>       </a:t>
            </a:r>
            <a:r>
              <a:rPr lang="ru-RU" sz="1200" b="0" kern="1200" dirty="0" smtClean="0">
                <a:solidFill>
                  <a:schemeClr val="tx1"/>
                </a:solidFill>
                <a:effectLst/>
                <a:latin typeface="+mn-lt"/>
                <a:ea typeface="+mn-ea"/>
                <a:cs typeface="+mn-cs"/>
              </a:rPr>
              <a:t>Метафоры: </a:t>
            </a:r>
            <a:r>
              <a:rPr lang="ru-RU" sz="1200" kern="1200" dirty="0" smtClean="0">
                <a:solidFill>
                  <a:schemeClr val="tx1"/>
                </a:solidFill>
                <a:effectLst/>
                <a:latin typeface="+mn-lt"/>
                <a:ea typeface="+mn-ea"/>
                <a:cs typeface="+mn-cs"/>
              </a:rPr>
              <a:t>стянул нитки бус, скрылся в дымке, для песен жемчугов.</a:t>
            </a:r>
          </a:p>
          <a:p>
            <a:r>
              <a:rPr lang="ru-RU" sz="1200" b="1" kern="1200" dirty="0" smtClean="0">
                <a:solidFill>
                  <a:schemeClr val="tx1"/>
                </a:solidFill>
                <a:effectLst/>
                <a:latin typeface="+mn-lt"/>
                <a:ea typeface="+mn-ea"/>
                <a:cs typeface="+mn-cs"/>
              </a:rPr>
              <a:t>       План пересказа стихотворения</a:t>
            </a:r>
            <a:endParaRPr lang="ru-RU" sz="1200" kern="1200" dirty="0" smtClean="0">
              <a:solidFill>
                <a:schemeClr val="tx1"/>
              </a:solidFill>
              <a:effectLst/>
              <a:latin typeface="+mn-lt"/>
              <a:ea typeface="+mn-ea"/>
              <a:cs typeface="+mn-cs"/>
            </a:endParaRPr>
          </a:p>
          <a:p>
            <a:pPr lvl="0"/>
            <a:r>
              <a:rPr lang="ru-RU" sz="1200" kern="1200" dirty="0" smtClean="0">
                <a:solidFill>
                  <a:schemeClr val="tx1"/>
                </a:solidFill>
                <a:effectLst/>
                <a:latin typeface="+mn-lt"/>
                <a:ea typeface="+mn-ea"/>
                <a:cs typeface="+mn-cs"/>
              </a:rPr>
              <a:t>       Яга в избушке</a:t>
            </a:r>
          </a:p>
          <a:p>
            <a:pPr lvl="0"/>
            <a:r>
              <a:rPr lang="ru-RU" sz="1200" kern="1200" dirty="0" smtClean="0">
                <a:solidFill>
                  <a:schemeClr val="tx1"/>
                </a:solidFill>
                <a:effectLst/>
                <a:latin typeface="+mn-lt"/>
                <a:ea typeface="+mn-ea"/>
                <a:cs typeface="+mn-cs"/>
              </a:rPr>
              <a:t>       Мыши</a:t>
            </a:r>
          </a:p>
          <a:p>
            <a:pPr lvl="0"/>
            <a:r>
              <a:rPr lang="ru-RU" sz="1200" kern="1200" dirty="0" smtClean="0">
                <a:solidFill>
                  <a:schemeClr val="tx1"/>
                </a:solidFill>
                <a:effectLst/>
                <a:latin typeface="+mn-lt"/>
                <a:ea typeface="+mn-ea"/>
                <a:cs typeface="+mn-cs"/>
              </a:rPr>
              <a:t>       Шапка-невидимка</a:t>
            </a:r>
          </a:p>
          <a:p>
            <a:pPr lvl="0"/>
            <a:r>
              <a:rPr lang="ru-RU" sz="1200" kern="1200" dirty="0" smtClean="0">
                <a:solidFill>
                  <a:schemeClr val="tx1"/>
                </a:solidFill>
                <a:effectLst/>
                <a:latin typeface="+mn-lt"/>
                <a:ea typeface="+mn-ea"/>
                <a:cs typeface="+mn-cs"/>
              </a:rPr>
              <a:t>       Две нитки бус</a:t>
            </a:r>
          </a:p>
          <a:p>
            <a:pPr lvl="0"/>
            <a:r>
              <a:rPr lang="ru-RU" sz="1200" kern="1200" dirty="0" smtClean="0">
                <a:solidFill>
                  <a:schemeClr val="tx1"/>
                </a:solidFill>
                <a:effectLst/>
                <a:latin typeface="+mn-lt"/>
                <a:ea typeface="+mn-ea"/>
                <a:cs typeface="+mn-cs"/>
              </a:rPr>
              <a:t>       Смех и усы</a:t>
            </a:r>
          </a:p>
          <a:p>
            <a:pPr lvl="0"/>
            <a:r>
              <a:rPr lang="ru-RU" sz="1200" kern="1200" dirty="0" smtClean="0">
                <a:solidFill>
                  <a:schemeClr val="tx1"/>
                </a:solidFill>
                <a:effectLst/>
                <a:latin typeface="+mn-lt"/>
                <a:ea typeface="+mn-ea"/>
                <a:cs typeface="+mn-cs"/>
              </a:rPr>
              <a:t>       К Кощею</a:t>
            </a:r>
          </a:p>
          <a:p>
            <a:pPr lvl="0"/>
            <a:r>
              <a:rPr lang="ru-RU" sz="1200" kern="1200" dirty="0" smtClean="0">
                <a:solidFill>
                  <a:schemeClr val="tx1"/>
                </a:solidFill>
                <a:effectLst/>
                <a:latin typeface="+mn-lt"/>
                <a:ea typeface="+mn-ea"/>
                <a:cs typeface="+mn-cs"/>
              </a:rPr>
              <a:t>       К Змею</a:t>
            </a:r>
          </a:p>
          <a:p>
            <a:pPr lvl="0"/>
            <a:r>
              <a:rPr lang="ru-RU" sz="1200" kern="1200" dirty="0" smtClean="0">
                <a:solidFill>
                  <a:schemeClr val="tx1"/>
                </a:solidFill>
                <a:effectLst/>
                <a:latin typeface="+mn-lt"/>
                <a:ea typeface="+mn-ea"/>
                <a:cs typeface="+mn-cs"/>
              </a:rPr>
              <a:t>       Тайны</a:t>
            </a:r>
          </a:p>
          <a:p>
            <a:r>
              <a:rPr lang="ru-RU" sz="1200" b="1" kern="1200" dirty="0" smtClean="0">
                <a:solidFill>
                  <a:schemeClr val="tx1"/>
                </a:solidFill>
                <a:effectLst/>
                <a:latin typeface="+mn-lt"/>
                <a:ea typeface="+mn-ea"/>
                <a:cs typeface="+mn-cs"/>
              </a:rPr>
              <a:t>       Краткое содержание, краткий пересказ стихотворения</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Автор отправляется к избушке на курьих ножках. Там по-прежнему сидит Яга. Мыши роются в крошках, а ведьма кажется очень злой.</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Но герой надевает шапку-невидимку и похищает две нитки бус. Он удачно скрывается от разгневанной ведьма и смеется, покручивая ус.</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Герой решает отправится к Кощею и поискать жемчуга для своих песен. Он собирается и к Змею, узнать его тайны.</a:t>
            </a:r>
          </a:p>
          <a:p>
            <a:r>
              <a:rPr lang="ru-RU" sz="1200" b="1" kern="1200" dirty="0" smtClean="0">
                <a:solidFill>
                  <a:schemeClr val="tx1"/>
                </a:solidFill>
                <a:effectLst/>
                <a:latin typeface="+mn-lt"/>
                <a:ea typeface="+mn-ea"/>
                <a:cs typeface="+mn-cs"/>
              </a:rPr>
              <a:t>       Главная мысль стихотворения</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Поэту ценны его песни.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Чему учит стихотворение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Стихотворение учит веселиться и радоваться жизни, учит ничего не бояться.</a:t>
            </a:r>
          </a:p>
          <a:p>
            <a:r>
              <a:rPr lang="ru-RU" sz="1200" b="0" kern="1200" baseline="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Отзыв на стихотворение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Мне понравилось это веселое стихотворение, в котором автор описывает героев известных народных сказок. Он легко и просто посещает бабу-Ягу, заходит к Кощею, приближается к Змею. И везде находит ценные для него сокровища, прежде всего свои новые песни.</a:t>
            </a:r>
          </a:p>
          <a:p>
            <a:r>
              <a:rPr lang="ru-RU" sz="1200" b="1" kern="1200" dirty="0" smtClean="0">
                <a:solidFill>
                  <a:schemeClr val="tx1"/>
                </a:solidFill>
                <a:effectLst/>
                <a:latin typeface="+mn-lt"/>
                <a:ea typeface="+mn-ea"/>
                <a:cs typeface="+mn-cs"/>
              </a:rPr>
              <a:t>       Пословицы к стихотворению</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У кузнеца руки золотые, у певца - слова.</a:t>
            </a:r>
          </a:p>
          <a:p>
            <a:r>
              <a:rPr lang="ru-RU" sz="1200" kern="1200" dirty="0" smtClean="0">
                <a:solidFill>
                  <a:schemeClr val="tx1"/>
                </a:solidFill>
                <a:effectLst/>
                <a:latin typeface="+mn-lt"/>
                <a:ea typeface="+mn-ea"/>
                <a:cs typeface="+mn-cs"/>
              </a:rPr>
              <a:t>       Сказка - складка, а песня - быль.</a:t>
            </a:r>
          </a:p>
          <a:p>
            <a:r>
              <a:rPr lang="ru-RU" sz="1200" kern="1200" dirty="0" smtClean="0">
                <a:solidFill>
                  <a:schemeClr val="tx1"/>
                </a:solidFill>
                <a:effectLst/>
                <a:latin typeface="+mn-lt"/>
                <a:ea typeface="+mn-ea"/>
                <a:cs typeface="+mn-cs"/>
              </a:rPr>
              <a:t>       Если стих не идет - пиши прозу.</a:t>
            </a:r>
          </a:p>
          <a:p>
            <a:r>
              <a:rPr lang="ru-RU" sz="1200" kern="1200" dirty="0" smtClean="0">
                <a:solidFill>
                  <a:schemeClr val="tx1"/>
                </a:solidFill>
                <a:effectLst/>
                <a:latin typeface="+mn-lt"/>
                <a:ea typeface="+mn-ea"/>
                <a:cs typeface="+mn-cs"/>
              </a:rPr>
              <a:t>       Песней душа растет.</a:t>
            </a:r>
          </a:p>
          <a:p>
            <a:r>
              <a:rPr lang="ru-RU" sz="1200" kern="1200" dirty="0" smtClean="0">
                <a:solidFill>
                  <a:schemeClr val="tx1"/>
                </a:solidFill>
                <a:effectLst/>
                <a:latin typeface="+mn-lt"/>
                <a:ea typeface="+mn-ea"/>
                <a:cs typeface="+mn-cs"/>
              </a:rPr>
              <a:t>       Где песня льется, там легче живется.</a:t>
            </a:r>
            <a:br>
              <a:rPr lang="ru-RU" sz="1200" kern="1200" dirty="0" smtClean="0">
                <a:solidFill>
                  <a:schemeClr val="tx1"/>
                </a:solidFill>
                <a:effectLst/>
                <a:latin typeface="+mn-lt"/>
                <a:ea typeface="+mn-ea"/>
                <a:cs typeface="+mn-cs"/>
              </a:rPr>
            </a:br>
            <a:endParaRPr lang="ru-RU" sz="1200" b="1" kern="1200" dirty="0" smtClean="0">
              <a:solidFill>
                <a:schemeClr val="tx1"/>
              </a:solidFill>
              <a:effectLst/>
              <a:latin typeface="+mn-lt"/>
              <a:ea typeface="+mn-ea"/>
              <a:cs typeface="+mn-cs"/>
            </a:endParaRPr>
          </a:p>
          <a:p>
            <a:pPr algn="ctr"/>
            <a:r>
              <a:rPr lang="ru-RU" sz="1200" b="1" kern="1200" dirty="0" smtClean="0">
                <a:solidFill>
                  <a:schemeClr val="tx1"/>
                </a:solidFill>
                <a:effectLst/>
                <a:latin typeface="Century Schoolbook" panose="02040604050505020304" pitchFamily="18" charset="0"/>
                <a:ea typeface="+mn-ea"/>
                <a:cs typeface="+mn-cs"/>
              </a:rPr>
              <a:t>Материалы для воспитателя</a:t>
            </a:r>
          </a:p>
          <a:p>
            <a:pPr algn="ctr"/>
            <a:endParaRPr lang="ru-RU" sz="1200" kern="1200" dirty="0" smtClean="0">
              <a:solidFill>
                <a:schemeClr val="tx1"/>
              </a:solidFill>
              <a:effectLst/>
              <a:latin typeface="Century Schoolbook" panose="02040604050505020304" pitchFamily="18" charset="0"/>
              <a:ea typeface="+mn-ea"/>
              <a:cs typeface="+mn-cs"/>
            </a:endParaRPr>
          </a:p>
          <a:p>
            <a:r>
              <a:rPr lang="ru-RU" sz="1200" b="1" kern="1200" dirty="0" smtClean="0">
                <a:solidFill>
                  <a:schemeClr val="tx1"/>
                </a:solidFill>
                <a:effectLst/>
                <a:latin typeface="Century Schoolbook" panose="02040604050505020304" pitchFamily="18" charset="0"/>
                <a:ea typeface="+mn-ea"/>
                <a:cs typeface="+mn-cs"/>
              </a:rPr>
              <a:t>       Цель</a:t>
            </a:r>
            <a:r>
              <a:rPr lang="ru-RU" sz="1200" kern="1200" dirty="0" smtClean="0">
                <a:solidFill>
                  <a:schemeClr val="tx1"/>
                </a:solidFill>
                <a:effectLst/>
                <a:latin typeface="Century Schoolbook" panose="02040604050505020304" pitchFamily="18" charset="0"/>
                <a:ea typeface="+mn-ea"/>
                <a:cs typeface="+mn-cs"/>
              </a:rPr>
              <a:t> – дать элементарные представления о фольклорно литературных связях, о соотношении понятий «фольклор» и «литература»,</a:t>
            </a:r>
          </a:p>
          <a:p>
            <a:r>
              <a:rPr lang="ru-RU" sz="1200" b="1" kern="1200" dirty="0" smtClean="0">
                <a:solidFill>
                  <a:schemeClr val="tx1"/>
                </a:solidFill>
                <a:effectLst/>
                <a:latin typeface="Century Schoolbook" panose="02040604050505020304" pitchFamily="18" charset="0"/>
                <a:ea typeface="+mn-ea"/>
                <a:cs typeface="+mn-cs"/>
              </a:rPr>
              <a:t>       Задачи: </a:t>
            </a:r>
            <a:endParaRPr lang="ru-RU" sz="1200" kern="1200" dirty="0" smtClean="0">
              <a:solidFill>
                <a:schemeClr val="tx1"/>
              </a:solidFill>
              <a:effectLst/>
              <a:latin typeface="Century Schoolbook" panose="02040604050505020304" pitchFamily="18" charset="0"/>
              <a:ea typeface="+mn-ea"/>
              <a:cs typeface="+mn-cs"/>
            </a:endParaRPr>
          </a:p>
          <a:p>
            <a:pPr marL="171450" indent="-171450">
              <a:buFont typeface="Arial" panose="020B0604020202020204" pitchFamily="34" charset="0"/>
              <a:buChar char="•"/>
            </a:pPr>
            <a:r>
              <a:rPr lang="ru-RU" sz="1200" kern="1200" dirty="0" smtClean="0">
                <a:solidFill>
                  <a:schemeClr val="tx1"/>
                </a:solidFill>
                <a:effectLst/>
                <a:latin typeface="Century Schoolbook" panose="02040604050505020304" pitchFamily="18" charset="0"/>
                <a:ea typeface="+mn-ea"/>
                <a:cs typeface="+mn-cs"/>
              </a:rPr>
              <a:t>определить суть понятия «фольклорный тип» и «литературный образ»,</a:t>
            </a:r>
          </a:p>
          <a:p>
            <a:pPr marL="171450" indent="-171450">
              <a:buFont typeface="Arial" panose="020B0604020202020204" pitchFamily="34" charset="0"/>
              <a:buChar char="•"/>
            </a:pPr>
            <a:r>
              <a:rPr lang="ru-RU" sz="1200" kern="1200" dirty="0" smtClean="0">
                <a:solidFill>
                  <a:schemeClr val="tx1"/>
                </a:solidFill>
                <a:effectLst/>
                <a:latin typeface="Century Schoolbook" panose="02040604050505020304" pitchFamily="18" charset="0"/>
                <a:ea typeface="+mn-ea"/>
                <a:cs typeface="+mn-cs"/>
              </a:rPr>
              <a:t>потренировать детей в вычленении элементов сюжета стихотворения, в умении определять время событий: прошедшее, настоящее, будущее,</a:t>
            </a:r>
          </a:p>
          <a:p>
            <a:pPr marL="171450" indent="-171450">
              <a:buFont typeface="Arial" panose="020B0604020202020204" pitchFamily="34" charset="0"/>
              <a:buChar char="•"/>
            </a:pPr>
            <a:r>
              <a:rPr lang="ru-RU" sz="1200" kern="1200" dirty="0" smtClean="0">
                <a:solidFill>
                  <a:schemeClr val="tx1"/>
                </a:solidFill>
                <a:effectLst/>
                <a:latin typeface="Century Schoolbook" panose="02040604050505020304" pitchFamily="18" charset="0"/>
                <a:ea typeface="+mn-ea"/>
                <a:cs typeface="+mn-cs"/>
              </a:rPr>
              <a:t>учить устанавливать причинно­следственные связи, размышлять о мотивах поступков героев,</a:t>
            </a:r>
          </a:p>
          <a:p>
            <a:pPr marL="171450" indent="-171450">
              <a:buFont typeface="Arial" panose="020B0604020202020204" pitchFamily="34" charset="0"/>
              <a:buChar char="•"/>
            </a:pPr>
            <a:r>
              <a:rPr lang="ru-RU" sz="1200" kern="1200" dirty="0" smtClean="0">
                <a:solidFill>
                  <a:schemeClr val="tx1"/>
                </a:solidFill>
                <a:effectLst/>
                <a:latin typeface="Century Schoolbook" panose="02040604050505020304" pitchFamily="18" charset="0"/>
                <a:ea typeface="+mn-ea"/>
                <a:cs typeface="+mn-cs"/>
              </a:rPr>
              <a:t>обратить внимание детей на эмоциональный настрой стихотворения, помочь увидеть особенности мировосприятия героя, его характера.</a:t>
            </a:r>
          </a:p>
          <a:p>
            <a:r>
              <a:rPr lang="ru-RU" sz="1200" b="1" kern="1200" dirty="0" smtClean="0">
                <a:solidFill>
                  <a:schemeClr val="tx1"/>
                </a:solidFill>
                <a:effectLst/>
                <a:latin typeface="Century Schoolbook" panose="02040604050505020304" pitchFamily="18" charset="0"/>
                <a:ea typeface="+mn-ea"/>
                <a:cs typeface="+mn-cs"/>
              </a:rPr>
              <a:t>       Вопросы и задания </a:t>
            </a:r>
            <a:endParaRPr lang="ru-RU" sz="1200" kern="1200" dirty="0" smtClean="0">
              <a:solidFill>
                <a:schemeClr val="tx1"/>
              </a:solidFill>
              <a:effectLst/>
              <a:latin typeface="Century Schoolbook" panose="02040604050505020304" pitchFamily="18" charset="0"/>
              <a:ea typeface="+mn-ea"/>
              <a:cs typeface="+mn-cs"/>
            </a:endParaRPr>
          </a:p>
          <a:p>
            <a:r>
              <a:rPr lang="ru-RU" sz="1200" kern="1200" dirty="0" smtClean="0">
                <a:solidFill>
                  <a:schemeClr val="tx1"/>
                </a:solidFill>
                <a:effectLst/>
                <a:latin typeface="Century Schoolbook" panose="02040604050505020304" pitchFamily="18" charset="0"/>
                <a:ea typeface="+mn-ea"/>
                <a:cs typeface="+mn-cs"/>
              </a:rPr>
              <a:t>       1. Понравилось ли вам стихотворение «У чудищ»? О чём оно? Интересно ли было его слушать? Почему? /Стихотворение К. Бальмонта очень динамично, там много захватывающих событий. Оно похоже на сказку, поэтому его интересно слушать. /</a:t>
            </a:r>
          </a:p>
          <a:p>
            <a:r>
              <a:rPr lang="ru-RU" sz="1200" kern="1200" dirty="0" smtClean="0">
                <a:solidFill>
                  <a:schemeClr val="tx1"/>
                </a:solidFill>
                <a:effectLst/>
                <a:latin typeface="Century Schoolbook" panose="02040604050505020304" pitchFamily="18" charset="0"/>
                <a:ea typeface="+mn-ea"/>
                <a:cs typeface="+mn-cs"/>
              </a:rPr>
              <a:t>       2. Каких сказочных героев вы знаете? Угадайте, о каких сказочных персонажах я расскажу: «Нос крючком, нога костяная, в руках помело, сидит в ступе», «Живёт во дворце, смерть спрятана в яйце, яйцо в ларце, ларец на дубу», «Чудище трёхголовое, из каждой пасти пламя изрыгает, всё на своём пути сжигает». В стихотворении Бальмонта мы снова встретились со сказочными персонажами, но встреча эта была необычной, потому что рассказал нам о ней очень интересный герой – сказочник, любитель весёлых приключений, фантазёр.</a:t>
            </a:r>
          </a:p>
          <a:p>
            <a:r>
              <a:rPr lang="ru-RU" sz="1200" kern="1200" dirty="0" smtClean="0">
                <a:solidFill>
                  <a:schemeClr val="tx1"/>
                </a:solidFill>
                <a:effectLst/>
                <a:latin typeface="Century Schoolbook" panose="02040604050505020304" pitchFamily="18" charset="0"/>
                <a:ea typeface="+mn-ea"/>
                <a:cs typeface="+mn-cs"/>
              </a:rPr>
              <a:t>       3. О каких сказочных персонажах рассказывает автор стихотворения? Кого вы запомнили? Как одним словом называет автор Ягу, Кощея, Змея? Как проявляет автор своё отношение к сказочным героям? Боится ли он этих чудищ?</a:t>
            </a:r>
          </a:p>
          <a:p>
            <a:r>
              <a:rPr lang="ru-RU" sz="1200" kern="1200" dirty="0" smtClean="0">
                <a:solidFill>
                  <a:schemeClr val="tx1"/>
                </a:solidFill>
                <a:effectLst/>
                <a:latin typeface="Century Schoolbook" panose="02040604050505020304" pitchFamily="18" charset="0"/>
                <a:ea typeface="+mn-ea"/>
                <a:cs typeface="+mn-cs"/>
              </a:rPr>
              <a:t>       4.</a:t>
            </a:r>
            <a:r>
              <a:rPr lang="ru-RU" sz="1200" kern="1200" baseline="0" dirty="0" smtClean="0">
                <a:solidFill>
                  <a:schemeClr val="tx1"/>
                </a:solidFill>
                <a:effectLst/>
                <a:latin typeface="Century Schoolbook" panose="02040604050505020304" pitchFamily="18" charset="0"/>
                <a:ea typeface="+mn-ea"/>
                <a:cs typeface="+mn-cs"/>
              </a:rPr>
              <a:t> </a:t>
            </a:r>
            <a:r>
              <a:rPr lang="ru-RU" sz="1200" kern="1200" dirty="0" smtClean="0">
                <a:solidFill>
                  <a:schemeClr val="tx1"/>
                </a:solidFill>
                <a:effectLst/>
                <a:latin typeface="Century Schoolbook" panose="02040604050505020304" pitchFamily="18" charset="0"/>
                <a:ea typeface="+mn-ea"/>
                <a:cs typeface="+mn-cs"/>
              </a:rPr>
              <a:t>В чьей избушке на курьих ножках побывал герой стихотворения? Как он характеризует Ягу? / «Старуха злая», «ведьма». / Как ему удалось скрыться? Какой волшебный предмет помог ему? /Шапка­ невидимка. /</a:t>
            </a:r>
          </a:p>
          <a:p>
            <a:r>
              <a:rPr lang="ru-RU" sz="1200" kern="1200" dirty="0" smtClean="0">
                <a:solidFill>
                  <a:schemeClr val="tx1"/>
                </a:solidFill>
                <a:effectLst/>
                <a:latin typeface="Century Schoolbook" panose="02040604050505020304" pitchFamily="18" charset="0"/>
                <a:ea typeface="+mn-ea"/>
                <a:cs typeface="+mn-cs"/>
              </a:rPr>
              <a:t>       5. Герой разгневал ведьму, но совсем её не испугался: «со смехом кручу свой ус». Более того, он хочет ещё у кого-то побывать, ещё каких-то чудищ навестить. Назовите их.</a:t>
            </a:r>
          </a:p>
          <a:p>
            <a:r>
              <a:rPr lang="ru-RU" sz="1200" kern="1200" dirty="0" smtClean="0">
                <a:solidFill>
                  <a:schemeClr val="tx1"/>
                </a:solidFill>
                <a:effectLst/>
                <a:latin typeface="Century Schoolbook" panose="02040604050505020304" pitchFamily="18" charset="0"/>
                <a:ea typeface="+mn-ea"/>
                <a:cs typeface="+mn-cs"/>
              </a:rPr>
              <a:t>       6. Как вы понимаете крылатое выражение, которым Бальмонт заканчивает свой смешной рассказ сказку: «и был таков»? Смелый герой, конечно же, удачно скроется от гнева злых чудищ, посмеётся над ними.</a:t>
            </a:r>
          </a:p>
          <a:p>
            <a:r>
              <a:rPr lang="ru-RU" sz="1200" kern="1200" dirty="0" smtClean="0">
                <a:solidFill>
                  <a:schemeClr val="tx1"/>
                </a:solidFill>
                <a:effectLst/>
                <a:latin typeface="Century Schoolbook" panose="02040604050505020304" pitchFamily="18" charset="0"/>
                <a:ea typeface="+mn-ea"/>
                <a:cs typeface="+mn-cs"/>
              </a:rPr>
              <a:t>       7. Как вам кажется, почему взрослый человек написал стихотворение о персонажах сказок, которые так любят дети? Что-то заставило его вспомнить своё детство, но воспринимает он сказочных чудищ всё-таки немного по-другому, чем в детстве. Чем отличается отношение автора к сказочным персонажам от вашего отношения к Бабе Яге, Кощею Бессмертному, Змею Горынычу?</a:t>
            </a:r>
          </a:p>
          <a:p>
            <a:r>
              <a:rPr lang="ru-RU" sz="1200" kern="1200" dirty="0" smtClean="0">
                <a:solidFill>
                  <a:schemeClr val="tx1"/>
                </a:solidFill>
                <a:effectLst/>
                <a:latin typeface="Century Schoolbook" panose="02040604050505020304" pitchFamily="18" charset="0"/>
                <a:ea typeface="+mn-ea"/>
                <a:cs typeface="+mn-cs"/>
              </a:rPr>
              <a:t>       8. Расскажите, каким вы представляете себе героя, который побывал у чудищ. Какими качествами характера он обладает? Что помогло ему быть смелым, не бояться сказочных персонажей, которые всем внушают страх? Как вы думаете, какую тайну хотел узнать герой стихотворения?</a:t>
            </a:r>
          </a:p>
          <a:p>
            <a:endParaRPr lang="ru-RU" dirty="0">
              <a:latin typeface="Century Schoolbook" panose="02040604050505020304" pitchFamily="18" charset="0"/>
            </a:endParaRPr>
          </a:p>
        </p:txBody>
      </p:sp>
      <p:sp>
        <p:nvSpPr>
          <p:cNvPr id="4" name="Номер слайда 3"/>
          <p:cNvSpPr>
            <a:spLocks noGrp="1"/>
          </p:cNvSpPr>
          <p:nvPr>
            <p:ph type="sldNum" sz="quarter" idx="10"/>
          </p:nvPr>
        </p:nvSpPr>
        <p:spPr/>
        <p:txBody>
          <a:bodyPr/>
          <a:lstStyle/>
          <a:p>
            <a:fld id="{1B4AEAF4-488F-47AC-A78C-6D9BBDA01D29}" type="slidenum">
              <a:rPr lang="ru-RU" smtClean="0"/>
              <a:t>11</a:t>
            </a:fld>
            <a:endParaRPr lang="ru-RU"/>
          </a:p>
        </p:txBody>
      </p:sp>
    </p:spTree>
    <p:extLst>
      <p:ext uri="{BB962C8B-B14F-4D97-AF65-F5344CB8AC3E}">
        <p14:creationId xmlns:p14="http://schemas.microsoft.com/office/powerpoint/2010/main" val="5377863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КАК Я ПИШУ СТИХИ</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Рождается внезапная строка,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За ней встаёт немедленно другая,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Мелькает третья ей издалека,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Четвёртая смеётся, набегая.</a:t>
            </a:r>
          </a:p>
          <a:p>
            <a:r>
              <a:rPr lang="ru-RU" sz="1200" kern="1200" dirty="0" smtClean="0">
                <a:solidFill>
                  <a:schemeClr val="tx1"/>
                </a:solidFill>
                <a:effectLst/>
                <a:latin typeface="+mn-lt"/>
                <a:ea typeface="+mn-ea"/>
                <a:cs typeface="+mn-cs"/>
              </a:rPr>
              <a:t>       И пятая, и после, и потом,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Откуда, сколько, я и сам не знаю,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Но я не размышляю над стихом,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 право, никогда – не сочиняю.</a:t>
            </a:r>
          </a:p>
          <a:p>
            <a:r>
              <a:rPr lang="ru-RU" sz="1200" kern="1200" dirty="0" smtClean="0">
                <a:solidFill>
                  <a:schemeClr val="tx1"/>
                </a:solidFill>
                <a:effectLst/>
                <a:latin typeface="+mn-lt"/>
                <a:ea typeface="+mn-ea"/>
                <a:cs typeface="+mn-cs"/>
              </a:rPr>
              <a:t>       Тема поэтического творчества развивается в третьей части «Фейных сказок», которая называется «Былинки», наполняясь новым смыслом в стихотворении «Как я пишу стихи». Восемь строчек, два четверостишия. Первый стих является зачином, обозначившим тему поэтического вдохновения. Концовка завершает её, являясь своеобразным выводом. В первой строфе царит метафора. В её конструкции выделяется цепочка глагольных форм: «рождается», «встаёт», «мелькает», «смеётся», деепричастие «набегая», которое тоже реализует значение глагола. Так выявляется художественно оформленная параллель «волны вдохновения» – «морские волны».</a:t>
            </a:r>
          </a:p>
          <a:p>
            <a:r>
              <a:rPr lang="ru-RU" sz="1200" kern="1200" dirty="0" smtClean="0">
                <a:solidFill>
                  <a:schemeClr val="tx1"/>
                </a:solidFill>
                <a:effectLst/>
                <a:latin typeface="+mn-lt"/>
                <a:ea typeface="+mn-ea"/>
                <a:cs typeface="+mn-cs"/>
              </a:rPr>
              <a:t>       Вопросы вдохновения, мук творчества волновали поэтов всегда. У Маяковского, например, «в грамм добыча, в год труды». Импровизационность поэтического творчества подчёркивается у Бальмонта в первом стихе оценочным эпитетом к слову «строка». Далее используются прилагательное и числительные («другая», «третья», «пятая»), помогающие почувствовать стремительность нахлынувшего вдохновения. Употребление глаголов в форме третьего лица настоящего времени обозначает действие незаконченное и в момент речи продолжающееся, что даёт возможность развернуть тему движения, нарастания творческого порыва.</a:t>
            </a:r>
          </a:p>
          <a:p>
            <a:r>
              <a:rPr lang="ru-RU" sz="1200" kern="1200" dirty="0" smtClean="0">
                <a:solidFill>
                  <a:schemeClr val="tx1"/>
                </a:solidFill>
                <a:effectLst/>
                <a:latin typeface="+mn-lt"/>
                <a:ea typeface="+mn-ea"/>
                <a:cs typeface="+mn-cs"/>
              </a:rPr>
              <a:t>       У Бальмонта поэтический труд – это естественная часть его жизни, стихи пишутся легко и свободно. Вообще, творчество для него очень органично. Нет никакого надрыва, мук поиска, «сделанности», «рукотворности». Возможно, есть здесь момент игры, но совершенно нет обмана, мистификации. По воспоминаниям современников, действительно, так легко и вдохновенно работал поэт: находил нужные звуки и слова, которые занимали в строчках своё место. Это почти как у Пушкина: «ведь рифмы запросто со мной живут, две придут сами, третью приведут»!</a:t>
            </a:r>
          </a:p>
          <a:p>
            <a:endParaRPr lang="ru-RU" dirty="0"/>
          </a:p>
        </p:txBody>
      </p:sp>
      <p:sp>
        <p:nvSpPr>
          <p:cNvPr id="4" name="Номер слайда 3"/>
          <p:cNvSpPr>
            <a:spLocks noGrp="1"/>
          </p:cNvSpPr>
          <p:nvPr>
            <p:ph type="sldNum" sz="quarter" idx="10"/>
          </p:nvPr>
        </p:nvSpPr>
        <p:spPr/>
        <p:txBody>
          <a:bodyPr/>
          <a:lstStyle/>
          <a:p>
            <a:fld id="{1B4AEAF4-488F-47AC-A78C-6D9BBDA01D29}" type="slidenum">
              <a:rPr lang="ru-RU" smtClean="0"/>
              <a:t>12</a:t>
            </a:fld>
            <a:endParaRPr lang="ru-RU"/>
          </a:p>
        </p:txBody>
      </p:sp>
    </p:spTree>
    <p:extLst>
      <p:ext uri="{BB962C8B-B14F-4D97-AF65-F5344CB8AC3E}">
        <p14:creationId xmlns:p14="http://schemas.microsoft.com/office/powerpoint/2010/main" val="15885127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В третьей части книги («Былинки») природа — особенный персонаж.</a:t>
            </a:r>
            <a:r>
              <a:rPr lang="ru-RU" sz="1200" kern="1200" dirty="0" smtClean="0">
                <a:solidFill>
                  <a:schemeClr val="tx1"/>
                </a:solidFill>
                <a:effectLst/>
                <a:latin typeface="+mn-lt"/>
                <a:ea typeface="+mn-ea"/>
                <a:cs typeface="+mn-cs"/>
              </a:rPr>
              <a:t> Интересно, что в сборнике почти все стихи посвящены осени и её переходу к зиме: «Весёлая осень», «Осенняя радость», «Осень», «Изморозь», «К зиме». О лете и зиме поэт писал мало. Осень же всегда связана с Весной:</a:t>
            </a:r>
            <a:br>
              <a:rPr lang="ru-RU" sz="120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Осень, я тебя люблю </a:t>
            </a:r>
            <a:br>
              <a:rPr lang="ru-RU" sz="1200" i="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Так же, как Весну. </a:t>
            </a:r>
            <a:r>
              <a:rPr lang="ru-RU" sz="1200" b="1" i="0" kern="1200" dirty="0" smtClean="0">
                <a:solidFill>
                  <a:schemeClr val="tx1"/>
                </a:solidFill>
                <a:effectLst/>
                <a:latin typeface="+mn-lt"/>
                <a:ea typeface="+mn-ea"/>
                <a:cs typeface="+mn-cs"/>
              </a:rPr>
              <a:t>(«Весёлая осень»)</a:t>
            </a:r>
            <a:r>
              <a:rPr lang="ru-RU" sz="1200" i="0" kern="1200" dirty="0" smtClean="0">
                <a:solidFill>
                  <a:schemeClr val="tx1"/>
                </a:solidFill>
                <a:effectLst/>
                <a:latin typeface="+mn-lt"/>
                <a:ea typeface="+mn-ea"/>
                <a:cs typeface="+mn-cs"/>
              </a:rPr>
              <a:t/>
            </a:r>
            <a:br>
              <a:rPr lang="ru-RU" sz="1200" i="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Или:</a:t>
            </a:r>
            <a:br>
              <a:rPr lang="ru-RU" sz="1200" i="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Осень, в желтых листьях, в нежной позолоте,</a:t>
            </a:r>
            <a:br>
              <a:rPr lang="ru-RU" sz="1200" i="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Медленно колдует. Что нам суждено?</a:t>
            </a:r>
          </a:p>
          <a:p>
            <a:r>
              <a:rPr lang="ru-RU" sz="1200" i="0" kern="1200" dirty="0" smtClean="0">
                <a:solidFill>
                  <a:schemeClr val="tx1"/>
                </a:solidFill>
                <a:effectLst/>
                <a:latin typeface="+mn-lt"/>
                <a:ea typeface="+mn-ea"/>
                <a:cs typeface="+mn-cs"/>
              </a:rPr>
              <a:t>       Разве мы узнаем? Разве разгадаем?</a:t>
            </a:r>
          </a:p>
          <a:p>
            <a:r>
              <a:rPr lang="ru-RU" sz="1200" i="0" kern="1200" dirty="0" smtClean="0">
                <a:solidFill>
                  <a:schemeClr val="tx1"/>
                </a:solidFill>
                <a:effectLst/>
                <a:latin typeface="+mn-lt"/>
                <a:ea typeface="+mn-ea"/>
                <a:cs typeface="+mn-cs"/>
              </a:rPr>
              <a:t>       Будем ждать, что чары улыбнутся нам.</a:t>
            </a:r>
          </a:p>
          <a:p>
            <a:r>
              <a:rPr lang="ru-RU" sz="1200" i="0" kern="1200" dirty="0" smtClean="0">
                <a:solidFill>
                  <a:schemeClr val="tx1"/>
                </a:solidFill>
                <a:effectLst/>
                <a:latin typeface="+mn-lt"/>
                <a:ea typeface="+mn-ea"/>
                <a:cs typeface="+mn-cs"/>
              </a:rPr>
              <a:t>       Пляска мертвых листьев завершится Маем.</a:t>
            </a:r>
          </a:p>
          <a:p>
            <a:r>
              <a:rPr lang="ru-RU" sz="1200" i="0" kern="1200" dirty="0" smtClean="0">
                <a:solidFill>
                  <a:schemeClr val="tx1"/>
                </a:solidFill>
                <a:effectLst/>
                <a:latin typeface="+mn-lt"/>
                <a:ea typeface="+mn-ea"/>
                <a:cs typeface="+mn-cs"/>
              </a:rPr>
              <a:t>       Лютики засветят снова по лугам. </a:t>
            </a:r>
            <a:r>
              <a:rPr lang="ru-RU" sz="1200" b="1" i="0" kern="1200" dirty="0" smtClean="0">
                <a:solidFill>
                  <a:schemeClr val="tx1"/>
                </a:solidFill>
                <a:effectLst/>
                <a:latin typeface="+mn-lt"/>
                <a:ea typeface="+mn-ea"/>
                <a:cs typeface="+mn-cs"/>
              </a:rPr>
              <a:t>(«Осенняя радость»)</a:t>
            </a:r>
          </a:p>
          <a:p>
            <a:endParaRPr lang="ru-RU" dirty="0"/>
          </a:p>
        </p:txBody>
      </p:sp>
      <p:sp>
        <p:nvSpPr>
          <p:cNvPr id="4" name="Номер слайда 3"/>
          <p:cNvSpPr>
            <a:spLocks noGrp="1"/>
          </p:cNvSpPr>
          <p:nvPr>
            <p:ph type="sldNum" sz="quarter" idx="10"/>
          </p:nvPr>
        </p:nvSpPr>
        <p:spPr/>
        <p:txBody>
          <a:bodyPr/>
          <a:lstStyle/>
          <a:p>
            <a:fld id="{1B4AEAF4-488F-47AC-A78C-6D9BBDA01D29}" type="slidenum">
              <a:rPr lang="ru-RU" smtClean="0"/>
              <a:t>13</a:t>
            </a:fld>
            <a:endParaRPr lang="ru-RU"/>
          </a:p>
        </p:txBody>
      </p:sp>
    </p:spTree>
    <p:extLst>
      <p:ext uri="{BB962C8B-B14F-4D97-AF65-F5344CB8AC3E}">
        <p14:creationId xmlns:p14="http://schemas.microsoft.com/office/powerpoint/2010/main" val="7208079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Май упоминается постоянно: в системе образов Бальмонта весна тесно связано с самим детством. «Тот, кто любит утро мая, должен вечно ждать Весны». («Одуванчик»)</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Образ маленького, чистого и кратковременного явления природы создан в стихотворении </a:t>
            </a:r>
            <a:r>
              <a:rPr lang="ru-RU" sz="1200" b="1" kern="1200" dirty="0" smtClean="0">
                <a:solidFill>
                  <a:schemeClr val="tx1"/>
                </a:solidFill>
                <a:effectLst/>
                <a:latin typeface="+mn-lt"/>
                <a:ea typeface="+mn-ea"/>
                <a:cs typeface="+mn-cs"/>
              </a:rPr>
              <a:t>«Росинка»</a:t>
            </a:r>
            <a:r>
              <a:rPr lang="ru-RU" sz="1200" b="0" kern="1200" dirty="0" smtClean="0">
                <a:solidFill>
                  <a:schemeClr val="tx1"/>
                </a:solidFill>
                <a:effectLst/>
                <a:latin typeface="+mn-lt"/>
                <a:ea typeface="+mn-ea"/>
                <a:cs typeface="+mn-cs"/>
              </a:rPr>
              <a:t>.</a:t>
            </a: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i="0" kern="1200" dirty="0" smtClean="0">
                <a:solidFill>
                  <a:schemeClr val="tx1"/>
                </a:solidFill>
                <a:effectLst/>
                <a:latin typeface="+mn-lt"/>
                <a:ea typeface="+mn-ea"/>
                <a:cs typeface="+mn-cs"/>
              </a:rPr>
              <a:t>Дрожащая росинка —</a:t>
            </a:r>
            <a:br>
              <a:rPr lang="ru-RU" sz="1200" i="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На тонком листке.</a:t>
            </a:r>
            <a:br>
              <a:rPr lang="ru-RU" sz="1200" i="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Речонка дышала,</a:t>
            </a:r>
            <a:br>
              <a:rPr lang="ru-RU" sz="1200" i="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Шурша в тростнике </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 помощью слов «дрожит», «тонком», «речонка» поэт рисует очень хрупкую картинку природы, значимость каждого явления.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Воображение рисует раннее прохладное утро, рассвет. Пограничное время суток, полутона и полу-краски. Он вглядывается в саму суть явлений, и росинка оживает, преображается:</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В росинку гляжу я</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И вижу, что в- ней</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Играет, ликуя,</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Так много огней.</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Как росинка имеет своё огромное значение, так и маленький, детский мир «фейных сказок» вписывается во взрослую жизнь, существует и имеет свою ценность.</a:t>
            </a:r>
          </a:p>
          <a:p>
            <a:r>
              <a:rPr lang="ru-RU" sz="1200" kern="1200" dirty="0" smtClean="0">
                <a:solidFill>
                  <a:schemeClr val="tx1"/>
                </a:solidFill>
                <a:effectLst/>
                <a:latin typeface="+mn-lt"/>
                <a:ea typeface="+mn-ea"/>
                <a:cs typeface="+mn-cs"/>
              </a:rPr>
              <a:t>       Поэт-символист писал не столько для детей, сколько о самом детском мире — мире таинственном, прекрасном, «ином». По мнению А. Блока, в «Фейных сказках» автор сам «переселяется в детскую душу». Точнее ведь и не скажешь.</a:t>
            </a:r>
          </a:p>
          <a:p>
            <a:pPr algn="ct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b="1" kern="1200" dirty="0" smtClean="0">
                <a:solidFill>
                  <a:schemeClr val="tx1"/>
                </a:solidFill>
                <a:effectLst/>
                <a:latin typeface="+mn-lt"/>
                <a:ea typeface="+mn-ea"/>
                <a:cs typeface="+mn-cs"/>
              </a:rPr>
              <a:t>Материал для воспитателя </a:t>
            </a:r>
          </a:p>
          <a:p>
            <a:endParaRPr lang="ru-RU" sz="12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       Ознакомление со стихотворением «Росинка» </a:t>
            </a:r>
            <a:r>
              <a:rPr lang="ru-RU" sz="1200" kern="1200" dirty="0" smtClean="0">
                <a:solidFill>
                  <a:schemeClr val="tx1"/>
                </a:solidFill>
                <a:effectLst/>
                <a:latin typeface="+mn-lt"/>
                <a:ea typeface="+mn-ea"/>
                <a:cs typeface="+mn-cs"/>
              </a:rPr>
              <a:t>можно начать с беседы после прогулки, задав детям ряд вопросов. Кто видел росу? Какая бывает роса? В какое время дня мы может её наблюдать? Воспитателю всегда стоит опираться на жизненный опыт детей, но в процессе подготовки к восприятию лирического стихотворения следует дополнить жизненные впечатления ассоциациями литературными.</a:t>
            </a:r>
          </a:p>
          <a:p>
            <a:r>
              <a:rPr lang="ru-RU" sz="1200" kern="1200" dirty="0" smtClean="0">
                <a:solidFill>
                  <a:schemeClr val="tx1"/>
                </a:solidFill>
                <a:effectLst/>
                <a:latin typeface="+mn-lt"/>
                <a:ea typeface="+mn-ea"/>
                <a:cs typeface="+mn-cs"/>
              </a:rPr>
              <a:t>       Красота окружающего мира всегда привлекала внимание творческого человека. Часто это красота неприметна, ощущение радости от её созерцания доступно не всякому. Невнимательный и торопливый пройдёт рядом, не заметит, не остановится, не полюбуется. В знаменитом описании «Какая бывает роса на траве» Л. Толстой сравнивает капли росы с драгоценными камнями, сияющими всеми цветами радуги: «Когда в солнечное утро летом пойдёшь в лес, то на полях, в траве видны алмазы. Все алмазы эти блестят и переливаются на солнце разными цветами – и жёлтым, и красным, и синим. Когда подойдёшь ближе и разглядишь, что это такое, то увидишь, что это капли росы собрались в треугольных листах травы и блестят на солнце». Если осторожно возьмёшь листок с капелькой росы, поднесёшь ко рту и выпьешь её, то «росинка эта вкуснее всякого напитка кажется».</a:t>
            </a:r>
          </a:p>
          <a:p>
            <a:r>
              <a:rPr lang="ru-RU" sz="1200" kern="1200" dirty="0" smtClean="0">
                <a:solidFill>
                  <a:schemeClr val="tx1"/>
                </a:solidFill>
                <a:effectLst/>
                <a:latin typeface="+mn-lt"/>
                <a:ea typeface="+mn-ea"/>
                <a:cs typeface="+mn-cs"/>
              </a:rPr>
              <a:t>       Текст описания Толстого можно зачитать, чтобы подготовить восприятие «Росинки» Бальмонта. В алгоритме работы со стихотворением выделяем несколько этапов: личные впечатления детей от увиденного в природе, творческий опыт прозаика, обращение к поэтическому творчеству, беседа о содержании стихотворения и его художественной форме.</a:t>
            </a:r>
          </a:p>
          <a:p>
            <a:r>
              <a:rPr lang="ru-RU" sz="1200" b="1" kern="1200" dirty="0" smtClean="0">
                <a:solidFill>
                  <a:schemeClr val="tx1"/>
                </a:solidFill>
                <a:effectLst/>
                <a:latin typeface="+mn-lt"/>
                <a:ea typeface="+mn-ea"/>
                <a:cs typeface="+mn-cs"/>
              </a:rPr>
              <a:t>       Вопросы и задания</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1. Чуткий к жизни природы человек умеет видеть то, мимо чего проходит торопливый и невнимательный. Послушайте, какое красивое стихотворение о маленькой и неприметной росинке написал поэт К. Бальмонт.</a:t>
            </a:r>
          </a:p>
          <a:p>
            <a:r>
              <a:rPr lang="ru-RU" sz="1200" kern="1200" dirty="0" smtClean="0">
                <a:solidFill>
                  <a:schemeClr val="tx1"/>
                </a:solidFill>
                <a:effectLst/>
                <a:latin typeface="+mn-lt"/>
                <a:ea typeface="+mn-ea"/>
                <a:cs typeface="+mn-cs"/>
              </a:rPr>
              <a:t>       2. (</a:t>
            </a:r>
            <a:r>
              <a:rPr lang="ru-RU" sz="1200" i="1" kern="1200" dirty="0" smtClean="0">
                <a:solidFill>
                  <a:schemeClr val="tx1"/>
                </a:solidFill>
                <a:effectLst/>
                <a:latin typeface="+mn-lt"/>
                <a:ea typeface="+mn-ea"/>
                <a:cs typeface="+mn-cs"/>
              </a:rPr>
              <a:t>Воспитатель читает текст.</a:t>
            </a:r>
            <a:r>
              <a:rPr lang="ru-RU" sz="1200" kern="1200" dirty="0" smtClean="0">
                <a:solidFill>
                  <a:schemeClr val="tx1"/>
                </a:solidFill>
                <a:effectLst/>
                <a:latin typeface="+mn-lt"/>
                <a:ea typeface="+mn-ea"/>
                <a:cs typeface="+mn-cs"/>
              </a:rPr>
              <a:t>) Как вы думаете, почему поэт обратил внимание на это чудо природы?</a:t>
            </a:r>
          </a:p>
          <a:p>
            <a:r>
              <a:rPr lang="ru-RU" sz="1200" kern="1200" dirty="0" smtClean="0">
                <a:solidFill>
                  <a:schemeClr val="tx1"/>
                </a:solidFill>
                <a:effectLst/>
                <a:latin typeface="+mn-lt"/>
                <a:ea typeface="+mn-ea"/>
                <a:cs typeface="+mn-cs"/>
              </a:rPr>
              <a:t>       3. Что вы представили, когда слушали это стихотворение? Какую картину нарисовало ваше воображение?</a:t>
            </a:r>
          </a:p>
          <a:p>
            <a:r>
              <a:rPr lang="ru-RU" sz="1200" kern="1200" dirty="0" smtClean="0">
                <a:solidFill>
                  <a:schemeClr val="tx1"/>
                </a:solidFill>
                <a:effectLst/>
                <a:latin typeface="+mn-lt"/>
                <a:ea typeface="+mn-ea"/>
                <a:cs typeface="+mn-cs"/>
              </a:rPr>
              <a:t>       4. Какая она, росинка? Что мы узнали о ней из стихотворения?</a:t>
            </a:r>
          </a:p>
          <a:p>
            <a:r>
              <a:rPr lang="ru-RU" sz="1200" kern="1200" dirty="0" smtClean="0">
                <a:solidFill>
                  <a:schemeClr val="tx1"/>
                </a:solidFill>
                <a:effectLst/>
                <a:latin typeface="+mn-lt"/>
                <a:ea typeface="+mn-ea"/>
                <a:cs typeface="+mn-cs"/>
              </a:rPr>
              <a:t>       5. «Росинка» заканчивается вопросом, который не требует ответа (вопрос риторический), но можно предложить детям ответить, «где же ты встретишь такие огни?».</a:t>
            </a:r>
          </a:p>
          <a:p>
            <a:endParaRPr lang="ru-RU" sz="1200" kern="1200" dirty="0" smtClean="0">
              <a:solidFill>
                <a:schemeClr val="tx1"/>
              </a:solidFill>
              <a:effectLst/>
              <a:latin typeface="+mn-lt"/>
              <a:ea typeface="+mn-ea"/>
              <a:cs typeface="+mn-cs"/>
            </a:endParaRPr>
          </a:p>
          <a:p>
            <a:r>
              <a:rPr lang="ru-RU" sz="1200" i="0" kern="1200" dirty="0" smtClean="0">
                <a:solidFill>
                  <a:schemeClr val="tx1"/>
                </a:solidFill>
                <a:effectLst/>
                <a:latin typeface="+mn-lt"/>
                <a:ea typeface="+mn-ea"/>
                <a:cs typeface="+mn-cs"/>
              </a:rPr>
              <a:t>       Книга стихов «Фейные сказки» – одна из самых очаровательных в русской поэзии,</a:t>
            </a:r>
            <a:r>
              <a:rPr lang="ru-RU" sz="1200" i="0" kern="1200" baseline="0" dirty="0" smtClean="0">
                <a:solidFill>
                  <a:schemeClr val="tx1"/>
                </a:solidFill>
                <a:effectLst/>
                <a:latin typeface="+mn-lt"/>
                <a:ea typeface="+mn-ea"/>
                <a:cs typeface="+mn-cs"/>
              </a:rPr>
              <a:t> которая позволяет совершить фантастическое путешествие по родному миру – волшебной природе, детству, сказкам, чуду. </a:t>
            </a:r>
            <a:r>
              <a:rPr lang="ru-RU" sz="1200" i="0" kern="1200" dirty="0" smtClean="0">
                <a:solidFill>
                  <a:schemeClr val="tx1"/>
                </a:solidFill>
                <a:effectLst/>
                <a:latin typeface="+mn-lt"/>
                <a:ea typeface="+mn-ea"/>
                <a:cs typeface="+mn-cs"/>
              </a:rPr>
              <a:t> Она соединяет и фантазию, и юмор, завораживает живыми и трепетными образами. Не случайно название «Фейные сказки». Феи живут в легендах и сказках, они способны мгновенно являться и исчезать. Лёгкие, изящные, они любят повеселиться, танцуют и поют, и с не меньшей охотой трудятся – мастерят вещи, обладающие чудесными свойствами. «Фейные сказки» К. Д. Бальмонта – своего рода символический образ идеального мира. В начале XX века к этой теме обращались многие поэты. Фея поэтического цикла наделена волшебной силой и властью, она является символом Вечной Женственности – при этом обладает чертами, которые характеризуют её как непоседливую, познающую мир девочку.</a:t>
            </a:r>
          </a:p>
          <a:p>
            <a:r>
              <a:rPr lang="ru-RU" sz="1200" i="0" kern="1200" dirty="0" smtClean="0">
                <a:solidFill>
                  <a:schemeClr val="tx1"/>
                </a:solidFill>
                <a:effectLst/>
                <a:latin typeface="+mn-lt"/>
                <a:ea typeface="+mn-ea"/>
                <a:cs typeface="+mn-cs"/>
              </a:rPr>
              <a:t>       А. А. Блок сравнил «Фейные сказки» с «душистым букетиком тончайших былинок». В «Фейных сказках», по мнению А. А. Блока, автор «совсем переселяется в детскую душу» – «прозрачный мир, где всё сказочно-радостно и мудро детской радостью и мудростью. Это природный реализм, то истинное отношение к природе, которое знакомо детям и поэтам». Поэтический цикл «Фейные сказки» – это мир причудливой фантазии и искренней веры, стихий и гармонии, близкий каждому – и детям и взрослым, – мир, летящий в чудо. Каждого из нас ведёт в этот мир девиз Бальмонта: «В бесконечности стремленья бесконечность достиженья».</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a:t>
            </a:r>
            <a:endParaRPr lang="ru-RU" dirty="0"/>
          </a:p>
        </p:txBody>
      </p:sp>
      <p:sp>
        <p:nvSpPr>
          <p:cNvPr id="4" name="Номер слайда 3"/>
          <p:cNvSpPr>
            <a:spLocks noGrp="1"/>
          </p:cNvSpPr>
          <p:nvPr>
            <p:ph type="sldNum" sz="quarter" idx="10"/>
          </p:nvPr>
        </p:nvSpPr>
        <p:spPr/>
        <p:txBody>
          <a:bodyPr/>
          <a:lstStyle/>
          <a:p>
            <a:fld id="{1B4AEAF4-488F-47AC-A78C-6D9BBDA01D29}" type="slidenum">
              <a:rPr lang="ru-RU" smtClean="0"/>
              <a:t>14</a:t>
            </a:fld>
            <a:endParaRPr lang="ru-RU"/>
          </a:p>
        </p:txBody>
      </p:sp>
    </p:spTree>
    <p:extLst>
      <p:ext uri="{BB962C8B-B14F-4D97-AF65-F5344CB8AC3E}">
        <p14:creationId xmlns:p14="http://schemas.microsoft.com/office/powerpoint/2010/main" val="31043996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Стихотворение Константина Дмитриевича Бальмонта «Снежинка» </a:t>
            </a:r>
            <a:r>
              <a:rPr lang="ru-RU" sz="1200" kern="1200" dirty="0" smtClean="0">
                <a:solidFill>
                  <a:schemeClr val="tx1"/>
                </a:solidFill>
                <a:effectLst/>
                <a:latin typeface="+mn-lt"/>
                <a:ea typeface="+mn-ea"/>
                <a:cs typeface="+mn-cs"/>
              </a:rPr>
              <a:t>написано в 1903 году. Именно с 1900 по 1903 годы написаны те произведения поэта, которые считаются самыми лучшими стихами, которые помогли создать имя поэта. </a:t>
            </a:r>
          </a:p>
          <a:p>
            <a:r>
              <a:rPr lang="ru-RU" sz="1200" kern="1200" dirty="0" smtClean="0">
                <a:solidFill>
                  <a:schemeClr val="tx1"/>
                </a:solidFill>
                <a:effectLst/>
                <a:latin typeface="+mn-lt"/>
                <a:ea typeface="+mn-ea"/>
                <a:cs typeface="+mn-cs"/>
              </a:rPr>
              <a:t>       Каждый, кто прочтет стихотворение о снежинке, как будто вместе с поэтом впервые увидит ее красоту. </a:t>
            </a:r>
          </a:p>
          <a:p>
            <a:r>
              <a:rPr lang="ru-RU" sz="1200" b="1" kern="1200" dirty="0" smtClean="0">
                <a:solidFill>
                  <a:schemeClr val="tx1"/>
                </a:solidFill>
                <a:effectLst/>
                <a:latin typeface="+mn-lt"/>
                <a:ea typeface="+mn-ea"/>
                <a:cs typeface="+mn-cs"/>
              </a:rPr>
              <a:t>       Снежинка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Светло-пушистая,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Снежинка белая,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Какая чистая,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Какая смелая!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Дорогой бурною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Легко проносится,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Не в высь лазурную,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На землю просится.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Под ветром веющим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Дрожит, взметается,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На нём, лелеющем,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Светло качается.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Его качелями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Она утешена,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 его метелями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Крутится бешено.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Но вот кончается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Дорога дальняя,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Земли касается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Звезда кристальная.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Летит пушистая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Снежинка смелая.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Какая чистая,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Какая белая!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Стихотворение К. Д. Бальмонта "Снежинка" - это погружение автора в прекрасный мир переживаний от увиденной картины, относящейся к зимнему пейзажу. Ощущения, которые вызывает подобное переживание, сливаются в общее чувство восторга, гармонии.</a:t>
            </a:r>
          </a:p>
          <a:p>
            <a:r>
              <a:rPr lang="ru-RU" sz="1200" kern="1200" dirty="0" smtClean="0">
                <a:solidFill>
                  <a:schemeClr val="tx1"/>
                </a:solidFill>
                <a:effectLst/>
                <a:latin typeface="+mn-lt"/>
                <a:ea typeface="+mn-ea"/>
                <a:cs typeface="+mn-cs"/>
              </a:rPr>
              <a:t>       Бальмонт эмоционально описывает частичку потока снега, спускающегося на землю с небес. Выбирает лишь одну из снежинок, наделяет ее признаками, свойственными живому существу. Так проявляется его необычная наблюдательность, любовь к родной природе.</a:t>
            </a:r>
          </a:p>
          <a:p>
            <a:r>
              <a:rPr lang="ru-RU" sz="1200" kern="1200" dirty="0" smtClean="0">
                <a:solidFill>
                  <a:schemeClr val="tx1"/>
                </a:solidFill>
                <a:effectLst/>
                <a:latin typeface="+mn-lt"/>
                <a:ea typeface="+mn-ea"/>
                <a:cs typeface="+mn-cs"/>
              </a:rPr>
              <a:t>       С первых строк можно судить об отношении автора к снежинке. Он с нежностью, порой с жалостью, с особым трепетом изображает ее падение. Поэт наделяет ее легкостью, белоснежными оттенками. Пушистая поверхность создает ощущение мягкости, а структура похожа на строение звезды. Все это притягивает взгляд к ней. Восхищение сопровождает автора до конца произведения: "Какая чистая!". Из подобной характеристики становится понятным, что эта природная частица проделала огромный путь, преградой для которой стала неистовая сила зимнего времени года. Зародившись высоко в небе, она "дорогой бурной" опустилась на землю. Ее беспорядочное, неорганизованное направление поддернуто сильным потоком ветра, непогодой. Но автор присваивает ей необыкновенную смелость, которая позволяет "крутиться бешено".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Пройдя через конвейер препятствий, она занимает положение на земле в таком же виде, как и была в начале знакомства, когда покидала "лазурь небесную".</a:t>
            </a:r>
          </a:p>
          <a:p>
            <a:r>
              <a:rPr lang="ru-RU" sz="1200" kern="1200" dirty="0" smtClean="0">
                <a:solidFill>
                  <a:schemeClr val="tx1"/>
                </a:solidFill>
                <a:effectLst/>
                <a:latin typeface="+mn-lt"/>
                <a:ea typeface="+mn-ea"/>
                <a:cs typeface="+mn-cs"/>
              </a:rPr>
              <a:t>Символичность образа прозрачна. Ее можно сопоставить с бесконечным количеством других образов, которые проходят через ряд препятствий. По окончании пути приходит умиротворение и покой, если цель достигнута. Существующий в природе круговорот напоминает кольцевая композиция стихотворения.</a:t>
            </a:r>
          </a:p>
          <a:p>
            <a:r>
              <a:rPr lang="ru-RU" sz="1200" kern="1200" dirty="0" smtClean="0">
                <a:solidFill>
                  <a:schemeClr val="tx1"/>
                </a:solidFill>
                <a:effectLst/>
                <a:latin typeface="+mn-lt"/>
                <a:ea typeface="+mn-ea"/>
                <a:cs typeface="+mn-cs"/>
              </a:rPr>
              <a:t>       Преимуществом среди использованных художественных средств пользуются олицетворения, при помощи которых автор изобразил снежинку с характерными для человека качествами. Это выделило ее среди потока подобных (она дрожит, качается). Также проводит параллель со звездой, имея в виду сходство и относительно строения, и в возможности падения, подчеркивая хрупкость. В стихотворении явное преобладание светлых тонов белого, лазурного цветов. Она остается незапятнанной, несмотря на непогоду.</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Попробуем разобраться, как поэту удалось создать эту хрупкую красоту. Чтобы лучше понять данный текст, для начала рассмотрим некоторые слова, которые могут вызвать затруднение при восприятии текста: </a:t>
            </a:r>
          </a:p>
          <a:p>
            <a:r>
              <a:rPr lang="ru-RU" sz="1200" kern="1200" dirty="0" smtClean="0">
                <a:solidFill>
                  <a:schemeClr val="tx1"/>
                </a:solidFill>
                <a:effectLst/>
                <a:latin typeface="+mn-lt"/>
                <a:ea typeface="+mn-ea"/>
                <a:cs typeface="+mn-cs"/>
              </a:rPr>
              <a:t>       Бурною – резкий, стремительный.</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Лазурную – цвет лазури, светло синий.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Веющим – дуть, обдувать дуновением.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Взметается – подниматься высоко кверху.</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Лелеющем – нежить, заботливо ухаживать за кем-то.</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Утешена – успокоить чем-нибудь радостным, облегчить кому-нибудь горе.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Звезда – геометрическая фигура, а так же предмет с треугольными выступами по окружности (в данном случае «звезда кристальная» – построенная в форме кристалла).</a:t>
            </a:r>
          </a:p>
          <a:p>
            <a:r>
              <a:rPr lang="ru-RU" sz="1200" kern="1200" dirty="0" smtClean="0">
                <a:solidFill>
                  <a:schemeClr val="tx1"/>
                </a:solidFill>
                <a:effectLst/>
                <a:latin typeface="+mn-lt"/>
                <a:ea typeface="+mn-ea"/>
                <a:cs typeface="+mn-cs"/>
              </a:rPr>
              <a:t>       Данное произведение относится к роду – лирика, это </a:t>
            </a:r>
            <a:r>
              <a:rPr lang="ru-RU" sz="1200" b="1" kern="1200" dirty="0" smtClean="0">
                <a:solidFill>
                  <a:schemeClr val="tx1"/>
                </a:solidFill>
                <a:effectLst/>
                <a:latin typeface="+mn-lt"/>
                <a:ea typeface="+mn-ea"/>
                <a:cs typeface="+mn-cs"/>
              </a:rPr>
              <a:t>пейзажная лирика.</a:t>
            </a:r>
            <a:r>
              <a:rPr lang="ru-RU" sz="1200" kern="1200" dirty="0" smtClean="0">
                <a:solidFill>
                  <a:schemeClr val="tx1"/>
                </a:solidFill>
                <a:effectLst/>
                <a:latin typeface="+mn-lt"/>
                <a:ea typeface="+mn-ea"/>
                <a:cs typeface="+mn-cs"/>
              </a:rPr>
              <a:t> Главные образы в этом стихотворении – это образы природы. Автор использует характерный для пейзажной лирики </a:t>
            </a:r>
            <a:r>
              <a:rPr lang="ru-RU" sz="1200" b="1" kern="1200" dirty="0" smtClean="0">
                <a:solidFill>
                  <a:schemeClr val="tx1"/>
                </a:solidFill>
                <a:effectLst/>
                <a:latin typeface="+mn-lt"/>
                <a:ea typeface="+mn-ea"/>
                <a:cs typeface="+mn-cs"/>
              </a:rPr>
              <a:t>психологический параллелизм</a:t>
            </a:r>
            <a:r>
              <a:rPr lang="ru-RU" sz="1200" kern="1200" dirty="0" smtClean="0">
                <a:solidFill>
                  <a:schemeClr val="tx1"/>
                </a:solidFill>
                <a:effectLst/>
                <a:latin typeface="+mn-lt"/>
                <a:ea typeface="+mn-ea"/>
                <a:cs typeface="+mn-cs"/>
              </a:rPr>
              <a:t>, сравнивая снежинку с чем-то чистым, прекрасным. При прочтении стихотворения возникает ассоциация снежинки с душой новорожденного или ребенка раннего возраста, так как дети еще не успели в своей жизни нагрешить – они чисты. </a:t>
            </a:r>
          </a:p>
          <a:p>
            <a:r>
              <a:rPr lang="ru-RU" sz="1200" kern="1200" dirty="0" smtClean="0">
                <a:solidFill>
                  <a:schemeClr val="tx1"/>
                </a:solidFill>
                <a:effectLst/>
                <a:latin typeface="+mn-lt"/>
                <a:ea typeface="+mn-ea"/>
                <a:cs typeface="+mn-cs"/>
              </a:rPr>
              <a:t>Обращает на себя внимание, что Константин Бальмонт смог увидеть снежинку в потоке снега, индивидуализировав неодушевленный предмет, используя такое выразительное средство языка как </a:t>
            </a:r>
            <a:r>
              <a:rPr lang="ru-RU" sz="1200" b="1" kern="1200" dirty="0" smtClean="0">
                <a:solidFill>
                  <a:schemeClr val="tx1"/>
                </a:solidFill>
                <a:effectLst/>
                <a:latin typeface="+mn-lt"/>
                <a:ea typeface="+mn-ea"/>
                <a:cs typeface="+mn-cs"/>
              </a:rPr>
              <a:t>олицетворение</a:t>
            </a:r>
            <a:r>
              <a:rPr lang="ru-RU" sz="1200" kern="1200" dirty="0" smtClean="0">
                <a:solidFill>
                  <a:schemeClr val="tx1"/>
                </a:solidFill>
                <a:effectLst/>
                <a:latin typeface="+mn-lt"/>
                <a:ea typeface="+mn-ea"/>
                <a:cs typeface="+mn-cs"/>
              </a:rPr>
              <a:t>. </a:t>
            </a:r>
          </a:p>
          <a:p>
            <a:r>
              <a:rPr lang="ru-RU" sz="1200" b="1" kern="1200" dirty="0" smtClean="0">
                <a:solidFill>
                  <a:schemeClr val="tx1"/>
                </a:solidFill>
                <a:effectLst/>
                <a:latin typeface="+mn-lt"/>
                <a:ea typeface="+mn-ea"/>
                <a:cs typeface="+mn-cs"/>
              </a:rPr>
              <a:t>       Главной героиней</a:t>
            </a:r>
            <a:r>
              <a:rPr lang="ru-RU" sz="1200" kern="1200" dirty="0" smtClean="0">
                <a:solidFill>
                  <a:schemeClr val="tx1"/>
                </a:solidFill>
                <a:effectLst/>
                <a:latin typeface="+mn-lt"/>
                <a:ea typeface="+mn-ea"/>
                <a:cs typeface="+mn-cs"/>
              </a:rPr>
              <a:t> явилась снежинка, автор смог ее оживить, представив яркий, движущийся, эмоциональный образ. Несмотря на то, что жизнь снежинки столь скоротечна, в ее жизни есть насыщенный событиями период, в котором раскрываются взаимоотношения с ветром. Ветер не только помогает снежинке достичь цели – земли, но и как бы общается с ней, играет, в то же время, защищая и успокаивая:</a:t>
            </a:r>
          </a:p>
          <a:p>
            <a:r>
              <a:rPr lang="ru-RU" sz="1200" kern="1200" dirty="0" smtClean="0">
                <a:solidFill>
                  <a:schemeClr val="tx1"/>
                </a:solidFill>
                <a:effectLst/>
                <a:latin typeface="+mn-lt"/>
                <a:ea typeface="+mn-ea"/>
                <a:cs typeface="+mn-cs"/>
              </a:rPr>
              <a:t>       Под ветром веющим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Дрожит, взметается,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На нем лелеющем,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Светло качается.</a:t>
            </a:r>
          </a:p>
          <a:p>
            <a:r>
              <a:rPr lang="ru-RU" sz="1200" kern="1200" dirty="0" smtClean="0">
                <a:solidFill>
                  <a:schemeClr val="tx1"/>
                </a:solidFill>
                <a:effectLst/>
                <a:latin typeface="+mn-lt"/>
                <a:ea typeface="+mn-ea"/>
                <a:cs typeface="+mn-cs"/>
              </a:rPr>
              <a:t>       Его качелями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Она утешена,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 его метелями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Крутится бешено. </a:t>
            </a:r>
          </a:p>
          <a:p>
            <a:r>
              <a:rPr lang="ru-RU" sz="1200" kern="1200" dirty="0" smtClean="0">
                <a:solidFill>
                  <a:schemeClr val="tx1"/>
                </a:solidFill>
                <a:effectLst/>
                <a:latin typeface="+mn-lt"/>
                <a:ea typeface="+mn-ea"/>
                <a:cs typeface="+mn-cs"/>
              </a:rPr>
              <a:t>       Само стихотворение имеет неоднозначную </a:t>
            </a:r>
            <a:r>
              <a:rPr lang="ru-RU" sz="1200" b="1" kern="1200" dirty="0" smtClean="0">
                <a:solidFill>
                  <a:schemeClr val="tx1"/>
                </a:solidFill>
                <a:effectLst/>
                <a:latin typeface="+mn-lt"/>
                <a:ea typeface="+mn-ea"/>
                <a:cs typeface="+mn-cs"/>
              </a:rPr>
              <a:t>эмоциональную окраску</a:t>
            </a:r>
            <a:r>
              <a:rPr lang="ru-RU" sz="1200" kern="1200" dirty="0" smtClean="0">
                <a:solidFill>
                  <a:schemeClr val="tx1"/>
                </a:solidFill>
                <a:effectLst/>
                <a:latin typeface="+mn-lt"/>
                <a:ea typeface="+mn-ea"/>
                <a:cs typeface="+mn-cs"/>
              </a:rPr>
              <a:t>: проследив путь снежинки, читатель переживает за главную героиню, ведь вот-вот она может растаять, и улыбается, когда, достигнув цели, снежинка остается «пушистой», «смелой», «белой».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Цвета</a:t>
            </a:r>
            <a:r>
              <a:rPr lang="ru-RU" sz="1200" kern="1200" dirty="0" smtClean="0">
                <a:solidFill>
                  <a:schemeClr val="tx1"/>
                </a:solidFill>
                <a:effectLst/>
                <a:latin typeface="+mn-lt"/>
                <a:ea typeface="+mn-ea"/>
                <a:cs typeface="+mn-cs"/>
              </a:rPr>
              <a:t>, используемые автором – светлые, теплые: «снежинка белая», «высь лазурная», «светло качается». Все это помогает читателю представить невинный, чистый, беззащитный образ. </a:t>
            </a:r>
            <a:br>
              <a:rPr lang="ru-RU" sz="1200" kern="1200" dirty="0" smtClean="0">
                <a:solidFill>
                  <a:schemeClr val="tx1"/>
                </a:solidFill>
                <a:effectLst/>
                <a:latin typeface="+mn-lt"/>
                <a:ea typeface="+mn-ea"/>
                <a:cs typeface="+mn-cs"/>
              </a:rPr>
            </a:br>
            <a:r>
              <a:rPr lang="ru-RU" sz="1200" kern="1200" baseline="0" dirty="0" smtClean="0">
                <a:solidFill>
                  <a:schemeClr val="tx1"/>
                </a:solidFill>
                <a:effectLst/>
                <a:latin typeface="+mn-lt"/>
                <a:ea typeface="+mn-ea"/>
                <a:cs typeface="+mn-cs"/>
              </a:rPr>
              <a:t>       </a:t>
            </a:r>
          </a:p>
          <a:p>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Название стихотворного произведения «Снежинка» наталкивает на мысль о том, что Бальмонт переживал в процессе написания </a:t>
            </a:r>
            <a:r>
              <a:rPr lang="ru-RU" sz="1200" b="1" kern="1200" dirty="0" smtClean="0">
                <a:solidFill>
                  <a:schemeClr val="tx1"/>
                </a:solidFill>
                <a:effectLst/>
                <a:latin typeface="+mn-lt"/>
                <a:ea typeface="+mn-ea"/>
                <a:cs typeface="+mn-cs"/>
              </a:rPr>
              <a:t>прекрасное чувство</a:t>
            </a:r>
            <a:r>
              <a:rPr lang="ru-RU" sz="1200" kern="1200" dirty="0" smtClean="0">
                <a:solidFill>
                  <a:schemeClr val="tx1"/>
                </a:solidFill>
                <a:effectLst/>
                <a:latin typeface="+mn-lt"/>
                <a:ea typeface="+mn-ea"/>
                <a:cs typeface="+mn-cs"/>
              </a:rPr>
              <a:t>, которое можно соотнести (сравнить) с чувством любви.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С помощью изображения снежинки К. Бальмонт передал свое отношение к природе, подчеркивая ее неповторимость. Изображая непогоду в стихотворении, поэт превращает это явление в радостное событие. Вьюга становится не унылым явлением, а предметом для восхищения.</a:t>
            </a:r>
          </a:p>
          <a:p>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1B4AEAF4-488F-47AC-A78C-6D9BBDA01D29}" type="slidenum">
              <a:rPr lang="ru-RU" smtClean="0"/>
              <a:t>15</a:t>
            </a:fld>
            <a:endParaRPr lang="ru-RU"/>
          </a:p>
        </p:txBody>
      </p:sp>
    </p:spTree>
    <p:extLst>
      <p:ext uri="{BB962C8B-B14F-4D97-AF65-F5344CB8AC3E}">
        <p14:creationId xmlns:p14="http://schemas.microsoft.com/office/powerpoint/2010/main" val="10472175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Особенности поэзии Бальмонта</a:t>
            </a:r>
            <a:r>
              <a:rPr lang="ru-RU" sz="1200" b="1" kern="1200" baseline="0" dirty="0" smtClean="0">
                <a:solidFill>
                  <a:schemeClr val="tx1"/>
                </a:solidFill>
                <a:effectLst/>
                <a:latin typeface="+mn-lt"/>
                <a:ea typeface="+mn-ea"/>
                <a:cs typeface="+mn-cs"/>
              </a:rPr>
              <a:t> и чтения его стихов воспитателем (родителями) для детей дошкольного возраста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Проблема художественного мастерства — одна из важных проблем творчества Бальмонта. Понимая творческий талант как дар, ниспосланный свыше («среди людей ты божества наместник»), он ратует за повышенные требования писателя к себе. Это для него — неотъемлемое условие «живучести» поэтической души, залог ее творчества горения и совершенствования мастерства:</a:t>
            </a:r>
          </a:p>
          <a:p>
            <a:r>
              <a:rPr lang="ru-RU" sz="1200" i="1" kern="1200" dirty="0" smtClean="0">
                <a:solidFill>
                  <a:schemeClr val="tx1"/>
                </a:solidFill>
                <a:effectLst/>
                <a:latin typeface="+mn-lt"/>
                <a:ea typeface="+mn-ea"/>
                <a:cs typeface="+mn-cs"/>
              </a:rPr>
              <a:t>       Чтоб твои мечты вовек не отблистали,</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Чтоб твоя душа всегда была жива,</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Разбросай в напевах золото по стали,</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Влей огонь застывший в звонкие слова,—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обращается Бальмонт в стихотворении «Sin mideo» к собратьям по перу. Поэт как созидатель и певец Красоты должен, по мысли Бальмонта, уподобиться светилу, «излучать разумное, доброе, вечное». Творчество самого Бальмонта — яркая иллюстрация этих требований. «Поэзия есть внутренняя музыка, внешне выраженная размеренной речью»,— считал Бальмонт. Давая оценку собственному творчеству, поэт не без гордости (и некоторого самолюбования) отмечал как одну из самых больших своих заслуг филигранную работу над словом и музыкальностью стиха.</a:t>
            </a:r>
          </a:p>
          <a:p>
            <a:r>
              <a:rPr lang="ru-RU" sz="1200" kern="1200" dirty="0" smtClean="0">
                <a:solidFill>
                  <a:schemeClr val="tx1"/>
                </a:solidFill>
                <a:effectLst/>
                <a:latin typeface="+mn-lt"/>
                <a:ea typeface="+mn-ea"/>
                <a:cs typeface="+mn-cs"/>
              </a:rPr>
              <a:t>       В стихотворении «Я — изысканность русской медлительной речи…» (1901) он писал:</a:t>
            </a:r>
          </a:p>
          <a:p>
            <a:r>
              <a:rPr lang="ru-RU" sz="1200" i="1" kern="1200" dirty="0" smtClean="0">
                <a:solidFill>
                  <a:schemeClr val="tx1"/>
                </a:solidFill>
                <a:effectLst/>
                <a:latin typeface="+mn-lt"/>
                <a:ea typeface="+mn-ea"/>
                <a:cs typeface="+mn-cs"/>
              </a:rPr>
              <a:t>       Я — изысканность русской медлительной речи,</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Предо мною другие поэты — предтечи,</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Я впервые открыл в этой речи уклоны,</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Перепевные, гневные, нежные звоны.</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Музыкальность стиху Бальмонта придают охотно используемые им внутренние рифмы. Например, в стихотворении «Фантазия» (1893) внутренние рифмы скрепляют полустишия и последующую строку:</a:t>
            </a:r>
          </a:p>
          <a:p>
            <a:r>
              <a:rPr lang="ru-RU" sz="1200" i="1" kern="1200" dirty="0" smtClean="0">
                <a:solidFill>
                  <a:schemeClr val="tx1"/>
                </a:solidFill>
                <a:effectLst/>
                <a:latin typeface="+mn-lt"/>
                <a:ea typeface="+mn-ea"/>
                <a:cs typeface="+mn-cs"/>
              </a:rPr>
              <a:t>       Как живые изваянъя, в искрах лунного сиянья,</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Чуть трепещут очертанья сосен, елей и берез.</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На подхватах предшествующих полустиший и по существу тоже на внутренних рифмах построено стихотворение, открывающее сборник «В безбрежности» (1894):</a:t>
            </a:r>
          </a:p>
          <a:p>
            <a:r>
              <a:rPr lang="ru-RU" sz="1200" i="1" kern="1200" dirty="0" smtClean="0">
                <a:solidFill>
                  <a:schemeClr val="tx1"/>
                </a:solidFill>
                <a:effectLst/>
                <a:latin typeface="+mn-lt"/>
                <a:ea typeface="+mn-ea"/>
                <a:cs typeface="+mn-cs"/>
              </a:rPr>
              <a:t>       Я мечтою ловил уходящие тени,</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Уходящие тени погасавшего дня,</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Я на башню всходил, и дрожали ступени,</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И дрожали ступени под ногой у меня.</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Внутренние рифмы нередко встречались в русской поэзии первой половины XIX века. Они имеются в балладах Жуковского, в стихотворениях Пушкина и поэтов его плеяды. Но к концу XIX века они вышли из употребления, и Бальмонту принадлежит заслуга их актуализации.</a:t>
            </a:r>
          </a:p>
          <a:p>
            <a:r>
              <a:rPr lang="ru-RU" sz="1200" kern="1200" dirty="0" smtClean="0">
                <a:solidFill>
                  <a:schemeClr val="tx1"/>
                </a:solidFill>
                <a:effectLst/>
                <a:latin typeface="+mn-lt"/>
                <a:ea typeface="+mn-ea"/>
                <a:cs typeface="+mn-cs"/>
              </a:rPr>
              <a:t>       Наряду с внутренними рифмами Бальмонт широко прибегал к другим формам музыкальности — к ассонансам и аллитерациям, т. е. к созвучию гласных и согласных. Для русской поэзии это тоже не было открытием, но, начиная с Бальмонта, все это оказалось в фокусе внимания. Например, стихотворение «Влага» (1899) целиком построено на внутреннем созвучии согласного «л»:</a:t>
            </a:r>
          </a:p>
          <a:p>
            <a:r>
              <a:rPr lang="ru-RU" sz="1200" i="1" kern="1200" dirty="0" smtClean="0">
                <a:solidFill>
                  <a:schemeClr val="tx1"/>
                </a:solidFill>
                <a:effectLst/>
                <a:latin typeface="+mn-lt"/>
                <a:ea typeface="+mn-ea"/>
                <a:cs typeface="+mn-cs"/>
              </a:rPr>
              <a:t>       С лодки скользнуло весло</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Ласково млеет прохлада.</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«Милый! Мой милый!» — Светло,</a:t>
            </a:r>
            <a:endParaRPr lang="ru-RU" sz="1200" kern="1200" dirty="0" smtClean="0">
              <a:solidFill>
                <a:schemeClr val="tx1"/>
              </a:solidFill>
              <a:effectLst/>
              <a:latin typeface="+mn-lt"/>
              <a:ea typeface="+mn-ea"/>
              <a:cs typeface="+mn-cs"/>
            </a:endParaRPr>
          </a:p>
          <a:p>
            <a:r>
              <a:rPr lang="ru-RU" sz="1200" i="1" kern="1200" dirty="0" smtClean="0">
                <a:solidFill>
                  <a:schemeClr val="tx1"/>
                </a:solidFill>
                <a:effectLst/>
                <a:latin typeface="+mn-lt"/>
                <a:ea typeface="+mn-ea"/>
                <a:cs typeface="+mn-cs"/>
              </a:rPr>
              <a:t>       Сладко от беглого взгляда.</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Магия звуков — стихия Бальмонта. Он стремился к созданию такой поэзии, которая бы, не прибегая к средствам предметно-логического воздействия, подобно музыке, выявляла определенное состояние души. И это ему удавалось блестяще. Под обаяние его напевного стиха не раз подпадали Анненский, Блок, Брюсов, Белый, Шмелев, Горький, не говоря уже о широкой читательской» публике.</a:t>
            </a:r>
          </a:p>
          <a:p>
            <a:r>
              <a:rPr lang="ru-RU" sz="1200" kern="1200" dirty="0" smtClean="0">
                <a:solidFill>
                  <a:schemeClr val="tx1"/>
                </a:solidFill>
                <a:effectLst/>
                <a:latin typeface="+mn-lt"/>
                <a:ea typeface="+mn-ea"/>
                <a:cs typeface="+mn-cs"/>
              </a:rPr>
              <a:t>       Лирика Бальмонта очень богата цветовой гаммой. «Быть может, вся природа — мозаика цветов»,— утверждал поэт и стремился показать это в своем творчестве. Его поэма «Фата Моргана», состоящая из 21 стихотворения — песнь во славу многоцветия. Каждое стихотворение посвящено какому-либо цвету или сочетанию цветов.</a:t>
            </a:r>
          </a:p>
          <a:p>
            <a:r>
              <a:rPr lang="ru-RU" sz="1200" kern="1200" dirty="0" smtClean="0">
                <a:solidFill>
                  <a:schemeClr val="tx1"/>
                </a:solidFill>
                <a:effectLst/>
                <a:latin typeface="+mn-lt"/>
                <a:ea typeface="+mn-ea"/>
                <a:cs typeface="+mn-cs"/>
              </a:rPr>
              <a:t>       Для многих произведений Бальмонта характерна синестезия — слитное изображение цвета, запаха и звука. Обновление поэтической речи в его творчестве идет по пути слияния словесных образов с живописными и музыкальными. В этом — жанровая специфика его пейзажной лирики, в которой тесно соприкасаются и поэзия, и живопись, и музыка, отражая богатство окружающего мира и вовлекая читателя в цветозвуковой и музыкальный поток впечатлений и переживаний.</a:t>
            </a:r>
          </a:p>
          <a:p>
            <a:r>
              <a:rPr lang="ru-RU" sz="1200" kern="1200" dirty="0" smtClean="0">
                <a:solidFill>
                  <a:schemeClr val="tx1"/>
                </a:solidFill>
                <a:effectLst/>
                <a:latin typeface="+mn-lt"/>
                <a:ea typeface="+mn-ea"/>
                <a:cs typeface="+mn-cs"/>
              </a:rPr>
              <a:t>       Бальмонт удивлял современников смелостью и неожиданностью метафор. Для него, например, ничего не стоило сказать: «аромат солнца», «флейты звук </a:t>
            </a:r>
            <a:r>
              <a:rPr lang="ru-RU" sz="1200" kern="1200" dirty="0" err="1" smtClean="0">
                <a:solidFill>
                  <a:schemeClr val="tx1"/>
                </a:solidFill>
                <a:effectLst/>
                <a:latin typeface="+mn-lt"/>
                <a:ea typeface="+mn-ea"/>
                <a:cs typeface="+mn-cs"/>
              </a:rPr>
              <a:t>зоревой</a:t>
            </a:r>
            <a:r>
              <a:rPr lang="ru-RU" sz="1200" kern="1200" dirty="0" smtClean="0">
                <a:solidFill>
                  <a:schemeClr val="tx1"/>
                </a:solidFill>
                <a:effectLst/>
                <a:latin typeface="+mn-lt"/>
                <a:ea typeface="+mn-ea"/>
                <a:cs typeface="+mn-cs"/>
              </a:rPr>
              <a:t>, голубой». Метафора у Бальмонта, как и у других символистов, была основным художественным приемом преображения явлений мира в символ. Поэтический словарь Бальмонта богат и своеобразен. Он отличается изысканностью и виртуозностью сравнений и особенно эпитетов. </a:t>
            </a:r>
          </a:p>
          <a:p>
            <a:r>
              <a:rPr lang="ru-RU" sz="1200" kern="1200" dirty="0" smtClean="0">
                <a:solidFill>
                  <a:schemeClr val="tx1"/>
                </a:solidFill>
                <a:effectLst/>
                <a:latin typeface="+mn-lt"/>
                <a:ea typeface="+mn-ea"/>
                <a:cs typeface="+mn-cs"/>
              </a:rPr>
              <a:t>       Бальмонт, которого не зря называли «поэтом прилагательных», существенно повысил в русской лирике начала XX века роль эпитета. Он нагнетает множество определений к определяемому слову («Над водой, над рекой безглагольной. Безглагольной, безгласной, томительной…»), усиливает эпитет повторами, внутренней рифмой («Если бы был я звенящей, блестящей, свободной волной…»), прибегает к составным эпитетам («Краски печально-богатые») и к эпитетам-неологизмам.</a:t>
            </a:r>
          </a:p>
          <a:p>
            <a:r>
              <a:rPr lang="ru-RU" sz="1200" kern="1200" dirty="0" smtClean="0">
                <a:solidFill>
                  <a:schemeClr val="tx1"/>
                </a:solidFill>
                <a:effectLst/>
                <a:latin typeface="+mn-lt"/>
                <a:ea typeface="+mn-ea"/>
                <a:cs typeface="+mn-cs"/>
              </a:rPr>
              <a:t>       Эти особенности поэтики Бальмонта присущи и его стихотворениям для детей, составившим цикл «Фейные сказки». В них изображен живой и неповторимо яркий мир реальных и фантастических существ: доброй хозяйки природного царства феи, озорных русалок, бабочек, трясогузок и пр. Поэт проявил великолепное умение проникать в психологию читателя-ребенка, свежо и красочно показать ему все то, с чем он кровно связан с самого рождения.</a:t>
            </a:r>
          </a:p>
          <a:p>
            <a:r>
              <a:rPr lang="ru-RU" sz="1200" kern="1200" dirty="0" smtClean="0">
                <a:solidFill>
                  <a:schemeClr val="tx1"/>
                </a:solidFill>
                <a:effectLst/>
                <a:latin typeface="+mn-lt"/>
                <a:ea typeface="+mn-ea"/>
                <a:cs typeface="+mn-cs"/>
              </a:rPr>
              <a:t>Стихи Бальмонта ярки и неповторимы. Столь же светлым и живым был он сам. В воспоминаниях Б. Зайцева, И. Шмелева, М. Цветаевой, Ю. Терапиано, Г. Гребенщикова встает образ душевно богатого, чуткого, легкоранимого, обладавшего удивительной психологической зоркостью человека, для которого понятия чести и ответственности в исполнении своего главного жизненного долга — служению искусству — были святы.</a:t>
            </a:r>
          </a:p>
          <a:p>
            <a:r>
              <a:rPr lang="ru-RU" sz="1200" kern="1200" dirty="0" smtClean="0">
                <a:solidFill>
                  <a:schemeClr val="tx1"/>
                </a:solidFill>
                <a:effectLst/>
                <a:latin typeface="+mn-lt"/>
                <a:ea typeface="+mn-ea"/>
                <a:cs typeface="+mn-cs"/>
              </a:rPr>
              <a:t>       Роль Бальмонта в истории русской поэтической культуры трудно переоценить. Он был не только виртуозом стиха («Паганини русского стиха» называли его современники), но и человеком огромной филологической культуры в целом, живых универсальных знаний.</a:t>
            </a:r>
          </a:p>
          <a:p>
            <a:r>
              <a:rPr lang="ru-RU" sz="1200" b="1" kern="1200" dirty="0" smtClean="0">
                <a:solidFill>
                  <a:schemeClr val="tx1"/>
                </a:solidFill>
                <a:effectLst/>
                <a:latin typeface="+mn-lt"/>
                <a:ea typeface="+mn-ea"/>
                <a:cs typeface="+mn-cs"/>
              </a:rPr>
              <a:t>       Дошкольники – слушатели, а не читатели, поэтому в стихотворениях К. Бальмонта их привлекают, прежде всего, музыкальность, напевность, ритмичность.  </a:t>
            </a:r>
          </a:p>
          <a:p>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Взрослому, перед тем как знакомить детей с творчеством поэта, необходимо понять и прочувствовать произведение, проанализировать его со стороны содержания и формы. Нужна и подготовительная работа с детьми. Встречающиеся в тексте непонятные слова, незнакомые образы могут препятствовать пониманию стихотворения, поэтому они должны быть разъяснены детям заранее, повод для этого опытному воспитателю всегда нетрудно найти.</a:t>
            </a:r>
          </a:p>
          <a:p>
            <a:r>
              <a:rPr lang="ru-RU" sz="1200" kern="1200" dirty="0" smtClean="0">
                <a:solidFill>
                  <a:schemeClr val="tx1"/>
                </a:solidFill>
                <a:effectLst/>
                <a:latin typeface="+mn-lt"/>
                <a:ea typeface="+mn-ea"/>
                <a:cs typeface="+mn-cs"/>
              </a:rPr>
              <a:t>       И ещё одно. Педагог должен в совершенстве владеть техникой чтения – чёткой дикцией, средствами интонационной выразительности. Надо уметь правильно расставлять логические ударения, паузы, уметь ускорять или замедлять темп чтения, в нужных местах повышать или понижать голос. Предлагая дошкольникам стихотворения К. Бальмонта, очень важно проявить чувство меры, избегая прямолинейности толкования образов, сочетая вопросы по содержанию с вопросами о художественной форме.</a:t>
            </a:r>
          </a:p>
          <a:p>
            <a:r>
              <a:rPr lang="ru-RU" sz="1200" kern="1200" dirty="0" smtClean="0">
                <a:solidFill>
                  <a:schemeClr val="tx1"/>
                </a:solidFill>
                <a:effectLst/>
                <a:latin typeface="+mn-lt"/>
                <a:ea typeface="+mn-ea"/>
                <a:cs typeface="+mn-cs"/>
              </a:rPr>
              <a:t>       Умение воспринимать творчество одного из самых ярких художников слова, осознавать, наряду с содержанием, и элементы художественной выразительности само по себе к человеку не приходит: его надо развивать с самого раннего возраста, чтобы воспитать любовь и интерес к языку, звуку, поэтическому образу, в конечном счете – к поэзии.</a:t>
            </a:r>
          </a:p>
          <a:p>
            <a:endParaRPr lang="ru-RU" dirty="0"/>
          </a:p>
        </p:txBody>
      </p:sp>
      <p:sp>
        <p:nvSpPr>
          <p:cNvPr id="4" name="Номер слайда 3"/>
          <p:cNvSpPr>
            <a:spLocks noGrp="1"/>
          </p:cNvSpPr>
          <p:nvPr>
            <p:ph type="sldNum" sz="quarter" idx="10"/>
          </p:nvPr>
        </p:nvSpPr>
        <p:spPr/>
        <p:txBody>
          <a:bodyPr/>
          <a:lstStyle/>
          <a:p>
            <a:fld id="{1B4AEAF4-488F-47AC-A78C-6D9BBDA01D29}" type="slidenum">
              <a:rPr lang="ru-RU" smtClean="0"/>
              <a:t>16</a:t>
            </a:fld>
            <a:endParaRPr lang="ru-RU"/>
          </a:p>
        </p:txBody>
      </p:sp>
    </p:spTree>
    <p:extLst>
      <p:ext uri="{BB962C8B-B14F-4D97-AF65-F5344CB8AC3E}">
        <p14:creationId xmlns:p14="http://schemas.microsoft.com/office/powerpoint/2010/main" val="12033155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Одной из популярных тем русской литературы является тема детства. Впервые принципиальное, проблемно-ключевое значение приобрёл «детский вопрос» в мировоззренческих и эстетических исканиях отечественных символистов, целью которых было не только создание нового искусства, но и развитие новых художественных и философских систем, осмысление места и феноменологического потенциала человека будущего. Концепция детства понималась поэтами и писателями символистами как целостная художественная реальность, которая является понятийно-образным воплощением духовно-нравственных истоков человеческого бытия и представлена в своей событийности в их произведениях. Рассмотрим концепцию детства русских символистов на примере творчества К.Д. Бальмонта.</a:t>
            </a:r>
          </a:p>
          <a:p>
            <a:r>
              <a:rPr lang="ru-RU" sz="1200" kern="1200" dirty="0" smtClean="0">
                <a:solidFill>
                  <a:schemeClr val="tx1"/>
                </a:solidFill>
                <a:effectLst/>
                <a:latin typeface="+mn-lt"/>
                <a:ea typeface="+mn-ea"/>
                <a:cs typeface="+mn-cs"/>
              </a:rPr>
              <a:t>       К.Д. Бальмонт поэт-символист, о котором М.И.Цветаева сказала: «Творец-ребенок». Детский строй души поэта, впечатления собственного детства и наконец, отцовство позволили К.Д. Бальмонту глубоко проникнуть в мир детства и сказать свое слово о нём и ребенке. Личный опыт привел его к убеждению, что детство — это «заглавное инициальное ядро» (Б. Пастернак), то «наследство», на котором строится вся жизнь человека. Это не просто исток, это вершина духовного развития человека. Свое видение мира в целом и мира детства К.Д. Бальмонт передал в стихотворном сборнике «Марево». В построении, которого автор использует излюбленную им форму, разделяя сборник на три раздела. Стихотворения распределены по частям в арифметической прогрессии: 15, 30, 45.    Композиция сборника, им самим определенная, совпадает с хронологией написания произведений. В первый раздел входят стихи, написанные в Москве в 1917 году, во второй — в Париже в 1920 — 1921 годах. Стихотворения из третьего раздела созданы во Франции, в Бретани в 1922 году. В сборнике одна из ведущих тем творчества К.Д. Бальмонта — тема покинутой Родины — тесно соприкасается с другой излюбленной — темой детства. Черты мира детства становятся в «Мареве» знаками родины. Своими детскими воспоминаниями поэт очень дорожил. Человек для Бальмонта — дитя природы, погруженное в ее стихию. Сад в родной усадьбе представляется ему воплощением рая. Это вечно цветущая благодатная земля, где царит гармония и красота, поэтому здесь значимы и впечатляющи автобиографические детали. Корневым, изначальным представлением детства выступает в «Мареве» сад в имении родителей, образы которого совершенно реальны: ласточки, зеленая травка, стрекозы, утки в пруду. Родной дом и сад становятся у К.Д. Бальмонта образом всего, что дорого с детства. В сборнике явственно слышны трагические ноты: пожар, беда, разрушение. В поэтическом рисунке сборника соединяются открытая публицистика и символические обобщения. Сад, растоптанный скотом, — символ утраченного рая, навсегда потерянной родины, радости детства («Я рад»). Образы, связанные с детством, оценочны. Поэт вводит излюбленные эстетизирующие детали: солнце, звезда, зеленая травка, брызги «дождя золотого», «лазоревая ширь», радость и радостный бой часов. Ему памятны детство, Родина, но жизненные часы отсчитывают его время. Приходит одиночество в изгнании, память о детстве как утре жизни, помогает не утратить первоначальную цельность и органичность, не разорвать связь с природой. Лирический герой, очень близкий самому автору, мечтает быть свободным и естественным, быть готовым к переменам к лучшему, жить так, чтобы душа соприкасалась с царственными стихиями, быть причастным к этим стихиям. Композиционное кольцо высвечивает образ матери, но жизненные часы пробили полночь, лирический герой живет в «бесчасье» (первое стихотворение третьей части так и называется): «И я к родному краю / Рвусь, но не порвать враждебных чар».</a:t>
            </a:r>
          </a:p>
          <a:p>
            <a:r>
              <a:rPr lang="ru-RU" sz="1200" kern="1200" dirty="0" smtClean="0">
                <a:solidFill>
                  <a:schemeClr val="tx1"/>
                </a:solidFill>
                <a:effectLst/>
                <a:latin typeface="+mn-lt"/>
                <a:ea typeface="+mn-ea"/>
                <a:cs typeface="+mn-cs"/>
              </a:rPr>
              <a:t>       Яркие эпизоды из детства возникают в памяти. Плотица в знакомой речке, блеснувшая «мгновенным серебром», дальний грохот телеги, улетающая песня. Радость молодая и грусть, нега в душе («Просветы»), Отчий дом живет в памяти, манит. Глаза ребенка это символ мира, гармонии. В детских глазах отражаются цветы, но яркой сказке приходит конец. На смену гармонии и искренности приходят утраты, а живет лирический герой «с пробитым сердцем» («Я знал»). Строчки, в которых представлен мир детства, наполнены обостренным ностальгическим чувством. Самая грустная книга «солнечного поэта» все же не лишена оптимизма, так как явно свидетельствует о пересмотре прежних позиций в литературе и жизни, об освобождении от позы, искусственности. Четко обозначено направление творческого поиска её автора, намечено движение к истокам, к простому человеческому чувству. Корневое, родное, становится для него дороже и ближе, отдаляясь во времени и пространстве.</a:t>
            </a:r>
          </a:p>
          <a:p>
            <a:r>
              <a:rPr lang="ru-RU" sz="1200" kern="1200" dirty="0" smtClean="0">
                <a:solidFill>
                  <a:schemeClr val="tx1"/>
                </a:solidFill>
                <a:effectLst/>
                <a:latin typeface="+mn-lt"/>
                <a:ea typeface="+mn-ea"/>
                <a:cs typeface="+mn-cs"/>
              </a:rPr>
              <a:t>       Стихотворения К. Д. Бальмонта, адресованные детям, появлялись в печати, начиная с 1895 года (единичные публикации в журнале «Детское чтение»). В 1905 году в этом же журнале (№11) был опубликован цикл стихотворений «Светлый мир»; все они вошли в книгу «Фейные сказки», изданную в конце года. «Фейные сказки» автор посвятил четырехлетней дочери Нине. Книгу составляют три части: «Фея», «Детский мир» и «Былинки. В первой части земной природный мир противопоставляется «сказочному» миру фантазии. Земной мир изображается подробно: одних видов живых существ и растений здесь упоминается не менее двух десятков. Но в «Фейных сказках» центральное место отводится именно сказочному «фейному» освоению природного мира: в известном открывается чудесное, в видимом — то, чего не видно. Эту функцию поэт приписывает Фее («Чары Феи»): «Кто так разнежил облака, / Они совсем жемчужны? / И почему ручью река / Поет: мы будем дружны? / И почему так ландыш вдруг / Вздохнул, в траве бледнея? / И почему так нежен луг?». Вывод подсказывает рифма: «Это Фея». «Фейный» мир изображается изменчивым, хаотичным. Особенно характерны в этом отношении семейные неурядицы, которые в «Фейных сказках» встречаются неоднократно. Например, в стихотворении «Наряды Феи» сообщается о свадьбе Феи и Светляка, а уже в следующем стихотворении, «Прогулка Феи», героиня подумывает, не променять ли своего мужа на мотылька. На этот раз Фея вовремя вспоминает о Светляке, однако из следующих стихотворений видно, что семья не представляет для нее никакой ценности. В стихотворении «Фейная война» мухи — союзники Светляка, воюющего против муравьев — конечно же, за Фею. А в стихотворении «Фея за делом» она буквально «сдает» своих гостей-мушек пауку, то есть уничтожает друзей своего мужа. И в стихотворении «Беспорядки у Феи», где Фея — лирическая героиня, ее отношения с мужем далеко не безоблачны («Пошла бранить я Светляка, / Чтоб не давать поблажки»4. Светляк же, как выясняется, любит бывать в гостях у мухи, то есть тоже дает Фее повод для ревности. В стихотворении «Фея и бронзовка» Фея вообще покидает родной край в компании жука-бронзовки, забыв о Светляке окончательно.</a:t>
            </a:r>
          </a:p>
          <a:p>
            <a:r>
              <a:rPr lang="ru-RU" sz="1200" kern="1200" dirty="0" smtClean="0">
                <a:solidFill>
                  <a:schemeClr val="tx1"/>
                </a:solidFill>
                <a:effectLst/>
                <a:latin typeface="+mn-lt"/>
                <a:ea typeface="+mn-ea"/>
                <a:cs typeface="+mn-cs"/>
              </a:rPr>
              <a:t>       В детских стихотворениях мотив семейного неблагополучия характеризует не только сферу взаимоотношений героев: он сигнализирует и о восприятии всей вселенной как хаотичной, поскольку семья для ребенка — это первый образец не только организации человеческого мира, но и миропорядка вообще.</a:t>
            </a:r>
          </a:p>
          <a:p>
            <a:r>
              <a:rPr lang="ru-RU" sz="1200" kern="1200" dirty="0" smtClean="0">
                <a:solidFill>
                  <a:schemeClr val="tx1"/>
                </a:solidFill>
                <a:effectLst/>
                <a:latin typeface="+mn-lt"/>
                <a:ea typeface="+mn-ea"/>
                <a:cs typeface="+mn-cs"/>
              </a:rPr>
              <a:t>В стихотворениях для детей К.Д. Бальмонт поднимает тему Зла, которое никогда не побеждается окончательно. Фея часто находится во власти отрицательных эмоций: она испытывает гнев, нерешительность, неудовольствие, усталость, боль (например, в стихотворениях «Фея за делом», «Забавы Феи», «Беспорядки у Феи», «Фея в гневе», «Фейная война» и др.). И ни в одном из них не происходит «перевоспитания» «злых» существ в «добрые. Фея устает даже от собственной безмятежности и доброты — ведь ей нужно отвечать взаимностью на влюбленность всего окружающего мира («Трудно Фее»).</a:t>
            </a:r>
          </a:p>
          <a:p>
            <a:r>
              <a:rPr lang="ru-RU" sz="1200" kern="1200" dirty="0" smtClean="0">
                <a:solidFill>
                  <a:schemeClr val="tx1"/>
                </a:solidFill>
                <a:effectLst/>
                <a:latin typeface="+mn-lt"/>
                <a:ea typeface="+mn-ea"/>
                <a:cs typeface="+mn-cs"/>
              </a:rPr>
              <a:t>       Поэтический образ детства, запечатленный в лирике К.Д. Бальмонта, получил свое воплощение в его прозе — рассказах из книги «Воздушный путь» (1923), в романе «Под новым серпом» (1923). Здесь поэт воссоздал собирательный «портрет» детства вообще, в самых существенных и ценных для него свойствах и чертах, поэтому дети лишены конкретных имен и представлены так: «ребенок», «дети», «девочка» «рыженький мальчик», «девочка с черными глазами», «зеленоглазка», «светлоглазка», «два милых ребенка». Дети ассоциируются у автора с растительными образами: стебелек -новый, миленький, зеленый, милый; цветок — светлый, веселый, редкий, ничем не отравленный. Соотнесение ребенка с этими образами раскрывает саму суть детства в понимании художника и его отношение к нему: образ стебля связан с началом жизни, ростом, устремленностью вверх, цветок -олицетворение райского состояния, молодой жизни, красоты, нежности. Этими образами-символами К.Д. Бальмонт подчёркивает в ребёнке хрупкость, незащищённость, солнечное очарование, красоту расцвета.</a:t>
            </a:r>
          </a:p>
          <a:p>
            <a:r>
              <a:rPr lang="ru-RU" sz="1200" kern="1200" dirty="0" smtClean="0">
                <a:solidFill>
                  <a:schemeClr val="tx1"/>
                </a:solidFill>
                <a:effectLst/>
                <a:latin typeface="+mn-lt"/>
                <a:ea typeface="+mn-ea"/>
                <a:cs typeface="+mn-cs"/>
              </a:rPr>
              <a:t>       Дети в понимании и изображении писателя -это прекрасные создания Божьего мира, недаром одному из своих рассказов о маленькой героине он дал название «Солнечное Дитя», введя в текст произведения следующие обозначения ребенка: «Солнечная Звездочка», «Божья Звезда», «Солнечное Дитяти», семантика которых указывает на приход ребенка из высших звездно-солнечных миров. Рождение Дитя для рассказчика — это некий свет, прорывающий мрак, освещающий души.</a:t>
            </a:r>
          </a:p>
          <a:p>
            <a:r>
              <a:rPr lang="ru-RU" sz="1200" b="1" kern="1200" dirty="0" smtClean="0">
                <a:solidFill>
                  <a:schemeClr val="tx1"/>
                </a:solidFill>
                <a:effectLst/>
                <a:latin typeface="+mn-lt"/>
                <a:ea typeface="+mn-ea"/>
                <a:cs typeface="+mn-cs"/>
              </a:rPr>
              <a:t>       Роман К.Д. Бальмонта «Под новым серпом»</a:t>
            </a:r>
            <a:r>
              <a:rPr lang="ru-RU" sz="1200" kern="1200" dirty="0" smtClean="0">
                <a:solidFill>
                  <a:schemeClr val="tx1"/>
                </a:solidFill>
                <a:effectLst/>
                <a:latin typeface="+mn-lt"/>
                <a:ea typeface="+mn-ea"/>
                <a:cs typeface="+mn-cs"/>
              </a:rPr>
              <a:t> — произведение о детстве, рождающем поэта. В романе художник изобразил «корни» всей жизни своего автобиографического героя в младенчестве. Размышляя о детстве, автор стремился изобразить подробно все те силы, которые, взращивают истинно прекрасного человека, то, что благотворно воздействует на детскую душу: родительская ласка, природа, игрушки, музыка, книга. К. Бальмонт особо подчеркнул значимость в духовном созревании ребёнка «художественной основы мироздания», считая, что только при её наличии может сформироваться талантливая личность.</a:t>
            </a:r>
          </a:p>
          <a:p>
            <a:r>
              <a:rPr lang="ru-RU" sz="1200" kern="1200" dirty="0" smtClean="0">
                <a:solidFill>
                  <a:schemeClr val="tx1"/>
                </a:solidFill>
                <a:effectLst/>
                <a:latin typeface="+mn-lt"/>
                <a:ea typeface="+mn-ea"/>
                <a:cs typeface="+mn-cs"/>
              </a:rPr>
              <a:t>       Первыми поцелуями мира к душе назвал К. Бальмонт первые ощущения детского бытия. Целующий ребенка мир — любящий его мир. Поэт не знает другого отношения мира к детям. Герой романа Горик Гиреев воспринимает детство «как золотой праздник», «светлую сказку», «неоглядное изумрудное царство». Этими словами создается в произведении образ идеального мира, в котором ребенок будет счастлив. Важно, по мысли писателя, чтобы этот мир, эта «сказка» не были разрушены грубым прикосновением жизни, ибо «если детство проходит счастливым, всё оно есть беспрерывная тайна причастия. И этот свет Мировой Евхаристии, пережившему счастливое детство, светит потом всю жизнь».</a:t>
            </a:r>
          </a:p>
          <a:p>
            <a:r>
              <a:rPr lang="ru-RU" sz="1200" kern="1200" dirty="0" smtClean="0">
                <a:solidFill>
                  <a:schemeClr val="tx1"/>
                </a:solidFill>
                <a:effectLst/>
                <a:latin typeface="+mn-lt"/>
                <a:ea typeface="+mn-ea"/>
                <a:cs typeface="+mn-cs"/>
              </a:rPr>
              <a:t>       Название романа — «Под новым серпом» приобретает черты символа. Ребёнок для К. Бальмонта — это малый росток, хрупкий стебелёк, но он, же и «колос грядущей жатвы». На детской судьбе отпечатываются не только события частной жизни, но и дыхание века. Оно может быть, как благотворным, так и смрадным, уничтожающим «стройный стебель», прежде чем он явит миру всю свою цветущую мощь.</a:t>
            </a:r>
          </a:p>
          <a:p>
            <a:endParaRPr lang="ru-RU" dirty="0"/>
          </a:p>
        </p:txBody>
      </p:sp>
      <p:sp>
        <p:nvSpPr>
          <p:cNvPr id="4" name="Номер слайда 3"/>
          <p:cNvSpPr>
            <a:spLocks noGrp="1"/>
          </p:cNvSpPr>
          <p:nvPr>
            <p:ph type="sldNum" sz="quarter" idx="10"/>
          </p:nvPr>
        </p:nvSpPr>
        <p:spPr/>
        <p:txBody>
          <a:bodyPr/>
          <a:lstStyle/>
          <a:p>
            <a:fld id="{1B4AEAF4-488F-47AC-A78C-6D9BBDA01D29}" type="slidenum">
              <a:rPr lang="ru-RU" smtClean="0"/>
              <a:t>17</a:t>
            </a:fld>
            <a:endParaRPr lang="ru-RU"/>
          </a:p>
        </p:txBody>
      </p:sp>
    </p:spTree>
    <p:extLst>
      <p:ext uri="{BB962C8B-B14F-4D97-AF65-F5344CB8AC3E}">
        <p14:creationId xmlns:p14="http://schemas.microsoft.com/office/powerpoint/2010/main" val="13331178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Последнюю свою книгу стихов Бальмонт назвал «Светослужение (1937). В ней он как бы подводит итог страстному поклонению Солнцу, Любви, Красоте, «Поэзии как волшебству».</a:t>
            </a:r>
          </a:p>
          <a:p>
            <a:r>
              <a:rPr lang="ru-RU" sz="1200" kern="1200" dirty="0" smtClean="0">
                <a:solidFill>
                  <a:schemeClr val="tx1"/>
                </a:solidFill>
                <a:effectLst/>
                <a:latin typeface="+mn-lt"/>
                <a:ea typeface="+mn-ea"/>
                <a:cs typeface="+mn-cs"/>
              </a:rPr>
              <a:t>       В начале сороковых годов Бальмонт переселяется в Нуази ле Гран, местечко близ Парижа, в пансион, организованный для бедных русских эмигрантов матерью Марией (Е. Ю. Кузьминой-Караваевой). Нищета, голод, болезни, одиночество отравляли его старость. Умер К. Д. Бальмонт 24 декабря 1942 года от воспаления легких.</a:t>
            </a:r>
          </a:p>
          <a:p>
            <a:r>
              <a:rPr lang="ru-RU" sz="1200" kern="1200" dirty="0" smtClean="0">
                <a:solidFill>
                  <a:schemeClr val="tx1"/>
                </a:solidFill>
                <a:effectLst/>
                <a:latin typeface="+mn-lt"/>
                <a:ea typeface="+mn-ea"/>
                <a:cs typeface="+mn-cs"/>
              </a:rPr>
              <a:t>       Последние дни перед смертью ему, по его просьбе, читали повесть И. Шмелева «Богомолье» — светоносную книгу о Москве, о русском благочестии, о милой его сердцу России.</a:t>
            </a: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Умер Константин Дмитриевич Бальмонт </a:t>
            </a:r>
            <a:r>
              <a:rPr lang="ru-RU" sz="1200" kern="1200" dirty="0" smtClean="0">
                <a:solidFill>
                  <a:schemeClr val="tx1"/>
                </a:solidFill>
                <a:effectLst/>
                <a:latin typeface="+mn-lt"/>
                <a:ea typeface="+mn-ea"/>
                <a:cs typeface="+mn-cs"/>
              </a:rPr>
              <a:t>незаметно вдали от Родины, в оккупированном фашистами Париже </a:t>
            </a:r>
            <a:r>
              <a:rPr lang="ru-RU" sz="1200" b="1" kern="1200" dirty="0" smtClean="0">
                <a:solidFill>
                  <a:schemeClr val="tx1"/>
                </a:solidFill>
                <a:effectLst/>
                <a:latin typeface="+mn-lt"/>
                <a:ea typeface="+mn-ea"/>
                <a:cs typeface="+mn-cs"/>
              </a:rPr>
              <a:t>24 декабря 1942 года... </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Когда-нибудь его прах Россия примет на своей земле, ибо земли у нас много и на ней найдётся место для одного из её честных сынов... …сам Бальмонт в 1896 году (в 29 лет от роду) завещал, хоть и в шутку, похоронить его в Новодевичьем монастыре, но думаю, что и в Гумнищах найдётся место для могилы Бальмонта. Прожил он по календарю 75 лет, но сколько было прожито им творческих жизней, не знает никто…</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Он много завещал людям, но помните, он завещал нам свою любовь к Родине: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…я возглашу единый клич: "Россия!"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Горя, я пропою: "Люблю тебя - везде!"</a:t>
            </a:r>
            <a:br>
              <a:rPr lang="ru-RU" sz="1200" kern="1200" dirty="0" smtClean="0">
                <a:solidFill>
                  <a:schemeClr val="tx1"/>
                </a:solidFill>
                <a:effectLst/>
                <a:latin typeface="+mn-lt"/>
                <a:ea typeface="+mn-ea"/>
                <a:cs typeface="+mn-cs"/>
              </a:rPr>
            </a:br>
            <a:endParaRPr lang="ru-RU" dirty="0"/>
          </a:p>
        </p:txBody>
      </p:sp>
      <p:sp>
        <p:nvSpPr>
          <p:cNvPr id="4" name="Номер слайда 3"/>
          <p:cNvSpPr>
            <a:spLocks noGrp="1"/>
          </p:cNvSpPr>
          <p:nvPr>
            <p:ph type="sldNum" sz="quarter" idx="10"/>
          </p:nvPr>
        </p:nvSpPr>
        <p:spPr/>
        <p:txBody>
          <a:bodyPr/>
          <a:lstStyle/>
          <a:p>
            <a:fld id="{1B4AEAF4-488F-47AC-A78C-6D9BBDA01D29}" type="slidenum">
              <a:rPr lang="ru-RU" smtClean="0"/>
              <a:t>18</a:t>
            </a:fld>
            <a:endParaRPr lang="ru-RU"/>
          </a:p>
        </p:txBody>
      </p:sp>
    </p:spTree>
    <p:extLst>
      <p:ext uri="{BB962C8B-B14F-4D97-AF65-F5344CB8AC3E}">
        <p14:creationId xmlns:p14="http://schemas.microsoft.com/office/powerpoint/2010/main" val="30522198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smtClean="0"/>
          </a:p>
          <a:p>
            <a:r>
              <a:rPr lang="ru-RU" sz="1200" kern="1200" dirty="0" smtClean="0">
                <a:solidFill>
                  <a:schemeClr val="tx1"/>
                </a:solidFill>
                <a:effectLst/>
                <a:latin typeface="+mn-lt"/>
                <a:ea typeface="+mn-ea"/>
                <a:cs typeface="+mn-cs"/>
              </a:rPr>
              <a:t>       Прикосновение к поэзии Бальмонта, к его самым лучшим стихам, рассчитанным на детей и взрослых,  необходимо для развития души уже в дошкольном и школьном возрасте. Без такого прикосновения нельзя говорить о полном образовании современного человека, живущего в русской культуре. Моё личное образование, теперь я это вижу очень отчётливо, было ущербным и неполным без знания поэзии Бальмонта. Если бы он с самого детства вошёл в душу напевной ритмичностью или протяжностью его стихов, мы</a:t>
            </a:r>
            <a:r>
              <a:rPr lang="ru-RU" sz="1200" kern="1200" baseline="0" dirty="0" smtClean="0">
                <a:solidFill>
                  <a:schemeClr val="tx1"/>
                </a:solidFill>
                <a:effectLst/>
                <a:latin typeface="+mn-lt"/>
                <a:ea typeface="+mn-ea"/>
                <a:cs typeface="+mn-cs"/>
              </a:rPr>
              <a:t> бы</a:t>
            </a:r>
            <a:r>
              <a:rPr lang="ru-RU" sz="1200" kern="1200" dirty="0" smtClean="0">
                <a:solidFill>
                  <a:schemeClr val="tx1"/>
                </a:solidFill>
                <a:effectLst/>
                <a:latin typeface="+mn-lt"/>
                <a:ea typeface="+mn-ea"/>
                <a:cs typeface="+mn-cs"/>
              </a:rPr>
              <a:t> были богаче в развитии своей души.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Восприятие человека – это культурное явление, оно формируется культурой. Бальмонт, художник слова, обогащает наше восприятие, делает нас чуточку сложнее и культурнее, приоткрывая нам новое видение самих себя и мира, выстраивает перед нами действо зарождения личности – личности, которая выделяется из мира, противопоставляет себя миру и в то же самое время, вбирая мир, порождает новую цельность бытия – гармоничного бытия личности в мире. Возможно, именно этим – появлением личности – он пугает тех, кто сам личностью не стал, или остался незрелой личностью.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Мне хочется закончить урок</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о творчестве Бальмонта его замечательным стихом «Завет бытия»:</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Я спросил у свободного ветра,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Что мне сделать, чтоб быть молодым.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Мне ответил играющий ветер:</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«Будь воздушным, как ветер, как дым!»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Я спросил у могучего моря,</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 чём великий завет бытия.</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Мне ответило звучное море: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«Будь всегда полнозвучным, как я!»</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Я спросил у высокого солнца,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Как мне вспыхнуть светлее зари.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Ничего не ответило солнце,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Но душа услыхала: «Гори!»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Бальмонт горел всю свою жизнь – таких трудолюбивых, творческих и плодотворных людей, увы, мало среди нас. Поэтому не будем бояться того света, каким Поэт горел и продолжает гореть для нас и для мира.</a:t>
            </a:r>
            <a:endParaRPr lang="ru-RU" dirty="0"/>
          </a:p>
        </p:txBody>
      </p:sp>
      <p:sp>
        <p:nvSpPr>
          <p:cNvPr id="4" name="Номер слайда 3"/>
          <p:cNvSpPr>
            <a:spLocks noGrp="1"/>
          </p:cNvSpPr>
          <p:nvPr>
            <p:ph type="sldNum" sz="quarter" idx="10"/>
          </p:nvPr>
        </p:nvSpPr>
        <p:spPr/>
        <p:txBody>
          <a:bodyPr/>
          <a:lstStyle/>
          <a:p>
            <a:fld id="{1B4AEAF4-488F-47AC-A78C-6D9BBDA01D29}" type="slidenum">
              <a:rPr lang="ru-RU" smtClean="0"/>
              <a:t>19</a:t>
            </a:fld>
            <a:endParaRPr lang="ru-RU"/>
          </a:p>
        </p:txBody>
      </p:sp>
    </p:spTree>
    <p:extLst>
      <p:ext uri="{BB962C8B-B14F-4D97-AF65-F5344CB8AC3E}">
        <p14:creationId xmlns:p14="http://schemas.microsoft.com/office/powerpoint/2010/main" val="7580949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Принято считать, что Серебряный век поэзии берет свое начало в конце 19-го столетия и длится до 1917 года (1892-1917). В это время меняется система образов, она наполняется другим смыслом. В эпоху Серебряного века родилось множество талантливых художников, композиторов, писателей, но такого количества гениальных поэтов никакая другая эпоха не видывала. Это Иван Бунин, Сергей Есенин, Владимир Маяковский, А. Блок, Д. Хармс, Саша Черный, А.И. Введенский, Н.С. Гумилев и многие другие. Множество значительных имен представляли разнообразные течения – реализм, символизм, акмеизм, футуризм, новокрестьянское течение и пр.</a:t>
            </a:r>
          </a:p>
          <a:p>
            <a:r>
              <a:rPr lang="ru-RU" sz="1200" kern="1200" dirty="0" smtClean="0">
                <a:solidFill>
                  <a:schemeClr val="tx1"/>
                </a:solidFill>
                <a:effectLst/>
                <a:latin typeface="+mn-lt"/>
                <a:ea typeface="+mn-ea"/>
                <a:cs typeface="+mn-cs"/>
              </a:rPr>
              <a:t>       Детство стало одной из ведущих тем литературы. Несмотря на возросшую роль темы детства во взрослой литературе, литература для детей переживала не лучшие времена из-за ужесточения двойной цензуры – политической и педагогической.</a:t>
            </a:r>
          </a:p>
          <a:p>
            <a:r>
              <a:rPr lang="ru-RU" sz="1200" kern="1200" dirty="0" smtClean="0">
                <a:solidFill>
                  <a:schemeClr val="tx1"/>
                </a:solidFill>
                <a:effectLst/>
                <a:latin typeface="+mn-lt"/>
                <a:ea typeface="+mn-ea"/>
                <a:cs typeface="+mn-cs"/>
              </a:rPr>
              <a:t>       В литературе для детей стала особенно цениться изобразительность. К оформлению книги стали предъявляться более высокие требования, рисунок должен был согласовываться не только с текстом, но и с подтекстом. Поговорим о поэзии</a:t>
            </a:r>
            <a:r>
              <a:rPr lang="ru-RU" sz="1200" kern="1200" baseline="0" dirty="0" smtClean="0">
                <a:solidFill>
                  <a:schemeClr val="tx1"/>
                </a:solidFill>
                <a:effectLst/>
                <a:latin typeface="+mn-lt"/>
                <a:ea typeface="+mn-ea"/>
                <a:cs typeface="+mn-cs"/>
              </a:rPr>
              <a:t> для детей и о детях  в творчестве Константина Бальмонта. </a:t>
            </a:r>
          </a:p>
          <a:p>
            <a:endParaRPr lang="ru-RU" dirty="0"/>
          </a:p>
        </p:txBody>
      </p:sp>
      <p:sp>
        <p:nvSpPr>
          <p:cNvPr id="4" name="Номер слайда 3"/>
          <p:cNvSpPr>
            <a:spLocks noGrp="1"/>
          </p:cNvSpPr>
          <p:nvPr>
            <p:ph type="sldNum" sz="quarter" idx="10"/>
          </p:nvPr>
        </p:nvSpPr>
        <p:spPr/>
        <p:txBody>
          <a:bodyPr/>
          <a:lstStyle/>
          <a:p>
            <a:fld id="{1B4AEAF4-488F-47AC-A78C-6D9BBDA01D29}" type="slidenum">
              <a:rPr lang="ru-RU" smtClean="0"/>
              <a:t>2</a:t>
            </a:fld>
            <a:endParaRPr lang="ru-RU"/>
          </a:p>
        </p:txBody>
      </p:sp>
    </p:spTree>
    <p:extLst>
      <p:ext uri="{BB962C8B-B14F-4D97-AF65-F5344CB8AC3E}">
        <p14:creationId xmlns:p14="http://schemas.microsoft.com/office/powerpoint/2010/main" val="39460437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ct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 Я ещё не всё сказал о Бальмонте… я не рассказал вам, как открывал его для себя…</a:t>
            </a:r>
          </a:p>
          <a:p>
            <a:pPr algn="r"/>
            <a:r>
              <a:rPr lang="ru-RU" sz="1200" b="0" kern="1200" dirty="0" smtClean="0">
                <a:solidFill>
                  <a:schemeClr val="tx1"/>
                </a:solidFill>
                <a:effectLst/>
                <a:latin typeface="+mn-lt"/>
                <a:ea typeface="+mn-ea"/>
                <a:cs typeface="+mn-cs"/>
              </a:rPr>
              <a:t>(Размышления о Константине Бальмонте и его поэзии.</a:t>
            </a:r>
          </a:p>
          <a:p>
            <a:pPr algn="r"/>
            <a:r>
              <a:rPr lang="ru-RU" sz="1200" b="0" kern="1200" dirty="0" smtClean="0">
                <a:solidFill>
                  <a:schemeClr val="tx1"/>
                </a:solidFill>
                <a:effectLst/>
                <a:latin typeface="+mn-lt"/>
                <a:ea typeface="+mn-ea"/>
                <a:cs typeface="+mn-cs"/>
              </a:rPr>
              <a:t>Алексей Косенко )</a:t>
            </a:r>
          </a:p>
          <a:p>
            <a:r>
              <a:rPr lang="ru-RU" sz="1200" kern="1200" dirty="0" smtClean="0">
                <a:solidFill>
                  <a:schemeClr val="tx1"/>
                </a:solidFill>
                <a:effectLst/>
                <a:latin typeface="+mn-lt"/>
                <a:ea typeface="+mn-ea"/>
                <a:cs typeface="+mn-cs"/>
              </a:rPr>
              <a:t>       Самым первым стихом Бальмонта, к которому я прикоснулся, был стих «Снежинка» - его я услышал (именно услышал), работая в одной из московских частных школ куратором первого класса - один первоклассник по имени Алёша на каком-то вечере (кажется, на новогодней ёлке) читал этот стих. О, как чудно по-детски читал он этот стих, взрослые не могут так прочесть, как смог этот ребёнок, совсем не артист. Видимо, музыка стиха так проникла в сознание и существо ребёнка, что когда он читал, вкладывая в стих все свои ясные детские чувства и эмоции, мне казалось, что я вижу эту снежинку, её полёт, её нежность и смелость. Воистину, дети иногда учат нас и открывают нам тайны. Этот ребёнок открыл для меня Бальмонта и научил настоящей искренности…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 раньше слышал я это имя – Бальмонт, но только имя, стихов его не читал и даже не подозревал, что это русский поэт. Мне казалось, что какой-то Бальмонт жил во времена Пушкина в Европе и что Пушкин или Лермонтов даже переводили его стихи или упоминали о нём – в общем, путаница полнейшая и дремучее невежество: видимо, тогда я спутал Байрона с Бальмонтом («Нет, я не Байрон я другой…»). И вот вдруг это имя поэта вспыхнуло вместе с его стихом из уст малого ребёнка, который торжественно произнёс имя поэта: "Русский поэт серебряного века Константин Дмитриевич Бальмонт – «Снежинка»". И вот тогда-то мне как-то стало грустно и стыдно перед самим собой – я не знал этого поэта совсем, и мне захотелось прочесть самому его стихи.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Это было начало 90-х, в книжных можно было найти всё, что не печаталось в запретное советское время. И первой книжкой стала книжечка из серии «Классики и современники». Я нашёл по оглавлению «Снежинку» и прочёл несколько раз, раскачиваясь на качелях ритма и рифмы и вновь завораживаясь музыкой самих слов: "Светло-пушистая, Снежинка белая, Какая чистая, Какая смелая!..."</a:t>
            </a:r>
            <a:br>
              <a:rPr lang="ru-RU" sz="1200" kern="1200" dirty="0" smtClean="0">
                <a:solidFill>
                  <a:schemeClr val="tx1"/>
                </a:solidFill>
                <a:effectLst/>
                <a:latin typeface="+mn-lt"/>
                <a:ea typeface="+mn-ea"/>
                <a:cs typeface="+mn-cs"/>
              </a:rPr>
            </a:br>
            <a:endParaRPr lang="ru-RU" dirty="0"/>
          </a:p>
        </p:txBody>
      </p:sp>
      <p:sp>
        <p:nvSpPr>
          <p:cNvPr id="4" name="Номер слайда 3"/>
          <p:cNvSpPr>
            <a:spLocks noGrp="1"/>
          </p:cNvSpPr>
          <p:nvPr>
            <p:ph type="sldNum" sz="quarter" idx="10"/>
          </p:nvPr>
        </p:nvSpPr>
        <p:spPr/>
        <p:txBody>
          <a:bodyPr/>
          <a:lstStyle/>
          <a:p>
            <a:fld id="{1B4AEAF4-488F-47AC-A78C-6D9BBDA01D29}" type="slidenum">
              <a:rPr lang="ru-RU" smtClean="0"/>
              <a:t>3</a:t>
            </a:fld>
            <a:endParaRPr lang="ru-RU"/>
          </a:p>
        </p:txBody>
      </p:sp>
    </p:spTree>
    <p:extLst>
      <p:ext uri="{BB962C8B-B14F-4D97-AF65-F5344CB8AC3E}">
        <p14:creationId xmlns:p14="http://schemas.microsoft.com/office/powerpoint/2010/main" val="29321448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Century Schoolbook" panose="02040604050505020304" pitchFamily="18" charset="0"/>
                <a:ea typeface="+mn-ea"/>
                <a:cs typeface="+mn-cs"/>
              </a:rPr>
              <a:t>       Константин Бальмонт </a:t>
            </a:r>
            <a:r>
              <a:rPr lang="ru-RU" sz="1200" kern="1200" dirty="0" smtClean="0">
                <a:solidFill>
                  <a:schemeClr val="tx1"/>
                </a:solidFill>
                <a:effectLst/>
                <a:latin typeface="Century Schoolbook" panose="02040604050505020304" pitchFamily="18" charset="0"/>
                <a:ea typeface="+mn-ea"/>
                <a:cs typeface="+mn-cs"/>
              </a:rPr>
              <a:t>– известный поэт-символист, эссеист, переводчик. В 1923 году его номинировали на Нобелевскую премию в области литературы. Современники Константина Бальмонта называли его «вечная тревожная загадка». У него была масса последователей, он был образцом литературного стиля для Марины Цветаевой и Игоря Северянина, Максимилиана Волошина и Ильи Эренбурга. Бальмонт был самым ярким из всех поэтов, кто жил в Серебряном веке. </a:t>
            </a:r>
          </a:p>
          <a:p>
            <a:r>
              <a:rPr lang="ru-RU" sz="1200" i="0" kern="1200" dirty="0" smtClean="0">
                <a:solidFill>
                  <a:schemeClr val="tx1"/>
                </a:solidFill>
                <a:effectLst/>
                <a:latin typeface="+mn-lt"/>
                <a:ea typeface="+mn-ea"/>
                <a:cs typeface="+mn-cs"/>
              </a:rPr>
              <a:t>       В начале XX века Бальмонт стал одним из самых читаемых и почитаемых поэтов. Им восторгались, его стихи заучивали, декламировали с эстрады, сочиняли романсы на его произведения. Среди авторов сочинений на его стихи были С. Прокофьев, С. Рахманинов, И. Стравинский, Н. Мясковский, С. Танеев, А. Аренский, Р. Глиэр, А. Гречанинов, М. Ипполитов-Иванов, Д. Кабалевский, В. Мурадели, А. Хачатурян, Е. Дога, известные музыковеды Б. Асафьев и Л. Сабанеев, поэт-символист М. Кузмин и многие другие композиторы. </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 наши дни трудно поверить в то, что Бальмонт был одним из самых знаменитых поэтов России начала XX века.</a:t>
            </a:r>
          </a:p>
          <a:p>
            <a:pPr marL="171450" indent="-171450">
              <a:buFont typeface="Arial" panose="020B0604020202020204" pitchFamily="34" charset="0"/>
              <a:buChar char="•"/>
            </a:pPr>
            <a:r>
              <a:rPr lang="ru-RU" sz="1200" kern="1200" dirty="0" smtClean="0">
                <a:solidFill>
                  <a:schemeClr val="tx1"/>
                </a:solidFill>
                <a:effectLst/>
                <a:latin typeface="+mn-lt"/>
                <a:ea typeface="+mn-ea"/>
                <a:cs typeface="+mn-cs"/>
              </a:rPr>
              <a:t>Каким был Бальмонт?</a:t>
            </a:r>
          </a:p>
          <a:p>
            <a:pPr marL="171450" indent="-171450">
              <a:buFont typeface="Arial" panose="020B0604020202020204" pitchFamily="34" charset="0"/>
              <a:buChar char="•"/>
            </a:pPr>
            <a:r>
              <a:rPr lang="ru-RU" sz="1200" kern="1200" dirty="0" smtClean="0">
                <a:solidFill>
                  <a:schemeClr val="tx1"/>
                </a:solidFill>
                <a:effectLst/>
                <a:latin typeface="+mn-lt"/>
                <a:ea typeface="+mn-ea"/>
                <a:cs typeface="+mn-cs"/>
              </a:rPr>
              <a:t>В чём же загадка Бальмонта?</a:t>
            </a:r>
          </a:p>
          <a:p>
            <a:pPr marL="171450" indent="-171450">
              <a:buFont typeface="Arial" panose="020B0604020202020204" pitchFamily="34" charset="0"/>
              <a:buChar char="•"/>
            </a:pPr>
            <a:r>
              <a:rPr lang="ru-RU" sz="1200" kern="1200" dirty="0" smtClean="0">
                <a:solidFill>
                  <a:schemeClr val="tx1"/>
                </a:solidFill>
                <a:effectLst/>
                <a:latin typeface="+mn-lt"/>
                <a:ea typeface="+mn-ea"/>
                <a:cs typeface="+mn-cs"/>
              </a:rPr>
              <a:t>Чем он привлекал своих современников?</a:t>
            </a:r>
          </a:p>
          <a:p>
            <a:pPr marL="171450" indent="-171450">
              <a:buFont typeface="Arial" panose="020B0604020202020204" pitchFamily="34" charset="0"/>
              <a:buChar char="•"/>
            </a:pPr>
            <a:r>
              <a:rPr lang="ru-RU" sz="1200" kern="1200" dirty="0" smtClean="0">
                <a:solidFill>
                  <a:schemeClr val="tx1"/>
                </a:solidFill>
                <a:effectLst/>
                <a:latin typeface="+mn-lt"/>
                <a:ea typeface="+mn-ea"/>
                <a:cs typeface="+mn-cs"/>
              </a:rPr>
              <a:t>И чем он привлекает юных читателей?</a:t>
            </a:r>
          </a:p>
          <a:p>
            <a:r>
              <a:rPr lang="ru-RU" sz="1200" kern="1200" dirty="0" smtClean="0">
                <a:solidFill>
                  <a:schemeClr val="tx1"/>
                </a:solidFill>
                <a:effectLst/>
                <a:latin typeface="+mn-lt"/>
                <a:ea typeface="+mn-ea"/>
                <a:cs typeface="+mn-cs"/>
              </a:rPr>
              <a:t>       Эти и другие вопросы волновали и волнуют поклонников таланта Бальмонта. Ответы на все вопросы мы найдём в его биографии и творчестве. </a:t>
            </a:r>
          </a:p>
          <a:p>
            <a:endParaRPr lang="ru-RU" dirty="0"/>
          </a:p>
        </p:txBody>
      </p:sp>
      <p:sp>
        <p:nvSpPr>
          <p:cNvPr id="4" name="Номер слайда 3"/>
          <p:cNvSpPr>
            <a:spLocks noGrp="1"/>
          </p:cNvSpPr>
          <p:nvPr>
            <p:ph type="sldNum" sz="quarter" idx="10"/>
          </p:nvPr>
        </p:nvSpPr>
        <p:spPr/>
        <p:txBody>
          <a:bodyPr/>
          <a:lstStyle/>
          <a:p>
            <a:fld id="{1B4AEAF4-488F-47AC-A78C-6D9BBDA01D29}" type="slidenum">
              <a:rPr lang="ru-RU" smtClean="0"/>
              <a:t>4</a:t>
            </a:fld>
            <a:endParaRPr lang="ru-RU"/>
          </a:p>
        </p:txBody>
      </p:sp>
    </p:spTree>
    <p:extLst>
      <p:ext uri="{BB962C8B-B14F-4D97-AF65-F5344CB8AC3E}">
        <p14:creationId xmlns:p14="http://schemas.microsoft.com/office/powerpoint/2010/main" val="2468846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i="0" kern="1200" dirty="0" smtClean="0">
                <a:solidFill>
                  <a:schemeClr val="tx1"/>
                </a:solidFill>
                <a:effectLst/>
                <a:latin typeface="+mn-lt"/>
                <a:ea typeface="+mn-ea"/>
                <a:cs typeface="+mn-cs"/>
              </a:rPr>
              <a:t>        </a:t>
            </a:r>
            <a:r>
              <a:rPr lang="ru-RU" sz="1200" b="1" i="0" kern="1200" dirty="0" smtClean="0">
                <a:solidFill>
                  <a:schemeClr val="tx1"/>
                </a:solidFill>
                <a:effectLst/>
                <a:latin typeface="+mn-lt"/>
                <a:ea typeface="+mn-ea"/>
                <a:cs typeface="+mn-cs"/>
              </a:rPr>
              <a:t>Родился маленький Костя Бальмонт 4 июня 1867 года </a:t>
            </a:r>
            <a:r>
              <a:rPr lang="ru-RU" sz="1200" i="0" kern="1200" dirty="0" smtClean="0">
                <a:solidFill>
                  <a:schemeClr val="tx1"/>
                </a:solidFill>
                <a:effectLst/>
                <a:latin typeface="+mn-lt"/>
                <a:ea typeface="+mn-ea"/>
                <a:cs typeface="+mn-cs"/>
              </a:rPr>
              <a:t>почти в глуши, в Гумнищах Владимирской губернии, ныне Ивановская область Шуйский район</a:t>
            </a:r>
            <a:r>
              <a:rPr lang="ru-RU" sz="1200" i="0" kern="1200" baseline="0" dirty="0" smtClean="0">
                <a:solidFill>
                  <a:schemeClr val="tx1"/>
                </a:solidFill>
                <a:effectLst/>
                <a:latin typeface="+mn-lt"/>
                <a:ea typeface="+mn-ea"/>
                <a:cs typeface="+mn-cs"/>
              </a:rPr>
              <a:t> (</a:t>
            </a:r>
            <a:r>
              <a:rPr lang="ru-RU" sz="1200" i="0" kern="1200" dirty="0" smtClean="0">
                <a:solidFill>
                  <a:schemeClr val="tx1"/>
                </a:solidFill>
                <a:effectLst/>
                <a:latin typeface="+mn-lt"/>
                <a:ea typeface="+mn-ea"/>
                <a:cs typeface="+mn-cs"/>
              </a:rPr>
              <a:t>в старинной дворянской усадьбе). </a:t>
            </a:r>
            <a:r>
              <a:rPr lang="ru-RU" sz="1200" b="1" i="0" kern="1200" dirty="0" smtClean="0">
                <a:solidFill>
                  <a:schemeClr val="tx1"/>
                </a:solidFill>
                <a:effectLst/>
                <a:latin typeface="+mn-lt"/>
                <a:ea typeface="+mn-ea"/>
                <a:cs typeface="+mn-cs"/>
              </a:rPr>
              <a:t>Отец Константина – Дмитрий Константинович</a:t>
            </a:r>
            <a:r>
              <a:rPr lang="ru-RU" sz="1200" i="0" kern="1200" dirty="0" smtClean="0">
                <a:solidFill>
                  <a:schemeClr val="tx1"/>
                </a:solidFill>
                <a:effectLst/>
                <a:latin typeface="+mn-lt"/>
                <a:ea typeface="+mn-ea"/>
                <a:cs typeface="+mn-cs"/>
              </a:rPr>
              <a:t> – был человеком умным и спокойным, никогда в жизни не повышавшим ни на кого голоса. Он любил охоту, и когда наступала осень, со сворой собак пропадал в лесу. </a:t>
            </a:r>
            <a:r>
              <a:rPr lang="ru-RU" sz="1200" b="1" i="0" kern="1200" dirty="0" smtClean="0">
                <a:solidFill>
                  <a:schemeClr val="tx1"/>
                </a:solidFill>
                <a:effectLst/>
                <a:latin typeface="+mn-lt"/>
                <a:ea typeface="+mn-ea"/>
                <a:cs typeface="+mn-cs"/>
              </a:rPr>
              <a:t>Мать будущего поэта – Вера Николаевна</a:t>
            </a:r>
            <a:r>
              <a:rPr lang="ru-RU" sz="1200" i="0" kern="1200" dirty="0" smtClean="0">
                <a:solidFill>
                  <a:schemeClr val="tx1"/>
                </a:solidFill>
                <a:effectLst/>
                <a:latin typeface="+mn-lt"/>
                <a:ea typeface="+mn-ea"/>
                <a:cs typeface="+mn-cs"/>
              </a:rPr>
              <a:t> – обожала книги, музыку, сама пробовала писать стихи и прозу. Именно мать, как писал впоследствии Бальмонт, ввела его в «мир музыки, словесности, истории, языкознания».</a:t>
            </a:r>
          </a:p>
          <a:p>
            <a:r>
              <a:rPr lang="ru-RU" sz="1200" i="0" kern="1200" dirty="0" smtClean="0">
                <a:solidFill>
                  <a:schemeClr val="tx1"/>
                </a:solidFill>
                <a:effectLst/>
                <a:latin typeface="+mn-lt"/>
                <a:ea typeface="+mn-ea"/>
                <a:cs typeface="+mn-cs"/>
              </a:rPr>
              <a:t>       Не меньшую роль в воспитании будущего поэта сыграла </a:t>
            </a:r>
            <a:r>
              <a:rPr lang="ru-RU" sz="1200" b="1" i="0" kern="1200" dirty="0" smtClean="0">
                <a:solidFill>
                  <a:schemeClr val="tx1"/>
                </a:solidFill>
                <a:effectLst/>
                <a:latin typeface="+mn-lt"/>
                <a:ea typeface="+mn-ea"/>
                <a:cs typeface="+mn-cs"/>
              </a:rPr>
              <a:t>чудесная природа родного края.</a:t>
            </a:r>
            <a:r>
              <a:rPr lang="ru-RU" sz="1200" i="0" kern="1200" dirty="0" smtClean="0">
                <a:solidFill>
                  <a:schemeClr val="tx1"/>
                </a:solidFill>
                <a:effectLst/>
                <a:latin typeface="+mn-lt"/>
                <a:ea typeface="+mn-ea"/>
                <a:cs typeface="+mn-cs"/>
              </a:rPr>
              <a:t> Рядом с усадьбой находился тенистый парк с липовыми аллеями. Этот парк любили все, но особенно маленький рыжеволосый мальчик Костя. Он был тихим ребёнком, не любил участвовать в шумных играх мальчишек и предпочитал часами сидеть в парке. Здесь собирались все его необычные лесные друзья: жёлтые, белые, красные праздничные бабочки, изумрудные жуки-бронзовки, «мохнатые и добрые пчёлы, злые красивые осы с тонкими талиями, огромные полосатые шмели». В траве быстро бегали, поворачивая маленькие головки, серые ящерки, по своим тропам озабоченно тащили ношу муравьи. Мальчик любил беседовать с ними, для каждого находилось ласковое слово. Они же в ответ жужжали, звенели крыльями, стрекотали, будто поддерживали разговор.</a:t>
            </a:r>
          </a:p>
          <a:p>
            <a:r>
              <a:rPr lang="ru-RU" sz="1200" i="0" kern="1200" dirty="0" smtClean="0">
                <a:solidFill>
                  <a:schemeClr val="tx1"/>
                </a:solidFill>
                <a:effectLst/>
                <a:latin typeface="+mn-lt"/>
                <a:ea typeface="+mn-ea"/>
                <a:cs typeface="+mn-cs"/>
              </a:rPr>
              <a:t>       Зрелый Бальмонт — преимущественно певец человеческой души, любви и природы. Природа для него столь же богата оттенками своих состояний и очаровательна неброской красотой, как и душа человека:</a:t>
            </a:r>
          </a:p>
          <a:p>
            <a:r>
              <a:rPr lang="ru-RU" sz="1200" i="0" kern="1200" dirty="0" smtClean="0">
                <a:solidFill>
                  <a:schemeClr val="tx1"/>
                </a:solidFill>
                <a:effectLst/>
                <a:latin typeface="+mn-lt"/>
                <a:ea typeface="+mn-ea"/>
                <a:cs typeface="+mn-cs"/>
              </a:rPr>
              <a:t>       Есть в русской природе усталая нежность,</a:t>
            </a:r>
          </a:p>
          <a:p>
            <a:r>
              <a:rPr lang="ru-RU" sz="1200" i="0" kern="1200" dirty="0" smtClean="0">
                <a:solidFill>
                  <a:schemeClr val="tx1"/>
                </a:solidFill>
                <a:effectLst/>
                <a:latin typeface="+mn-lt"/>
                <a:ea typeface="+mn-ea"/>
                <a:cs typeface="+mn-cs"/>
              </a:rPr>
              <a:t>       Безмолвная боль затаенной печали,</a:t>
            </a:r>
          </a:p>
          <a:p>
            <a:r>
              <a:rPr lang="ru-RU" sz="1200" i="0" kern="1200" dirty="0" smtClean="0">
                <a:solidFill>
                  <a:schemeClr val="tx1"/>
                </a:solidFill>
                <a:effectLst/>
                <a:latin typeface="+mn-lt"/>
                <a:ea typeface="+mn-ea"/>
                <a:cs typeface="+mn-cs"/>
              </a:rPr>
              <a:t>       Безвыходность горя, безгласность,</a:t>
            </a:r>
          </a:p>
          <a:p>
            <a:r>
              <a:rPr lang="ru-RU" sz="1200" i="0" kern="1200" dirty="0" smtClean="0">
                <a:solidFill>
                  <a:schemeClr val="tx1"/>
                </a:solidFill>
                <a:effectLst/>
                <a:latin typeface="+mn-lt"/>
                <a:ea typeface="+mn-ea"/>
                <a:cs typeface="+mn-cs"/>
              </a:rPr>
              <a:t>безбрежность,</a:t>
            </a:r>
          </a:p>
          <a:p>
            <a:r>
              <a:rPr lang="ru-RU" sz="1200" i="0" kern="1200" dirty="0" smtClean="0">
                <a:solidFill>
                  <a:schemeClr val="tx1"/>
                </a:solidFill>
                <a:effectLst/>
                <a:latin typeface="+mn-lt"/>
                <a:ea typeface="+mn-ea"/>
                <a:cs typeface="+mn-cs"/>
              </a:rPr>
              <a:t>       Холодная высь, уходящие дали, —</a:t>
            </a:r>
          </a:p>
          <a:p>
            <a:r>
              <a:rPr lang="ru-RU" sz="1200" i="0" kern="1200" dirty="0" smtClean="0">
                <a:solidFill>
                  <a:schemeClr val="tx1"/>
                </a:solidFill>
                <a:effectLst/>
                <a:latin typeface="+mn-lt"/>
                <a:ea typeface="+mn-ea"/>
                <a:cs typeface="+mn-cs"/>
              </a:rPr>
              <a:t>пишет он в стихотворении «Безглагольность» (1900).</a:t>
            </a:r>
          </a:p>
          <a:p>
            <a:r>
              <a:rPr lang="ru-RU" sz="1200" i="0" kern="1200" dirty="0" smtClean="0">
                <a:solidFill>
                  <a:schemeClr val="tx1"/>
                </a:solidFill>
                <a:effectLst/>
                <a:latin typeface="+mn-lt"/>
                <a:ea typeface="+mn-ea"/>
                <a:cs typeface="+mn-cs"/>
              </a:rPr>
              <a:t>       Умение зорко всматриваться в богатый мир природы, передавать многообразные оттенки ее состояний и движений в тесном соотнесении с внутренним миром лирического героя или героини характерны для многих стихотворений Бальмонта: «Береза», «Осень», «Бабочка», «Замарашка», «Семицветник», «Голос заката», «Черкешенке», «Первозимье» и других.</a:t>
            </a:r>
          </a:p>
          <a:p>
            <a:r>
              <a:rPr lang="ru-RU" sz="1200" i="0" kern="1200" dirty="0" smtClean="0">
                <a:solidFill>
                  <a:schemeClr val="tx1"/>
                </a:solidFill>
                <a:effectLst/>
                <a:latin typeface="+mn-lt"/>
                <a:ea typeface="+mn-ea"/>
                <a:cs typeface="+mn-cs"/>
              </a:rPr>
              <a:t>       В 1907 году в статье «О лирике» А. Блок писал: «Когда слушаешь Бальмонта — всегда слушаешь весну». Это верно. При всем многообразии тем и мотивов его творчества, Бальмонт, по преимуществу, поэт весны, пробуждения природы и человеческой души, поэт цветения жизни, духоподъемности. Эти настроения определили особую одухотворенность, импрессионистичность, цветистость и певучесть его стиха.</a:t>
            </a:r>
          </a:p>
          <a:p>
            <a:r>
              <a:rPr lang="ru-RU" sz="1200" i="0" kern="1200" dirty="0" smtClean="0">
                <a:solidFill>
                  <a:schemeClr val="tx1"/>
                </a:solidFill>
                <a:effectLst/>
                <a:latin typeface="+mn-lt"/>
                <a:ea typeface="+mn-ea"/>
                <a:cs typeface="+mn-cs"/>
              </a:rPr>
              <a:t>       Как в мальчике зародился поэтический талант, об этом можно только гадать. Сам Бальмонт вспоминал: «Я начал писать стихи в возрасте десяти лет. В яркий солнечный день они возникли, сразу два стихотворения, одно о зиме, другое о лете. Это было в родной моей усадьбе Гумнищи, в лесном уголке, который до последних лет жизни буду вспоминать как райское, ничем не нарушенное радование жизнью».</a:t>
            </a:r>
          </a:p>
          <a:p>
            <a:r>
              <a:rPr lang="ru-RU" sz="1200" i="0" kern="1200" dirty="0" smtClean="0">
                <a:solidFill>
                  <a:schemeClr val="tx1"/>
                </a:solidFill>
                <a:effectLst/>
                <a:latin typeface="+mn-lt"/>
                <a:ea typeface="+mn-ea"/>
                <a:cs typeface="+mn-cs"/>
              </a:rPr>
              <a:t>       Вот так из чудесного мира природы появился поэт Константин Бальмонт. Через всю жизнь он пронёс нежную любовь к своему «милому раю», где провёл много счастливых лет. Благодаря волшебным воспоминаниям детства, так мило, душевно и добродушно прозвучат написанные в 1905 году «Фейные сказки».</a:t>
            </a:r>
            <a:endParaRPr lang="ru-RU" sz="1200" b="1" i="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       О родословной Константина Дмитриевича. </a:t>
            </a:r>
          </a:p>
          <a:p>
            <a:r>
              <a:rPr lang="ru-RU" sz="1200" kern="1200" dirty="0" smtClean="0">
                <a:solidFill>
                  <a:schemeClr val="tx1"/>
                </a:solidFill>
                <a:effectLst/>
                <a:latin typeface="+mn-lt"/>
                <a:ea typeface="+mn-ea"/>
                <a:cs typeface="+mn-cs"/>
              </a:rPr>
              <a:t>       В его автобиографии читаем: «…по семейным преданиям предками моими были шотландские моряки. Фамилия Бальмонт очень распространённая в Шотландии. Дед мой был морской офицер. Предки моей матери из знаменитого татарского рода, родоначальником которого был князь Белый Лебедь Золотой Орды. Отец моей матери и все её сёстры писали, но не печатали своих произведений». Он рос и воспитывался в окружении талантливых людей.</a:t>
            </a:r>
          </a:p>
        </p:txBody>
      </p:sp>
      <p:sp>
        <p:nvSpPr>
          <p:cNvPr id="4" name="Номер слайда 3"/>
          <p:cNvSpPr>
            <a:spLocks noGrp="1"/>
          </p:cNvSpPr>
          <p:nvPr>
            <p:ph type="sldNum" sz="quarter" idx="10"/>
          </p:nvPr>
        </p:nvSpPr>
        <p:spPr/>
        <p:txBody>
          <a:bodyPr/>
          <a:lstStyle/>
          <a:p>
            <a:fld id="{1B4AEAF4-488F-47AC-A78C-6D9BBDA01D29}" type="slidenum">
              <a:rPr lang="ru-RU" smtClean="0"/>
              <a:t>5</a:t>
            </a:fld>
            <a:endParaRPr lang="ru-RU"/>
          </a:p>
        </p:txBody>
      </p:sp>
    </p:spTree>
    <p:extLst>
      <p:ext uri="{BB962C8B-B14F-4D97-AF65-F5344CB8AC3E}">
        <p14:creationId xmlns:p14="http://schemas.microsoft.com/office/powerpoint/2010/main" val="2122080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О творчестве Константина Бальмонта </a:t>
            </a:r>
          </a:p>
          <a:p>
            <a:r>
              <a:rPr lang="ru-RU" sz="1200" i="1" kern="1200" dirty="0" smtClean="0">
                <a:solidFill>
                  <a:schemeClr val="tx1"/>
                </a:solidFill>
                <a:effectLst/>
                <a:latin typeface="+mn-lt"/>
                <a:ea typeface="+mn-ea"/>
                <a:cs typeface="+mn-cs"/>
              </a:rPr>
              <a:t>       Бальмонт был неутомимым тружеником, больше всего в жизни он ценил учебные занятия, причём всегда занимался самообразованием. Ежегодно прочитывал целые библиотеки, читал запоем с детства. В 5 лет он самостоятельно научился читать, и отец, очень радостный и растроганный, подарил ему первую книгу о дикарях. С тех пор Бальмонт читает Пушкина и Жуковского, Лермонтова и Некрасова, Андерсена, Жюль Верна и Майн Рида. В десять лет сочинил своё первое стихотворение. Всего же за свою жизнь он написал: </a:t>
            </a:r>
            <a:endParaRPr lang="ru-R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35 книг стихов </a:t>
            </a:r>
            <a:endParaRPr lang="ru-R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20 книг прозы </a:t>
            </a:r>
            <a:endParaRPr lang="ru-RU" sz="1200" kern="1200" dirty="0" smtClean="0">
              <a:solidFill>
                <a:schemeClr val="tx1"/>
              </a:solidFill>
              <a:effectLst/>
              <a:latin typeface="+mn-lt"/>
              <a:ea typeface="+mn-ea"/>
              <a:cs typeface="+mn-cs"/>
            </a:endParaRPr>
          </a:p>
          <a:p>
            <a:pPr lvl="0"/>
            <a:r>
              <a:rPr lang="ru-RU" sz="1200" i="1" kern="1200" dirty="0" smtClean="0">
                <a:solidFill>
                  <a:schemeClr val="tx1"/>
                </a:solidFill>
                <a:effectLst/>
                <a:latin typeface="+mn-lt"/>
                <a:ea typeface="+mn-ea"/>
                <a:cs typeface="+mn-cs"/>
              </a:rPr>
              <a:t>       Переводы: </a:t>
            </a:r>
            <a:endParaRPr lang="ru-R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Эдгар По - 5 книг </a:t>
            </a:r>
            <a:endParaRPr lang="ru-R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Шелли - 3 книги </a:t>
            </a:r>
            <a:endParaRPr lang="ru-R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Кальдерон - 4 книги </a:t>
            </a:r>
            <a:endParaRPr lang="ru-RU" sz="1200" kern="1200" dirty="0" smtClean="0">
              <a:solidFill>
                <a:schemeClr val="tx1"/>
              </a:solidFill>
              <a:effectLst/>
              <a:latin typeface="+mn-lt"/>
              <a:ea typeface="+mn-ea"/>
              <a:cs typeface="+mn-cs"/>
            </a:endParaRPr>
          </a:p>
          <a:p>
            <a:pPr marL="171450" lvl="0" indent="-171450">
              <a:buFont typeface="Arial" panose="020B0604020202020204" pitchFamily="34" charset="0"/>
              <a:buChar char="•"/>
            </a:pPr>
            <a:r>
              <a:rPr lang="ru-RU" sz="1200" i="1" kern="1200" dirty="0" smtClean="0">
                <a:solidFill>
                  <a:schemeClr val="tx1"/>
                </a:solidFill>
                <a:effectLst/>
                <a:latin typeface="+mn-lt"/>
                <a:ea typeface="+mn-ea"/>
                <a:cs typeface="+mn-cs"/>
              </a:rPr>
              <a:t>Уайльд, Марло, Руставели и другие - приблизительно 10 000 печатных страниц!</a:t>
            </a:r>
            <a:endParaRPr lang="ru-RU" sz="1200" i="0" kern="1200" dirty="0" smtClean="0">
              <a:solidFill>
                <a:schemeClr val="tx1"/>
              </a:solidFill>
              <a:effectLst/>
              <a:latin typeface="+mn-lt"/>
              <a:ea typeface="+mn-ea"/>
              <a:cs typeface="+mn-cs"/>
            </a:endParaRPr>
          </a:p>
          <a:p>
            <a:pPr marL="0" lvl="0" indent="0">
              <a:buFont typeface="Arial" panose="020B0604020202020204" pitchFamily="34" charset="0"/>
              <a:buNone/>
            </a:pPr>
            <a:r>
              <a:rPr lang="ru-RU" sz="1200" i="0" kern="1200" baseline="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Каждый день регулярно писал, изучал языки. Он знал более пятнадцати языков. </a:t>
            </a:r>
          </a:p>
          <a:p>
            <a:pPr marL="0" lvl="0" indent="0">
              <a:buFont typeface="Arial" panose="020B0604020202020204" pitchFamily="34" charset="0"/>
              <a:buNone/>
            </a:pPr>
            <a:r>
              <a:rPr lang="ru-RU" sz="1200" b="1" kern="1200" dirty="0" smtClean="0">
                <a:solidFill>
                  <a:schemeClr val="tx1"/>
                </a:solidFill>
                <a:effectLst/>
                <a:latin typeface="+mn-lt"/>
                <a:ea typeface="+mn-ea"/>
                <a:cs typeface="+mn-cs"/>
              </a:rPr>
              <a:t>       К.Д. Бальмонт</a:t>
            </a:r>
            <a:r>
              <a:rPr lang="ru-RU" sz="1200" b="1"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один из читаемых и почитаемых поэтов Серебряного века, символист. В основе философии символизма лежит представление о неуловимо изменчивом мире реальности, который невозможно познать вне художественного творчества. Бальмонт написал более семи десятков стихотворений для детей, посвятив их своей четырехлетней дочери. В его стихах звучит восторженность окружающим миром.</a:t>
            </a:r>
            <a:r>
              <a:rPr lang="ru-RU" sz="1200" kern="1200" baseline="0" dirty="0" smtClean="0">
                <a:solidFill>
                  <a:schemeClr val="tx1"/>
                </a:solidFill>
                <a:effectLst/>
                <a:latin typeface="+mn-lt"/>
                <a:ea typeface="+mn-ea"/>
                <a:cs typeface="+mn-cs"/>
              </a:rPr>
              <a:t> Бальмонт практически всегда импровизировал, никогда не правил свои тексты, потому, что был уверен, что самое лучшее всегда рождается в творческом порыве. </a:t>
            </a:r>
            <a:endParaRPr lang="ru-RU" sz="1200" i="1" kern="1200" dirty="0" smtClean="0">
              <a:solidFill>
                <a:schemeClr val="tx1"/>
              </a:solidFill>
              <a:effectLst/>
              <a:latin typeface="+mn-lt"/>
              <a:ea typeface="+mn-ea"/>
              <a:cs typeface="+mn-cs"/>
            </a:endParaRPr>
          </a:p>
          <a:p>
            <a:pPr marL="0" lvl="0" indent="0">
              <a:buFont typeface="Arial" panose="020B0604020202020204" pitchFamily="34" charset="0"/>
              <a:buNone/>
            </a:pPr>
            <a:r>
              <a:rPr lang="ru-RU" sz="1200" b="1" kern="1200" dirty="0" smtClean="0">
                <a:solidFill>
                  <a:schemeClr val="tx1"/>
                </a:solidFill>
                <a:effectLst/>
                <a:latin typeface="+mn-lt"/>
                <a:ea typeface="+mn-ea"/>
                <a:cs typeface="+mn-cs"/>
              </a:rPr>
              <a:t>       О доброте Бальмонта</a:t>
            </a:r>
          </a:p>
          <a:p>
            <a:pPr marL="0" lvl="0" indent="0">
              <a:buFont typeface="Arial" panose="020B0604020202020204" pitchFamily="34" charset="0"/>
              <a:buNone/>
            </a:pPr>
            <a:r>
              <a:rPr lang="ru-RU" sz="1200" kern="1200" dirty="0" smtClean="0">
                <a:solidFill>
                  <a:schemeClr val="tx1"/>
                </a:solidFill>
                <a:effectLst/>
                <a:latin typeface="+mn-lt"/>
                <a:ea typeface="+mn-ea"/>
                <a:cs typeface="+mn-cs"/>
              </a:rPr>
              <a:t>       Внешне горделивый и неприступный, он был по-настоящему добр. Он мог отдать нуждающимся свою «последнюю трубку, последнюю корку, последнее полено».</a:t>
            </a:r>
          </a:p>
          <a:p>
            <a:pPr marL="0" lvl="0" indent="0">
              <a:buFont typeface="Arial" panose="020B0604020202020204" pitchFamily="34" charset="0"/>
              <a:buNone/>
            </a:pPr>
            <a:r>
              <a:rPr lang="ru-RU" sz="1200" kern="1200" dirty="0" smtClean="0">
                <a:solidFill>
                  <a:schemeClr val="tx1"/>
                </a:solidFill>
                <a:effectLst/>
                <a:latin typeface="+mn-lt"/>
                <a:ea typeface="+mn-ea"/>
                <a:cs typeface="+mn-cs"/>
              </a:rPr>
              <a:t>       Константин Бальмонт считал, что у него не было врагов. </a:t>
            </a:r>
          </a:p>
          <a:p>
            <a:pPr marL="0" lvl="0" indent="0">
              <a:buFont typeface="Arial" panose="020B0604020202020204" pitchFamily="34" charset="0"/>
              <a:buNone/>
            </a:pPr>
            <a:r>
              <a:rPr lang="ru-RU" sz="1200" kern="1200" dirty="0" smtClean="0">
                <a:solidFill>
                  <a:schemeClr val="tx1"/>
                </a:solidFill>
                <a:effectLst/>
                <a:latin typeface="+mn-lt"/>
                <a:ea typeface="+mn-ea"/>
                <a:cs typeface="+mn-cs"/>
              </a:rPr>
              <a:t>       «Поэт по духу и природе выше вражды и не знает, что такое презрение».</a:t>
            </a:r>
          </a:p>
          <a:p>
            <a:r>
              <a:rPr lang="ru-RU" sz="1200" kern="1200" dirty="0" smtClean="0">
                <a:solidFill>
                  <a:schemeClr val="tx1"/>
                </a:solidFill>
                <a:effectLst/>
                <a:latin typeface="+mn-lt"/>
                <a:ea typeface="+mn-ea"/>
                <a:cs typeface="+mn-cs"/>
              </a:rPr>
              <a:t>       Поэт прославился благодаря необычному таланту и трудолюбию: </a:t>
            </a:r>
            <a:r>
              <a:rPr lang="ru-RU" sz="1200" b="0" kern="1200" dirty="0" smtClean="0">
                <a:solidFill>
                  <a:schemeClr val="tx1"/>
                </a:solidFill>
                <a:effectLst/>
                <a:latin typeface="+mn-lt"/>
                <a:ea typeface="+mn-ea"/>
                <a:cs typeface="+mn-cs"/>
              </a:rPr>
              <a:t>«Поэту надо уметь «скрутить себя», уметь сидеть в весенний день за книгой и английским словарём, когда так хочется кататься на лодке».</a:t>
            </a:r>
          </a:p>
          <a:p>
            <a:r>
              <a:rPr lang="ru-RU" sz="1200" kern="1200" dirty="0" smtClean="0">
                <a:solidFill>
                  <a:schemeClr val="tx1"/>
                </a:solidFill>
                <a:effectLst/>
                <a:latin typeface="+mn-lt"/>
                <a:ea typeface="+mn-ea"/>
                <a:cs typeface="+mn-cs"/>
              </a:rPr>
              <a:t>       Бальмонт</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был очень необычным человеком и внешне, и внутренне. Даже прохожие останавливались и долго глядели ему вслед: с бледным лицом, красной, как огонь, бородкой, зелёными грустными глазами, он походил на яркую тропическую птицу или заморского принца. Бальмонт любил кругосветные путешествия. </a:t>
            </a:r>
          </a:p>
          <a:p>
            <a:endParaRPr lang="ru-RU" dirty="0"/>
          </a:p>
        </p:txBody>
      </p:sp>
      <p:sp>
        <p:nvSpPr>
          <p:cNvPr id="4" name="Номер слайда 3"/>
          <p:cNvSpPr>
            <a:spLocks noGrp="1"/>
          </p:cNvSpPr>
          <p:nvPr>
            <p:ph type="sldNum" sz="quarter" idx="10"/>
          </p:nvPr>
        </p:nvSpPr>
        <p:spPr/>
        <p:txBody>
          <a:bodyPr/>
          <a:lstStyle/>
          <a:p>
            <a:fld id="{1B4AEAF4-488F-47AC-A78C-6D9BBDA01D29}" type="slidenum">
              <a:rPr lang="ru-RU" smtClean="0"/>
              <a:t>6</a:t>
            </a:fld>
            <a:endParaRPr lang="ru-RU"/>
          </a:p>
        </p:txBody>
      </p:sp>
    </p:spTree>
    <p:extLst>
      <p:ext uri="{BB962C8B-B14F-4D97-AF65-F5344CB8AC3E}">
        <p14:creationId xmlns:p14="http://schemas.microsoft.com/office/powerpoint/2010/main" val="39050483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В</a:t>
            </a:r>
            <a:r>
              <a:rPr lang="ru-RU" sz="1200" b="1" kern="1200" dirty="0" smtClean="0">
                <a:solidFill>
                  <a:schemeClr val="tx1"/>
                </a:solidFill>
                <a:effectLst/>
                <a:latin typeface="+mn-lt"/>
                <a:ea typeface="+mn-ea"/>
                <a:cs typeface="+mn-cs"/>
              </a:rPr>
              <a:t> 1899 году Бальмонт пишет «Аромат Солнца» </a:t>
            </a:r>
            <a:r>
              <a:rPr lang="ru-RU" sz="1200" kern="1200" dirty="0" smtClean="0">
                <a:solidFill>
                  <a:schemeClr val="tx1"/>
                </a:solidFill>
                <a:effectLst/>
                <a:latin typeface="+mn-lt"/>
                <a:ea typeface="+mn-ea"/>
                <a:cs typeface="+mn-cs"/>
              </a:rPr>
              <a:t>— одно из самых жизнерадостных стихотворений. Приведу его полностью, столько в нём праздника жизни, торжества света: </a:t>
            </a:r>
            <a:br>
              <a:rPr lang="ru-RU" sz="1200"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Запах солнца? Что за вздор!</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Нет, не вздор.</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В солнце звуки и мечты,</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Ароматы и цветы</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Все слились в согласный хор,</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Все сплелись в один узор.</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Солнце пахнет травами,</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Свежими купавами,</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Пробужденною весной,</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И смолистою сосной.</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Нежно-светлоткаными,</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Ландышами пьяными,</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Что победно расцвели</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В остром запахе земли.</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Солнце светит звонами,</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Листьями зелеными,</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Дышит вешним пеньем птиц,</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Дышит смехом юных лиц.</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Так и молви всем слепцам:</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Будет вам!</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Не узреть вам райских врат,</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Есть у солнца аромат,</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Сладко внятный только нам,</a:t>
            </a:r>
            <a:br>
              <a:rPr lang="ru-RU" sz="1200" i="1" kern="1200" dirty="0" smtClean="0">
                <a:solidFill>
                  <a:schemeClr val="tx1"/>
                </a:solidFill>
                <a:effectLst/>
                <a:latin typeface="+mn-lt"/>
                <a:ea typeface="+mn-ea"/>
                <a:cs typeface="+mn-cs"/>
              </a:rPr>
            </a:br>
            <a:r>
              <a:rPr lang="ru-RU" sz="1200" i="1" kern="1200" dirty="0" smtClean="0">
                <a:solidFill>
                  <a:schemeClr val="tx1"/>
                </a:solidFill>
                <a:effectLst/>
                <a:latin typeface="+mn-lt"/>
                <a:ea typeface="+mn-ea"/>
                <a:cs typeface="+mn-cs"/>
              </a:rPr>
              <a:t>Зримый птицам и цветам!</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Задорный ритм, заданный четырёхстопным хореем, делает его созвучным детской песенке. Для поэзии Бальмонта вообще характерно использование хорея и ямба. Рифмы чёткие, парные. Это указывает на ориентацию на русский фольклор. Для передачи звуков весны поэт активно использует аллитерации. Многоголосая перекличка звуков создаёт ощущение радости и ликования. Благодаря созвучиям С-З-Ц достигается особая гармония.</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Чтобы подчеркнуть особое отношение Бальмонта к детям, приведу отрывок из заметки «О книгах для детей», опубликованной в 1908 г.: «Я знаю многих детей, которые принимают «Аромат Солнца». …Для меня высокое художественное счастье — эта радость знать, что тонкие золотые струны, прозвучавшие в моей душе, звучат и звучат в утончённых детских душах. О, утонченных! Слепые думают, что детские души — простые, как они думают, что Природа есть образец простоты. Но Природа, каждый день создающая новые закаты и каждое утро находящаяся в безбрежном творчестве, есть воплощённая сложность, а не простота. Природа бежит простоты, как бежит пустоты. И детские души сложны, утончённы, душа ребёнка извилиста, детская душа — лабиринт». </a:t>
            </a:r>
            <a:endParaRPr lang="ru-RU" dirty="0"/>
          </a:p>
        </p:txBody>
      </p:sp>
      <p:sp>
        <p:nvSpPr>
          <p:cNvPr id="4" name="Номер слайда 3"/>
          <p:cNvSpPr>
            <a:spLocks noGrp="1"/>
          </p:cNvSpPr>
          <p:nvPr>
            <p:ph type="sldNum" sz="quarter" idx="10"/>
          </p:nvPr>
        </p:nvSpPr>
        <p:spPr/>
        <p:txBody>
          <a:bodyPr/>
          <a:lstStyle/>
          <a:p>
            <a:fld id="{1B4AEAF4-488F-47AC-A78C-6D9BBDA01D29}" type="slidenum">
              <a:rPr lang="ru-RU" smtClean="0"/>
              <a:t>7</a:t>
            </a:fld>
            <a:endParaRPr lang="ru-RU"/>
          </a:p>
        </p:txBody>
      </p:sp>
    </p:spTree>
    <p:extLst>
      <p:ext uri="{BB962C8B-B14F-4D97-AF65-F5344CB8AC3E}">
        <p14:creationId xmlns:p14="http://schemas.microsoft.com/office/powerpoint/2010/main" val="2003178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i="0" kern="1200" dirty="0" smtClean="0">
                <a:solidFill>
                  <a:schemeClr val="tx1"/>
                </a:solidFill>
                <a:effectLst/>
                <a:latin typeface="Century Schoolbook" panose="02040604050505020304" pitchFamily="18" charset="0"/>
                <a:ea typeface="+mn-ea"/>
                <a:cs typeface="+mn-cs"/>
              </a:rPr>
              <a:t>       В 1905 году в символистском издательстве "Гриф" вышел в свет сборник детских стихов "Фейные сказки".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i="0" kern="1200" dirty="0" smtClean="0">
                <a:solidFill>
                  <a:schemeClr val="tx1"/>
                </a:solidFill>
                <a:effectLst/>
                <a:latin typeface="Century Schoolbook" panose="02040604050505020304" pitchFamily="18" charset="0"/>
                <a:ea typeface="+mn-ea"/>
                <a:cs typeface="+mn-cs"/>
              </a:rPr>
              <a:t>        - О чём говорит название этой книги?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i="0" kern="1200" baseline="0" dirty="0" smtClean="0">
                <a:solidFill>
                  <a:schemeClr val="tx1"/>
                </a:solidFill>
                <a:effectLst/>
                <a:latin typeface="Century Schoolbook" panose="02040604050505020304" pitchFamily="18" charset="0"/>
                <a:ea typeface="+mn-ea"/>
                <a:cs typeface="+mn-cs"/>
              </a:rPr>
              <a:t>       </a:t>
            </a:r>
            <a:r>
              <a:rPr lang="ru-RU" sz="1200" i="0" kern="1200" dirty="0" smtClean="0">
                <a:solidFill>
                  <a:schemeClr val="tx1"/>
                </a:solidFill>
                <a:effectLst/>
                <a:latin typeface="Century Schoolbook" panose="02040604050505020304" pitchFamily="18" charset="0"/>
                <a:ea typeface="+mn-ea"/>
                <a:cs typeface="+mn-cs"/>
              </a:rPr>
              <a:t>Обращение к детской литературе для K.Д. Бальмонта не было случайным. Во-первых, вдохновительницей поэта стала его четырехлетняя дочь — "солнечная Ниника" (Нина Константиновна Бальмонт-Бруни, род. в 1901 году),</a:t>
            </a:r>
            <a:r>
              <a:rPr lang="ru-RU" sz="1200" i="0" kern="1200" baseline="0" dirty="0" smtClean="0">
                <a:solidFill>
                  <a:schemeClr val="tx1"/>
                </a:solidFill>
                <a:effectLst/>
                <a:latin typeface="Century Schoolbook" panose="02040604050505020304" pitchFamily="18" charset="0"/>
                <a:ea typeface="+mn-ea"/>
                <a:cs typeface="+mn-cs"/>
              </a:rPr>
              <a:t> </a:t>
            </a:r>
            <a:r>
              <a:rPr lang="ru-RU" sz="1200" i="0" kern="1200" dirty="0" smtClean="0">
                <a:solidFill>
                  <a:schemeClr val="tx1"/>
                </a:solidFill>
                <a:effectLst/>
                <a:latin typeface="Century Schoolbook" panose="02040604050505020304" pitchFamily="18" charset="0"/>
                <a:ea typeface="+mn-ea"/>
                <a:cs typeface="+mn-cs"/>
              </a:rPr>
              <a:t>сам поэт ласково называл её Ниникой.</a:t>
            </a:r>
            <a:r>
              <a:rPr lang="ru-RU" sz="1200" i="0" kern="1200" baseline="0" dirty="0" smtClean="0">
                <a:solidFill>
                  <a:schemeClr val="tx1"/>
                </a:solidFill>
                <a:effectLst/>
                <a:latin typeface="Century Schoolbook" panose="02040604050505020304" pitchFamily="18" charset="0"/>
                <a:ea typeface="+mn-ea"/>
                <a:cs typeface="+mn-cs"/>
              </a:rPr>
              <a:t> </a:t>
            </a:r>
            <a:r>
              <a:rPr lang="ru-RU" sz="1200" i="0" kern="1200" dirty="0" smtClean="0">
                <a:solidFill>
                  <a:schemeClr val="tx1"/>
                </a:solidFill>
                <a:effectLst/>
                <a:latin typeface="+mn-lt"/>
                <a:ea typeface="+mn-ea"/>
                <a:cs typeface="+mn-cs"/>
              </a:rPr>
              <a:t>В этом собрании стихов он стремился открыть ей красоту родной природы, многообразие таинственного мира, особенности русской души. Хотел научить её представлять, ощущать, слышать окружающий мир.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i="0" kern="1200" dirty="0" smtClean="0">
                <a:solidFill>
                  <a:schemeClr val="tx1"/>
                </a:solidFill>
                <a:effectLst/>
                <a:latin typeface="Century Schoolbook" panose="02040604050505020304" pitchFamily="18" charset="0"/>
                <a:ea typeface="+mn-ea"/>
                <a:cs typeface="+mn-cs"/>
              </a:rPr>
              <a:t>       Во-вторых, в 1902– в начале 1905 гг. K.Д. Бальмонт много путешествует, занимается переводами и изучением скандинавского и южно-славянского фольклора, герои которого – феи, гномы, жуки, пауки, разные букашки – пробудили воспоминания о «детском» и стимулировали стихотворчество для детей.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i="0" kern="1200" dirty="0" smtClean="0">
                <a:solidFill>
                  <a:schemeClr val="tx1"/>
                </a:solidFill>
                <a:effectLst/>
                <a:latin typeface="Century Schoolbook" panose="02040604050505020304" pitchFamily="18" charset="0"/>
                <a:ea typeface="+mn-ea"/>
                <a:cs typeface="+mn-cs"/>
              </a:rPr>
              <a:t>       Валерий Брюсов, знаменитый поэт начала XX века, восторженно отозвался об этой книге: “… родник творчества Бальмонта снова бьет струей ясной, хрустальной, напевной. В этих детских песенках ожило все, что есть самого ценного в его поэзии, что дано ей, как небесный дар, в чем ее лучшая вечная слава. Это песни нежные, воздушные, сами создающие свою музыку”.</a:t>
            </a:r>
          </a:p>
          <a:p>
            <a:r>
              <a:rPr lang="ru-RU" sz="1200" i="1" kern="1200" dirty="0" smtClean="0">
                <a:solidFill>
                  <a:schemeClr val="tx1"/>
                </a:solidFill>
                <a:effectLst/>
                <a:latin typeface="+mn-lt"/>
                <a:ea typeface="+mn-ea"/>
                <a:cs typeface="+mn-cs"/>
              </a:rPr>
              <a:t>       </a:t>
            </a:r>
            <a:endParaRPr lang="ru-RU" sz="1200" i="0" kern="1200" dirty="0" smtClean="0">
              <a:solidFill>
                <a:schemeClr val="tx1"/>
              </a:solidFill>
              <a:effectLst/>
              <a:latin typeface="Century Schoolbook" panose="02040604050505020304" pitchFamily="18" charset="0"/>
              <a:ea typeface="+mn-ea"/>
              <a:cs typeface="+mn-cs"/>
            </a:endParaRPr>
          </a:p>
          <a:p>
            <a:endParaRPr lang="ru-RU" dirty="0"/>
          </a:p>
        </p:txBody>
      </p:sp>
      <p:sp>
        <p:nvSpPr>
          <p:cNvPr id="4" name="Номер слайда 3"/>
          <p:cNvSpPr>
            <a:spLocks noGrp="1"/>
          </p:cNvSpPr>
          <p:nvPr>
            <p:ph type="sldNum" sz="quarter" idx="10"/>
          </p:nvPr>
        </p:nvSpPr>
        <p:spPr/>
        <p:txBody>
          <a:bodyPr/>
          <a:lstStyle/>
          <a:p>
            <a:fld id="{1B4AEAF4-488F-47AC-A78C-6D9BBDA01D29}" type="slidenum">
              <a:rPr lang="ru-RU" smtClean="0"/>
              <a:t>8</a:t>
            </a:fld>
            <a:endParaRPr lang="ru-RU"/>
          </a:p>
        </p:txBody>
      </p:sp>
    </p:spTree>
    <p:extLst>
      <p:ext uri="{BB962C8B-B14F-4D97-AF65-F5344CB8AC3E}">
        <p14:creationId xmlns:p14="http://schemas.microsoft.com/office/powerpoint/2010/main" val="1859655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"Фейные сказки" включают более 70 стихотворений, в которых представлен светлый волше6ны.й мир детства, наceленный разными "тварями", былинками, сказочными существами.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Сборник «Фейные сказки» открывается кратким поэтичным «Посвящением», адресованным маленькой дочери Бальмонта – Нине.</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В стихотворении заявлены составляющие лирического сюжета. Это путешествие с любимой героиней по волшебной стране сказки. Это события, встречи, мгновенные впечатления. Найден ключевой эмоционально окрашенный глагол: «позабавишься». Бальмонт продолжил традиции В. А. Жуковского, именно так определяя цель сказочного повествования: веселить, радовать, украшать жизнь, не внося в неё тревог.</a:t>
            </a:r>
          </a:p>
          <a:p>
            <a:r>
              <a:rPr lang="ru-RU" dirty="0" smtClean="0"/>
              <a:t>       Солнечной Нинике с светлыми глазками</a:t>
            </a:r>
          </a:p>
          <a:p>
            <a:r>
              <a:rPr lang="ru-RU" dirty="0" smtClean="0"/>
              <a:t>       Этот букетик из тонких былинок.</a:t>
            </a:r>
          </a:p>
          <a:p>
            <a:r>
              <a:rPr lang="ru-RU" dirty="0" smtClean="0"/>
              <a:t>       Ты позабавишься Фейными сказками,</a:t>
            </a:r>
          </a:p>
          <a:p>
            <a:r>
              <a:rPr lang="ru-RU" dirty="0" smtClean="0"/>
              <a:t>       После – блеснёшь мне зелёными глазками,-</a:t>
            </a:r>
          </a:p>
          <a:p>
            <a:r>
              <a:rPr lang="ru-RU" dirty="0" smtClean="0"/>
              <a:t>       В них не хочу я росинок.</a:t>
            </a:r>
          </a:p>
          <a:p>
            <a:r>
              <a:rPr lang="ru-RU" dirty="0" smtClean="0"/>
              <a:t>       Вечер далёк, и до вечера встретится</a:t>
            </a:r>
          </a:p>
          <a:p>
            <a:r>
              <a:rPr lang="ru-RU" dirty="0" smtClean="0"/>
              <a:t>       Много нам: гномы, и страхи, и змеи.</a:t>
            </a:r>
          </a:p>
          <a:p>
            <a:r>
              <a:rPr lang="ru-RU" dirty="0" smtClean="0"/>
              <a:t>       Чур, не пугаться, - а если засветятся</a:t>
            </a:r>
          </a:p>
          <a:p>
            <a:r>
              <a:rPr lang="ru-RU" dirty="0" smtClean="0"/>
              <a:t>       Слёзки, пожалуюсь Фее.</a:t>
            </a:r>
          </a:p>
          <a:p>
            <a:r>
              <a:rPr lang="ru-RU" dirty="0" smtClean="0"/>
              <a:t>- Какими чувствами проникнуто посвящение? (любовь, нежность) </a:t>
            </a:r>
          </a:p>
          <a:p>
            <a:r>
              <a:rPr lang="ru-RU" dirty="0" smtClean="0"/>
              <a:t>- Как Бальмонт называет свою дочку? (ласково - Ниника) </a:t>
            </a:r>
          </a:p>
          <a:p>
            <a:r>
              <a:rPr lang="ru-RU" dirty="0" smtClean="0"/>
              <a:t>- А какие ещё слова помогли вам определить, что поэт очень любит девочку? (уменьшительно-ласкательные: глазки, букетик, росинки, слёзки)</a:t>
            </a:r>
          </a:p>
          <a:p>
            <a:r>
              <a:rPr lang="ru-RU" dirty="0" smtClean="0"/>
              <a:t>- С чем сравнивает слёзы? (росинки) </a:t>
            </a:r>
          </a:p>
          <a:p>
            <a:pPr marL="171450" indent="-171450">
              <a:buFontTx/>
              <a:buChar char="-"/>
            </a:pPr>
            <a:r>
              <a:rPr lang="ru-RU" dirty="0" smtClean="0"/>
              <a:t>Какой это художественный приём? (сравнение)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Книга состоит из трех сборников: «Фея», «Детский мир», «Былинки». Феи, эльфы, мотыльки, мошки, светлячки — герои фантастического царства, созданного Бальмонтом. «Фейный» мир, миниатюрный и изменчивый, пленяет детское воображение, особенно девичье. Здесь есть всё: любовь, свадьбы, батальные сцены и даже семейные проблемы. Светлячок ходит в гости к мухе, а фея улетает в компании жука-бронзовки:</a:t>
            </a:r>
          </a:p>
          <a:p>
            <a:pPr marL="0" indent="0">
              <a:buFontTx/>
              <a:buNone/>
            </a:pPr>
            <a:r>
              <a:rPr lang="ru-RU" sz="1200" i="0" kern="1200" dirty="0" smtClean="0">
                <a:solidFill>
                  <a:schemeClr val="tx1"/>
                </a:solidFill>
                <a:effectLst/>
                <a:latin typeface="+mn-lt"/>
                <a:ea typeface="+mn-ea"/>
                <a:cs typeface="+mn-cs"/>
              </a:rPr>
              <a:t>       Бронзовка — жук изумрудный,</a:t>
            </a:r>
            <a:br>
              <a:rPr lang="ru-RU" sz="1200" i="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Очень приятный для взгляда.</a:t>
            </a:r>
            <a:br>
              <a:rPr lang="ru-RU" sz="1200" i="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В дружбе он жил обоюдной</a:t>
            </a:r>
            <a:br>
              <a:rPr lang="ru-RU" sz="1200" i="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С Феей волшебного сада.</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a:t>
            </a:r>
            <a:r>
              <a:rPr lang="ru-RU" sz="1200" i="0" kern="1200" dirty="0" smtClean="0">
                <a:solidFill>
                  <a:schemeClr val="tx1"/>
                </a:solidFill>
                <a:effectLst/>
                <a:latin typeface="+mn-lt"/>
                <a:ea typeface="+mn-ea"/>
                <a:cs typeface="+mn-cs"/>
              </a:rPr>
              <a:t>Вместе дождались расцвета</a:t>
            </a:r>
            <a:br>
              <a:rPr lang="ru-RU" sz="1200" i="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Яркого пышного Мая.</a:t>
            </a:r>
            <a:br>
              <a:rPr lang="ru-RU" sz="1200" i="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И с наступлением Лета</a:t>
            </a:r>
            <a:br>
              <a:rPr lang="ru-RU" sz="1200" i="0" kern="1200" dirty="0" smtClean="0">
                <a:solidFill>
                  <a:schemeClr val="tx1"/>
                </a:solidFill>
                <a:effectLst/>
                <a:latin typeface="+mn-lt"/>
                <a:ea typeface="+mn-ea"/>
                <a:cs typeface="+mn-cs"/>
              </a:rPr>
            </a:br>
            <a:r>
              <a:rPr lang="ru-RU" sz="1200" i="0" kern="1200" dirty="0" smtClean="0">
                <a:solidFill>
                  <a:schemeClr val="tx1"/>
                </a:solidFill>
                <a:effectLst/>
                <a:latin typeface="+mn-lt"/>
                <a:ea typeface="+mn-ea"/>
                <a:cs typeface="+mn-cs"/>
              </a:rPr>
              <a:t>       Скрылись из этого края. </a:t>
            </a:r>
          </a:p>
          <a:p>
            <a:pPr marL="0" indent="0">
              <a:buFontTx/>
              <a:buNone/>
            </a:pPr>
            <a:endParaRPr lang="ru-RU" i="0" dirty="0" smtClean="0"/>
          </a:p>
          <a:p>
            <a:r>
              <a:rPr lang="ru-RU" sz="1200" b="1" kern="1200" dirty="0" smtClean="0">
                <a:solidFill>
                  <a:schemeClr val="tx1"/>
                </a:solidFill>
                <a:effectLst/>
                <a:latin typeface="+mn-lt"/>
                <a:ea typeface="+mn-ea"/>
                <a:cs typeface="+mn-cs"/>
              </a:rPr>
              <a:t>       B первой части</a:t>
            </a:r>
            <a:r>
              <a:rPr lang="ru-RU" sz="1200" kern="1200" dirty="0" smtClean="0">
                <a:solidFill>
                  <a:schemeClr val="tx1"/>
                </a:solidFill>
                <a:effectLst/>
                <a:latin typeface="+mn-lt"/>
                <a:ea typeface="+mn-ea"/>
                <a:cs typeface="+mn-cs"/>
              </a:rPr>
              <a:t> рассказывается о хозяйке ска­зочной страны — фее. Это маленькая волшебница, одаривающая благами, пробуж­дающая добрые чувства и желания. Она нежна, мила, заботлива, справедлива, любит веселье и проказы. Фея напоминает ребенка, в ее образе отражены черты реальной девочки, которой и посвящены стихи.</a:t>
            </a:r>
          </a:p>
          <a:p>
            <a:r>
              <a:rPr lang="ru-RU" sz="1200" kern="1200" dirty="0" smtClean="0">
                <a:solidFill>
                  <a:schemeClr val="tx1"/>
                </a:solidFill>
                <a:effectLst/>
                <a:latin typeface="+mn-lt"/>
                <a:ea typeface="+mn-ea"/>
                <a:cs typeface="+mn-cs"/>
              </a:rPr>
              <a:t>       Для жанра сказки обязaтeльным является противоборство добра и зла, где не­пременно побеждает первое. Но мир, в котором царит Фея, полон гармонии и радо­сти. Здесь волк — "стpанный волк" ("Волк Феи"), он не злодей, a кроткий, мирный, "кормится" травой и житом. B фейном мире нет зла, есть лишь мелкие неприятности, включенные автором в сюжeт для занимательности, для разнообразия действия ("Трудно Фее", "Беспорядки y Феи", "Фейная война").</a:t>
            </a:r>
          </a:p>
          <a:p>
            <a:r>
              <a:rPr lang="ru-RU" sz="1200" b="1" kern="1200" dirty="0" smtClean="0">
                <a:solidFill>
                  <a:schemeClr val="tx1"/>
                </a:solidFill>
                <a:effectLst/>
                <a:latin typeface="+mn-lt"/>
                <a:ea typeface="+mn-ea"/>
                <a:cs typeface="+mn-cs"/>
              </a:rPr>
              <a:t>       Во второй части</a:t>
            </a:r>
            <a:r>
              <a:rPr lang="ru-RU" sz="1200" kern="1200" dirty="0" smtClean="0">
                <a:solidFill>
                  <a:schemeClr val="tx1"/>
                </a:solidFill>
                <a:effectLst/>
                <a:latin typeface="+mn-lt"/>
                <a:ea typeface="+mn-ea"/>
                <a:cs typeface="+mn-cs"/>
              </a:rPr>
              <a:t> пространство владений Феи расширяется, появляются новые персонажи: белки, зайки, чyдища (Яга, Кощей, Змей), Русалочка и др. Глaвным геро­ем этой части становится поэт, которому стал близок "мир живых" ("Детский мир"), который познал истинный мир — детский мир. Не случайно именно стихотворение "Детский мир" открывает новый раздел. Поэт —это Мальчик ("Утро"), тоже любящий проказы ("У чудищ"), добрый, веселый, он фантазер и выдумщик ("Сказочки", "Тря­сoгyзкa", "Смешной старик", "Гномы", "Русалочка").</a:t>
            </a:r>
          </a:p>
          <a:p>
            <a:r>
              <a:rPr lang="ru-RU" sz="1200" b="1" kern="1200" dirty="0" smtClean="0">
                <a:solidFill>
                  <a:schemeClr val="tx1"/>
                </a:solidFill>
                <a:effectLst/>
                <a:latin typeface="+mn-lt"/>
                <a:ea typeface="+mn-ea"/>
                <a:cs typeface="+mn-cs"/>
              </a:rPr>
              <a:t>       B третьей части</a:t>
            </a:r>
            <a:r>
              <a:rPr lang="ru-RU" sz="1200" kern="1200" dirty="0" smtClean="0">
                <a:solidFill>
                  <a:schemeClr val="tx1"/>
                </a:solidFill>
                <a:effectLst/>
                <a:latin typeface="+mn-lt"/>
                <a:ea typeface="+mn-ea"/>
                <a:cs typeface="+mn-cs"/>
              </a:rPr>
              <a:t> cобрaны, на первый взгляд, ничем не объединённые стихотворения. По сравнению c первыми двумя частями, данные произведения сложнее по восприятию. Это стихотворения-размышления o жизни, ее постоянном движении и обновлении. Центральным здесь становится символический образ вечно прекрасной природы. K.Д. Бaльмонт убеждает юного читателя, что мир прекрасен в своем разно­образии ("Раковинки", "Лучше", "Росинка" и др.), что смысл жизни не в поиске отве­тов на вечные вопросы, a в видении естественной красоты ("Зерно", "Росинка", "Кап­ли соломы" и др.):</a:t>
            </a:r>
          </a:p>
          <a:p>
            <a:r>
              <a:rPr lang="ru-RU" sz="1200" kern="1200" dirty="0" smtClean="0">
                <a:solidFill>
                  <a:schemeClr val="tx1"/>
                </a:solidFill>
                <a:effectLst/>
                <a:latin typeface="+mn-lt"/>
                <a:ea typeface="+mn-ea"/>
                <a:cs typeface="+mn-cs"/>
              </a:rPr>
              <a:t>Но зачем разгадка снов,</a:t>
            </a:r>
          </a:p>
          <a:p>
            <a:r>
              <a:rPr lang="ru-RU" sz="1200" kern="1200" dirty="0" smtClean="0">
                <a:solidFill>
                  <a:schemeClr val="tx1"/>
                </a:solidFill>
                <a:effectLst/>
                <a:latin typeface="+mn-lt"/>
                <a:ea typeface="+mn-ea"/>
                <a:cs typeface="+mn-cs"/>
              </a:rPr>
              <a:t>Если нежен лик цветов,</a:t>
            </a:r>
          </a:p>
          <a:p>
            <a:r>
              <a:rPr lang="ru-RU" sz="1200" kern="1200" dirty="0" smtClean="0">
                <a:solidFill>
                  <a:schemeClr val="tx1"/>
                </a:solidFill>
                <a:effectLst/>
                <a:latin typeface="+mn-lt"/>
                <a:ea typeface="+mn-ea"/>
                <a:cs typeface="+mn-cs"/>
              </a:rPr>
              <a:t>Если вводят Вас цветы</a:t>
            </a:r>
          </a:p>
          <a:p>
            <a:r>
              <a:rPr lang="ru-RU" sz="1200" kern="1200" dirty="0" smtClean="0">
                <a:solidFill>
                  <a:schemeClr val="tx1"/>
                </a:solidFill>
                <a:effectLst/>
                <a:latin typeface="+mn-lt"/>
                <a:ea typeface="+mn-ea"/>
                <a:cs typeface="+mn-cs"/>
              </a:rPr>
              <a:t>B вечный праздник Красоты ("Цветок").</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B заключительных стихотворениях сборника создается образ детского поэта —Волшебного Фея ("Фей"), который "в своих мечтах свободней и небесней" ("Тоньше»), за свою мечту готовый отдать «все роскошества жемчужных берегов» («Русалка»), знающий и бережно охраняющий путь в дивный сказочный мир радости, света, вдохновения – в мир детства.</a:t>
            </a:r>
          </a:p>
          <a:p>
            <a:endParaRPr lang="ru-RU" dirty="0" smtClean="0"/>
          </a:p>
          <a:p>
            <a:endParaRPr lang="ru-RU" dirty="0"/>
          </a:p>
        </p:txBody>
      </p:sp>
      <p:sp>
        <p:nvSpPr>
          <p:cNvPr id="4" name="Номер слайда 3"/>
          <p:cNvSpPr>
            <a:spLocks noGrp="1"/>
          </p:cNvSpPr>
          <p:nvPr>
            <p:ph type="sldNum" sz="quarter" idx="10"/>
          </p:nvPr>
        </p:nvSpPr>
        <p:spPr/>
        <p:txBody>
          <a:bodyPr/>
          <a:lstStyle/>
          <a:p>
            <a:fld id="{1B4AEAF4-488F-47AC-A78C-6D9BBDA01D29}" type="slidenum">
              <a:rPr lang="ru-RU" smtClean="0"/>
              <a:t>9</a:t>
            </a:fld>
            <a:endParaRPr lang="ru-RU"/>
          </a:p>
        </p:txBody>
      </p:sp>
    </p:spTree>
    <p:extLst>
      <p:ext uri="{BB962C8B-B14F-4D97-AF65-F5344CB8AC3E}">
        <p14:creationId xmlns:p14="http://schemas.microsoft.com/office/powerpoint/2010/main" val="3697997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F5DBF86-98A3-4E7D-82FB-0D5B1852C33B}" type="datetimeFigureOut">
              <a:rPr lang="ru-RU" smtClean="0"/>
              <a:t>22.01.2021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07BB97-9B1C-4FF9-BD5A-E59B37EC61F0}" type="slidenum">
              <a:rPr lang="ru-RU" smtClean="0"/>
              <a:t>‹#›</a:t>
            </a:fld>
            <a:endParaRPr lang="ru-RU"/>
          </a:p>
        </p:txBody>
      </p:sp>
    </p:spTree>
    <p:extLst>
      <p:ext uri="{BB962C8B-B14F-4D97-AF65-F5344CB8AC3E}">
        <p14:creationId xmlns:p14="http://schemas.microsoft.com/office/powerpoint/2010/main" val="3245301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F5DBF86-98A3-4E7D-82FB-0D5B1852C33B}" type="datetimeFigureOut">
              <a:rPr lang="ru-RU" smtClean="0"/>
              <a:t>22.01.2021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07BB97-9B1C-4FF9-BD5A-E59B37EC61F0}" type="slidenum">
              <a:rPr lang="ru-RU" smtClean="0"/>
              <a:t>‹#›</a:t>
            </a:fld>
            <a:endParaRPr lang="ru-RU"/>
          </a:p>
        </p:txBody>
      </p:sp>
    </p:spTree>
    <p:extLst>
      <p:ext uri="{BB962C8B-B14F-4D97-AF65-F5344CB8AC3E}">
        <p14:creationId xmlns:p14="http://schemas.microsoft.com/office/powerpoint/2010/main" val="3521717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F5DBF86-98A3-4E7D-82FB-0D5B1852C33B}" type="datetimeFigureOut">
              <a:rPr lang="ru-RU" smtClean="0"/>
              <a:t>22.01.2021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07BB97-9B1C-4FF9-BD5A-E59B37EC61F0}" type="slidenum">
              <a:rPr lang="ru-RU" smtClean="0"/>
              <a:t>‹#›</a:t>
            </a:fld>
            <a:endParaRPr lang="ru-RU"/>
          </a:p>
        </p:txBody>
      </p:sp>
    </p:spTree>
    <p:extLst>
      <p:ext uri="{BB962C8B-B14F-4D97-AF65-F5344CB8AC3E}">
        <p14:creationId xmlns:p14="http://schemas.microsoft.com/office/powerpoint/2010/main" val="24334279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F5DBF86-98A3-4E7D-82FB-0D5B1852C33B}" type="datetimeFigureOut">
              <a:rPr lang="ru-RU" smtClean="0"/>
              <a:t>22.01.2021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07BB97-9B1C-4FF9-BD5A-E59B37EC61F0}" type="slidenum">
              <a:rPr lang="ru-RU" smtClean="0"/>
              <a:t>‹#›</a:t>
            </a:fld>
            <a:endParaRPr lang="ru-RU"/>
          </a:p>
        </p:txBody>
      </p:sp>
    </p:spTree>
    <p:extLst>
      <p:ext uri="{BB962C8B-B14F-4D97-AF65-F5344CB8AC3E}">
        <p14:creationId xmlns:p14="http://schemas.microsoft.com/office/powerpoint/2010/main" val="4026836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F5DBF86-98A3-4E7D-82FB-0D5B1852C33B}" type="datetimeFigureOut">
              <a:rPr lang="ru-RU" smtClean="0"/>
              <a:t>22.01.2021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07BB97-9B1C-4FF9-BD5A-E59B37EC61F0}" type="slidenum">
              <a:rPr lang="ru-RU" smtClean="0"/>
              <a:t>‹#›</a:t>
            </a:fld>
            <a:endParaRPr lang="ru-RU"/>
          </a:p>
        </p:txBody>
      </p:sp>
    </p:spTree>
    <p:extLst>
      <p:ext uri="{BB962C8B-B14F-4D97-AF65-F5344CB8AC3E}">
        <p14:creationId xmlns:p14="http://schemas.microsoft.com/office/powerpoint/2010/main" val="27238365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F5DBF86-98A3-4E7D-82FB-0D5B1852C33B}" type="datetimeFigureOut">
              <a:rPr lang="ru-RU" smtClean="0"/>
              <a:t>22.01.2021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507BB97-9B1C-4FF9-BD5A-E59B37EC61F0}" type="slidenum">
              <a:rPr lang="ru-RU" smtClean="0"/>
              <a:t>‹#›</a:t>
            </a:fld>
            <a:endParaRPr lang="ru-RU"/>
          </a:p>
        </p:txBody>
      </p:sp>
    </p:spTree>
    <p:extLst>
      <p:ext uri="{BB962C8B-B14F-4D97-AF65-F5344CB8AC3E}">
        <p14:creationId xmlns:p14="http://schemas.microsoft.com/office/powerpoint/2010/main" val="2781640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F5DBF86-98A3-4E7D-82FB-0D5B1852C33B}" type="datetimeFigureOut">
              <a:rPr lang="ru-RU" smtClean="0"/>
              <a:t>22.01.2021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507BB97-9B1C-4FF9-BD5A-E59B37EC61F0}" type="slidenum">
              <a:rPr lang="ru-RU" smtClean="0"/>
              <a:t>‹#›</a:t>
            </a:fld>
            <a:endParaRPr lang="ru-RU"/>
          </a:p>
        </p:txBody>
      </p:sp>
    </p:spTree>
    <p:extLst>
      <p:ext uri="{BB962C8B-B14F-4D97-AF65-F5344CB8AC3E}">
        <p14:creationId xmlns:p14="http://schemas.microsoft.com/office/powerpoint/2010/main" val="3799153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F5DBF86-98A3-4E7D-82FB-0D5B1852C33B}" type="datetimeFigureOut">
              <a:rPr lang="ru-RU" smtClean="0"/>
              <a:t>22.01.2021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507BB97-9B1C-4FF9-BD5A-E59B37EC61F0}" type="slidenum">
              <a:rPr lang="ru-RU" smtClean="0"/>
              <a:t>‹#›</a:t>
            </a:fld>
            <a:endParaRPr lang="ru-RU"/>
          </a:p>
        </p:txBody>
      </p:sp>
    </p:spTree>
    <p:extLst>
      <p:ext uri="{BB962C8B-B14F-4D97-AF65-F5344CB8AC3E}">
        <p14:creationId xmlns:p14="http://schemas.microsoft.com/office/powerpoint/2010/main" val="1479149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F5DBF86-98A3-4E7D-82FB-0D5B1852C33B}" type="datetimeFigureOut">
              <a:rPr lang="ru-RU" smtClean="0"/>
              <a:t>22.01.2021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507BB97-9B1C-4FF9-BD5A-E59B37EC61F0}" type="slidenum">
              <a:rPr lang="ru-RU" smtClean="0"/>
              <a:t>‹#›</a:t>
            </a:fld>
            <a:endParaRPr lang="ru-RU"/>
          </a:p>
        </p:txBody>
      </p:sp>
    </p:spTree>
    <p:extLst>
      <p:ext uri="{BB962C8B-B14F-4D97-AF65-F5344CB8AC3E}">
        <p14:creationId xmlns:p14="http://schemas.microsoft.com/office/powerpoint/2010/main" val="1875068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F5DBF86-98A3-4E7D-82FB-0D5B1852C33B}" type="datetimeFigureOut">
              <a:rPr lang="ru-RU" smtClean="0"/>
              <a:t>22.01.2021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507BB97-9B1C-4FF9-BD5A-E59B37EC61F0}" type="slidenum">
              <a:rPr lang="ru-RU" smtClean="0"/>
              <a:t>‹#›</a:t>
            </a:fld>
            <a:endParaRPr lang="ru-RU"/>
          </a:p>
        </p:txBody>
      </p:sp>
    </p:spTree>
    <p:extLst>
      <p:ext uri="{BB962C8B-B14F-4D97-AF65-F5344CB8AC3E}">
        <p14:creationId xmlns:p14="http://schemas.microsoft.com/office/powerpoint/2010/main" val="2931296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2F5DBF86-98A3-4E7D-82FB-0D5B1852C33B}" type="datetimeFigureOut">
              <a:rPr lang="ru-RU" smtClean="0"/>
              <a:t>22.01.2021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507BB97-9B1C-4FF9-BD5A-E59B37EC61F0}" type="slidenum">
              <a:rPr lang="ru-RU" smtClean="0"/>
              <a:t>‹#›</a:t>
            </a:fld>
            <a:endParaRPr lang="ru-RU"/>
          </a:p>
        </p:txBody>
      </p:sp>
    </p:spTree>
    <p:extLst>
      <p:ext uri="{BB962C8B-B14F-4D97-AF65-F5344CB8AC3E}">
        <p14:creationId xmlns:p14="http://schemas.microsoft.com/office/powerpoint/2010/main" val="3184690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5DBF86-98A3-4E7D-82FB-0D5B1852C33B}" type="datetimeFigureOut">
              <a:rPr lang="ru-RU" smtClean="0"/>
              <a:t>22.01.2021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07BB97-9B1C-4FF9-BD5A-E59B37EC61F0}" type="slidenum">
              <a:rPr lang="ru-RU" smtClean="0"/>
              <a:t>‹#›</a:t>
            </a:fld>
            <a:endParaRPr lang="ru-RU"/>
          </a:p>
        </p:txBody>
      </p:sp>
    </p:spTree>
    <p:extLst>
      <p:ext uri="{BB962C8B-B14F-4D97-AF65-F5344CB8AC3E}">
        <p14:creationId xmlns:p14="http://schemas.microsoft.com/office/powerpoint/2010/main" val="36782509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8.jpg"/></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24.jpg"/></Relationships>
</file>

<file path=ppt/slides/_rels/slide1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29.jpg"/><Relationship Id="rId5" Type="http://schemas.openxmlformats.org/officeDocument/2006/relationships/image" Target="../media/image28.jpg"/><Relationship Id="rId4" Type="http://schemas.openxmlformats.org/officeDocument/2006/relationships/image" Target="../media/image27.jpg"/></Relationships>
</file>

<file path=ppt/slides/_rels/slide1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1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dugward.ru/library/balmont/balmont_o_knigah_dla_detey.html"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7" Type="http://schemas.microsoft.com/office/2007/relationships/hdphoto" Target="../media/hdphoto2.wdp"/><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0.png"/><Relationship Id="rId5" Type="http://schemas.microsoft.com/office/2007/relationships/hdphoto" Target="../media/hdphoto1.wdp"/><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14.jpg"/><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5910" y="3202058"/>
            <a:ext cx="2080745" cy="2899015"/>
          </a:xfrm>
          <a:prstGeom prst="rect">
            <a:avLst/>
          </a:prstGeom>
        </p:spPr>
      </p:pic>
      <p:pic>
        <p:nvPicPr>
          <p:cNvPr id="3" name="Рисунок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69818" y="6101073"/>
            <a:ext cx="1898073" cy="323375"/>
          </a:xfrm>
          <a:prstGeom prst="rect">
            <a:avLst/>
          </a:prstGeom>
        </p:spPr>
      </p:pic>
      <p:sp>
        <p:nvSpPr>
          <p:cNvPr id="4" name="TextBox 3"/>
          <p:cNvSpPr txBox="1"/>
          <p:nvPr/>
        </p:nvSpPr>
        <p:spPr>
          <a:xfrm>
            <a:off x="2867891" y="4836036"/>
            <a:ext cx="8146472" cy="984885"/>
          </a:xfrm>
          <a:prstGeom prst="rect">
            <a:avLst/>
          </a:prstGeom>
          <a:noFill/>
        </p:spPr>
        <p:txBody>
          <a:bodyPr wrap="square" rtlCol="0">
            <a:spAutoFit/>
          </a:bodyPr>
          <a:lstStyle/>
          <a:p>
            <a:pPr lvl="0" algn="just"/>
            <a:r>
              <a:rPr lang="ru-RU" sz="2000" b="1" i="1" dirty="0">
                <a:solidFill>
                  <a:srgbClr val="002B3A"/>
                </a:solidFill>
                <a:latin typeface="Times New Roman" panose="02020603050405020304" pitchFamily="18" charset="0"/>
                <a:ea typeface="Times New Roman" panose="02020603050405020304" pitchFamily="18" charset="0"/>
              </a:rPr>
              <a:t>ПМ.02 </a:t>
            </a:r>
            <a:r>
              <a:rPr lang="ru-RU" sz="2000" i="1" dirty="0">
                <a:solidFill>
                  <a:srgbClr val="002B3A"/>
                </a:solidFill>
                <a:latin typeface="Times New Roman" panose="02020603050405020304" pitchFamily="18" charset="0"/>
                <a:ea typeface="Times New Roman" panose="02020603050405020304" pitchFamily="18" charset="0"/>
              </a:rPr>
              <a:t>Организация различных видов деятельности и общения детей</a:t>
            </a:r>
          </a:p>
          <a:p>
            <a:pPr lvl="0" algn="just"/>
            <a:r>
              <a:rPr lang="ru-RU" sz="2000" b="1" i="1" dirty="0">
                <a:solidFill>
                  <a:srgbClr val="002B3A"/>
                </a:solidFill>
                <a:latin typeface="Times New Roman" panose="02020603050405020304" pitchFamily="18" charset="0"/>
                <a:ea typeface="Times New Roman" panose="02020603050405020304" pitchFamily="18" charset="0"/>
              </a:rPr>
              <a:t>МДК 02.07 </a:t>
            </a:r>
            <a:r>
              <a:rPr lang="ru-RU" i="1" dirty="0">
                <a:solidFill>
                  <a:srgbClr val="002B3A"/>
                </a:solidFill>
                <a:latin typeface="Times New Roman" panose="02020603050405020304" pitchFamily="18" charset="0"/>
                <a:ea typeface="Times New Roman" panose="02020603050405020304" pitchFamily="18" charset="0"/>
              </a:rPr>
              <a:t>Детская литература с практикумом по выразительному чтению</a:t>
            </a:r>
          </a:p>
          <a:p>
            <a:pPr lvl="0" algn="just"/>
            <a:r>
              <a:rPr lang="ru-RU" b="1" i="1" dirty="0">
                <a:solidFill>
                  <a:srgbClr val="002B3A"/>
                </a:solidFill>
                <a:latin typeface="Times New Roman" panose="02020603050405020304" pitchFamily="18" charset="0"/>
                <a:ea typeface="Times New Roman" panose="02020603050405020304" pitchFamily="18" charset="0"/>
              </a:rPr>
              <a:t>Специальность: </a:t>
            </a:r>
            <a:r>
              <a:rPr lang="ru-RU" i="1" dirty="0">
                <a:solidFill>
                  <a:srgbClr val="002B3A"/>
                </a:solidFill>
                <a:latin typeface="Times New Roman" panose="02020603050405020304" pitchFamily="18" charset="0"/>
                <a:ea typeface="Times New Roman" panose="02020603050405020304" pitchFamily="18" charset="0"/>
              </a:rPr>
              <a:t>44. 02.01 Дошкольное образование </a:t>
            </a:r>
          </a:p>
        </p:txBody>
      </p:sp>
      <p:sp>
        <p:nvSpPr>
          <p:cNvPr id="5" name="TextBox 4"/>
          <p:cNvSpPr txBox="1"/>
          <p:nvPr/>
        </p:nvSpPr>
        <p:spPr>
          <a:xfrm>
            <a:off x="3575771" y="5829276"/>
            <a:ext cx="8172883" cy="923330"/>
          </a:xfrm>
          <a:prstGeom prst="rect">
            <a:avLst/>
          </a:prstGeom>
          <a:noFill/>
        </p:spPr>
        <p:txBody>
          <a:bodyPr wrap="square" rtlCol="0">
            <a:spAutoFit/>
          </a:bodyPr>
          <a:lstStyle/>
          <a:p>
            <a:pPr lvl="0" algn="r"/>
            <a:r>
              <a:rPr lang="ru-RU" b="1" i="1" dirty="0">
                <a:solidFill>
                  <a:srgbClr val="002B3A"/>
                </a:solidFill>
                <a:latin typeface="Times New Roman" pitchFamily="18" charset="0"/>
                <a:cs typeface="Times New Roman" pitchFamily="18" charset="0"/>
              </a:rPr>
              <a:t>Преподаватель психолого – педагогических дисциплин, </a:t>
            </a:r>
            <a:endParaRPr lang="ru-RU" b="1" i="1" dirty="0" smtClean="0">
              <a:solidFill>
                <a:srgbClr val="002B3A"/>
              </a:solidFill>
              <a:latin typeface="Times New Roman" pitchFamily="18" charset="0"/>
              <a:cs typeface="Times New Roman" pitchFamily="18" charset="0"/>
            </a:endParaRPr>
          </a:p>
          <a:p>
            <a:pPr lvl="0" algn="r"/>
            <a:r>
              <a:rPr lang="ru-RU" b="1" i="1" dirty="0" smtClean="0">
                <a:solidFill>
                  <a:srgbClr val="002B3A"/>
                </a:solidFill>
                <a:latin typeface="Times New Roman" pitchFamily="18" charset="0"/>
                <a:cs typeface="Times New Roman" pitchFamily="18" charset="0"/>
              </a:rPr>
              <a:t>высшей </a:t>
            </a:r>
            <a:r>
              <a:rPr lang="ru-RU" b="1" i="1" dirty="0">
                <a:solidFill>
                  <a:srgbClr val="002B3A"/>
                </a:solidFill>
                <a:latin typeface="Times New Roman" pitchFamily="18" charset="0"/>
                <a:cs typeface="Times New Roman" pitchFamily="18" charset="0"/>
              </a:rPr>
              <a:t>квалификационной категории: </a:t>
            </a:r>
            <a:endParaRPr lang="ru-RU" b="1" i="1" dirty="0" smtClean="0">
              <a:solidFill>
                <a:srgbClr val="002B3A"/>
              </a:solidFill>
              <a:latin typeface="Times New Roman" pitchFamily="18" charset="0"/>
              <a:cs typeface="Times New Roman" pitchFamily="18" charset="0"/>
            </a:endParaRPr>
          </a:p>
          <a:p>
            <a:pPr lvl="0" algn="r"/>
            <a:r>
              <a:rPr lang="ru-RU" i="1" dirty="0" smtClean="0">
                <a:solidFill>
                  <a:srgbClr val="002B3A"/>
                </a:solidFill>
                <a:latin typeface="Times New Roman" pitchFamily="18" charset="0"/>
                <a:cs typeface="Times New Roman" pitchFamily="18" charset="0"/>
              </a:rPr>
              <a:t>Гольская </a:t>
            </a:r>
            <a:r>
              <a:rPr lang="ru-RU" i="1" dirty="0">
                <a:solidFill>
                  <a:srgbClr val="002B3A"/>
                </a:solidFill>
                <a:latin typeface="Times New Roman" pitchFamily="18" charset="0"/>
                <a:cs typeface="Times New Roman" pitchFamily="18" charset="0"/>
              </a:rPr>
              <a:t>Оксана Геннадьевна</a:t>
            </a:r>
          </a:p>
        </p:txBody>
      </p:sp>
      <p:sp>
        <p:nvSpPr>
          <p:cNvPr id="6" name="TextBox 5"/>
          <p:cNvSpPr txBox="1"/>
          <p:nvPr/>
        </p:nvSpPr>
        <p:spPr>
          <a:xfrm>
            <a:off x="3020291" y="277091"/>
            <a:ext cx="6844146" cy="1384995"/>
          </a:xfrm>
          <a:prstGeom prst="rect">
            <a:avLst/>
          </a:prstGeom>
          <a:noFill/>
        </p:spPr>
        <p:txBody>
          <a:bodyPr wrap="square" rtlCol="0">
            <a:spAutoFit/>
          </a:bodyPr>
          <a:lstStyle/>
          <a:p>
            <a:pPr lvl="0" algn="ctr"/>
            <a:r>
              <a:rPr lang="ru-RU" sz="1200" b="1" i="1" dirty="0">
                <a:solidFill>
                  <a:srgbClr val="002B3A"/>
                </a:solidFill>
                <a:latin typeface="Times New Roman" panose="02020603050405020304" pitchFamily="18" charset="0"/>
                <a:ea typeface="Times New Roman" panose="02020603050405020304" pitchFamily="18" charset="0"/>
              </a:rPr>
              <a:t>РОССИЙСКАЯ ФЕДЕРАЦИЯ</a:t>
            </a:r>
            <a:endParaRPr lang="ru-RU" sz="1200" i="1" dirty="0">
              <a:solidFill>
                <a:srgbClr val="002B3A"/>
              </a:solidFill>
              <a:latin typeface="Times New Roman" panose="02020603050405020304" pitchFamily="18" charset="0"/>
              <a:ea typeface="Times New Roman" panose="02020603050405020304" pitchFamily="18" charset="0"/>
            </a:endParaRPr>
          </a:p>
          <a:p>
            <a:pPr lvl="0" algn="ctr"/>
            <a:r>
              <a:rPr lang="ru-RU" sz="1200" b="1"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endParaRPr lang="ru-RU" sz="1200" b="1" i="1" dirty="0">
              <a:solidFill>
                <a:srgbClr val="002B3A"/>
              </a:solidFill>
              <a:latin typeface="Calibri" panose="020F0502020204030204" pitchFamily="34" charset="0"/>
              <a:ea typeface="Times New Roman" panose="02020603050405020304" pitchFamily="18" charset="0"/>
              <a:cs typeface="Times New Roman" panose="02020603050405020304" pitchFamily="18" charset="0"/>
            </a:endParaRPr>
          </a:p>
          <a:p>
            <a:pPr lvl="0" algn="ctr"/>
            <a:r>
              <a:rPr lang="ru-RU" sz="1200" b="1" i="1" dirty="0">
                <a:solidFill>
                  <a:srgbClr val="002B3A"/>
                </a:solidFill>
                <a:latin typeface="Times New Roman" panose="02020603050405020304" pitchFamily="18" charset="0"/>
                <a:ea typeface="Times New Roman" panose="02020603050405020304" pitchFamily="18" charset="0"/>
              </a:rPr>
              <a:t> </a:t>
            </a:r>
            <a:endParaRPr lang="ru-RU" sz="1200" i="1" dirty="0">
              <a:solidFill>
                <a:srgbClr val="002B3A"/>
              </a:solidFill>
              <a:latin typeface="Times New Roman" panose="02020603050405020304" pitchFamily="18" charset="0"/>
              <a:ea typeface="Times New Roman" panose="02020603050405020304" pitchFamily="18" charset="0"/>
            </a:endParaRPr>
          </a:p>
          <a:p>
            <a:pPr lvl="0" algn="ctr"/>
            <a:r>
              <a:rPr lang="ru-RU" sz="1200" b="1" i="1" dirty="0">
                <a:solidFill>
                  <a:srgbClr val="002B3A"/>
                </a:solidFill>
                <a:latin typeface="Times New Roman" panose="02020603050405020304" pitchFamily="18" charset="0"/>
                <a:ea typeface="Times New Roman" panose="02020603050405020304" pitchFamily="18" charset="0"/>
              </a:rPr>
              <a:t>ГОСУДАРСТВЕННОЕ ПРОФЕССИОНАЛЬНОЕ ОБРАЗОВАТЕЛЬНОЕ</a:t>
            </a:r>
            <a:endParaRPr lang="ru-RU" sz="1200" i="1" dirty="0">
              <a:solidFill>
                <a:srgbClr val="002B3A"/>
              </a:solidFill>
              <a:latin typeface="Times New Roman" panose="02020603050405020304" pitchFamily="18" charset="0"/>
              <a:ea typeface="Times New Roman" panose="02020603050405020304" pitchFamily="18" charset="0"/>
            </a:endParaRPr>
          </a:p>
          <a:p>
            <a:pPr lvl="0" algn="ctr"/>
            <a:r>
              <a:rPr lang="ru-RU" sz="1200" b="1" i="1" dirty="0">
                <a:solidFill>
                  <a:srgbClr val="002B3A"/>
                </a:solidFill>
                <a:latin typeface="Times New Roman" panose="02020603050405020304" pitchFamily="18" charset="0"/>
                <a:ea typeface="Times New Roman" panose="02020603050405020304" pitchFamily="18" charset="0"/>
              </a:rPr>
              <a:t> АВТОНОМНОЕ УЧРЕЖДЕНИЕ АМУРСКОЙ ОБЛАСТИ </a:t>
            </a:r>
            <a:endParaRPr lang="ru-RU" sz="1200" i="1" dirty="0">
              <a:solidFill>
                <a:srgbClr val="002B3A"/>
              </a:solidFill>
              <a:latin typeface="Times New Roman" panose="02020603050405020304" pitchFamily="18" charset="0"/>
              <a:ea typeface="Times New Roman" panose="02020603050405020304" pitchFamily="18" charset="0"/>
            </a:endParaRPr>
          </a:p>
          <a:p>
            <a:pPr lvl="0" algn="ctr"/>
            <a:r>
              <a:rPr lang="ru-RU" sz="1200" b="1" i="1" dirty="0">
                <a:solidFill>
                  <a:srgbClr val="002B3A"/>
                </a:solidFill>
                <a:latin typeface="Times New Roman" panose="02020603050405020304" pitchFamily="18" charset="0"/>
                <a:ea typeface="Times New Roman" panose="02020603050405020304" pitchFamily="18" charset="0"/>
              </a:rPr>
              <a:t>«АМУРСКИЙ ПЕДАГОГИЧЕСКИЙ КОЛЛЕДЖ»</a:t>
            </a:r>
            <a:endParaRPr lang="ru-RU" sz="1200" i="1" dirty="0">
              <a:solidFill>
                <a:srgbClr val="002B3A"/>
              </a:solidFill>
              <a:latin typeface="Times New Roman" panose="02020603050405020304" pitchFamily="18" charset="0"/>
              <a:ea typeface="Times New Roman" panose="02020603050405020304" pitchFamily="18" charset="0"/>
            </a:endParaRPr>
          </a:p>
          <a:p>
            <a:pPr lvl="0" algn="ctr"/>
            <a:r>
              <a:rPr lang="ru-RU" sz="1200" b="1" i="1" dirty="0">
                <a:solidFill>
                  <a:srgbClr val="002B3A"/>
                </a:solidFill>
                <a:latin typeface="Times New Roman" panose="02020603050405020304" pitchFamily="18" charset="0"/>
                <a:ea typeface="Times New Roman" panose="02020603050405020304" pitchFamily="18" charset="0"/>
              </a:rPr>
              <a:t>(ГПОАУ АО АПК)</a:t>
            </a:r>
            <a:endParaRPr lang="ru-RU" dirty="0">
              <a:solidFill>
                <a:srgbClr val="002B3A"/>
              </a:solidFill>
            </a:endParaRPr>
          </a:p>
        </p:txBody>
      </p:sp>
      <p:sp>
        <p:nvSpPr>
          <p:cNvPr id="7" name="TextBox 6"/>
          <p:cNvSpPr txBox="1"/>
          <p:nvPr/>
        </p:nvSpPr>
        <p:spPr>
          <a:xfrm>
            <a:off x="413073" y="1657260"/>
            <a:ext cx="11335581" cy="1384995"/>
          </a:xfrm>
          <a:prstGeom prst="rect">
            <a:avLst/>
          </a:prstGeom>
          <a:noFill/>
        </p:spPr>
        <p:txBody>
          <a:bodyPr wrap="square" rtlCol="0">
            <a:spAutoFit/>
          </a:bodyPr>
          <a:lstStyle/>
          <a:p>
            <a:pPr algn="ctr"/>
            <a:r>
              <a:rPr lang="ru-RU" sz="2800" b="1" i="1" dirty="0">
                <a:solidFill>
                  <a:srgbClr val="002B3A"/>
                </a:solidFill>
                <a:latin typeface="Century Schoolbook" panose="02040604050505020304" pitchFamily="18" charset="0"/>
              </a:rPr>
              <a:t>Произведения о детях и для детей в творчестве писателей конца XIX начала XX в. </a:t>
            </a:r>
            <a:endParaRPr lang="ru-RU" sz="2800" b="1" i="1" dirty="0" smtClean="0">
              <a:solidFill>
                <a:srgbClr val="002B3A"/>
              </a:solidFill>
              <a:latin typeface="Century Schoolbook" panose="02040604050505020304" pitchFamily="18" charset="0"/>
            </a:endParaRPr>
          </a:p>
          <a:p>
            <a:pPr algn="ctr"/>
            <a:r>
              <a:rPr lang="ru-RU" sz="2800" b="1" i="1" dirty="0" smtClean="0">
                <a:solidFill>
                  <a:srgbClr val="002B3A"/>
                </a:solidFill>
                <a:latin typeface="Century Schoolbook" panose="02040604050505020304" pitchFamily="18" charset="0"/>
              </a:rPr>
              <a:t>Стихи К. Д. Бальмо́нта</a:t>
            </a:r>
            <a:endParaRPr lang="ru-RU" sz="2800" b="1" i="1" dirty="0">
              <a:solidFill>
                <a:srgbClr val="002B3A"/>
              </a:solidFill>
              <a:latin typeface="Times New Roman" panose="02020603050405020304" pitchFamily="18" charset="0"/>
              <a:cs typeface="Times New Roman" panose="02020603050405020304" pitchFamily="18" charset="0"/>
            </a:endParaRPr>
          </a:p>
        </p:txBody>
      </p:sp>
      <p:pic>
        <p:nvPicPr>
          <p:cNvPr id="8" name="Рисунок 7"/>
          <p:cNvPicPr>
            <a:picLocks noChangeAspect="1"/>
          </p:cNvPicPr>
          <p:nvPr/>
        </p:nvPicPr>
        <p:blipFill>
          <a:blip r:embed="rId5"/>
          <a:stretch>
            <a:fillRect/>
          </a:stretch>
        </p:blipFill>
        <p:spPr>
          <a:xfrm>
            <a:off x="2017869" y="391606"/>
            <a:ext cx="1424185" cy="828015"/>
          </a:xfrm>
          <a:prstGeom prst="rect">
            <a:avLst/>
          </a:prstGeom>
        </p:spPr>
      </p:pic>
      <p:cxnSp>
        <p:nvCxnSpPr>
          <p:cNvPr id="9" name="Прямая соединительная линия 8"/>
          <p:cNvCxnSpPr/>
          <p:nvPr/>
        </p:nvCxnSpPr>
        <p:spPr>
          <a:xfrm>
            <a:off x="878481" y="3042255"/>
            <a:ext cx="10404763" cy="0"/>
          </a:xfrm>
          <a:prstGeom prst="line">
            <a:avLst/>
          </a:prstGeom>
          <a:ln>
            <a:solidFill>
              <a:srgbClr val="0C2F2E"/>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918854" y="3042255"/>
            <a:ext cx="9848416" cy="1631216"/>
          </a:xfrm>
          <a:prstGeom prst="rect">
            <a:avLst/>
          </a:prstGeom>
          <a:noFill/>
        </p:spPr>
        <p:txBody>
          <a:bodyPr wrap="square" rtlCol="0">
            <a:spAutoFit/>
          </a:bodyPr>
          <a:lstStyle/>
          <a:p>
            <a:pPr algn="r"/>
            <a:r>
              <a:rPr lang="ru-RU" sz="2000" b="1" i="1" dirty="0">
                <a:solidFill>
                  <a:srgbClr val="002B3A"/>
                </a:solidFill>
                <a:latin typeface="Century Schoolbook" panose="02040604050505020304" pitchFamily="18" charset="0"/>
              </a:rPr>
              <a:t>Я — изысканность русской медлительной </a:t>
            </a:r>
            <a:r>
              <a:rPr lang="ru-RU" sz="2000" b="1" i="1" dirty="0" smtClean="0">
                <a:solidFill>
                  <a:srgbClr val="002B3A"/>
                </a:solidFill>
                <a:latin typeface="Century Schoolbook" panose="02040604050505020304" pitchFamily="18" charset="0"/>
              </a:rPr>
              <a:t>речи,</a:t>
            </a:r>
            <a:r>
              <a:rPr lang="ru-RU" sz="2000" b="1" dirty="0">
                <a:solidFill>
                  <a:srgbClr val="002B3A"/>
                </a:solidFill>
                <a:latin typeface="Century Schoolbook" panose="02040604050505020304" pitchFamily="18" charset="0"/>
              </a:rPr>
              <a:t> </a:t>
            </a:r>
            <a:endParaRPr lang="ru-RU" sz="2000" b="1" dirty="0" smtClean="0">
              <a:solidFill>
                <a:srgbClr val="002B3A"/>
              </a:solidFill>
              <a:latin typeface="Century Schoolbook" panose="02040604050505020304" pitchFamily="18" charset="0"/>
            </a:endParaRPr>
          </a:p>
          <a:p>
            <a:pPr algn="r"/>
            <a:r>
              <a:rPr lang="ru-RU" sz="2000" b="1" i="1" dirty="0">
                <a:solidFill>
                  <a:srgbClr val="002B3A"/>
                </a:solidFill>
                <a:latin typeface="Century Schoolbook" panose="02040604050505020304" pitchFamily="18" charset="0"/>
              </a:rPr>
              <a:t>П</a:t>
            </a:r>
            <a:r>
              <a:rPr lang="ru-RU" sz="2000" b="1" i="1" dirty="0" smtClean="0">
                <a:solidFill>
                  <a:srgbClr val="002B3A"/>
                </a:solidFill>
                <a:latin typeface="Century Schoolbook" panose="02040604050505020304" pitchFamily="18" charset="0"/>
              </a:rPr>
              <a:t>редо </a:t>
            </a:r>
            <a:r>
              <a:rPr lang="ru-RU" sz="2000" b="1" i="1" dirty="0">
                <a:solidFill>
                  <a:srgbClr val="002B3A"/>
                </a:solidFill>
                <a:latin typeface="Century Schoolbook" panose="02040604050505020304" pitchFamily="18" charset="0"/>
              </a:rPr>
              <a:t>мною другие поэты — предтечи,</a:t>
            </a:r>
            <a:br>
              <a:rPr lang="ru-RU" sz="2000" b="1" i="1" dirty="0">
                <a:solidFill>
                  <a:srgbClr val="002B3A"/>
                </a:solidFill>
                <a:latin typeface="Century Schoolbook" panose="02040604050505020304" pitchFamily="18" charset="0"/>
              </a:rPr>
            </a:br>
            <a:r>
              <a:rPr lang="ru-RU" sz="2000" b="1" i="1" dirty="0">
                <a:solidFill>
                  <a:srgbClr val="002B3A"/>
                </a:solidFill>
                <a:latin typeface="Century Schoolbook" panose="02040604050505020304" pitchFamily="18" charset="0"/>
              </a:rPr>
              <a:t>Я</a:t>
            </a:r>
            <a:r>
              <a:rPr lang="ru-RU" sz="2000" b="1" i="1" dirty="0" smtClean="0">
                <a:solidFill>
                  <a:srgbClr val="002B3A"/>
                </a:solidFill>
                <a:latin typeface="Century Schoolbook" panose="02040604050505020304" pitchFamily="18" charset="0"/>
              </a:rPr>
              <a:t> впервые </a:t>
            </a:r>
            <a:r>
              <a:rPr lang="ru-RU" sz="2000" b="1" i="1" dirty="0">
                <a:solidFill>
                  <a:srgbClr val="002B3A"/>
                </a:solidFill>
                <a:latin typeface="Century Schoolbook" panose="02040604050505020304" pitchFamily="18" charset="0"/>
              </a:rPr>
              <a:t>открыл в этой речи </a:t>
            </a:r>
            <a:r>
              <a:rPr lang="ru-RU" sz="2000" b="1" i="1" dirty="0" smtClean="0">
                <a:solidFill>
                  <a:srgbClr val="002B3A"/>
                </a:solidFill>
                <a:latin typeface="Century Schoolbook" panose="02040604050505020304" pitchFamily="18" charset="0"/>
              </a:rPr>
              <a:t>уклоны, </a:t>
            </a:r>
          </a:p>
          <a:p>
            <a:pPr algn="r"/>
            <a:r>
              <a:rPr lang="ru-RU" sz="2000" b="1" i="1" dirty="0">
                <a:solidFill>
                  <a:srgbClr val="002B3A"/>
                </a:solidFill>
                <a:latin typeface="Century Schoolbook" panose="02040604050505020304" pitchFamily="18" charset="0"/>
              </a:rPr>
              <a:t>П</a:t>
            </a:r>
            <a:r>
              <a:rPr lang="ru-RU" sz="2000" b="1" i="1" dirty="0" smtClean="0">
                <a:solidFill>
                  <a:srgbClr val="002B3A"/>
                </a:solidFill>
                <a:latin typeface="Century Schoolbook" panose="02040604050505020304" pitchFamily="18" charset="0"/>
              </a:rPr>
              <a:t>ерепевные</a:t>
            </a:r>
            <a:r>
              <a:rPr lang="ru-RU" sz="2000" b="1" i="1" dirty="0">
                <a:solidFill>
                  <a:srgbClr val="002B3A"/>
                </a:solidFill>
                <a:latin typeface="Century Schoolbook" panose="02040604050505020304" pitchFamily="18" charset="0"/>
              </a:rPr>
              <a:t>, гневные, нежные звоны</a:t>
            </a:r>
            <a:r>
              <a:rPr lang="ru-RU" sz="2000" b="1" i="1" dirty="0" smtClean="0">
                <a:solidFill>
                  <a:srgbClr val="002B3A"/>
                </a:solidFill>
                <a:latin typeface="Century Schoolbook" panose="02040604050505020304" pitchFamily="18" charset="0"/>
              </a:rPr>
              <a:t>.</a:t>
            </a:r>
          </a:p>
          <a:p>
            <a:pPr algn="r"/>
            <a:r>
              <a:rPr lang="ru-RU" sz="2000" i="1" dirty="0" smtClean="0">
                <a:solidFill>
                  <a:srgbClr val="002B3A"/>
                </a:solidFill>
                <a:latin typeface="Century Schoolbook" panose="02040604050505020304" pitchFamily="18" charset="0"/>
              </a:rPr>
              <a:t>К. </a:t>
            </a:r>
            <a:r>
              <a:rPr lang="ru-RU" sz="2000" i="1" dirty="0">
                <a:solidFill>
                  <a:srgbClr val="002B3A"/>
                </a:solidFill>
                <a:latin typeface="Century Schoolbook" panose="02040604050505020304" pitchFamily="18" charset="0"/>
              </a:rPr>
              <a:t>Бальмонт</a:t>
            </a:r>
          </a:p>
        </p:txBody>
      </p:sp>
    </p:spTree>
    <p:extLst>
      <p:ext uri="{BB962C8B-B14F-4D97-AF65-F5344CB8AC3E}">
        <p14:creationId xmlns:p14="http://schemas.microsoft.com/office/powerpoint/2010/main" val="12081681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1012370" y="1230816"/>
            <a:ext cx="8080489" cy="5262979"/>
          </a:xfrm>
          <a:prstGeom prst="rect">
            <a:avLst/>
          </a:prstGeom>
          <a:noFill/>
        </p:spPr>
        <p:txBody>
          <a:bodyPr wrap="square" rtlCol="0">
            <a:spAutoFit/>
          </a:bodyPr>
          <a:lstStyle/>
          <a:p>
            <a:r>
              <a:rPr lang="ru-RU" sz="2800" i="1" dirty="0">
                <a:solidFill>
                  <a:srgbClr val="002B3A"/>
                </a:solidFill>
                <a:latin typeface="Century Schoolbook" panose="02040604050505020304" pitchFamily="18" charset="0"/>
              </a:rPr>
              <a:t>Говорили мне, что Фея, </a:t>
            </a:r>
            <a:r>
              <a:rPr lang="ru-RU" sz="2800" i="1" dirty="0" smtClean="0">
                <a:solidFill>
                  <a:srgbClr val="002B3A"/>
                </a:solidFill>
                <a:latin typeface="Century Schoolbook" panose="02040604050505020304" pitchFamily="18" charset="0"/>
              </a:rPr>
              <a:t>Если </a:t>
            </a:r>
            <a:r>
              <a:rPr lang="ru-RU" sz="2800" i="1" dirty="0">
                <a:solidFill>
                  <a:srgbClr val="002B3A"/>
                </a:solidFill>
                <a:latin typeface="Century Schoolbook" panose="02040604050505020304" pitchFamily="18" charset="0"/>
              </a:rPr>
              <a:t>даже и богата,</a:t>
            </a:r>
          </a:p>
          <a:p>
            <a:r>
              <a:rPr lang="ru-RU" sz="2800" i="1" dirty="0">
                <a:solidFill>
                  <a:srgbClr val="002B3A"/>
                </a:solidFill>
                <a:latin typeface="Century Schoolbook" panose="02040604050505020304" pitchFamily="18" charset="0"/>
              </a:rPr>
              <a:t>Если ей дарит лилея </a:t>
            </a:r>
            <a:r>
              <a:rPr lang="ru-RU" sz="2800" i="1" dirty="0" smtClean="0">
                <a:solidFill>
                  <a:srgbClr val="002B3A"/>
                </a:solidFill>
                <a:latin typeface="Century Schoolbook" panose="02040604050505020304" pitchFamily="18" charset="0"/>
              </a:rPr>
              <a:t>Много </a:t>
            </a:r>
            <a:r>
              <a:rPr lang="ru-RU" sz="2800" i="1" dirty="0">
                <a:solidFill>
                  <a:srgbClr val="002B3A"/>
                </a:solidFill>
                <a:latin typeface="Century Schoolbook" panose="02040604050505020304" pitchFamily="18" charset="0"/>
              </a:rPr>
              <a:t>снов и аромата, – </a:t>
            </a:r>
          </a:p>
          <a:p>
            <a:r>
              <a:rPr lang="ru-RU" sz="2800" i="1" dirty="0">
                <a:solidFill>
                  <a:srgbClr val="002B3A"/>
                </a:solidFill>
                <a:latin typeface="Century Schoolbook" panose="02040604050505020304" pitchFamily="18" charset="0"/>
              </a:rPr>
              <a:t>Всё ж, чтоб в замке приютиться, </a:t>
            </a:r>
            <a:r>
              <a:rPr lang="ru-RU" sz="2800" i="1" dirty="0" smtClean="0">
                <a:solidFill>
                  <a:srgbClr val="002B3A"/>
                </a:solidFill>
                <a:latin typeface="Century Schoolbook" panose="02040604050505020304" pitchFamily="18" charset="0"/>
              </a:rPr>
              <a:t>Нужен </a:t>
            </a:r>
            <a:r>
              <a:rPr lang="ru-RU" sz="2800" i="1" dirty="0">
                <a:solidFill>
                  <a:srgbClr val="002B3A"/>
                </a:solidFill>
                <a:latin typeface="Century Schoolbook" panose="02040604050505020304" pitchFamily="18" charset="0"/>
              </a:rPr>
              <a:t>ей один листок, </a:t>
            </a:r>
          </a:p>
          <a:p>
            <a:r>
              <a:rPr lang="ru-RU" sz="2800" i="1" dirty="0">
                <a:solidFill>
                  <a:srgbClr val="002B3A"/>
                </a:solidFill>
                <a:latin typeface="Century Schoolbook" panose="02040604050505020304" pitchFamily="18" charset="0"/>
              </a:rPr>
              <a:t>Им же может нарядиться </a:t>
            </a:r>
            <a:r>
              <a:rPr lang="ru-RU" sz="2800" i="1" dirty="0" smtClean="0">
                <a:solidFill>
                  <a:srgbClr val="002B3A"/>
                </a:solidFill>
                <a:latin typeface="Century Schoolbook" panose="02040604050505020304" pitchFamily="18" charset="0"/>
              </a:rPr>
              <a:t>С </a:t>
            </a:r>
            <a:r>
              <a:rPr lang="ru-RU" sz="2800" i="1" dirty="0">
                <a:solidFill>
                  <a:srgbClr val="002B3A"/>
                </a:solidFill>
                <a:latin typeface="Century Schoolbook" panose="02040604050505020304" pitchFamily="18" charset="0"/>
              </a:rPr>
              <a:t>головы до ног. </a:t>
            </a:r>
          </a:p>
          <a:p>
            <a:r>
              <a:rPr lang="ru-RU" sz="2800" i="1" dirty="0">
                <a:solidFill>
                  <a:srgbClr val="002B3A"/>
                </a:solidFill>
                <a:latin typeface="Century Schoolbook" panose="02040604050505020304" pitchFamily="18" charset="0"/>
              </a:rPr>
              <a:t>Да, иначе быть не может, </a:t>
            </a:r>
            <a:r>
              <a:rPr lang="ru-RU" sz="2800" i="1" dirty="0" smtClean="0">
                <a:solidFill>
                  <a:srgbClr val="002B3A"/>
                </a:solidFill>
                <a:latin typeface="Century Schoolbook" panose="02040604050505020304" pitchFamily="18" charset="0"/>
              </a:rPr>
              <a:t>Потому </a:t>
            </a:r>
            <a:r>
              <a:rPr lang="ru-RU" sz="2800" i="1" dirty="0">
                <a:solidFill>
                  <a:srgbClr val="002B3A"/>
                </a:solidFill>
                <a:latin typeface="Century Schoolbook" panose="02040604050505020304" pitchFamily="18" charset="0"/>
              </a:rPr>
              <a:t>что всё в ней нежно, </a:t>
            </a:r>
          </a:p>
          <a:p>
            <a:r>
              <a:rPr lang="ru-RU" sz="2800" i="1" dirty="0">
                <a:solidFill>
                  <a:srgbClr val="002B3A"/>
                </a:solidFill>
                <a:latin typeface="Century Schoolbook" panose="02040604050505020304" pitchFamily="18" charset="0"/>
              </a:rPr>
              <a:t>Ей сама луна поможет, </a:t>
            </a:r>
            <a:r>
              <a:rPr lang="ru-RU" sz="2800" i="1" dirty="0" smtClean="0">
                <a:solidFill>
                  <a:srgbClr val="002B3A"/>
                </a:solidFill>
                <a:latin typeface="Century Schoolbook" panose="02040604050505020304" pitchFamily="18" charset="0"/>
              </a:rPr>
              <a:t>Ткань </a:t>
            </a:r>
            <a:r>
              <a:rPr lang="ru-RU" sz="2800" i="1" dirty="0">
                <a:solidFill>
                  <a:srgbClr val="002B3A"/>
                </a:solidFill>
                <a:latin typeface="Century Schoolbook" panose="02040604050505020304" pitchFamily="18" charset="0"/>
              </a:rPr>
              <a:t>паук сплетёт прилежно. </a:t>
            </a:r>
          </a:p>
          <a:p>
            <a:r>
              <a:rPr lang="ru-RU" sz="2800" i="1" dirty="0">
                <a:solidFill>
                  <a:srgbClr val="002B3A"/>
                </a:solidFill>
                <a:latin typeface="Century Schoolbook" panose="02040604050505020304" pitchFamily="18" charset="0"/>
              </a:rPr>
              <a:t>Так как в мире я не знаю </a:t>
            </a:r>
            <a:r>
              <a:rPr lang="ru-RU" sz="2800" i="1" dirty="0" smtClean="0">
                <a:solidFill>
                  <a:srgbClr val="002B3A"/>
                </a:solidFill>
                <a:latin typeface="Century Schoolbook" panose="02040604050505020304" pitchFamily="18" charset="0"/>
              </a:rPr>
              <a:t>Ничего </a:t>
            </a:r>
            <a:r>
              <a:rPr lang="ru-RU" sz="2800" i="1" dirty="0">
                <a:solidFill>
                  <a:srgbClr val="002B3A"/>
                </a:solidFill>
                <a:latin typeface="Century Schoolbook" panose="02040604050505020304" pitchFamily="18" charset="0"/>
              </a:rPr>
              <a:t>нежнее фей, </a:t>
            </a:r>
          </a:p>
          <a:p>
            <a:r>
              <a:rPr lang="ru-RU" sz="2800" i="1" dirty="0">
                <a:solidFill>
                  <a:srgbClr val="002B3A"/>
                </a:solidFill>
                <a:latin typeface="Century Schoolbook" panose="02040604050505020304" pitchFamily="18" charset="0"/>
              </a:rPr>
              <a:t>Ныне Фею выбираю </a:t>
            </a:r>
            <a:r>
              <a:rPr lang="ru-RU" sz="2800" i="1" dirty="0" smtClean="0">
                <a:solidFill>
                  <a:srgbClr val="002B3A"/>
                </a:solidFill>
                <a:latin typeface="Century Schoolbook" panose="02040604050505020304" pitchFamily="18" charset="0"/>
              </a:rPr>
              <a:t>Музою </a:t>
            </a:r>
            <a:r>
              <a:rPr lang="ru-RU" sz="2800" i="1" dirty="0">
                <a:solidFill>
                  <a:srgbClr val="002B3A"/>
                </a:solidFill>
                <a:latin typeface="Century Schoolbook" panose="02040604050505020304" pitchFamily="18" charset="0"/>
              </a:rPr>
              <a:t>моей.</a:t>
            </a:r>
          </a:p>
        </p:txBody>
      </p:sp>
      <p:sp>
        <p:nvSpPr>
          <p:cNvPr id="6" name="TextBox 5"/>
          <p:cNvSpPr txBox="1"/>
          <p:nvPr/>
        </p:nvSpPr>
        <p:spPr>
          <a:xfrm>
            <a:off x="2581456" y="597275"/>
            <a:ext cx="5400136" cy="530594"/>
          </a:xfrm>
          <a:prstGeom prst="rect">
            <a:avLst/>
          </a:prstGeom>
          <a:noFill/>
        </p:spPr>
        <p:txBody>
          <a:bodyPr wrap="square" rtlCol="0">
            <a:spAutoFit/>
          </a:bodyPr>
          <a:lstStyle/>
          <a:p>
            <a:pPr algn="ctr">
              <a:lnSpc>
                <a:spcPct val="107000"/>
              </a:lnSpc>
              <a:spcAft>
                <a:spcPts val="0"/>
              </a:spcAft>
            </a:pPr>
            <a:r>
              <a:rPr lang="ru-RU" sz="2800" b="1" i="1" dirty="0" smtClean="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Фея</a:t>
            </a:r>
            <a:r>
              <a:rPr lang="ru-RU" sz="2800" b="1" dirty="0" smtClean="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2800" dirty="0">
              <a:solidFill>
                <a:srgbClr val="002B3A"/>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272996" y="2109433"/>
            <a:ext cx="2701251" cy="4240567"/>
          </a:xfrm>
          <a:prstGeom prst="rect">
            <a:avLst/>
          </a:prstGeom>
          <a:effectLst>
            <a:softEdge rad="127000"/>
          </a:effectLst>
        </p:spPr>
      </p:pic>
    </p:spTree>
    <p:extLst>
      <p:ext uri="{BB962C8B-B14F-4D97-AF65-F5344CB8AC3E}">
        <p14:creationId xmlns:p14="http://schemas.microsoft.com/office/powerpoint/2010/main" val="4849959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30033" y="758743"/>
            <a:ext cx="2937423" cy="4072337"/>
          </a:xfrm>
          <a:prstGeom prst="rect">
            <a:avLst/>
          </a:prstGeom>
          <a:effectLst>
            <a:softEdge rad="317500"/>
          </a:effectLst>
        </p:spPr>
      </p:pic>
      <p:sp>
        <p:nvSpPr>
          <p:cNvPr id="4" name="TextBox 3"/>
          <p:cNvSpPr txBox="1"/>
          <p:nvPr/>
        </p:nvSpPr>
        <p:spPr>
          <a:xfrm>
            <a:off x="3345127" y="1978290"/>
            <a:ext cx="6504175" cy="3122137"/>
          </a:xfrm>
          <a:prstGeom prst="rect">
            <a:avLst/>
          </a:prstGeom>
          <a:noFill/>
        </p:spPr>
        <p:txBody>
          <a:bodyPr wrap="square" rtlCol="0">
            <a:spAutoFit/>
          </a:bodyPr>
          <a:lstStyle/>
          <a:p>
            <a:pPr algn="ctr">
              <a:lnSpc>
                <a:spcPct val="107000"/>
              </a:lnSpc>
              <a:spcAft>
                <a:spcPts val="0"/>
              </a:spcAft>
            </a:pPr>
            <a:endParaRPr lang="ru-RU" sz="2800" i="1" dirty="0">
              <a:solidFill>
                <a:srgbClr val="002B3A"/>
              </a:solidFill>
              <a:latin typeface="Century Schoolbook" panose="02040604050505020304" pitchFamily="18" charset="0"/>
              <a:ea typeface="Calibri" panose="020F0502020204030204" pitchFamily="34" charset="0"/>
              <a:cs typeface="Times New Roman" panose="02020603050405020304" pitchFamily="18" charset="0"/>
            </a:endParaRPr>
          </a:p>
          <a:p>
            <a:pPr>
              <a:lnSpc>
                <a:spcPct val="107000"/>
              </a:lnSpc>
              <a:spcAft>
                <a:spcPts val="0"/>
              </a:spcAft>
            </a:pPr>
            <a:endParaRPr lang="ru-RU" sz="2600" i="1" dirty="0">
              <a:solidFill>
                <a:srgbClr val="002B3A"/>
              </a:solidFill>
              <a:latin typeface="Century Schoolbook" panose="020406040505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Но я был в шапке, был в невидимке. </a:t>
            </a:r>
            <a:b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Стянул у старой две нитки бус. </a:t>
            </a:r>
            <a:b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Разгневал ведьму и скрылся в дымке. </a:t>
            </a:r>
            <a:b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И вот со смехом кручу свой ус</a:t>
            </a:r>
            <a:r>
              <a:rPr lang="ru-RU" sz="26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a:t>
            </a:r>
          </a:p>
          <a:p>
            <a:pPr>
              <a:lnSpc>
                <a:spcPct val="107000"/>
              </a:lnSpc>
              <a:spcAft>
                <a:spcPts val="0"/>
              </a:spcAft>
            </a:pPr>
            <a:endParaRPr lang="ru-RU" sz="2600" i="1" dirty="0">
              <a:solidFill>
                <a:srgbClr val="002B3A"/>
              </a:solidFill>
              <a:latin typeface="Century Schoolbook" panose="02040604050505020304" pitchFamily="18" charset="0"/>
              <a:ea typeface="Calibri" panose="020F0502020204030204" pitchFamily="34" charset="0"/>
              <a:cs typeface="Times New Roman" panose="02020603050405020304" pitchFamily="18" charset="0"/>
            </a:endParaRPr>
          </a:p>
        </p:txBody>
      </p:sp>
      <p:sp>
        <p:nvSpPr>
          <p:cNvPr id="6" name="TextBox 5"/>
          <p:cNvSpPr txBox="1"/>
          <p:nvPr/>
        </p:nvSpPr>
        <p:spPr>
          <a:xfrm>
            <a:off x="318654" y="278457"/>
            <a:ext cx="7301132" cy="545919"/>
          </a:xfrm>
          <a:prstGeom prst="rect">
            <a:avLst/>
          </a:prstGeom>
          <a:noFill/>
        </p:spPr>
        <p:txBody>
          <a:bodyPr wrap="square" rtlCol="0">
            <a:spAutoFit/>
          </a:bodyPr>
          <a:lstStyle/>
          <a:p>
            <a:pPr lvl="0" algn="ctr">
              <a:lnSpc>
                <a:spcPct val="107000"/>
              </a:lnSpc>
            </a:pPr>
            <a:r>
              <a:rPr lang="ru-RU" sz="3000" b="1"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У чудищ</a:t>
            </a:r>
          </a:p>
        </p:txBody>
      </p:sp>
      <p:pic>
        <p:nvPicPr>
          <p:cNvPr id="9" name="Рисунок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1594" y="4419540"/>
            <a:ext cx="2440398" cy="2217351"/>
          </a:xfrm>
          <a:prstGeom prst="rect">
            <a:avLst/>
          </a:prstGeom>
        </p:spPr>
      </p:pic>
      <p:sp>
        <p:nvSpPr>
          <p:cNvPr id="10" name="TextBox 9"/>
          <p:cNvSpPr txBox="1"/>
          <p:nvPr/>
        </p:nvSpPr>
        <p:spPr>
          <a:xfrm>
            <a:off x="5160205" y="4832038"/>
            <a:ext cx="6533759" cy="1804853"/>
          </a:xfrm>
          <a:prstGeom prst="rect">
            <a:avLst/>
          </a:prstGeom>
          <a:noFill/>
        </p:spPr>
        <p:txBody>
          <a:bodyPr wrap="square" rtlCol="0">
            <a:spAutoFit/>
          </a:bodyPr>
          <a:lstStyle/>
          <a:p>
            <a:pPr lvl="0">
              <a:lnSpc>
                <a:spcPct val="107000"/>
              </a:lnSpc>
            </a:pPr>
            <a: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Пойду, пожалуй, теперь к Кощею. </a:t>
            </a:r>
            <a:b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Найду для песен там жемчугов. </a:t>
            </a:r>
            <a:b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До самой пасти приближусь к Змею. </a:t>
            </a:r>
            <a:b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Узнаю тайны – и был таков.</a:t>
            </a:r>
            <a:endParaRPr lang="ru-RU" sz="2600" i="1" dirty="0">
              <a:solidFill>
                <a:srgbClr val="002B3A"/>
              </a:solidFill>
              <a:latin typeface="Century Schoolbook" panose="02040604050505020304" pitchFamily="18" charset="0"/>
              <a:ea typeface="Calibri" panose="020F0502020204030204" pitchFamily="34" charset="0"/>
              <a:cs typeface="Times New Roman" panose="02020603050405020304" pitchFamily="18" charset="0"/>
            </a:endParaRPr>
          </a:p>
        </p:txBody>
      </p:sp>
      <p:sp>
        <p:nvSpPr>
          <p:cNvPr id="11" name="TextBox 10"/>
          <p:cNvSpPr txBox="1"/>
          <p:nvPr/>
        </p:nvSpPr>
        <p:spPr>
          <a:xfrm>
            <a:off x="1409018" y="917292"/>
            <a:ext cx="7614744" cy="1770613"/>
          </a:xfrm>
          <a:prstGeom prst="rect">
            <a:avLst/>
          </a:prstGeom>
          <a:noFill/>
        </p:spPr>
        <p:txBody>
          <a:bodyPr wrap="square" rtlCol="0">
            <a:spAutoFit/>
          </a:bodyPr>
          <a:lstStyle/>
          <a:p>
            <a:pPr lvl="0">
              <a:lnSpc>
                <a:spcPct val="107000"/>
              </a:lnSpc>
            </a:pPr>
            <a: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Я был в избушке на курьих ножках.</a:t>
            </a:r>
            <a:b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Там всё как прежде. Сидит Яга. </a:t>
            </a:r>
            <a:b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Пищали мыши и рылись в крошках. </a:t>
            </a:r>
            <a:b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6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Старуха злая была строга.</a:t>
            </a:r>
          </a:p>
        </p:txBody>
      </p:sp>
    </p:spTree>
    <p:extLst>
      <p:ext uri="{BB962C8B-B14F-4D97-AF65-F5344CB8AC3E}">
        <p14:creationId xmlns:p14="http://schemas.microsoft.com/office/powerpoint/2010/main" val="22857981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2398434" y="502549"/>
            <a:ext cx="5296619" cy="523220"/>
          </a:xfrm>
          <a:prstGeom prst="rect">
            <a:avLst/>
          </a:prstGeom>
          <a:noFill/>
        </p:spPr>
        <p:txBody>
          <a:bodyPr wrap="square" rtlCol="0">
            <a:spAutoFit/>
          </a:bodyPr>
          <a:lstStyle/>
          <a:p>
            <a:r>
              <a:rPr lang="ru-RU" sz="2800" b="1" i="1" dirty="0" smtClean="0">
                <a:solidFill>
                  <a:srgbClr val="002B3A"/>
                </a:solidFill>
                <a:latin typeface="Century Schoolbook" panose="02040604050505020304" pitchFamily="18" charset="0"/>
              </a:rPr>
              <a:t>Как я пишу стихи</a:t>
            </a:r>
            <a:endParaRPr lang="ru-RU" sz="2800" b="1" i="1" dirty="0">
              <a:solidFill>
                <a:srgbClr val="002B3A"/>
              </a:solidFill>
              <a:latin typeface="Century Schoolbook" panose="02040604050505020304" pitchFamily="18" charset="0"/>
            </a:endParaRPr>
          </a:p>
        </p:txBody>
      </p:sp>
      <p:sp>
        <p:nvSpPr>
          <p:cNvPr id="5" name="TextBox 4"/>
          <p:cNvSpPr txBox="1"/>
          <p:nvPr/>
        </p:nvSpPr>
        <p:spPr>
          <a:xfrm>
            <a:off x="1187909" y="1289957"/>
            <a:ext cx="6932446" cy="4241546"/>
          </a:xfrm>
          <a:prstGeom prst="rect">
            <a:avLst/>
          </a:prstGeom>
          <a:noFill/>
        </p:spPr>
        <p:txBody>
          <a:bodyPr wrap="square" rtlCol="0">
            <a:spAutoFit/>
          </a:bodyPr>
          <a:lstStyle/>
          <a:p>
            <a:pPr>
              <a:lnSpc>
                <a:spcPct val="107000"/>
              </a:lnSpc>
              <a:spcAft>
                <a:spcPts val="0"/>
              </a:spcAft>
            </a:pPr>
            <a:r>
              <a:rPr lang="ru-RU" sz="2800" i="1" dirty="0">
                <a:latin typeface="Century Schoolbook" panose="02040604050505020304" pitchFamily="18" charset="0"/>
                <a:ea typeface="Times New Roman" panose="02020603050405020304" pitchFamily="18" charset="0"/>
                <a:cs typeface="Times New Roman" panose="02020603050405020304" pitchFamily="18" charset="0"/>
              </a:rPr>
              <a:t>Р</a:t>
            </a:r>
            <a:r>
              <a:rPr lang="ru-RU" sz="28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ождается внезапная строка, </a:t>
            </a:r>
            <a:br>
              <a:rPr lang="ru-RU" sz="28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8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За ней встаёт немедленно другая, </a:t>
            </a:r>
            <a:br>
              <a:rPr lang="ru-RU" sz="28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8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Мелькает третья ей издалека, </a:t>
            </a:r>
            <a:br>
              <a:rPr lang="ru-RU" sz="28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8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Четвёртая смеётся, набегая</a:t>
            </a:r>
            <a:r>
              <a:rPr lang="ru-RU" sz="28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a:t>
            </a:r>
          </a:p>
          <a:p>
            <a:pPr>
              <a:lnSpc>
                <a:spcPct val="107000"/>
              </a:lnSpc>
              <a:spcAft>
                <a:spcPts val="0"/>
              </a:spcAft>
            </a:pPr>
            <a:endParaRPr lang="ru-RU" sz="2800" i="1" dirty="0">
              <a:solidFill>
                <a:srgbClr val="002B3A"/>
              </a:solidFill>
              <a:latin typeface="Century Schoolbook" panose="02040604050505020304" pitchFamily="18" charset="0"/>
              <a:ea typeface="Calibri" panose="020F0502020204030204" pitchFamily="34" charset="0"/>
              <a:cs typeface="Times New Roman" panose="02020603050405020304" pitchFamily="18" charset="0"/>
            </a:endParaRPr>
          </a:p>
          <a:p>
            <a:pPr>
              <a:lnSpc>
                <a:spcPct val="107000"/>
              </a:lnSpc>
              <a:spcAft>
                <a:spcPts val="0"/>
              </a:spcAft>
            </a:pPr>
            <a:r>
              <a:rPr lang="ru-RU" sz="28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И пятая, и после, и потом, </a:t>
            </a:r>
            <a:br>
              <a:rPr lang="ru-RU" sz="28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8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Откуда, сколько, я и сам не знаю, </a:t>
            </a:r>
            <a:br>
              <a:rPr lang="ru-RU" sz="28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8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Но я не размышляю над стихом, </a:t>
            </a:r>
            <a:br>
              <a:rPr lang="ru-RU" sz="28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8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И, право, никогда – не сочиняю.</a:t>
            </a:r>
            <a:endParaRPr lang="ru-RU" sz="2800" i="1" dirty="0">
              <a:solidFill>
                <a:srgbClr val="002B3A"/>
              </a:solidFill>
              <a:effectLst/>
              <a:latin typeface="Century Schoolbook" panose="02040604050505020304" pitchFamily="18" charset="0"/>
              <a:ea typeface="Calibri" panose="020F0502020204030204" pitchFamily="34" charset="0"/>
              <a:cs typeface="Times New Roman" panose="02020603050405020304" pitchFamily="18" charset="0"/>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0355" y="1289957"/>
            <a:ext cx="3779103" cy="519248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560726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rotWithShape="1">
          <a:blip r:embed="rId3">
            <a:extLst>
              <a:ext uri="{28A0092B-C50C-407E-A947-70E740481C1C}">
                <a14:useLocalDpi xmlns:a14="http://schemas.microsoft.com/office/drawing/2010/main" val="0"/>
              </a:ext>
            </a:extLst>
          </a:blip>
          <a:srcRect r="13525"/>
          <a:stretch/>
        </p:blipFill>
        <p:spPr>
          <a:xfrm>
            <a:off x="7245021" y="963586"/>
            <a:ext cx="4896456" cy="5039007"/>
          </a:xfrm>
          <a:prstGeom prst="rect">
            <a:avLst/>
          </a:prstGeom>
        </p:spPr>
      </p:pic>
      <p:sp>
        <p:nvSpPr>
          <p:cNvPr id="3" name="TextBox 2"/>
          <p:cNvSpPr txBox="1"/>
          <p:nvPr/>
        </p:nvSpPr>
        <p:spPr>
          <a:xfrm>
            <a:off x="2551470" y="2604323"/>
            <a:ext cx="6768153" cy="3108543"/>
          </a:xfrm>
          <a:prstGeom prst="rect">
            <a:avLst/>
          </a:prstGeom>
          <a:noFill/>
        </p:spPr>
        <p:txBody>
          <a:bodyPr wrap="square" rtlCol="0">
            <a:spAutoFit/>
          </a:bodyPr>
          <a:lstStyle/>
          <a:p>
            <a:r>
              <a:rPr lang="ru-RU" sz="2800" i="1" dirty="0">
                <a:solidFill>
                  <a:srgbClr val="002B3A"/>
                </a:solidFill>
                <a:latin typeface="Century Schoolbook" panose="02040604050505020304" pitchFamily="18" charset="0"/>
              </a:rPr>
              <a:t/>
            </a:r>
            <a:br>
              <a:rPr lang="ru-RU" sz="2800" i="1" dirty="0">
                <a:solidFill>
                  <a:srgbClr val="002B3A"/>
                </a:solidFill>
                <a:latin typeface="Century Schoolbook" panose="02040604050505020304" pitchFamily="18" charset="0"/>
              </a:rPr>
            </a:br>
            <a:r>
              <a:rPr lang="ru-RU" sz="2700" i="1" dirty="0">
                <a:solidFill>
                  <a:srgbClr val="002B3A"/>
                </a:solidFill>
                <a:latin typeface="Century Schoolbook" panose="02040604050505020304" pitchFamily="18" charset="0"/>
              </a:rPr>
              <a:t>Стаи птиц улетают</a:t>
            </a:r>
            <a:br>
              <a:rPr lang="ru-RU" sz="2700" i="1" dirty="0">
                <a:solidFill>
                  <a:srgbClr val="002B3A"/>
                </a:solidFill>
                <a:latin typeface="Century Schoolbook" panose="02040604050505020304" pitchFamily="18" charset="0"/>
              </a:rPr>
            </a:br>
            <a:r>
              <a:rPr lang="ru-RU" sz="2700" i="1" dirty="0">
                <a:solidFill>
                  <a:srgbClr val="002B3A"/>
                </a:solidFill>
                <a:latin typeface="Century Schoolbook" panose="02040604050505020304" pitchFamily="18" charset="0"/>
              </a:rPr>
              <a:t>Прочь, за синее море,</a:t>
            </a:r>
            <a:br>
              <a:rPr lang="ru-RU" sz="2700" i="1" dirty="0">
                <a:solidFill>
                  <a:srgbClr val="002B3A"/>
                </a:solidFill>
                <a:latin typeface="Century Schoolbook" panose="02040604050505020304" pitchFamily="18" charset="0"/>
              </a:rPr>
            </a:br>
            <a:r>
              <a:rPr lang="ru-RU" sz="2700" i="1" dirty="0">
                <a:solidFill>
                  <a:srgbClr val="002B3A"/>
                </a:solidFill>
                <a:latin typeface="Century Schoolbook" panose="02040604050505020304" pitchFamily="18" charset="0"/>
              </a:rPr>
              <a:t>Все деревья блистают</a:t>
            </a:r>
            <a:br>
              <a:rPr lang="ru-RU" sz="2700" i="1" dirty="0">
                <a:solidFill>
                  <a:srgbClr val="002B3A"/>
                </a:solidFill>
                <a:latin typeface="Century Schoolbook" panose="02040604050505020304" pitchFamily="18" charset="0"/>
              </a:rPr>
            </a:br>
            <a:r>
              <a:rPr lang="ru-RU" sz="2700" i="1" dirty="0">
                <a:solidFill>
                  <a:srgbClr val="002B3A"/>
                </a:solidFill>
                <a:latin typeface="Century Schoolbook" panose="02040604050505020304" pitchFamily="18" charset="0"/>
              </a:rPr>
              <a:t>В разноцветном уборе</a:t>
            </a:r>
            <a:r>
              <a:rPr lang="ru-RU" sz="2700" i="1" dirty="0" smtClean="0">
                <a:solidFill>
                  <a:srgbClr val="002B3A"/>
                </a:solidFill>
                <a:latin typeface="Century Schoolbook" panose="02040604050505020304" pitchFamily="18" charset="0"/>
              </a:rPr>
              <a:t>.</a:t>
            </a:r>
          </a:p>
          <a:p>
            <a:r>
              <a:rPr lang="ru-RU" sz="2800" i="1" dirty="0">
                <a:solidFill>
                  <a:srgbClr val="002B3A"/>
                </a:solidFill>
                <a:latin typeface="Century Schoolbook" panose="02040604050505020304" pitchFamily="18" charset="0"/>
              </a:rPr>
              <a:t/>
            </a:r>
            <a:br>
              <a:rPr lang="ru-RU" sz="2800" i="1" dirty="0">
                <a:solidFill>
                  <a:srgbClr val="002B3A"/>
                </a:solidFill>
                <a:latin typeface="Century Schoolbook" panose="02040604050505020304" pitchFamily="18" charset="0"/>
              </a:rPr>
            </a:br>
            <a:endParaRPr lang="ru-RU" sz="2800" i="1" dirty="0">
              <a:solidFill>
                <a:srgbClr val="002B3A"/>
              </a:solidFill>
              <a:latin typeface="Century Schoolbook" panose="02040604050505020304" pitchFamily="18" charset="0"/>
            </a:endParaRPr>
          </a:p>
        </p:txBody>
      </p:sp>
      <p:sp>
        <p:nvSpPr>
          <p:cNvPr id="5" name="TextBox 4"/>
          <p:cNvSpPr txBox="1"/>
          <p:nvPr/>
        </p:nvSpPr>
        <p:spPr>
          <a:xfrm>
            <a:off x="1091595" y="560965"/>
            <a:ext cx="3764334" cy="523220"/>
          </a:xfrm>
          <a:prstGeom prst="rect">
            <a:avLst/>
          </a:prstGeom>
          <a:noFill/>
        </p:spPr>
        <p:txBody>
          <a:bodyPr wrap="square" rtlCol="0">
            <a:spAutoFit/>
          </a:bodyPr>
          <a:lstStyle/>
          <a:p>
            <a:pPr lvl="0" algn="ctr"/>
            <a:r>
              <a:rPr lang="ru-RU" sz="2800" b="1" i="1" dirty="0">
                <a:solidFill>
                  <a:srgbClr val="002B3A"/>
                </a:solidFill>
                <a:latin typeface="Century Schoolbook" panose="02040604050505020304" pitchFamily="18" charset="0"/>
              </a:rPr>
              <a:t>Осень</a:t>
            </a:r>
          </a:p>
        </p:txBody>
      </p:sp>
      <p:sp>
        <p:nvSpPr>
          <p:cNvPr id="6" name="TextBox 5"/>
          <p:cNvSpPr txBox="1"/>
          <p:nvPr/>
        </p:nvSpPr>
        <p:spPr>
          <a:xfrm>
            <a:off x="1108893" y="1181851"/>
            <a:ext cx="7141779" cy="1815882"/>
          </a:xfrm>
          <a:prstGeom prst="rect">
            <a:avLst/>
          </a:prstGeom>
          <a:noFill/>
        </p:spPr>
        <p:txBody>
          <a:bodyPr wrap="square" rtlCol="0">
            <a:spAutoFit/>
          </a:bodyPr>
          <a:lstStyle/>
          <a:p>
            <a:pPr lvl="0"/>
            <a:r>
              <a:rPr lang="ru-RU" sz="2700" i="1" dirty="0">
                <a:solidFill>
                  <a:srgbClr val="002B3A"/>
                </a:solidFill>
                <a:latin typeface="Century Schoolbook" panose="02040604050505020304" pitchFamily="18" charset="0"/>
              </a:rPr>
              <a:t>Поспевает брусника,</a:t>
            </a:r>
            <a:br>
              <a:rPr lang="ru-RU" sz="2700" i="1" dirty="0">
                <a:solidFill>
                  <a:srgbClr val="002B3A"/>
                </a:solidFill>
                <a:latin typeface="Century Schoolbook" panose="02040604050505020304" pitchFamily="18" charset="0"/>
              </a:rPr>
            </a:br>
            <a:r>
              <a:rPr lang="ru-RU" sz="2700" i="1" dirty="0">
                <a:solidFill>
                  <a:srgbClr val="002B3A"/>
                </a:solidFill>
                <a:latin typeface="Century Schoolbook" panose="02040604050505020304" pitchFamily="18" charset="0"/>
              </a:rPr>
              <a:t>Стали дни холоднее,</a:t>
            </a:r>
            <a:br>
              <a:rPr lang="ru-RU" sz="2700" i="1" dirty="0">
                <a:solidFill>
                  <a:srgbClr val="002B3A"/>
                </a:solidFill>
                <a:latin typeface="Century Schoolbook" panose="02040604050505020304" pitchFamily="18" charset="0"/>
              </a:rPr>
            </a:br>
            <a:r>
              <a:rPr lang="ru-RU" sz="2700" i="1" dirty="0">
                <a:solidFill>
                  <a:srgbClr val="002B3A"/>
                </a:solidFill>
                <a:latin typeface="Century Schoolbook" panose="02040604050505020304" pitchFamily="18" charset="0"/>
              </a:rPr>
              <a:t>И от птичьего крика</a:t>
            </a:r>
            <a:br>
              <a:rPr lang="ru-RU" sz="2700" i="1" dirty="0">
                <a:solidFill>
                  <a:srgbClr val="002B3A"/>
                </a:solidFill>
                <a:latin typeface="Century Schoolbook" panose="02040604050505020304" pitchFamily="18" charset="0"/>
              </a:rPr>
            </a:br>
            <a:r>
              <a:rPr lang="ru-RU" sz="2700" i="1" dirty="0">
                <a:solidFill>
                  <a:srgbClr val="002B3A"/>
                </a:solidFill>
                <a:latin typeface="Century Schoolbook" panose="02040604050505020304" pitchFamily="18" charset="0"/>
              </a:rPr>
              <a:t>В сердце только грустнее.</a:t>
            </a:r>
          </a:p>
        </p:txBody>
      </p:sp>
      <p:sp>
        <p:nvSpPr>
          <p:cNvPr id="7" name="TextBox 6"/>
          <p:cNvSpPr txBox="1"/>
          <p:nvPr/>
        </p:nvSpPr>
        <p:spPr>
          <a:xfrm>
            <a:off x="3908323" y="4797643"/>
            <a:ext cx="6190684" cy="1815882"/>
          </a:xfrm>
          <a:prstGeom prst="rect">
            <a:avLst/>
          </a:prstGeom>
          <a:noFill/>
        </p:spPr>
        <p:txBody>
          <a:bodyPr wrap="square" rtlCol="0">
            <a:spAutoFit/>
          </a:bodyPr>
          <a:lstStyle/>
          <a:p>
            <a:pPr lvl="0"/>
            <a:r>
              <a:rPr lang="ru-RU" sz="2700" i="1" dirty="0">
                <a:solidFill>
                  <a:srgbClr val="002B3A"/>
                </a:solidFill>
                <a:latin typeface="Century Schoolbook" panose="02040604050505020304" pitchFamily="18" charset="0"/>
              </a:rPr>
              <a:t>Солнце реже смеется,</a:t>
            </a:r>
            <a:br>
              <a:rPr lang="ru-RU" sz="2700" i="1" dirty="0">
                <a:solidFill>
                  <a:srgbClr val="002B3A"/>
                </a:solidFill>
                <a:latin typeface="Century Schoolbook" panose="02040604050505020304" pitchFamily="18" charset="0"/>
              </a:rPr>
            </a:br>
            <a:r>
              <a:rPr lang="ru-RU" sz="2700" i="1" dirty="0">
                <a:solidFill>
                  <a:srgbClr val="002B3A"/>
                </a:solidFill>
                <a:latin typeface="Century Schoolbook" panose="02040604050505020304" pitchFamily="18" charset="0"/>
              </a:rPr>
              <a:t>Нет в цветах благовонья.</a:t>
            </a:r>
            <a:br>
              <a:rPr lang="ru-RU" sz="2700" i="1" dirty="0">
                <a:solidFill>
                  <a:srgbClr val="002B3A"/>
                </a:solidFill>
                <a:latin typeface="Century Schoolbook" panose="02040604050505020304" pitchFamily="18" charset="0"/>
              </a:rPr>
            </a:br>
            <a:r>
              <a:rPr lang="ru-RU" sz="2700" i="1" dirty="0">
                <a:solidFill>
                  <a:srgbClr val="002B3A"/>
                </a:solidFill>
                <a:latin typeface="Century Schoolbook" panose="02040604050505020304" pitchFamily="18" charset="0"/>
              </a:rPr>
              <a:t>Скоро Осень проснется,</a:t>
            </a:r>
            <a:br>
              <a:rPr lang="ru-RU" sz="2700" i="1" dirty="0">
                <a:solidFill>
                  <a:srgbClr val="002B3A"/>
                </a:solidFill>
                <a:latin typeface="Century Schoolbook" panose="02040604050505020304" pitchFamily="18" charset="0"/>
              </a:rPr>
            </a:br>
            <a:r>
              <a:rPr lang="ru-RU" sz="2700" i="1" dirty="0">
                <a:solidFill>
                  <a:srgbClr val="002B3A"/>
                </a:solidFill>
                <a:latin typeface="Century Schoolbook" panose="02040604050505020304" pitchFamily="18" charset="0"/>
              </a:rPr>
              <a:t>И заплачет спросонья.</a:t>
            </a:r>
          </a:p>
        </p:txBody>
      </p:sp>
    </p:spTree>
    <p:extLst>
      <p:ext uri="{BB962C8B-B14F-4D97-AF65-F5344CB8AC3E}">
        <p14:creationId xmlns:p14="http://schemas.microsoft.com/office/powerpoint/2010/main" val="31164906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00160" y="0"/>
            <a:ext cx="3291840" cy="2798567"/>
          </a:xfrm>
          <a:prstGeom prst="rect">
            <a:avLst/>
          </a:prstGeom>
          <a:effectLst>
            <a:softEdge rad="127000"/>
          </a:effectLst>
        </p:spPr>
      </p:pic>
      <p:sp>
        <p:nvSpPr>
          <p:cNvPr id="6" name="TextBox 5"/>
          <p:cNvSpPr txBox="1"/>
          <p:nvPr/>
        </p:nvSpPr>
        <p:spPr>
          <a:xfrm>
            <a:off x="4698124" y="2798567"/>
            <a:ext cx="4401262" cy="1913665"/>
          </a:xfrm>
          <a:prstGeom prst="rect">
            <a:avLst/>
          </a:prstGeom>
          <a:noFill/>
        </p:spPr>
        <p:txBody>
          <a:bodyPr wrap="square" rtlCol="0">
            <a:spAutoFit/>
          </a:bodyPr>
          <a:lstStyle/>
          <a:p>
            <a:pPr>
              <a:lnSpc>
                <a:spcPct val="107000"/>
              </a:lnSpc>
              <a:spcAft>
                <a:spcPts val="0"/>
              </a:spcAft>
            </a:pPr>
            <a:r>
              <a:rPr lang="ru-RU" sz="2700" i="1" dirty="0" smtClean="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В </a:t>
            </a:r>
            <a: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росинку гляжу я </a:t>
            </a:r>
            <a:b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br>
            <a: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И вижу, что в ней</a:t>
            </a:r>
            <a:b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br>
            <a: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Играет, ликуя, </a:t>
            </a:r>
            <a:b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br>
            <a: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Так много огней</a:t>
            </a:r>
            <a:r>
              <a:rPr lang="ru-RU" sz="2700" i="1" dirty="0" smtClean="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2700" i="1" dirty="0">
              <a:solidFill>
                <a:srgbClr val="002B3A"/>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p:cNvSpPr txBox="1"/>
          <p:nvPr/>
        </p:nvSpPr>
        <p:spPr>
          <a:xfrm>
            <a:off x="960119" y="365629"/>
            <a:ext cx="4462049" cy="516360"/>
          </a:xfrm>
          <a:prstGeom prst="rect">
            <a:avLst/>
          </a:prstGeom>
          <a:noFill/>
        </p:spPr>
        <p:txBody>
          <a:bodyPr wrap="square" rtlCol="0">
            <a:spAutoFit/>
          </a:bodyPr>
          <a:lstStyle/>
          <a:p>
            <a:pPr algn="ctr">
              <a:lnSpc>
                <a:spcPct val="107000"/>
              </a:lnSpc>
              <a:spcAft>
                <a:spcPts val="0"/>
              </a:spcAft>
            </a:pPr>
            <a:r>
              <a:rPr lang="ru-RU" sz="2800" b="1"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Росинка</a:t>
            </a:r>
            <a:endParaRPr lang="ru-RU" sz="2800" i="1" dirty="0">
              <a:solidFill>
                <a:srgbClr val="002B3A"/>
              </a:solidFill>
              <a:effectLst/>
              <a:latin typeface="Century Schoolbook" panose="02040604050505020304" pitchFamily="18" charset="0"/>
              <a:ea typeface="Calibri" panose="020F0502020204030204" pitchFamily="34" charset="0"/>
              <a:cs typeface="Times New Roman" panose="02020603050405020304" pitchFamily="18" charset="0"/>
            </a:endParaRPr>
          </a:p>
        </p:txBody>
      </p:sp>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7046" y="4023360"/>
            <a:ext cx="3707882" cy="2731074"/>
          </a:xfrm>
          <a:prstGeom prst="rect">
            <a:avLst/>
          </a:prstGeom>
        </p:spPr>
      </p:pic>
      <p:sp>
        <p:nvSpPr>
          <p:cNvPr id="9" name="TextBox 8"/>
          <p:cNvSpPr txBox="1"/>
          <p:nvPr/>
        </p:nvSpPr>
        <p:spPr>
          <a:xfrm>
            <a:off x="1773536" y="934357"/>
            <a:ext cx="5990396" cy="1848839"/>
          </a:xfrm>
          <a:prstGeom prst="rect">
            <a:avLst/>
          </a:prstGeom>
          <a:noFill/>
        </p:spPr>
        <p:txBody>
          <a:bodyPr wrap="square" rtlCol="0">
            <a:spAutoFit/>
          </a:bodyPr>
          <a:lstStyle/>
          <a:p>
            <a:pPr lvl="0">
              <a:lnSpc>
                <a:spcPct val="107000"/>
              </a:lnSpc>
            </a:pPr>
            <a: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Росинка дрожала </a:t>
            </a:r>
            <a:b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br>
            <a: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На тонком листке. </a:t>
            </a:r>
            <a:b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br>
            <a: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Речонка дышала, </a:t>
            </a:r>
            <a:b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br>
            <a: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Шурша в тростнике.</a:t>
            </a:r>
            <a:endParaRPr lang="ru-RU" sz="2700" i="1" dirty="0">
              <a:solidFill>
                <a:srgbClr val="002B3A"/>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Box 9"/>
          <p:cNvSpPr txBox="1"/>
          <p:nvPr/>
        </p:nvSpPr>
        <p:spPr>
          <a:xfrm>
            <a:off x="7002572" y="4727603"/>
            <a:ext cx="4193627" cy="1870769"/>
          </a:xfrm>
          <a:prstGeom prst="rect">
            <a:avLst/>
          </a:prstGeom>
          <a:noFill/>
        </p:spPr>
        <p:txBody>
          <a:bodyPr wrap="square" rtlCol="0">
            <a:spAutoFit/>
          </a:bodyPr>
          <a:lstStyle/>
          <a:p>
            <a:pPr lvl="0">
              <a:lnSpc>
                <a:spcPct val="107000"/>
              </a:lnSpc>
            </a:pPr>
            <a: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Их еле заметишь, </a:t>
            </a:r>
            <a:b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br>
            <a: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Так малы они. </a:t>
            </a:r>
            <a:b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br>
            <a: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Но где же ты встретишь </a:t>
            </a:r>
            <a:b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br>
            <a:r>
              <a:rPr lang="ru-RU" sz="27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Такие огни?</a:t>
            </a:r>
            <a:endParaRPr lang="ru-RU" sz="2700" i="1" dirty="0">
              <a:solidFill>
                <a:srgbClr val="002B3A"/>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334801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40327" y="184024"/>
            <a:ext cx="838864" cy="838864"/>
          </a:xfrm>
          <a:prstGeom prst="rect">
            <a:avLst/>
          </a:prstGeom>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35024" y="5279122"/>
            <a:ext cx="1168061" cy="1168061"/>
          </a:xfrm>
          <a:prstGeom prst="rect">
            <a:avLst/>
          </a:prstGeom>
        </p:spPr>
      </p:pic>
      <p:sp>
        <p:nvSpPr>
          <p:cNvPr id="5" name="TextBox 4"/>
          <p:cNvSpPr txBox="1"/>
          <p:nvPr/>
        </p:nvSpPr>
        <p:spPr>
          <a:xfrm>
            <a:off x="2005636" y="1184204"/>
            <a:ext cx="3730602" cy="5632311"/>
          </a:xfrm>
          <a:prstGeom prst="rect">
            <a:avLst/>
          </a:prstGeom>
          <a:noFill/>
        </p:spPr>
        <p:txBody>
          <a:bodyPr wrap="square" rtlCol="0">
            <a:spAutoFit/>
          </a:bodyPr>
          <a:lstStyle/>
          <a:p>
            <a:r>
              <a:rPr lang="ru-RU" sz="2400" i="1" dirty="0">
                <a:solidFill>
                  <a:srgbClr val="002B3A"/>
                </a:solidFill>
                <a:latin typeface="Century Schoolbook" panose="02040604050505020304" pitchFamily="18" charset="0"/>
              </a:rPr>
              <a:t>Светло-пушистая, </a:t>
            </a:r>
          </a:p>
          <a:p>
            <a:r>
              <a:rPr lang="ru-RU" sz="2400" i="1" dirty="0">
                <a:solidFill>
                  <a:srgbClr val="002B3A"/>
                </a:solidFill>
                <a:latin typeface="Century Schoolbook" panose="02040604050505020304" pitchFamily="18" charset="0"/>
              </a:rPr>
              <a:t>Снежинка белая, </a:t>
            </a:r>
          </a:p>
          <a:p>
            <a:r>
              <a:rPr lang="ru-RU" sz="2400" i="1" dirty="0">
                <a:solidFill>
                  <a:srgbClr val="002B3A"/>
                </a:solidFill>
                <a:latin typeface="Century Schoolbook" panose="02040604050505020304" pitchFamily="18" charset="0"/>
              </a:rPr>
              <a:t>Какая чистая, </a:t>
            </a:r>
          </a:p>
          <a:p>
            <a:r>
              <a:rPr lang="ru-RU" sz="2400" i="1" dirty="0">
                <a:solidFill>
                  <a:srgbClr val="002B3A"/>
                </a:solidFill>
                <a:latin typeface="Century Schoolbook" panose="02040604050505020304" pitchFamily="18" charset="0"/>
              </a:rPr>
              <a:t>Какая смелая! </a:t>
            </a:r>
            <a:endParaRPr lang="ru-RU" sz="2400" i="1" dirty="0" smtClean="0">
              <a:solidFill>
                <a:srgbClr val="002B3A"/>
              </a:solidFill>
              <a:latin typeface="Century Schoolbook" panose="02040604050505020304" pitchFamily="18" charset="0"/>
            </a:endParaRPr>
          </a:p>
          <a:p>
            <a:endParaRPr lang="ru-RU" sz="2400" i="1" dirty="0">
              <a:solidFill>
                <a:srgbClr val="002B3A"/>
              </a:solidFill>
              <a:latin typeface="Century Schoolbook" panose="02040604050505020304" pitchFamily="18" charset="0"/>
            </a:endParaRPr>
          </a:p>
          <a:p>
            <a:r>
              <a:rPr lang="ru-RU" sz="2400" i="1" dirty="0">
                <a:solidFill>
                  <a:srgbClr val="002B3A"/>
                </a:solidFill>
                <a:latin typeface="Century Schoolbook" panose="02040604050505020304" pitchFamily="18" charset="0"/>
              </a:rPr>
              <a:t>Дорогой бурною </a:t>
            </a:r>
          </a:p>
          <a:p>
            <a:r>
              <a:rPr lang="ru-RU" sz="2400" i="1" dirty="0">
                <a:solidFill>
                  <a:srgbClr val="002B3A"/>
                </a:solidFill>
                <a:latin typeface="Century Schoolbook" panose="02040604050505020304" pitchFamily="18" charset="0"/>
              </a:rPr>
              <a:t>Легко проносится, </a:t>
            </a:r>
          </a:p>
          <a:p>
            <a:r>
              <a:rPr lang="ru-RU" sz="2400" i="1" dirty="0">
                <a:solidFill>
                  <a:srgbClr val="002B3A"/>
                </a:solidFill>
                <a:latin typeface="Century Schoolbook" panose="02040604050505020304" pitchFamily="18" charset="0"/>
              </a:rPr>
              <a:t>Не в высь лазурную, </a:t>
            </a:r>
          </a:p>
          <a:p>
            <a:r>
              <a:rPr lang="ru-RU" sz="2400" i="1" dirty="0">
                <a:solidFill>
                  <a:srgbClr val="002B3A"/>
                </a:solidFill>
                <a:latin typeface="Century Schoolbook" panose="02040604050505020304" pitchFamily="18" charset="0"/>
              </a:rPr>
              <a:t>На землю просится. </a:t>
            </a:r>
            <a:endParaRPr lang="ru-RU" sz="2400" i="1" dirty="0" smtClean="0">
              <a:solidFill>
                <a:srgbClr val="002B3A"/>
              </a:solidFill>
              <a:latin typeface="Century Schoolbook" panose="02040604050505020304" pitchFamily="18" charset="0"/>
            </a:endParaRPr>
          </a:p>
          <a:p>
            <a:endParaRPr lang="ru-RU" sz="2400" i="1" dirty="0">
              <a:solidFill>
                <a:srgbClr val="002B3A"/>
              </a:solidFill>
              <a:latin typeface="Century Schoolbook" panose="02040604050505020304" pitchFamily="18" charset="0"/>
            </a:endParaRPr>
          </a:p>
          <a:p>
            <a:r>
              <a:rPr lang="ru-RU" sz="2400" i="1" dirty="0">
                <a:solidFill>
                  <a:srgbClr val="002B3A"/>
                </a:solidFill>
                <a:latin typeface="Century Schoolbook" panose="02040604050505020304" pitchFamily="18" charset="0"/>
              </a:rPr>
              <a:t>Под ветром веющим </a:t>
            </a:r>
          </a:p>
          <a:p>
            <a:r>
              <a:rPr lang="ru-RU" sz="2400" i="1" dirty="0">
                <a:solidFill>
                  <a:srgbClr val="002B3A"/>
                </a:solidFill>
                <a:latin typeface="Century Schoolbook" panose="02040604050505020304" pitchFamily="18" charset="0"/>
              </a:rPr>
              <a:t>Дрожит, взметается, </a:t>
            </a:r>
          </a:p>
          <a:p>
            <a:r>
              <a:rPr lang="ru-RU" sz="2400" i="1" dirty="0">
                <a:solidFill>
                  <a:srgbClr val="002B3A"/>
                </a:solidFill>
                <a:latin typeface="Century Schoolbook" panose="02040604050505020304" pitchFamily="18" charset="0"/>
              </a:rPr>
              <a:t>На нём, лелеющем, </a:t>
            </a:r>
          </a:p>
          <a:p>
            <a:r>
              <a:rPr lang="ru-RU" sz="2400" i="1" dirty="0">
                <a:solidFill>
                  <a:srgbClr val="002B3A"/>
                </a:solidFill>
                <a:latin typeface="Century Schoolbook" panose="02040604050505020304" pitchFamily="18" charset="0"/>
              </a:rPr>
              <a:t>Светло качается. </a:t>
            </a:r>
            <a:endParaRPr lang="ru-RU" sz="2400" i="1" dirty="0" smtClean="0">
              <a:solidFill>
                <a:srgbClr val="002B3A"/>
              </a:solidFill>
              <a:latin typeface="Century Schoolbook" panose="02040604050505020304" pitchFamily="18" charset="0"/>
            </a:endParaRPr>
          </a:p>
          <a:p>
            <a:endParaRPr lang="ru-RU" sz="2400" i="1" dirty="0">
              <a:latin typeface="Century Schoolbook" panose="02040604050505020304" pitchFamily="18" charset="0"/>
            </a:endParaRPr>
          </a:p>
        </p:txBody>
      </p:sp>
      <p:sp>
        <p:nvSpPr>
          <p:cNvPr id="6" name="TextBox 5"/>
          <p:cNvSpPr txBox="1"/>
          <p:nvPr/>
        </p:nvSpPr>
        <p:spPr>
          <a:xfrm>
            <a:off x="7032407" y="1184204"/>
            <a:ext cx="3502617" cy="5262979"/>
          </a:xfrm>
          <a:prstGeom prst="rect">
            <a:avLst/>
          </a:prstGeom>
          <a:noFill/>
        </p:spPr>
        <p:txBody>
          <a:bodyPr wrap="square" rtlCol="0">
            <a:spAutoFit/>
          </a:bodyPr>
          <a:lstStyle/>
          <a:p>
            <a:pPr lvl="0"/>
            <a:r>
              <a:rPr lang="ru-RU" sz="2400" i="1" dirty="0">
                <a:solidFill>
                  <a:srgbClr val="002B3A"/>
                </a:solidFill>
                <a:latin typeface="Century Schoolbook" panose="02040604050505020304" pitchFamily="18" charset="0"/>
              </a:rPr>
              <a:t>Его качелями </a:t>
            </a:r>
          </a:p>
          <a:p>
            <a:pPr lvl="0"/>
            <a:r>
              <a:rPr lang="ru-RU" sz="2400" i="1" dirty="0">
                <a:solidFill>
                  <a:srgbClr val="002B3A"/>
                </a:solidFill>
                <a:latin typeface="Century Schoolbook" panose="02040604050505020304" pitchFamily="18" charset="0"/>
              </a:rPr>
              <a:t>Она утешена, </a:t>
            </a:r>
          </a:p>
          <a:p>
            <a:pPr lvl="0"/>
            <a:r>
              <a:rPr lang="ru-RU" sz="2400" i="1" dirty="0">
                <a:solidFill>
                  <a:srgbClr val="002B3A"/>
                </a:solidFill>
                <a:latin typeface="Century Schoolbook" panose="02040604050505020304" pitchFamily="18" charset="0"/>
              </a:rPr>
              <a:t>С его метелями </a:t>
            </a:r>
          </a:p>
          <a:p>
            <a:pPr lvl="0"/>
            <a:r>
              <a:rPr lang="ru-RU" sz="2400" i="1" dirty="0">
                <a:solidFill>
                  <a:srgbClr val="002B3A"/>
                </a:solidFill>
                <a:latin typeface="Century Schoolbook" panose="02040604050505020304" pitchFamily="18" charset="0"/>
              </a:rPr>
              <a:t>Крутится бешено</a:t>
            </a:r>
            <a:r>
              <a:rPr lang="ru-RU" sz="2400" i="1" dirty="0" smtClean="0">
                <a:solidFill>
                  <a:srgbClr val="002B3A"/>
                </a:solidFill>
                <a:latin typeface="Century Schoolbook" panose="02040604050505020304" pitchFamily="18" charset="0"/>
              </a:rPr>
              <a:t>.</a:t>
            </a:r>
          </a:p>
          <a:p>
            <a:pPr lvl="0"/>
            <a:r>
              <a:rPr lang="ru-RU" sz="2400" i="1" dirty="0" smtClean="0">
                <a:solidFill>
                  <a:srgbClr val="002B3A"/>
                </a:solidFill>
                <a:latin typeface="Century Schoolbook" panose="02040604050505020304" pitchFamily="18" charset="0"/>
              </a:rPr>
              <a:t> </a:t>
            </a:r>
            <a:endParaRPr lang="ru-RU" sz="2400" i="1" dirty="0">
              <a:solidFill>
                <a:srgbClr val="002B3A"/>
              </a:solidFill>
              <a:latin typeface="Century Schoolbook" panose="02040604050505020304" pitchFamily="18" charset="0"/>
            </a:endParaRPr>
          </a:p>
          <a:p>
            <a:pPr lvl="0"/>
            <a:r>
              <a:rPr lang="ru-RU" sz="2400" i="1" dirty="0">
                <a:solidFill>
                  <a:srgbClr val="002B3A"/>
                </a:solidFill>
                <a:latin typeface="Century Schoolbook" panose="02040604050505020304" pitchFamily="18" charset="0"/>
              </a:rPr>
              <a:t>Но вот кончается </a:t>
            </a:r>
          </a:p>
          <a:p>
            <a:pPr lvl="0"/>
            <a:r>
              <a:rPr lang="ru-RU" sz="2400" i="1" dirty="0">
                <a:solidFill>
                  <a:srgbClr val="002B3A"/>
                </a:solidFill>
                <a:latin typeface="Century Schoolbook" panose="02040604050505020304" pitchFamily="18" charset="0"/>
              </a:rPr>
              <a:t>Дорога дальняя, </a:t>
            </a:r>
          </a:p>
          <a:p>
            <a:pPr lvl="0"/>
            <a:r>
              <a:rPr lang="ru-RU" sz="2400" i="1" dirty="0">
                <a:solidFill>
                  <a:srgbClr val="002B3A"/>
                </a:solidFill>
                <a:latin typeface="Century Schoolbook" panose="02040604050505020304" pitchFamily="18" charset="0"/>
              </a:rPr>
              <a:t>Земли касается </a:t>
            </a:r>
          </a:p>
          <a:p>
            <a:pPr lvl="0"/>
            <a:r>
              <a:rPr lang="ru-RU" sz="2400" i="1" dirty="0">
                <a:solidFill>
                  <a:srgbClr val="002B3A"/>
                </a:solidFill>
                <a:latin typeface="Century Schoolbook" panose="02040604050505020304" pitchFamily="18" charset="0"/>
              </a:rPr>
              <a:t>Звезда кристальная. </a:t>
            </a:r>
            <a:endParaRPr lang="ru-RU" sz="2400" i="1" dirty="0" smtClean="0">
              <a:solidFill>
                <a:srgbClr val="002B3A"/>
              </a:solidFill>
              <a:latin typeface="Century Schoolbook" panose="02040604050505020304" pitchFamily="18" charset="0"/>
            </a:endParaRPr>
          </a:p>
          <a:p>
            <a:pPr lvl="0"/>
            <a:endParaRPr lang="ru-RU" sz="2400" i="1" dirty="0">
              <a:solidFill>
                <a:srgbClr val="002B3A"/>
              </a:solidFill>
              <a:latin typeface="Century Schoolbook" panose="02040604050505020304" pitchFamily="18" charset="0"/>
            </a:endParaRPr>
          </a:p>
          <a:p>
            <a:pPr lvl="0"/>
            <a:r>
              <a:rPr lang="ru-RU" sz="2400" i="1" dirty="0">
                <a:solidFill>
                  <a:srgbClr val="002B3A"/>
                </a:solidFill>
                <a:latin typeface="Century Schoolbook" panose="02040604050505020304" pitchFamily="18" charset="0"/>
              </a:rPr>
              <a:t>Летит пушистая </a:t>
            </a:r>
          </a:p>
          <a:p>
            <a:pPr lvl="0"/>
            <a:r>
              <a:rPr lang="ru-RU" sz="2400" i="1" dirty="0">
                <a:solidFill>
                  <a:srgbClr val="002B3A"/>
                </a:solidFill>
                <a:latin typeface="Century Schoolbook" panose="02040604050505020304" pitchFamily="18" charset="0"/>
              </a:rPr>
              <a:t>Снежинка смелая. </a:t>
            </a:r>
          </a:p>
          <a:p>
            <a:pPr lvl="0"/>
            <a:r>
              <a:rPr lang="ru-RU" sz="2400" i="1" dirty="0">
                <a:solidFill>
                  <a:srgbClr val="002B3A"/>
                </a:solidFill>
                <a:latin typeface="Century Schoolbook" panose="02040604050505020304" pitchFamily="18" charset="0"/>
              </a:rPr>
              <a:t>Какая чистая, </a:t>
            </a:r>
          </a:p>
          <a:p>
            <a:pPr lvl="0"/>
            <a:r>
              <a:rPr lang="ru-RU" sz="2400" i="1" dirty="0">
                <a:solidFill>
                  <a:srgbClr val="002B3A"/>
                </a:solidFill>
                <a:latin typeface="Century Schoolbook" panose="02040604050505020304" pitchFamily="18" charset="0"/>
              </a:rPr>
              <a:t>Какая белая! </a:t>
            </a:r>
          </a:p>
        </p:txBody>
      </p:sp>
      <p:sp>
        <p:nvSpPr>
          <p:cNvPr id="7" name="TextBox 6"/>
          <p:cNvSpPr txBox="1"/>
          <p:nvPr/>
        </p:nvSpPr>
        <p:spPr>
          <a:xfrm>
            <a:off x="3870937" y="318716"/>
            <a:ext cx="4587498" cy="523220"/>
          </a:xfrm>
          <a:prstGeom prst="rect">
            <a:avLst/>
          </a:prstGeom>
          <a:noFill/>
        </p:spPr>
        <p:txBody>
          <a:bodyPr wrap="square" rtlCol="0">
            <a:spAutoFit/>
          </a:bodyPr>
          <a:lstStyle/>
          <a:p>
            <a:pPr algn="ctr"/>
            <a:r>
              <a:rPr lang="ru-RU" sz="2800" b="1" i="1" dirty="0">
                <a:solidFill>
                  <a:srgbClr val="002B3A"/>
                </a:solidFill>
                <a:latin typeface="Century Schoolbook" panose="02040604050505020304" pitchFamily="18" charset="0"/>
              </a:rPr>
              <a:t>Снежинка</a:t>
            </a:r>
          </a:p>
        </p:txBody>
      </p:sp>
    </p:spTree>
    <p:extLst>
      <p:ext uri="{BB962C8B-B14F-4D97-AF65-F5344CB8AC3E}">
        <p14:creationId xmlns:p14="http://schemas.microsoft.com/office/powerpoint/2010/main" val="9413549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rotWithShape="1">
          <a:blip r:embed="rId3" cstate="print">
            <a:extLst>
              <a:ext uri="{28A0092B-C50C-407E-A947-70E740481C1C}">
                <a14:useLocalDpi xmlns:a14="http://schemas.microsoft.com/office/drawing/2010/main" val="0"/>
              </a:ext>
            </a:extLst>
          </a:blip>
          <a:srcRect b="6035"/>
          <a:stretch/>
        </p:blipFill>
        <p:spPr>
          <a:xfrm>
            <a:off x="2174240" y="1603789"/>
            <a:ext cx="8120644" cy="5098403"/>
          </a:xfrm>
          <a:prstGeom prst="rect">
            <a:avLst/>
          </a:prstGeom>
          <a:effectLst>
            <a:softEdge rad="317500"/>
          </a:effectLst>
        </p:spPr>
      </p:pic>
      <p:sp>
        <p:nvSpPr>
          <p:cNvPr id="7" name="TextBox 6"/>
          <p:cNvSpPr txBox="1"/>
          <p:nvPr/>
        </p:nvSpPr>
        <p:spPr>
          <a:xfrm>
            <a:off x="1650529" y="226702"/>
            <a:ext cx="9570720" cy="2039020"/>
          </a:xfrm>
          <a:prstGeom prst="rect">
            <a:avLst/>
          </a:prstGeom>
          <a:noFill/>
        </p:spPr>
        <p:txBody>
          <a:bodyPr wrap="square" rtlCol="0">
            <a:spAutoFit/>
          </a:bodyPr>
          <a:lstStyle/>
          <a:p>
            <a:pPr algn="ctr">
              <a:lnSpc>
                <a:spcPct val="107000"/>
              </a:lnSpc>
              <a:spcAft>
                <a:spcPts val="800"/>
              </a:spcAft>
            </a:pPr>
            <a:r>
              <a:rPr lang="ru-RU" sz="2800" b="1"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Особенности поэзии Бальмонта и чтения его стихов воспитателем (родителями) для </a:t>
            </a:r>
            <a:r>
              <a:rPr lang="ru-RU" sz="2800" b="1"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детей </a:t>
            </a:r>
            <a:r>
              <a:rPr lang="ru-RU" sz="2800" b="1"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дошкольного </a:t>
            </a:r>
            <a:r>
              <a:rPr lang="ru-RU" sz="2800" b="1"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возраста</a:t>
            </a:r>
            <a:endParaRPr lang="ru-RU" sz="2800" b="1"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endParaRPr>
          </a:p>
          <a:p>
            <a:pPr algn="ctr">
              <a:lnSpc>
                <a:spcPct val="107000"/>
              </a:lnSpc>
              <a:spcAft>
                <a:spcPts val="800"/>
              </a:spcAft>
            </a:pPr>
            <a:r>
              <a:rPr lang="ru-RU" sz="2800" b="1" i="1" dirty="0" smtClean="0">
                <a:latin typeface="Century Schoolbook" panose="02040604050505020304" pitchFamily="18" charset="0"/>
                <a:ea typeface="Times New Roman" panose="02020603050405020304" pitchFamily="18" charset="0"/>
                <a:cs typeface="Times New Roman" panose="02020603050405020304" pitchFamily="18" charset="0"/>
              </a:rPr>
              <a:t> </a:t>
            </a:r>
            <a:endParaRPr lang="ru-RU" sz="2800" i="1" dirty="0">
              <a:effectLst/>
              <a:latin typeface="Century Schoolbook" panose="020406040505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439769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17097" y="1447112"/>
            <a:ext cx="3043468" cy="3699902"/>
          </a:xfrm>
          <a:prstGeom prst="ellipse">
            <a:avLst/>
          </a:prstGeom>
          <a:ln>
            <a:noFill/>
          </a:ln>
          <a:effectLst>
            <a:softEdge rad="317500"/>
          </a:effectLst>
        </p:spPr>
      </p:pic>
      <p:sp>
        <p:nvSpPr>
          <p:cNvPr id="3" name="TextBox 2"/>
          <p:cNvSpPr txBox="1"/>
          <p:nvPr/>
        </p:nvSpPr>
        <p:spPr>
          <a:xfrm>
            <a:off x="810884" y="379562"/>
            <a:ext cx="10575984" cy="1384995"/>
          </a:xfrm>
          <a:prstGeom prst="rect">
            <a:avLst/>
          </a:prstGeom>
          <a:noFill/>
        </p:spPr>
        <p:txBody>
          <a:bodyPr wrap="square" rtlCol="0">
            <a:spAutoFit/>
          </a:bodyPr>
          <a:lstStyle/>
          <a:p>
            <a:pPr algn="ctr"/>
            <a:r>
              <a:rPr lang="ru-RU" sz="2800" b="1" i="1" dirty="0">
                <a:solidFill>
                  <a:srgbClr val="002B3A"/>
                </a:solidFill>
                <a:latin typeface="Century Schoolbook" panose="02040604050505020304" pitchFamily="18" charset="0"/>
              </a:rPr>
              <a:t>Художественные особенности воплощения </a:t>
            </a:r>
            <a:endParaRPr lang="ru-RU" sz="2800" b="1" i="1" dirty="0" smtClean="0">
              <a:solidFill>
                <a:srgbClr val="002B3A"/>
              </a:solidFill>
              <a:latin typeface="Century Schoolbook" panose="02040604050505020304" pitchFamily="18" charset="0"/>
            </a:endParaRPr>
          </a:p>
          <a:p>
            <a:pPr algn="ctr"/>
            <a:r>
              <a:rPr lang="ru-RU" sz="2800" b="1" i="1" dirty="0" smtClean="0">
                <a:solidFill>
                  <a:srgbClr val="002B3A"/>
                </a:solidFill>
                <a:latin typeface="Century Schoolbook" panose="02040604050505020304" pitchFamily="18" charset="0"/>
              </a:rPr>
              <a:t>темы </a:t>
            </a:r>
            <a:r>
              <a:rPr lang="ru-RU" sz="2800" b="1" i="1" dirty="0">
                <a:solidFill>
                  <a:srgbClr val="002B3A"/>
                </a:solidFill>
                <a:latin typeface="Century Schoolbook" panose="02040604050505020304" pitchFamily="18" charset="0"/>
              </a:rPr>
              <a:t>детства в творчестве </a:t>
            </a:r>
            <a:endParaRPr lang="ru-RU" sz="2800" b="1" i="1" dirty="0" smtClean="0">
              <a:solidFill>
                <a:srgbClr val="002B3A"/>
              </a:solidFill>
              <a:latin typeface="Century Schoolbook" panose="02040604050505020304" pitchFamily="18" charset="0"/>
            </a:endParaRPr>
          </a:p>
          <a:p>
            <a:pPr algn="ctr"/>
            <a:r>
              <a:rPr lang="ru-RU" sz="2800" b="1" i="1" dirty="0" smtClean="0">
                <a:solidFill>
                  <a:srgbClr val="002B3A"/>
                </a:solidFill>
                <a:latin typeface="Century Schoolbook" panose="02040604050505020304" pitchFamily="18" charset="0"/>
              </a:rPr>
              <a:t>Константина </a:t>
            </a:r>
            <a:r>
              <a:rPr lang="ru-RU" sz="2800" b="1" i="1" dirty="0">
                <a:solidFill>
                  <a:srgbClr val="002B3A"/>
                </a:solidFill>
                <a:latin typeface="Century Schoolbook" panose="02040604050505020304" pitchFamily="18" charset="0"/>
              </a:rPr>
              <a:t>Бальмонта</a:t>
            </a:r>
            <a:endParaRPr lang="ru-RU" b="1" dirty="0">
              <a:solidFill>
                <a:srgbClr val="002B3A"/>
              </a:solidFill>
            </a:endParaRPr>
          </a:p>
        </p:txBody>
      </p:sp>
      <p:pic>
        <p:nvPicPr>
          <p:cNvPr id="10" name="Рисунок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50895">
            <a:off x="3515028" y="2491436"/>
            <a:ext cx="2277866" cy="3036188"/>
          </a:xfrm>
          <a:prstGeom prst="rect">
            <a:avLst/>
          </a:prstGeom>
          <a:ln>
            <a:noFill/>
          </a:ln>
          <a:effectLst>
            <a:outerShdw blurRad="292100" dist="139700" dir="2700000" algn="tl" rotWithShape="0">
              <a:srgbClr val="333333">
                <a:alpha val="65000"/>
              </a:srgbClr>
            </a:outerShdw>
          </a:effectLst>
        </p:spPr>
      </p:pic>
      <p:sp>
        <p:nvSpPr>
          <p:cNvPr id="11" name="TextBox 10"/>
          <p:cNvSpPr txBox="1"/>
          <p:nvPr/>
        </p:nvSpPr>
        <p:spPr>
          <a:xfrm>
            <a:off x="2855168" y="5276928"/>
            <a:ext cx="9074838" cy="1384995"/>
          </a:xfrm>
          <a:prstGeom prst="rect">
            <a:avLst/>
          </a:prstGeom>
          <a:noFill/>
        </p:spPr>
        <p:txBody>
          <a:bodyPr wrap="square" rtlCol="0">
            <a:spAutoFit/>
          </a:bodyPr>
          <a:lstStyle/>
          <a:p>
            <a:pPr algn="r"/>
            <a:r>
              <a:rPr lang="ru-RU" sz="2400" i="1" dirty="0">
                <a:latin typeface="Century Schoolbook" panose="02040604050505020304" pitchFamily="18" charset="0"/>
              </a:rPr>
              <a:t> </a:t>
            </a:r>
            <a:r>
              <a:rPr lang="ru-RU" sz="2800" i="1" dirty="0">
                <a:solidFill>
                  <a:srgbClr val="002B3A"/>
                </a:solidFill>
                <a:latin typeface="Century Schoolbook" panose="02040604050505020304" pitchFamily="18" charset="0"/>
              </a:rPr>
              <a:t>К.Д. Бальмонт </a:t>
            </a:r>
            <a:endParaRPr lang="ru-RU" sz="2800" i="1" dirty="0" smtClean="0">
              <a:solidFill>
                <a:srgbClr val="002B3A"/>
              </a:solidFill>
              <a:latin typeface="Century Schoolbook" panose="02040604050505020304" pitchFamily="18" charset="0"/>
            </a:endParaRPr>
          </a:p>
          <a:p>
            <a:pPr algn="r"/>
            <a:r>
              <a:rPr lang="ru-RU" sz="2800" i="1" dirty="0" smtClean="0">
                <a:solidFill>
                  <a:srgbClr val="002B3A"/>
                </a:solidFill>
                <a:latin typeface="Century Schoolbook" panose="02040604050505020304" pitchFamily="18" charset="0"/>
              </a:rPr>
              <a:t>поэт-символист</a:t>
            </a:r>
            <a:r>
              <a:rPr lang="ru-RU" sz="2800" i="1" dirty="0">
                <a:solidFill>
                  <a:srgbClr val="002B3A"/>
                </a:solidFill>
                <a:latin typeface="Century Schoolbook" panose="02040604050505020304" pitchFamily="18" charset="0"/>
              </a:rPr>
              <a:t>, о котором </a:t>
            </a:r>
            <a:endParaRPr lang="ru-RU" sz="2800" i="1" dirty="0" smtClean="0">
              <a:solidFill>
                <a:srgbClr val="002B3A"/>
              </a:solidFill>
              <a:latin typeface="Century Schoolbook" panose="02040604050505020304" pitchFamily="18" charset="0"/>
            </a:endParaRPr>
          </a:p>
          <a:p>
            <a:pPr algn="r"/>
            <a:r>
              <a:rPr lang="ru-RU" sz="2800" i="1" dirty="0" smtClean="0">
                <a:solidFill>
                  <a:srgbClr val="002B3A"/>
                </a:solidFill>
                <a:latin typeface="Century Schoolbook" panose="02040604050505020304" pitchFamily="18" charset="0"/>
              </a:rPr>
              <a:t>М.И.Цветаева </a:t>
            </a:r>
            <a:r>
              <a:rPr lang="ru-RU" sz="2800" i="1" dirty="0">
                <a:solidFill>
                  <a:srgbClr val="002B3A"/>
                </a:solidFill>
                <a:latin typeface="Century Schoolbook" panose="02040604050505020304" pitchFamily="18" charset="0"/>
              </a:rPr>
              <a:t>сказала: «Творец-ребенок». </a:t>
            </a:r>
          </a:p>
        </p:txBody>
      </p:sp>
      <p:pic>
        <p:nvPicPr>
          <p:cNvPr id="4" name="Рисунок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422189">
            <a:off x="1261190" y="2218447"/>
            <a:ext cx="2293242" cy="3282957"/>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38244" y="2373022"/>
            <a:ext cx="2344983" cy="297380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055648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Рисунок 1"/>
          <p:cNvPicPr>
            <a:picLocks noChangeAspect="1"/>
          </p:cNvPicPr>
          <p:nvPr/>
        </p:nvPicPr>
        <p:blipFill rotWithShape="1">
          <a:blip r:embed="rId3">
            <a:extLst>
              <a:ext uri="{28A0092B-C50C-407E-A947-70E740481C1C}">
                <a14:useLocalDpi xmlns:a14="http://schemas.microsoft.com/office/drawing/2010/main" val="0"/>
              </a:ext>
            </a:extLst>
          </a:blip>
          <a:srcRect l="6332" r="5399"/>
          <a:stretch/>
        </p:blipFill>
        <p:spPr>
          <a:xfrm>
            <a:off x="8500098" y="1225445"/>
            <a:ext cx="3329641" cy="4407109"/>
          </a:xfrm>
          <a:prstGeom prst="rect">
            <a:avLst/>
          </a:prstGeom>
          <a:ln>
            <a:noFill/>
          </a:ln>
          <a:effectLst>
            <a:outerShdw blurRad="292100" dist="139700" dir="2700000" algn="tl" rotWithShape="0">
              <a:srgbClr val="333333">
                <a:alpha val="65000"/>
              </a:srgbClr>
            </a:outerShdw>
          </a:effectLst>
        </p:spPr>
      </p:pic>
      <p:pic>
        <p:nvPicPr>
          <p:cNvPr id="12" name="Рисунок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4510" y="1225446"/>
            <a:ext cx="7388387" cy="4407108"/>
          </a:xfrm>
          <a:prstGeom prst="rect">
            <a:avLst/>
          </a:prstGeom>
          <a:ln>
            <a:noFill/>
          </a:ln>
          <a:effectLst>
            <a:outerShdw blurRad="292100" dist="139700" dir="2700000" algn="tl" rotWithShape="0">
              <a:srgbClr val="333333">
                <a:alpha val="65000"/>
              </a:srgbClr>
            </a:outerShdw>
          </a:effectLst>
        </p:spPr>
      </p:pic>
      <p:sp>
        <p:nvSpPr>
          <p:cNvPr id="13" name="TextBox 12"/>
          <p:cNvSpPr txBox="1"/>
          <p:nvPr/>
        </p:nvSpPr>
        <p:spPr>
          <a:xfrm>
            <a:off x="874510" y="5861154"/>
            <a:ext cx="10955229" cy="830997"/>
          </a:xfrm>
          <a:prstGeom prst="rect">
            <a:avLst/>
          </a:prstGeom>
          <a:noFill/>
        </p:spPr>
        <p:txBody>
          <a:bodyPr wrap="square" rtlCol="0">
            <a:spAutoFit/>
          </a:bodyPr>
          <a:lstStyle/>
          <a:p>
            <a:pPr algn="r"/>
            <a:r>
              <a:rPr lang="ru-RU" sz="2400" b="1" i="1" dirty="0" smtClean="0">
                <a:solidFill>
                  <a:srgbClr val="002B3A"/>
                </a:solidFill>
                <a:latin typeface="Century Schoolbook" panose="02040604050505020304" pitchFamily="18" charset="0"/>
              </a:rPr>
              <a:t>Фото: </a:t>
            </a:r>
            <a:r>
              <a:rPr lang="ru-RU" sz="2400" i="1" dirty="0" smtClean="0">
                <a:solidFill>
                  <a:srgbClr val="002B3A"/>
                </a:solidFill>
                <a:latin typeface="Century Schoolbook" panose="02040604050505020304" pitchFamily="18" charset="0"/>
              </a:rPr>
              <a:t>литературно – краеведческий музей </a:t>
            </a:r>
          </a:p>
          <a:p>
            <a:pPr algn="r"/>
            <a:r>
              <a:rPr lang="ru-RU" sz="2400" i="1" dirty="0" smtClean="0">
                <a:solidFill>
                  <a:srgbClr val="002B3A"/>
                </a:solidFill>
                <a:latin typeface="Century Schoolbook" panose="02040604050505020304" pitchFamily="18" charset="0"/>
              </a:rPr>
              <a:t>имени К.Д. Бальмонта в г. Шуя</a:t>
            </a:r>
            <a:endParaRPr lang="ru-RU" sz="2400" i="1" dirty="0">
              <a:solidFill>
                <a:srgbClr val="002B3A"/>
              </a:solidFill>
              <a:latin typeface="Century Schoolbook" panose="02040604050505020304" pitchFamily="18" charset="0"/>
            </a:endParaRPr>
          </a:p>
        </p:txBody>
      </p:sp>
      <p:sp>
        <p:nvSpPr>
          <p:cNvPr id="3" name="TextBox 2"/>
          <p:cNvSpPr txBox="1"/>
          <p:nvPr/>
        </p:nvSpPr>
        <p:spPr>
          <a:xfrm>
            <a:off x="1135117" y="236483"/>
            <a:ext cx="6589986" cy="523220"/>
          </a:xfrm>
          <a:prstGeom prst="rect">
            <a:avLst/>
          </a:prstGeom>
          <a:noFill/>
        </p:spPr>
        <p:txBody>
          <a:bodyPr wrap="square" rtlCol="0">
            <a:spAutoFit/>
          </a:bodyPr>
          <a:lstStyle/>
          <a:p>
            <a:r>
              <a:rPr lang="ru-RU" sz="2800" b="1" i="1" dirty="0" smtClean="0">
                <a:solidFill>
                  <a:srgbClr val="002B3A"/>
                </a:solidFill>
                <a:latin typeface="Century Schoolbook" panose="02040604050505020304" pitchFamily="18" charset="0"/>
              </a:rPr>
              <a:t>Послесловие</a:t>
            </a:r>
            <a:endParaRPr lang="ru-RU" sz="2800" b="1" i="1" dirty="0">
              <a:solidFill>
                <a:srgbClr val="002B3A"/>
              </a:solidFill>
              <a:latin typeface="Century Schoolbook" panose="02040604050505020304" pitchFamily="18" charset="0"/>
            </a:endParaRPr>
          </a:p>
        </p:txBody>
      </p:sp>
    </p:spTree>
    <p:extLst>
      <p:ext uri="{BB962C8B-B14F-4D97-AF65-F5344CB8AC3E}">
        <p14:creationId xmlns:p14="http://schemas.microsoft.com/office/powerpoint/2010/main" val="38088865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14381" y="1146874"/>
            <a:ext cx="3135749" cy="4654319"/>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857907" y="344790"/>
            <a:ext cx="7556032" cy="5893921"/>
          </a:xfrm>
          <a:prstGeom prst="rect">
            <a:avLst/>
          </a:prstGeom>
          <a:noFill/>
        </p:spPr>
        <p:txBody>
          <a:bodyPr wrap="square" rtlCol="0">
            <a:spAutoFit/>
          </a:bodyPr>
          <a:lstStyle/>
          <a:p>
            <a:pPr algn="ctr"/>
            <a:r>
              <a:rPr lang="ru-RU" dirty="0">
                <a:solidFill>
                  <a:srgbClr val="002B3A"/>
                </a:solidFill>
              </a:rPr>
              <a:t> </a:t>
            </a:r>
            <a:r>
              <a:rPr lang="ru-RU" dirty="0" smtClean="0">
                <a:solidFill>
                  <a:srgbClr val="002B3A"/>
                </a:solidFill>
              </a:rPr>
              <a:t>       </a:t>
            </a:r>
            <a:r>
              <a:rPr lang="ru-RU" sz="2800" b="1" i="1" dirty="0" smtClean="0">
                <a:solidFill>
                  <a:srgbClr val="002B3A"/>
                </a:solidFill>
                <a:latin typeface="Century Schoolbook" panose="02040604050505020304" pitchFamily="18" charset="0"/>
              </a:rPr>
              <a:t>Бальмонт </a:t>
            </a:r>
            <a:r>
              <a:rPr lang="ru-RU" sz="2800" b="1" i="1" dirty="0">
                <a:solidFill>
                  <a:srgbClr val="002B3A"/>
                </a:solidFill>
                <a:latin typeface="Century Schoolbook" panose="02040604050505020304" pitchFamily="18" charset="0"/>
              </a:rPr>
              <a:t>- волшебник </a:t>
            </a:r>
            <a:r>
              <a:rPr lang="ru-RU" sz="2800" b="1" i="1" dirty="0" smtClean="0">
                <a:solidFill>
                  <a:srgbClr val="002B3A"/>
                </a:solidFill>
                <a:latin typeface="Century Schoolbook" panose="02040604050505020304" pitchFamily="18" charset="0"/>
              </a:rPr>
              <a:t>и </a:t>
            </a:r>
            <a:r>
              <a:rPr lang="ru-RU" sz="2800" b="1" i="1" dirty="0">
                <a:solidFill>
                  <a:srgbClr val="002B3A"/>
                </a:solidFill>
                <a:latin typeface="Century Schoolbook" panose="02040604050505020304" pitchFamily="18" charset="0"/>
              </a:rPr>
              <a:t>маг слова</a:t>
            </a:r>
            <a:r>
              <a:rPr lang="ru-RU" sz="2800" b="1" i="1" dirty="0" smtClean="0">
                <a:solidFill>
                  <a:srgbClr val="002B3A"/>
                </a:solidFill>
                <a:latin typeface="Century Schoolbook" panose="02040604050505020304" pitchFamily="18" charset="0"/>
              </a:rPr>
              <a:t>.</a:t>
            </a:r>
          </a:p>
          <a:p>
            <a:pPr algn="ctr"/>
            <a:r>
              <a:rPr lang="ru-RU" sz="2600" b="1" i="1" dirty="0" smtClean="0">
                <a:solidFill>
                  <a:srgbClr val="002B3A"/>
                </a:solidFill>
                <a:latin typeface="Century Schoolbook" panose="02040604050505020304" pitchFamily="18" charset="0"/>
              </a:rPr>
              <a:t>   </a:t>
            </a:r>
            <a:endParaRPr lang="ru-RU" sz="2600" b="1" i="1" dirty="0">
              <a:solidFill>
                <a:srgbClr val="002B3A"/>
              </a:solidFill>
              <a:latin typeface="Century Schoolbook" panose="02040604050505020304" pitchFamily="18" charset="0"/>
            </a:endParaRPr>
          </a:p>
          <a:p>
            <a:r>
              <a:rPr lang="ru-RU" sz="2600" b="1" i="1" dirty="0" smtClean="0">
                <a:solidFill>
                  <a:srgbClr val="002B3A"/>
                </a:solidFill>
                <a:latin typeface="Century Schoolbook" panose="02040604050505020304" pitchFamily="18" charset="0"/>
              </a:rPr>
              <a:t>       </a:t>
            </a:r>
            <a:r>
              <a:rPr lang="ru-RU" sz="2700" i="1" dirty="0" smtClean="0">
                <a:solidFill>
                  <a:srgbClr val="002B3A"/>
                </a:solidFill>
                <a:latin typeface="Century Schoolbook" panose="02040604050505020304" pitchFamily="18" charset="0"/>
              </a:rPr>
              <a:t>Слова</a:t>
            </a:r>
            <a:r>
              <a:rPr lang="ru-RU" sz="2700" i="1" dirty="0">
                <a:solidFill>
                  <a:srgbClr val="002B3A"/>
                </a:solidFill>
                <a:latin typeface="Century Schoolbook" panose="02040604050505020304" pitchFamily="18" charset="0"/>
              </a:rPr>
              <a:t>, как заворожённые, вслушиваются в его душу и выстраиваются на бумаге ритмично-напевным узором то танца или боя, то играющего грома или перелива ручья, то стона или напева. </a:t>
            </a:r>
            <a:endParaRPr lang="ru-RU" sz="2700" i="1" dirty="0" smtClean="0">
              <a:solidFill>
                <a:srgbClr val="002B3A"/>
              </a:solidFill>
              <a:latin typeface="Century Schoolbook" panose="02040604050505020304" pitchFamily="18" charset="0"/>
            </a:endParaRPr>
          </a:p>
          <a:p>
            <a:endParaRPr lang="ru-RU" sz="2600" i="1" dirty="0" smtClean="0">
              <a:solidFill>
                <a:srgbClr val="002B3A"/>
              </a:solidFill>
              <a:latin typeface="Century Schoolbook" panose="02040604050505020304" pitchFamily="18" charset="0"/>
            </a:endParaRPr>
          </a:p>
          <a:p>
            <a:r>
              <a:rPr lang="ru-RU" sz="2600" i="1" dirty="0" smtClean="0">
                <a:solidFill>
                  <a:srgbClr val="002B3A"/>
                </a:solidFill>
                <a:latin typeface="Century Schoolbook" panose="02040604050505020304" pitchFamily="18" charset="0"/>
              </a:rPr>
              <a:t>       </a:t>
            </a:r>
            <a:r>
              <a:rPr lang="ru-RU" sz="2700" i="1" dirty="0" smtClean="0">
                <a:solidFill>
                  <a:srgbClr val="002B3A"/>
                </a:solidFill>
                <a:latin typeface="Century Schoolbook" panose="02040604050505020304" pitchFamily="18" charset="0"/>
              </a:rPr>
              <a:t>Будьте </a:t>
            </a:r>
            <a:r>
              <a:rPr lang="ru-RU" sz="2700" i="1" dirty="0">
                <a:solidFill>
                  <a:srgbClr val="002B3A"/>
                </a:solidFill>
                <a:latin typeface="Century Schoolbook" panose="02040604050505020304" pitchFamily="18" charset="0"/>
              </a:rPr>
              <a:t>смелее люди!!! </a:t>
            </a:r>
            <a:endParaRPr lang="ru-RU" sz="2700" i="1" dirty="0" smtClean="0">
              <a:solidFill>
                <a:srgbClr val="002B3A"/>
              </a:solidFill>
              <a:latin typeface="Century Schoolbook" panose="02040604050505020304" pitchFamily="18" charset="0"/>
            </a:endParaRPr>
          </a:p>
          <a:p>
            <a:r>
              <a:rPr lang="ru-RU" sz="2700" i="1" dirty="0">
                <a:solidFill>
                  <a:srgbClr val="002B3A"/>
                </a:solidFill>
                <a:latin typeface="Century Schoolbook" panose="02040604050505020304" pitchFamily="18" charset="0"/>
              </a:rPr>
              <a:t> </a:t>
            </a:r>
            <a:r>
              <a:rPr lang="ru-RU" sz="2700" i="1" dirty="0" smtClean="0">
                <a:solidFill>
                  <a:srgbClr val="002B3A"/>
                </a:solidFill>
                <a:latin typeface="Century Schoolbook" panose="02040604050505020304" pitchFamily="18" charset="0"/>
              </a:rPr>
              <a:t>      Бальмонт </a:t>
            </a:r>
            <a:r>
              <a:rPr lang="ru-RU" sz="2700" i="1" dirty="0">
                <a:solidFill>
                  <a:srgbClr val="002B3A"/>
                </a:solidFill>
                <a:latin typeface="Century Schoolbook" panose="02040604050505020304" pitchFamily="18" charset="0"/>
              </a:rPr>
              <a:t>- просто Поэт, не равняйтесь с ним личностно (личностно мы все разные), а читайте его Поэзию, впустите в себя Магию его стихов... </a:t>
            </a:r>
          </a:p>
        </p:txBody>
      </p:sp>
      <p:sp>
        <p:nvSpPr>
          <p:cNvPr id="3" name="TextBox 2"/>
          <p:cNvSpPr txBox="1"/>
          <p:nvPr/>
        </p:nvSpPr>
        <p:spPr>
          <a:xfrm>
            <a:off x="6523262" y="5973341"/>
            <a:ext cx="5472362" cy="769441"/>
          </a:xfrm>
          <a:prstGeom prst="rect">
            <a:avLst/>
          </a:prstGeom>
          <a:noFill/>
        </p:spPr>
        <p:txBody>
          <a:bodyPr wrap="square" rtlCol="0">
            <a:spAutoFit/>
          </a:bodyPr>
          <a:lstStyle/>
          <a:p>
            <a:pPr algn="r"/>
            <a:r>
              <a:rPr lang="ru-RU" sz="2200" b="1" i="1" dirty="0" smtClean="0">
                <a:solidFill>
                  <a:srgbClr val="002B3A"/>
                </a:solidFill>
                <a:latin typeface="Century Schoolbook" panose="02040604050505020304" pitchFamily="18" charset="0"/>
              </a:rPr>
              <a:t>Фото: </a:t>
            </a:r>
            <a:r>
              <a:rPr lang="ru-RU" sz="2200" i="1" dirty="0" smtClean="0">
                <a:solidFill>
                  <a:srgbClr val="002B3A"/>
                </a:solidFill>
                <a:latin typeface="Century Schoolbook" panose="02040604050505020304" pitchFamily="18" charset="0"/>
              </a:rPr>
              <a:t>памятник </a:t>
            </a:r>
          </a:p>
          <a:p>
            <a:pPr algn="r"/>
            <a:r>
              <a:rPr lang="ru-RU" sz="2200" i="1" dirty="0" smtClean="0">
                <a:solidFill>
                  <a:srgbClr val="002B3A"/>
                </a:solidFill>
                <a:latin typeface="Century Schoolbook" panose="02040604050505020304" pitchFamily="18" charset="0"/>
              </a:rPr>
              <a:t>К.Д. Бальмонту в г. Шуе</a:t>
            </a:r>
            <a:endParaRPr lang="ru-RU" sz="2200" i="1" dirty="0">
              <a:solidFill>
                <a:srgbClr val="002B3A"/>
              </a:solidFill>
              <a:latin typeface="Century Schoolbook" panose="02040604050505020304" pitchFamily="18" charset="0"/>
            </a:endParaRPr>
          </a:p>
        </p:txBody>
      </p:sp>
    </p:spTree>
    <p:extLst>
      <p:ext uri="{BB962C8B-B14F-4D97-AF65-F5344CB8AC3E}">
        <p14:creationId xmlns:p14="http://schemas.microsoft.com/office/powerpoint/2010/main" val="1432754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одним вырезанным углом 3"/>
          <p:cNvSpPr/>
          <p:nvPr/>
        </p:nvSpPr>
        <p:spPr>
          <a:xfrm>
            <a:off x="374073" y="586458"/>
            <a:ext cx="9809018" cy="761999"/>
          </a:xfrm>
          <a:prstGeom prst="snip1Rect">
            <a:avLst/>
          </a:prstGeom>
          <a:solidFill>
            <a:schemeClr val="bg1"/>
          </a:solidFill>
          <a:ln w="889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i="1" dirty="0" smtClean="0">
                <a:solidFill>
                  <a:srgbClr val="162430"/>
                </a:solidFill>
                <a:latin typeface="Century Schoolbook" panose="02040604050505020304" pitchFamily="18" charset="0"/>
              </a:rPr>
              <a:t>       </a:t>
            </a:r>
            <a:r>
              <a:rPr lang="ru-RU" sz="2800" b="1" i="1" dirty="0" smtClean="0">
                <a:solidFill>
                  <a:srgbClr val="002B3A"/>
                </a:solidFill>
                <a:latin typeface="Century Schoolbook" panose="02040604050505020304" pitchFamily="18" charset="0"/>
              </a:rPr>
              <a:t>Содержание</a:t>
            </a:r>
            <a:endParaRPr lang="ru-RU" sz="2800" b="1" i="1" dirty="0">
              <a:solidFill>
                <a:srgbClr val="002B3A"/>
              </a:solidFill>
              <a:latin typeface="Century Schoolbook" panose="02040604050505020304" pitchFamily="18" charset="0"/>
            </a:endParaRPr>
          </a:p>
        </p:txBody>
      </p:sp>
      <p:pic>
        <p:nvPicPr>
          <p:cNvPr id="5" name="Рисунок 4"/>
          <p:cNvPicPr>
            <a:picLocks noChangeAspect="1"/>
          </p:cNvPicPr>
          <p:nvPr/>
        </p:nvPicPr>
        <p:blipFill>
          <a:blip r:embed="rId3"/>
          <a:stretch>
            <a:fillRect/>
          </a:stretch>
        </p:blipFill>
        <p:spPr>
          <a:xfrm>
            <a:off x="9903147" y="5699170"/>
            <a:ext cx="1889924" cy="835224"/>
          </a:xfrm>
          <a:prstGeom prst="rect">
            <a:avLst/>
          </a:prstGeom>
        </p:spPr>
      </p:pic>
      <p:sp>
        <p:nvSpPr>
          <p:cNvPr id="2" name="TextBox 1"/>
          <p:cNvSpPr txBox="1"/>
          <p:nvPr/>
        </p:nvSpPr>
        <p:spPr>
          <a:xfrm>
            <a:off x="374073" y="1754098"/>
            <a:ext cx="11418998" cy="4401205"/>
          </a:xfrm>
          <a:prstGeom prst="rect">
            <a:avLst/>
          </a:prstGeom>
          <a:noFill/>
        </p:spPr>
        <p:txBody>
          <a:bodyPr wrap="square" rtlCol="0">
            <a:spAutoFit/>
          </a:bodyPr>
          <a:lstStyle/>
          <a:p>
            <a:pPr marL="457200" lvl="0" indent="-457200">
              <a:buFont typeface="Century Schoolbook" panose="02040604050505020304" pitchFamily="18" charset="0"/>
              <a:buChar char="—"/>
            </a:pPr>
            <a:r>
              <a:rPr lang="ru-RU" sz="2800" i="1" dirty="0" smtClean="0">
                <a:solidFill>
                  <a:srgbClr val="002B3A"/>
                </a:solidFill>
                <a:latin typeface="Century Schoolbook" panose="02040604050505020304" pitchFamily="18" charset="0"/>
              </a:rPr>
              <a:t>Биография писателя.</a:t>
            </a:r>
          </a:p>
          <a:p>
            <a:pPr marL="457200" lvl="0" indent="-457200">
              <a:buFont typeface="Century Schoolbook" panose="02040604050505020304" pitchFamily="18" charset="0"/>
              <a:buChar char="—"/>
            </a:pPr>
            <a:r>
              <a:rPr lang="ru-RU" sz="2800" i="1" dirty="0" smtClean="0">
                <a:solidFill>
                  <a:srgbClr val="002B3A"/>
                </a:solidFill>
                <a:latin typeface="Century Schoolbook" panose="02040604050505020304" pitchFamily="18" charset="0"/>
              </a:rPr>
              <a:t>Стихи </a:t>
            </a:r>
            <a:r>
              <a:rPr lang="ru-RU" sz="2800" i="1" dirty="0">
                <a:solidFill>
                  <a:srgbClr val="002B3A"/>
                </a:solidFill>
                <a:latin typeface="Century Schoolbook" panose="02040604050505020304" pitchFamily="18" charset="0"/>
              </a:rPr>
              <a:t>К. Д. </a:t>
            </a:r>
            <a:r>
              <a:rPr lang="ru-RU" sz="2800" i="1" dirty="0" smtClean="0">
                <a:solidFill>
                  <a:srgbClr val="002B3A"/>
                </a:solidFill>
                <a:latin typeface="Century Schoolbook" panose="02040604050505020304" pitchFamily="18" charset="0"/>
              </a:rPr>
              <a:t>Бальмо́нта для детей. </a:t>
            </a:r>
          </a:p>
          <a:p>
            <a:pPr marL="457200" lvl="0" indent="-457200">
              <a:buFont typeface="Century Schoolbook" panose="02040604050505020304" pitchFamily="18" charset="0"/>
              <a:buChar char="—"/>
            </a:pPr>
            <a:r>
              <a:rPr lang="ru-RU" sz="2800" i="1" dirty="0">
                <a:solidFill>
                  <a:srgbClr val="002B3A"/>
                </a:solidFill>
                <a:latin typeface="Century Schoolbook" panose="02040604050505020304" pitchFamily="18" charset="0"/>
              </a:rPr>
              <a:t>Особенности поэзии </a:t>
            </a:r>
            <a:r>
              <a:rPr lang="ru-RU" sz="2800" i="1" dirty="0" smtClean="0">
                <a:solidFill>
                  <a:srgbClr val="002B3A"/>
                </a:solidFill>
                <a:latin typeface="Century Schoolbook" panose="02040604050505020304" pitchFamily="18" charset="0"/>
              </a:rPr>
              <a:t>Бальмонта и чтения его </a:t>
            </a:r>
            <a:r>
              <a:rPr lang="ru-RU" sz="2800" i="1" dirty="0">
                <a:solidFill>
                  <a:srgbClr val="002B3A"/>
                </a:solidFill>
                <a:latin typeface="Century Schoolbook" panose="02040604050505020304" pitchFamily="18" charset="0"/>
              </a:rPr>
              <a:t>стихов </a:t>
            </a:r>
            <a:r>
              <a:rPr lang="ru-RU" sz="2800" i="1" dirty="0" smtClean="0">
                <a:solidFill>
                  <a:srgbClr val="002B3A"/>
                </a:solidFill>
                <a:latin typeface="Century Schoolbook" panose="02040604050505020304" pitchFamily="18" charset="0"/>
              </a:rPr>
              <a:t>воспитателем (родителями) для детей дошкольного возраста.</a:t>
            </a:r>
          </a:p>
          <a:p>
            <a:pPr marL="457200" lvl="0" indent="-457200">
              <a:buFont typeface="Century Schoolbook" panose="02040604050505020304" pitchFamily="18" charset="0"/>
              <a:buChar char="—"/>
            </a:pPr>
            <a:r>
              <a:rPr lang="ru-RU" sz="2800" i="1" dirty="0" smtClean="0">
                <a:solidFill>
                  <a:srgbClr val="002B3A"/>
                </a:solidFill>
                <a:latin typeface="Century Schoolbook" panose="02040604050505020304" pitchFamily="18" charset="0"/>
              </a:rPr>
              <a:t>Художественные особенности воплощения темы детства в </a:t>
            </a:r>
            <a:r>
              <a:rPr lang="ru-RU" sz="2800" i="1" dirty="0">
                <a:solidFill>
                  <a:srgbClr val="002B3A"/>
                </a:solidFill>
                <a:latin typeface="Century Schoolbook" panose="02040604050505020304" pitchFamily="18" charset="0"/>
              </a:rPr>
              <a:t>творчестве </a:t>
            </a:r>
            <a:r>
              <a:rPr lang="ru-RU" sz="2800" i="1" dirty="0" smtClean="0">
                <a:solidFill>
                  <a:srgbClr val="002B3A"/>
                </a:solidFill>
                <a:latin typeface="Century Schoolbook" panose="02040604050505020304" pitchFamily="18" charset="0"/>
              </a:rPr>
              <a:t>Константина Бальмонта. </a:t>
            </a:r>
          </a:p>
          <a:p>
            <a:pPr marL="457200" lvl="0" indent="-457200">
              <a:buFont typeface="Century Schoolbook" panose="02040604050505020304" pitchFamily="18" charset="0"/>
              <a:buChar char="—"/>
            </a:pPr>
            <a:r>
              <a:rPr lang="ru-RU" sz="2800" i="1" dirty="0" smtClean="0">
                <a:solidFill>
                  <a:srgbClr val="002B3A"/>
                </a:solidFill>
                <a:latin typeface="Century Schoolbook" panose="02040604050505020304" pitchFamily="18" charset="0"/>
              </a:rPr>
              <a:t>Послесловие.</a:t>
            </a:r>
          </a:p>
          <a:p>
            <a:pPr lvl="0"/>
            <a:endParaRPr lang="ru-RU" sz="2800" i="1" dirty="0" smtClean="0">
              <a:latin typeface="Century Schoolbook" panose="02040604050505020304" pitchFamily="18" charset="0"/>
            </a:endParaRPr>
          </a:p>
          <a:p>
            <a:pPr marL="457200" lvl="0" indent="-457200">
              <a:buFont typeface="Century Schoolbook" panose="02040604050505020304" pitchFamily="18" charset="0"/>
              <a:buChar char="—"/>
            </a:pPr>
            <a:endParaRPr lang="ru-RU" sz="2800" i="1" dirty="0" smtClean="0">
              <a:latin typeface="Century Schoolbook" panose="02040604050505020304" pitchFamily="18" charset="0"/>
            </a:endParaRPr>
          </a:p>
        </p:txBody>
      </p:sp>
    </p:spTree>
    <p:extLst>
      <p:ext uri="{BB962C8B-B14F-4D97-AF65-F5344CB8AC3E}">
        <p14:creationId xmlns:p14="http://schemas.microsoft.com/office/powerpoint/2010/main" val="6911330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57600" y="1172986"/>
            <a:ext cx="8271164" cy="5632311"/>
          </a:xfrm>
          <a:prstGeom prst="rect">
            <a:avLst/>
          </a:prstGeom>
          <a:noFill/>
        </p:spPr>
        <p:txBody>
          <a:bodyPr wrap="square" rtlCol="0">
            <a:spAutoFit/>
          </a:bodyPr>
          <a:lstStyle/>
          <a:p>
            <a:pPr marL="457200" indent="-457200">
              <a:buFont typeface="Century Schoolbook" panose="02040604050505020304" pitchFamily="18" charset="0"/>
              <a:buChar char="―"/>
            </a:pPr>
            <a:r>
              <a:rPr lang="ru-RU" sz="2400" i="1" dirty="0" smtClean="0">
                <a:solidFill>
                  <a:srgbClr val="002B3A"/>
                </a:solidFill>
                <a:latin typeface="Century Schoolbook" panose="02040604050505020304" pitchFamily="18" charset="0"/>
              </a:rPr>
              <a:t>К </a:t>
            </a:r>
            <a:r>
              <a:rPr lang="ru-RU" sz="2400" i="1" dirty="0">
                <a:solidFill>
                  <a:srgbClr val="002B3A"/>
                </a:solidFill>
                <a:latin typeface="Century Schoolbook" panose="02040604050505020304" pitchFamily="18" charset="0"/>
              </a:rPr>
              <a:t>какому направлению Серебряного века принадлежал К. Д. Бальмонт</a:t>
            </a:r>
            <a:r>
              <a:rPr lang="ru-RU" sz="2400" i="1" dirty="0" smtClean="0">
                <a:solidFill>
                  <a:srgbClr val="002B3A"/>
                </a:solidFill>
                <a:latin typeface="Century Schoolbook" panose="02040604050505020304" pitchFamily="18" charset="0"/>
              </a:rPr>
              <a:t>?</a:t>
            </a:r>
          </a:p>
          <a:p>
            <a:pPr marL="457200" indent="-457200">
              <a:buFont typeface="Century Schoolbook" panose="02040604050505020304" pitchFamily="18" charset="0"/>
              <a:buChar char="―"/>
            </a:pPr>
            <a:r>
              <a:rPr lang="ru-RU" sz="2400" i="1" dirty="0">
                <a:solidFill>
                  <a:srgbClr val="002B3A"/>
                </a:solidFill>
                <a:latin typeface="Century Schoolbook" panose="02040604050505020304" pitchFamily="18" charset="0"/>
              </a:rPr>
              <a:t>Как вы понимаете высказывание Г. Адамовича о творчестве К. Д. Бальмонта: «Бальмонт не писал стихов, Бальмонт пел песни, и его слушала вся Россия</a:t>
            </a:r>
            <a:r>
              <a:rPr lang="ru-RU" sz="2400" i="1" dirty="0" smtClean="0">
                <a:solidFill>
                  <a:srgbClr val="002B3A"/>
                </a:solidFill>
                <a:latin typeface="Century Schoolbook" panose="02040604050505020304" pitchFamily="18" charset="0"/>
              </a:rPr>
              <a:t>»?</a:t>
            </a:r>
          </a:p>
          <a:p>
            <a:pPr marL="457200" indent="-457200">
              <a:buFont typeface="Century Schoolbook" panose="02040604050505020304" pitchFamily="18" charset="0"/>
              <a:buChar char="―"/>
            </a:pPr>
            <a:r>
              <a:rPr lang="ru-RU" sz="2400" i="1" dirty="0">
                <a:solidFill>
                  <a:srgbClr val="002B3A"/>
                </a:solidFill>
                <a:latin typeface="Century Schoolbook" panose="02040604050505020304" pitchFamily="18" charset="0"/>
              </a:rPr>
              <a:t>Как вы думаете, прав ли А. </a:t>
            </a:r>
            <a:r>
              <a:rPr lang="ru-RU" sz="2400" i="1" dirty="0" smtClean="0">
                <a:solidFill>
                  <a:srgbClr val="002B3A"/>
                </a:solidFill>
                <a:latin typeface="Century Schoolbook" panose="02040604050505020304" pitchFamily="18" charset="0"/>
              </a:rPr>
              <a:t>Блок, говоря</a:t>
            </a:r>
            <a:r>
              <a:rPr lang="ru-RU" sz="2400" i="1" dirty="0">
                <a:solidFill>
                  <a:srgbClr val="002B3A"/>
                </a:solidFill>
                <a:latin typeface="Century Schoolbook" panose="02040604050505020304" pitchFamily="18" charset="0"/>
              </a:rPr>
              <a:t>, что  </a:t>
            </a:r>
            <a:r>
              <a:rPr lang="ru-RU" sz="2400" i="1" dirty="0" smtClean="0">
                <a:solidFill>
                  <a:srgbClr val="002B3A"/>
                </a:solidFill>
                <a:latin typeface="Century Schoolbook" panose="02040604050505020304" pitchFamily="18" charset="0"/>
              </a:rPr>
              <a:t>«</a:t>
            </a:r>
            <a:r>
              <a:rPr lang="ru-RU" sz="2400" i="1" dirty="0">
                <a:solidFill>
                  <a:srgbClr val="002B3A"/>
                </a:solidFill>
                <a:latin typeface="Century Schoolbook" panose="02040604050505020304" pitchFamily="18" charset="0"/>
              </a:rPr>
              <a:t>Когда слушаешь Бальмонта — всегда слушаешь весну».</a:t>
            </a:r>
          </a:p>
          <a:p>
            <a:pPr marL="457200" indent="-457200">
              <a:buFont typeface="Century Schoolbook" panose="02040604050505020304" pitchFamily="18" charset="0"/>
              <a:buChar char="―"/>
            </a:pPr>
            <a:r>
              <a:rPr lang="ru-RU" sz="2400" i="1" dirty="0" smtClean="0">
                <a:solidFill>
                  <a:srgbClr val="002B3A"/>
                </a:solidFill>
                <a:latin typeface="Century Schoolbook" panose="02040604050505020304" pitchFamily="18" charset="0"/>
              </a:rPr>
              <a:t>Какие требования предъявляются к чтению стихов воспитателем для детей дошкольного возраста написанные К.Д. Бальмонтом?</a:t>
            </a:r>
          </a:p>
          <a:p>
            <a:pPr marL="457200" indent="-457200">
              <a:buFont typeface="Century Schoolbook" panose="02040604050505020304" pitchFamily="18" charset="0"/>
              <a:buChar char="―"/>
            </a:pPr>
            <a:r>
              <a:rPr lang="ru-RU" sz="2400" i="1" dirty="0">
                <a:solidFill>
                  <a:srgbClr val="002B3A"/>
                </a:solidFill>
                <a:latin typeface="Century Schoolbook" panose="02040604050505020304" pitchFamily="18" charset="0"/>
              </a:rPr>
              <a:t>Какие </a:t>
            </a:r>
            <a:r>
              <a:rPr lang="ru-RU" sz="2400" i="1" dirty="0" smtClean="0">
                <a:solidFill>
                  <a:srgbClr val="002B3A"/>
                </a:solidFill>
                <a:latin typeface="Century Schoolbook" panose="02040604050505020304" pitchFamily="18" charset="0"/>
              </a:rPr>
              <a:t>стихотворения, </a:t>
            </a:r>
            <a:r>
              <a:rPr lang="ru-RU" sz="2400" i="1" dirty="0" smtClean="0">
                <a:solidFill>
                  <a:srgbClr val="002B3A"/>
                </a:solidFill>
                <a:latin typeface="Century Schoolbook" panose="02040604050505020304" pitchFamily="18" charset="0"/>
              </a:rPr>
              <a:t>вошедшие в круг детского чтения </a:t>
            </a:r>
            <a:r>
              <a:rPr lang="ru-RU" sz="2400" i="1" dirty="0" smtClean="0">
                <a:solidFill>
                  <a:srgbClr val="002B3A"/>
                </a:solidFill>
                <a:latin typeface="Century Schoolbook" panose="02040604050505020304" pitchFamily="18" charset="0"/>
              </a:rPr>
              <a:t>вам, </a:t>
            </a:r>
            <a:r>
              <a:rPr lang="ru-RU" sz="2400" i="1" dirty="0" smtClean="0">
                <a:solidFill>
                  <a:srgbClr val="002B3A"/>
                </a:solidFill>
                <a:latin typeface="Century Schoolbook" panose="02040604050505020304" pitchFamily="18" charset="0"/>
              </a:rPr>
              <a:t>представляются </a:t>
            </a:r>
            <a:r>
              <a:rPr lang="ru-RU" sz="2400" i="1" dirty="0">
                <a:solidFill>
                  <a:srgbClr val="002B3A"/>
                </a:solidFill>
                <a:latin typeface="Century Schoolbook" panose="02040604050505020304" pitchFamily="18" charset="0"/>
              </a:rPr>
              <a:t>наиболее </a:t>
            </a:r>
            <a:r>
              <a:rPr lang="ru-RU" sz="2400" i="1" dirty="0" smtClean="0">
                <a:solidFill>
                  <a:srgbClr val="002B3A"/>
                </a:solidFill>
                <a:latin typeface="Century Schoolbook" panose="02040604050505020304" pitchFamily="18" charset="0"/>
              </a:rPr>
              <a:t>значительными и </a:t>
            </a:r>
            <a:r>
              <a:rPr lang="ru-RU" sz="2400" i="1" dirty="0">
                <a:solidFill>
                  <a:srgbClr val="002B3A"/>
                </a:solidFill>
                <a:latin typeface="Century Schoolbook" panose="02040604050505020304" pitchFamily="18" charset="0"/>
              </a:rPr>
              <a:t>интересными? Почему?</a:t>
            </a:r>
          </a:p>
        </p:txBody>
      </p:sp>
      <p:sp>
        <p:nvSpPr>
          <p:cNvPr id="5" name="Прямоугольник с одним вырезанным углом 4"/>
          <p:cNvSpPr/>
          <p:nvPr/>
        </p:nvSpPr>
        <p:spPr>
          <a:xfrm>
            <a:off x="545869" y="288168"/>
            <a:ext cx="9809018" cy="761999"/>
          </a:xfrm>
          <a:prstGeom prst="snip1Rect">
            <a:avLst/>
          </a:prstGeom>
          <a:noFill/>
          <a:ln w="889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800" b="1" i="1" dirty="0" smtClean="0">
                <a:solidFill>
                  <a:srgbClr val="260000"/>
                </a:solidFill>
                <a:latin typeface="Century Schoolbook" panose="02040604050505020304" pitchFamily="18" charset="0"/>
              </a:rPr>
              <a:t>     </a:t>
            </a:r>
            <a:endParaRPr lang="ru-RU" sz="2800" b="1" i="1" dirty="0">
              <a:solidFill>
                <a:srgbClr val="260000"/>
              </a:solidFill>
              <a:latin typeface="Century Schoolbook" panose="02040604050505020304" pitchFamily="18" charset="0"/>
            </a:endParaRPr>
          </a:p>
        </p:txBody>
      </p:sp>
      <p:sp>
        <p:nvSpPr>
          <p:cNvPr id="7" name="TextBox 6"/>
          <p:cNvSpPr txBox="1"/>
          <p:nvPr/>
        </p:nvSpPr>
        <p:spPr>
          <a:xfrm>
            <a:off x="767541" y="410987"/>
            <a:ext cx="9365674" cy="516360"/>
          </a:xfrm>
          <a:prstGeom prst="rect">
            <a:avLst/>
          </a:prstGeom>
          <a:noFill/>
        </p:spPr>
        <p:txBody>
          <a:bodyPr wrap="square" rtlCol="0">
            <a:spAutoFit/>
          </a:bodyPr>
          <a:lstStyle/>
          <a:p>
            <a:pPr>
              <a:lnSpc>
                <a:spcPct val="107000"/>
              </a:lnSpc>
              <a:spcAft>
                <a:spcPts val="800"/>
              </a:spcAft>
            </a:pPr>
            <a:r>
              <a:rPr lang="ru-RU" sz="2800" b="1"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Вопросы для самоконтроля по теме:</a:t>
            </a:r>
            <a:endParaRPr lang="ru-RU" sz="2800" i="1" dirty="0">
              <a:solidFill>
                <a:srgbClr val="002B3A"/>
              </a:solidFill>
              <a:latin typeface="Century Schoolbook" panose="02040604050505020304" pitchFamily="18" charset="0"/>
              <a:ea typeface="Calibri" panose="020F0502020204030204" pitchFamily="34" charset="0"/>
              <a:cs typeface="Times New Roman" panose="02020603050405020304" pitchFamily="18" charset="0"/>
            </a:endParaRP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8228" y="1495466"/>
            <a:ext cx="2898372" cy="4114521"/>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0" y="5893165"/>
            <a:ext cx="3657600" cy="830997"/>
          </a:xfrm>
          <a:prstGeom prst="rect">
            <a:avLst/>
          </a:prstGeom>
          <a:noFill/>
        </p:spPr>
        <p:txBody>
          <a:bodyPr wrap="square" rtlCol="0">
            <a:spAutoFit/>
          </a:bodyPr>
          <a:lstStyle/>
          <a:p>
            <a:pPr algn="r"/>
            <a:r>
              <a:rPr lang="ru-RU" sz="2400" b="1"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Фото: </a:t>
            </a:r>
            <a:r>
              <a:rPr lang="ru-RU" sz="2400" i="1" dirty="0" smtClean="0">
                <a:solidFill>
                  <a:srgbClr val="002B3A"/>
                </a:solidFill>
                <a:latin typeface="Century Schoolbook" panose="02040604050505020304" pitchFamily="18" charset="0"/>
              </a:rPr>
              <a:t>К.Д</a:t>
            </a:r>
            <a:r>
              <a:rPr lang="ru-RU" sz="2400" i="1" dirty="0">
                <a:solidFill>
                  <a:srgbClr val="002B3A"/>
                </a:solidFill>
                <a:latin typeface="Century Schoolbook" panose="02040604050505020304" pitchFamily="18" charset="0"/>
              </a:rPr>
              <a:t>. Бальмонт. </a:t>
            </a:r>
            <a:endParaRPr lang="ru-RU" sz="2400" i="1" dirty="0" smtClean="0">
              <a:solidFill>
                <a:srgbClr val="002B3A"/>
              </a:solidFill>
              <a:latin typeface="Century Schoolbook" panose="02040604050505020304" pitchFamily="18" charset="0"/>
            </a:endParaRPr>
          </a:p>
          <a:p>
            <a:pPr algn="r"/>
            <a:r>
              <a:rPr lang="ru-RU" sz="2400" i="1" dirty="0" smtClean="0">
                <a:solidFill>
                  <a:srgbClr val="002B3A"/>
                </a:solidFill>
                <a:latin typeface="Century Schoolbook" panose="02040604050505020304" pitchFamily="18" charset="0"/>
              </a:rPr>
              <a:t>1900-е </a:t>
            </a:r>
            <a:r>
              <a:rPr lang="ru-RU" sz="2400" i="1" dirty="0">
                <a:solidFill>
                  <a:srgbClr val="002B3A"/>
                </a:solidFill>
                <a:latin typeface="Century Schoolbook" panose="02040604050505020304" pitchFamily="18" charset="0"/>
              </a:rPr>
              <a:t>годы</a:t>
            </a:r>
          </a:p>
        </p:txBody>
      </p:sp>
    </p:spTree>
    <p:extLst>
      <p:ext uri="{BB962C8B-B14F-4D97-AF65-F5344CB8AC3E}">
        <p14:creationId xmlns:p14="http://schemas.microsoft.com/office/powerpoint/2010/main" val="10608224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одним вырезанным углом 3"/>
          <p:cNvSpPr/>
          <p:nvPr/>
        </p:nvSpPr>
        <p:spPr>
          <a:xfrm>
            <a:off x="374073" y="401782"/>
            <a:ext cx="9809018" cy="761999"/>
          </a:xfrm>
          <a:prstGeom prst="snip1Rect">
            <a:avLst/>
          </a:prstGeom>
          <a:solidFill>
            <a:schemeClr val="bg1"/>
          </a:solidFill>
          <a:ln w="889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i="1" dirty="0" smtClean="0">
                <a:solidFill>
                  <a:srgbClr val="333200"/>
                </a:solidFill>
                <a:latin typeface="Century Schoolbook" panose="02040604050505020304" pitchFamily="18" charset="0"/>
              </a:rPr>
              <a:t>       </a:t>
            </a:r>
            <a:r>
              <a:rPr lang="ru-RU" sz="2800" b="1" i="1" dirty="0" smtClean="0">
                <a:solidFill>
                  <a:srgbClr val="002B3A"/>
                </a:solidFill>
                <a:latin typeface="Century Schoolbook" panose="02040604050505020304" pitchFamily="18" charset="0"/>
              </a:rPr>
              <a:t>Домашнее задание</a:t>
            </a:r>
            <a:endParaRPr lang="ru-RU" sz="2800" b="1" i="1" dirty="0">
              <a:solidFill>
                <a:srgbClr val="002B3A"/>
              </a:solidFill>
              <a:latin typeface="Century Schoolbook" panose="02040604050505020304" pitchFamily="18" charset="0"/>
            </a:endParaRPr>
          </a:p>
        </p:txBody>
      </p:sp>
      <p:sp>
        <p:nvSpPr>
          <p:cNvPr id="2" name="TextBox 1"/>
          <p:cNvSpPr txBox="1"/>
          <p:nvPr/>
        </p:nvSpPr>
        <p:spPr>
          <a:xfrm>
            <a:off x="213361" y="1340285"/>
            <a:ext cx="11729871" cy="2554545"/>
          </a:xfrm>
          <a:prstGeom prst="rect">
            <a:avLst/>
          </a:prstGeom>
          <a:noFill/>
        </p:spPr>
        <p:txBody>
          <a:bodyPr wrap="square" rtlCol="0">
            <a:spAutoFit/>
          </a:bodyPr>
          <a:lstStyle/>
          <a:p>
            <a:pPr marL="285750" indent="-285750">
              <a:buFont typeface="Arial" panose="020B0604020202020204" pitchFamily="34" charset="0"/>
              <a:buChar char="•"/>
            </a:pPr>
            <a:r>
              <a:rPr lang="ru-RU" b="1" i="1" dirty="0">
                <a:solidFill>
                  <a:srgbClr val="002B3A"/>
                </a:solidFill>
                <a:latin typeface="Century Schoolbook" panose="02040604050505020304" pitchFamily="18" charset="0"/>
              </a:rPr>
              <a:t> </a:t>
            </a:r>
            <a:r>
              <a:rPr lang="ru-RU" b="1" i="1" dirty="0" smtClean="0">
                <a:solidFill>
                  <a:srgbClr val="002B3A"/>
                </a:solidFill>
                <a:latin typeface="Century Schoolbook" panose="02040604050505020304" pitchFamily="18" charset="0"/>
              </a:rPr>
              <a:t>  </a:t>
            </a:r>
            <a:r>
              <a:rPr lang="ru-RU" sz="2000" b="1" i="1" dirty="0" smtClean="0">
                <a:solidFill>
                  <a:srgbClr val="002B3A"/>
                </a:solidFill>
                <a:latin typeface="Century Schoolbook" panose="02040604050505020304" pitchFamily="18" charset="0"/>
              </a:rPr>
              <a:t>Доработать </a:t>
            </a:r>
            <a:r>
              <a:rPr lang="ru-RU" sz="2000" b="1" i="1" dirty="0">
                <a:solidFill>
                  <a:srgbClr val="002B3A"/>
                </a:solidFill>
                <a:latin typeface="Century Schoolbook" panose="02040604050505020304" pitchFamily="18" charset="0"/>
              </a:rPr>
              <a:t>конспект – лекцию по теме урока</a:t>
            </a:r>
            <a:r>
              <a:rPr lang="ru-RU" sz="2000" i="1" dirty="0">
                <a:solidFill>
                  <a:srgbClr val="002B3A"/>
                </a:solidFill>
                <a:latin typeface="Century Schoolbook" panose="02040604050505020304" pitchFamily="18" charset="0"/>
              </a:rPr>
              <a:t>, используя учебники:</a:t>
            </a:r>
          </a:p>
          <a:p>
            <a:r>
              <a:rPr lang="ru-RU" sz="2000" i="1" dirty="0">
                <a:solidFill>
                  <a:srgbClr val="002B3A"/>
                </a:solidFill>
                <a:latin typeface="Century Schoolbook" panose="02040604050505020304" pitchFamily="18" charset="0"/>
              </a:rPr>
              <a:t> </a:t>
            </a:r>
            <a:r>
              <a:rPr lang="ru-RU" sz="2000" i="1" dirty="0" smtClean="0">
                <a:solidFill>
                  <a:srgbClr val="002B3A"/>
                </a:solidFill>
                <a:latin typeface="Century Schoolbook" panose="02040604050505020304" pitchFamily="18" charset="0"/>
              </a:rPr>
              <a:t>      Чернявская </a:t>
            </a:r>
            <a:r>
              <a:rPr lang="ru-RU" sz="2000" i="1" dirty="0">
                <a:solidFill>
                  <a:srgbClr val="002B3A"/>
                </a:solidFill>
                <a:latin typeface="Century Schoolbook" panose="02040604050505020304" pitchFamily="18" charset="0"/>
              </a:rPr>
              <a:t>Я.А., Розанов И.И. Русская советская детская литература. – 2 –е изд., перераб. и доп.- Мн.: Высш. шк., 1984.</a:t>
            </a:r>
          </a:p>
          <a:p>
            <a:r>
              <a:rPr lang="ru-RU" sz="2000" i="1" dirty="0" smtClean="0">
                <a:solidFill>
                  <a:srgbClr val="002B3A"/>
                </a:solidFill>
                <a:latin typeface="Century Schoolbook" panose="02040604050505020304" pitchFamily="18" charset="0"/>
              </a:rPr>
              <a:t>       Детская </a:t>
            </a:r>
            <a:r>
              <a:rPr lang="ru-RU" sz="2000" i="1" dirty="0">
                <a:solidFill>
                  <a:srgbClr val="002B3A"/>
                </a:solidFill>
                <a:latin typeface="Century Schoolbook" panose="02040604050505020304" pitchFamily="18" charset="0"/>
              </a:rPr>
              <a:t>литература: учебник для среднего профессионального образования / В. К. Сигов [и др.]; под научной редакцией В. К. Сигова. — Москва: Издательство Юрайт, 2020. — 532 с. — (Профессиональное образование). — ISBN 978-5-534-11615-1. — Текст: электронный // ЭБС Юрайт [сайт]. — URL: https://urait.ru/bcode/449251 (дата обращения: 05.03.2020</a:t>
            </a:r>
            <a:r>
              <a:rPr lang="ru-RU" sz="2000" i="1" dirty="0" smtClean="0">
                <a:solidFill>
                  <a:srgbClr val="002B3A"/>
                </a:solidFill>
                <a:latin typeface="Century Schoolbook" panose="02040604050505020304" pitchFamily="18" charset="0"/>
              </a:rPr>
              <a:t>).</a:t>
            </a:r>
          </a:p>
          <a:p>
            <a:endParaRPr lang="ru-RU" sz="2000" i="1" dirty="0">
              <a:solidFill>
                <a:srgbClr val="001218"/>
              </a:solidFill>
              <a:latin typeface="Century Schoolbook" panose="02040604050505020304" pitchFamily="18" charset="0"/>
            </a:endParaRPr>
          </a:p>
        </p:txBody>
      </p:sp>
      <p:sp>
        <p:nvSpPr>
          <p:cNvPr id="5" name="TextBox 4"/>
          <p:cNvSpPr txBox="1"/>
          <p:nvPr/>
        </p:nvSpPr>
        <p:spPr>
          <a:xfrm>
            <a:off x="213362" y="3820439"/>
            <a:ext cx="8363080" cy="2246769"/>
          </a:xfrm>
          <a:prstGeom prst="rect">
            <a:avLst/>
          </a:prstGeom>
          <a:noFill/>
        </p:spPr>
        <p:txBody>
          <a:bodyPr wrap="square" rtlCol="0">
            <a:spAutoFit/>
          </a:bodyPr>
          <a:lstStyle/>
          <a:p>
            <a:pPr marL="342900" lvl="0" indent="-342900">
              <a:buFont typeface="Arial" panose="020B0604020202020204" pitchFamily="34" charset="0"/>
              <a:buChar char="•"/>
            </a:pPr>
            <a:r>
              <a:rPr lang="ru-RU" sz="2000" i="1" dirty="0" smtClean="0">
                <a:solidFill>
                  <a:srgbClr val="002B3A"/>
                </a:solidFill>
                <a:latin typeface="Century Schoolbook" panose="02040604050505020304" pitchFamily="18" charset="0"/>
              </a:rPr>
              <a:t>       </a:t>
            </a:r>
            <a:r>
              <a:rPr lang="ru-RU" sz="2000" b="1" i="1" dirty="0" smtClean="0">
                <a:solidFill>
                  <a:srgbClr val="002B3A"/>
                </a:solidFill>
                <a:latin typeface="Century Schoolbook" panose="02040604050505020304" pitchFamily="18" charset="0"/>
              </a:rPr>
              <a:t>В </a:t>
            </a:r>
            <a:r>
              <a:rPr lang="ru-RU" sz="2000" b="1" i="1" dirty="0">
                <a:solidFill>
                  <a:srgbClr val="002B3A"/>
                </a:solidFill>
                <a:latin typeface="Century Schoolbook" panose="02040604050505020304" pitchFamily="18" charset="0"/>
              </a:rPr>
              <a:t>портфолио по предмету поместить:</a:t>
            </a:r>
          </a:p>
          <a:p>
            <a:pPr marL="457200" lvl="0" indent="-457200">
              <a:buFont typeface="Century Schoolbook" panose="02040604050505020304" pitchFamily="18" charset="0"/>
              <a:buChar char="—"/>
            </a:pPr>
            <a:r>
              <a:rPr lang="ru-RU" sz="2000" i="1" dirty="0">
                <a:solidFill>
                  <a:srgbClr val="002B3A"/>
                </a:solidFill>
                <a:latin typeface="Century Schoolbook" panose="02040604050505020304" pitchFamily="18" charset="0"/>
              </a:rPr>
              <a:t>портрет </a:t>
            </a:r>
            <a:r>
              <a:rPr lang="ru-RU" sz="2000" i="1" dirty="0" smtClean="0">
                <a:solidFill>
                  <a:srgbClr val="002B3A"/>
                </a:solidFill>
                <a:latin typeface="Century Schoolbook" panose="02040604050505020304" pitchFamily="18" charset="0"/>
              </a:rPr>
              <a:t>К. Д. Бальмо́нта (</a:t>
            </a:r>
            <a:r>
              <a:rPr lang="ru-RU" sz="2000" i="1" dirty="0">
                <a:solidFill>
                  <a:srgbClr val="002B3A"/>
                </a:solidFill>
                <a:latin typeface="Century Schoolbook" panose="02040604050505020304" pitchFamily="18" charset="0"/>
              </a:rPr>
              <a:t>лист формата А4</a:t>
            </a:r>
            <a:r>
              <a:rPr lang="ru-RU" sz="2000" i="1" dirty="0" smtClean="0">
                <a:solidFill>
                  <a:srgbClr val="002B3A"/>
                </a:solidFill>
                <a:latin typeface="Century Schoolbook" panose="02040604050505020304" pitchFamily="18" charset="0"/>
              </a:rPr>
              <a:t>);</a:t>
            </a:r>
          </a:p>
          <a:p>
            <a:pPr marL="457200" lvl="0" indent="-457200">
              <a:buFont typeface="Century Schoolbook" panose="02040604050505020304" pitchFamily="18" charset="0"/>
              <a:buChar char="—"/>
            </a:pPr>
            <a:r>
              <a:rPr lang="ru-RU" sz="2000" i="1" dirty="0">
                <a:solidFill>
                  <a:srgbClr val="002B3A"/>
                </a:solidFill>
                <a:latin typeface="Century Schoolbook" panose="02040604050505020304" pitchFamily="18" charset="0"/>
              </a:rPr>
              <a:t>образец литературоведческого анализа </a:t>
            </a:r>
            <a:r>
              <a:rPr lang="ru-RU" sz="2000" i="1" dirty="0" smtClean="0">
                <a:solidFill>
                  <a:srgbClr val="002B3A"/>
                </a:solidFill>
                <a:latin typeface="Century Schoolbook" panose="02040604050505020304" pitchFamily="18" charset="0"/>
              </a:rPr>
              <a:t>стихотворения </a:t>
            </a:r>
            <a:r>
              <a:rPr lang="ru-RU" sz="2000" i="1" dirty="0">
                <a:solidFill>
                  <a:srgbClr val="002B3A"/>
                </a:solidFill>
                <a:latin typeface="Century Schoolbook" panose="02040604050505020304" pitchFamily="18" charset="0"/>
              </a:rPr>
              <a:t>К. Д. </a:t>
            </a:r>
            <a:r>
              <a:rPr lang="ru-RU" sz="2000" i="1" dirty="0" smtClean="0">
                <a:solidFill>
                  <a:srgbClr val="002B3A"/>
                </a:solidFill>
                <a:latin typeface="Century Schoolbook" panose="02040604050505020304" pitchFamily="18" charset="0"/>
              </a:rPr>
              <a:t>Бальмонта, </a:t>
            </a:r>
            <a:r>
              <a:rPr lang="ru-RU" sz="2000" i="1" dirty="0">
                <a:solidFill>
                  <a:srgbClr val="002B3A"/>
                </a:solidFill>
                <a:latin typeface="Century Schoolbook" panose="02040604050505020304" pitchFamily="18" charset="0"/>
              </a:rPr>
              <a:t>конспект занятия с подробным перечнем вопросов по содержанию произведения/ вопросы и задания к произведению (лист формата А4, поля верхние/нижние – 2 см, левое – 3 см, правое – 1см, шрифт -12</a:t>
            </a:r>
            <a:r>
              <a:rPr lang="ru-RU" sz="2000" i="1" dirty="0" smtClean="0">
                <a:solidFill>
                  <a:srgbClr val="002B3A"/>
                </a:solidFill>
                <a:latin typeface="Century Schoolbook" panose="02040604050505020304" pitchFamily="18" charset="0"/>
              </a:rPr>
              <a:t>).</a:t>
            </a:r>
            <a:endParaRPr lang="ru-RU" sz="2000" i="1" dirty="0">
              <a:solidFill>
                <a:srgbClr val="002B3A"/>
              </a:solidFill>
              <a:latin typeface="Century Schoolbook" panose="02040604050505020304" pitchFamily="18" charset="0"/>
            </a:endParaRP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02020" y="4071334"/>
            <a:ext cx="2941212" cy="2551934"/>
          </a:xfrm>
          <a:prstGeom prst="rect">
            <a:avLst/>
          </a:prstGeom>
        </p:spPr>
      </p:pic>
    </p:spTree>
    <p:extLst>
      <p:ext uri="{BB962C8B-B14F-4D97-AF65-F5344CB8AC3E}">
        <p14:creationId xmlns:p14="http://schemas.microsoft.com/office/powerpoint/2010/main" val="28942032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одним вырезанным углом 3"/>
          <p:cNvSpPr/>
          <p:nvPr/>
        </p:nvSpPr>
        <p:spPr>
          <a:xfrm>
            <a:off x="374073" y="289580"/>
            <a:ext cx="9809018" cy="761999"/>
          </a:xfrm>
          <a:prstGeom prst="snip1Rect">
            <a:avLst/>
          </a:prstGeom>
          <a:solidFill>
            <a:schemeClr val="bg1"/>
          </a:solidFill>
          <a:ln w="889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i="1" dirty="0" smtClean="0">
                <a:solidFill>
                  <a:srgbClr val="333200"/>
                </a:solidFill>
                <a:latin typeface="Century Schoolbook" panose="02040604050505020304" pitchFamily="18" charset="0"/>
              </a:rPr>
              <a:t>       </a:t>
            </a:r>
            <a:r>
              <a:rPr lang="ru-RU" sz="2800" b="1" i="1" dirty="0" smtClean="0">
                <a:solidFill>
                  <a:srgbClr val="002B3A"/>
                </a:solidFill>
                <a:latin typeface="Century Schoolbook" panose="02040604050505020304" pitchFamily="18" charset="0"/>
              </a:rPr>
              <a:t>Источники</a:t>
            </a:r>
            <a:endParaRPr lang="ru-RU" sz="2800" b="1" i="1" dirty="0">
              <a:solidFill>
                <a:srgbClr val="002B3A"/>
              </a:solidFill>
              <a:latin typeface="Century Schoolbook" panose="02040604050505020304" pitchFamily="18" charset="0"/>
            </a:endParaRPr>
          </a:p>
        </p:txBody>
      </p:sp>
      <p:sp>
        <p:nvSpPr>
          <p:cNvPr id="2" name="TextBox 1"/>
          <p:cNvSpPr txBox="1"/>
          <p:nvPr/>
        </p:nvSpPr>
        <p:spPr>
          <a:xfrm>
            <a:off x="230166" y="1289546"/>
            <a:ext cx="11544300" cy="374077"/>
          </a:xfrm>
          <a:prstGeom prst="rect">
            <a:avLst/>
          </a:prstGeom>
          <a:noFill/>
        </p:spPr>
        <p:txBody>
          <a:bodyPr wrap="square" rtlCol="0">
            <a:spAutoFit/>
          </a:bodyPr>
          <a:lstStyle/>
          <a:p>
            <a:pPr marL="540385" algn="just">
              <a:lnSpc>
                <a:spcPct val="107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2"/>
          <p:cNvSpPr txBox="1"/>
          <p:nvPr/>
        </p:nvSpPr>
        <p:spPr>
          <a:xfrm>
            <a:off x="230166" y="1309435"/>
            <a:ext cx="11842772" cy="4044056"/>
          </a:xfrm>
          <a:prstGeom prst="rect">
            <a:avLst/>
          </a:prstGeom>
          <a:noFill/>
        </p:spPr>
        <p:txBody>
          <a:bodyPr wrap="square" rtlCol="0">
            <a:spAutoFit/>
          </a:bodyPr>
          <a:lstStyle/>
          <a:p>
            <a:pPr marL="342900" indent="-342900">
              <a:lnSpc>
                <a:spcPct val="107000"/>
              </a:lnSpc>
              <a:spcAft>
                <a:spcPts val="0"/>
              </a:spcAft>
              <a:buFont typeface="Arial" panose="020B0604020202020204" pitchFamily="34" charset="0"/>
              <a:buChar char="•"/>
            </a:pPr>
            <a:r>
              <a:rPr lang="ru-RU" sz="24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Бальмонт К</a:t>
            </a:r>
            <a:r>
              <a:rPr lang="ru-RU" sz="24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 Д</a:t>
            </a:r>
            <a:r>
              <a:rPr lang="ru-RU" sz="24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 Где мой дом: стихотворения. Художественная проза. Статьи. Очерки. Письма / сост. авт. предисл. и коммент. В. Крейд. — М., 1992. </a:t>
            </a:r>
            <a:r>
              <a:rPr lang="ru-RU" sz="24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Бальмонт </a:t>
            </a:r>
            <a:r>
              <a:rPr lang="ru-RU" sz="24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К. Д. О книгах для детей. Заметка. //Весы. 1908. № 3</a:t>
            </a:r>
            <a:r>
              <a:rPr lang="ru-RU" sz="24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a:t>
            </a:r>
          </a:p>
          <a:p>
            <a:pPr>
              <a:lnSpc>
                <a:spcPct val="107000"/>
              </a:lnSpc>
              <a:spcAft>
                <a:spcPts val="0"/>
              </a:spcAft>
            </a:pPr>
            <a:r>
              <a:rPr lang="en-US" sz="24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hlinkClick r:id="rId2"/>
              </a:rPr>
              <a:t>http://</a:t>
            </a:r>
            <a:r>
              <a:rPr lang="en-US" sz="24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hlinkClick r:id="rId2"/>
              </a:rPr>
              <a:t>dugward.ru/library/balmont/balmont_o_knigah_dla_detey.html</a:t>
            </a:r>
            <a:endParaRPr lang="ru-RU" sz="24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endParaRPr>
          </a:p>
          <a:p>
            <a:pPr marL="342900" indent="-342900">
              <a:lnSpc>
                <a:spcPct val="107000"/>
              </a:lnSpc>
              <a:spcAft>
                <a:spcPts val="0"/>
              </a:spcAft>
              <a:buFont typeface="Arial" panose="020B0604020202020204" pitchFamily="34" charset="0"/>
              <a:buChar char="•"/>
            </a:pPr>
            <a:r>
              <a:rPr lang="ru-RU" sz="24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Бальмонт </a:t>
            </a:r>
            <a:r>
              <a:rPr lang="ru-RU" sz="24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как средство против зубной боли // Известия по литературе, наукам и библиографии книжных магазинов т-ва М.О. Вольф. 1913. № 8. С. 135. </a:t>
            </a:r>
            <a:endParaRPr lang="ru-RU" sz="24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endParaRPr>
          </a:p>
          <a:p>
            <a:pPr>
              <a:lnSpc>
                <a:spcPct val="107000"/>
              </a:lnSpc>
              <a:spcAft>
                <a:spcPts val="0"/>
              </a:spcAft>
            </a:pPr>
            <a:endParaRPr lang="en-US" sz="2400" i="1" dirty="0">
              <a:latin typeface="Century Schoolbook" panose="02040604050505020304" pitchFamily="18" charset="0"/>
              <a:ea typeface="Times New Roman" panose="02020603050405020304" pitchFamily="18" charset="0"/>
              <a:cs typeface="Times New Roman" panose="02020603050405020304" pitchFamily="18" charset="0"/>
            </a:endParaRPr>
          </a:p>
          <a:p>
            <a:pPr>
              <a:lnSpc>
                <a:spcPct val="107000"/>
              </a:lnSpc>
              <a:spcAft>
                <a:spcPts val="0"/>
              </a:spcAft>
            </a:pPr>
            <a:r>
              <a:rPr lang="ru-RU" sz="2400" i="1" dirty="0" smtClean="0">
                <a:latin typeface="Century Schoolbook" panose="02040604050505020304" pitchFamily="18" charset="0"/>
                <a:ea typeface="Times New Roman" panose="02020603050405020304" pitchFamily="18" charset="0"/>
                <a:cs typeface="Times New Roman" panose="02020603050405020304" pitchFamily="18" charset="0"/>
              </a:rPr>
              <a:t> </a:t>
            </a:r>
            <a:endParaRPr lang="ru-RU" sz="2400" i="1" dirty="0">
              <a:latin typeface="Century Schoolbook" panose="02040604050505020304" pitchFamily="18" charset="0"/>
              <a:ea typeface="Times New Roman" panose="02020603050405020304" pitchFamily="18" charset="0"/>
              <a:cs typeface="Times New Roman" panose="02020603050405020304" pitchFamily="18" charset="0"/>
            </a:endParaRPr>
          </a:p>
          <a:p>
            <a:pPr>
              <a:lnSpc>
                <a:spcPct val="107000"/>
              </a:lnSpc>
              <a:spcAft>
                <a:spcPts val="0"/>
              </a:spcAft>
            </a:pPr>
            <a:endParaRPr lang="ru-RU" sz="2400" i="1" dirty="0" smtClean="0">
              <a:effectLst/>
              <a:latin typeface="Century Schoolbook" panose="02040604050505020304" pitchFamily="18" charset="0"/>
              <a:ea typeface="Calibri" panose="020F0502020204030204" pitchFamily="34" charset="0"/>
              <a:cs typeface="Times New Roman" panose="02020603050405020304" pitchFamily="18" charset="0"/>
            </a:endParaRPr>
          </a:p>
        </p:txBody>
      </p:sp>
      <p:sp>
        <p:nvSpPr>
          <p:cNvPr id="6" name="TextBox 5"/>
          <p:cNvSpPr txBox="1"/>
          <p:nvPr/>
        </p:nvSpPr>
        <p:spPr>
          <a:xfrm>
            <a:off x="230166" y="4076975"/>
            <a:ext cx="9268225" cy="2068195"/>
          </a:xfrm>
          <a:prstGeom prst="rect">
            <a:avLst/>
          </a:prstGeom>
          <a:noFill/>
        </p:spPr>
        <p:txBody>
          <a:bodyPr wrap="square" rtlCol="0">
            <a:spAutoFit/>
          </a:bodyPr>
          <a:lstStyle/>
          <a:p>
            <a:pPr marL="342900" lvl="0" indent="-342900">
              <a:lnSpc>
                <a:spcPct val="107000"/>
              </a:lnSpc>
              <a:buFont typeface="Arial" panose="020B0604020202020204" pitchFamily="34" charset="0"/>
              <a:buChar char="•"/>
            </a:pPr>
            <a:r>
              <a:rPr lang="ru-RU" sz="24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Горнфельд А.Г. К. Бальмонт. В безбрежности // Русское богатство. 1896. № 3. С. 41–44. </a:t>
            </a:r>
            <a:endParaRPr lang="ru-RU" sz="24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endParaRPr>
          </a:p>
          <a:p>
            <a:pPr marL="342900" lvl="0" indent="-342900">
              <a:lnSpc>
                <a:spcPct val="107000"/>
              </a:lnSpc>
              <a:buFont typeface="Arial" panose="020B0604020202020204" pitchFamily="34" charset="0"/>
              <a:buChar char="•"/>
            </a:pPr>
            <a:r>
              <a:rPr lang="ru-RU" sz="24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Дубровская </a:t>
            </a:r>
            <a:r>
              <a:rPr lang="ru-RU" sz="24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И.Г. Читаем стихотворения К. Д. Бальмонта / И. Г. Дубровская Е. Ю. Фаркова // Начальная школа. 2005. № 11</a:t>
            </a:r>
            <a:r>
              <a:rPr lang="ru-RU" sz="24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a:t>
            </a:r>
            <a:endParaRPr lang="ru-RU" sz="24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92229" y="3937819"/>
            <a:ext cx="2076947" cy="2720510"/>
          </a:xfrm>
          <a:prstGeom prst="rect">
            <a:avLst/>
          </a:prstGeom>
        </p:spPr>
      </p:pic>
    </p:spTree>
    <p:extLst>
      <p:ext uri="{BB962C8B-B14F-4D97-AF65-F5344CB8AC3E}">
        <p14:creationId xmlns:p14="http://schemas.microsoft.com/office/powerpoint/2010/main" val="10142593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08982" y="165538"/>
            <a:ext cx="11524436" cy="4044056"/>
          </a:xfrm>
          <a:prstGeom prst="rect">
            <a:avLst/>
          </a:prstGeom>
          <a:noFill/>
        </p:spPr>
        <p:txBody>
          <a:bodyPr wrap="square" rtlCol="0">
            <a:spAutoFit/>
          </a:bodyPr>
          <a:lstStyle/>
          <a:p>
            <a:pPr marL="342900" indent="-342900">
              <a:lnSpc>
                <a:spcPct val="107000"/>
              </a:lnSpc>
              <a:spcAft>
                <a:spcPts val="0"/>
              </a:spcAft>
              <a:buFont typeface="Arial" panose="020B0604020202020204" pitchFamily="34" charset="0"/>
              <a:buChar char="•"/>
            </a:pPr>
            <a:r>
              <a:rPr lang="ru-RU" sz="24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Дубровская И.Г. Путешествие в мир детства (К столетию «Фейных сказок» К. Д. Бальмонта) // Архетип детства: Науч. худож. альманах. Вып. 3. Иваново, 2005</a:t>
            </a:r>
            <a:r>
              <a:rPr lang="ru-RU" sz="24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a:t>
            </a:r>
          </a:p>
          <a:p>
            <a:pPr marL="342900" indent="-342900">
              <a:lnSpc>
                <a:spcPct val="107000"/>
              </a:lnSpc>
              <a:spcAft>
                <a:spcPts val="0"/>
              </a:spcAft>
              <a:buFont typeface="Arial" panose="020B0604020202020204" pitchFamily="34" charset="0"/>
              <a:buChar char="•"/>
            </a:pPr>
            <a:r>
              <a:rPr lang="ru-RU" sz="24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Жибулъ </a:t>
            </a:r>
            <a:r>
              <a:rPr lang="ru-RU" sz="24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В.Ю. Детская поэзия Серебряного века. Модернизм. — Минск, 2004</a:t>
            </a:r>
            <a:r>
              <a:rPr lang="ru-RU" sz="24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a:t>
            </a:r>
          </a:p>
          <a:p>
            <a:pPr marL="342900" indent="-342900">
              <a:lnSpc>
                <a:spcPct val="107000"/>
              </a:lnSpc>
              <a:spcAft>
                <a:spcPts val="0"/>
              </a:spcAft>
              <a:buFont typeface="Arial" panose="020B0604020202020204" pitchFamily="34" charset="0"/>
              <a:buChar char="•"/>
            </a:pPr>
            <a:r>
              <a:rPr lang="ru-RU" sz="24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Константин </a:t>
            </a:r>
            <a:r>
              <a:rPr lang="ru-RU" sz="24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Бальмонт глазами современников. СПб., 2013. </a:t>
            </a:r>
            <a:endParaRPr lang="ru-RU" sz="24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endParaRPr>
          </a:p>
          <a:p>
            <a:pPr marL="342900" indent="-342900">
              <a:lnSpc>
                <a:spcPct val="107000"/>
              </a:lnSpc>
              <a:spcAft>
                <a:spcPts val="0"/>
              </a:spcAft>
              <a:buFont typeface="Arial" panose="020B0604020202020204" pitchFamily="34" charset="0"/>
              <a:buChar char="•"/>
            </a:pPr>
            <a:r>
              <a:rPr lang="ru-RU" sz="2400" i="1" dirty="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rPr>
              <a:t>36.	Краснов П. Русский неоромантизм (характеристика К.Д. Бальмонта) // Литературные вечера «Нового мира». СПб. 1903. № 9. С. 541–547. </a:t>
            </a:r>
            <a:endParaRPr lang="ru-RU" sz="2400" i="1" dirty="0" smtClean="0">
              <a:solidFill>
                <a:srgbClr val="002B3A"/>
              </a:solidFill>
              <a:latin typeface="Century Schoolbook" panose="02040604050505020304" pitchFamily="18" charset="0"/>
              <a:ea typeface="Times New Roman" panose="02020603050405020304" pitchFamily="18" charset="0"/>
              <a:cs typeface="Times New Roman" panose="02020603050405020304" pitchFamily="18" charset="0"/>
            </a:endParaRPr>
          </a:p>
          <a:p>
            <a:pPr marL="342900" indent="-342900">
              <a:lnSpc>
                <a:spcPct val="107000"/>
              </a:lnSpc>
              <a:spcAft>
                <a:spcPts val="0"/>
              </a:spcAft>
              <a:buFont typeface="Arial" panose="020B0604020202020204" pitchFamily="34" charset="0"/>
              <a:buChar char="•"/>
            </a:pPr>
            <a:endParaRPr lang="ru-RU" sz="2400" i="1" dirty="0" smtClean="0">
              <a:latin typeface="Century Schoolbook" panose="02040604050505020304" pitchFamily="18" charset="0"/>
              <a:ea typeface="Times New Roman" panose="02020603050405020304" pitchFamily="18" charset="0"/>
              <a:cs typeface="Times New Roman" panose="02020603050405020304" pitchFamily="18" charset="0"/>
            </a:endParaRPr>
          </a:p>
        </p:txBody>
      </p:sp>
      <p:sp>
        <p:nvSpPr>
          <p:cNvPr id="6" name="TextBox 5"/>
          <p:cNvSpPr txBox="1"/>
          <p:nvPr/>
        </p:nvSpPr>
        <p:spPr>
          <a:xfrm>
            <a:off x="408982" y="3642684"/>
            <a:ext cx="7962508" cy="3253711"/>
          </a:xfrm>
          <a:prstGeom prst="rect">
            <a:avLst/>
          </a:prstGeom>
          <a:noFill/>
        </p:spPr>
        <p:txBody>
          <a:bodyPr wrap="square" rtlCol="0">
            <a:spAutoFit/>
          </a:bodyPr>
          <a:lstStyle/>
          <a:p>
            <a:pPr marL="342900" lvl="0" indent="-342900">
              <a:lnSpc>
                <a:spcPct val="107000"/>
              </a:lnSpc>
              <a:buFont typeface="Arial" panose="020B0604020202020204" pitchFamily="34" charset="0"/>
              <a:buChar char="•"/>
            </a:pPr>
            <a:r>
              <a:rPr lang="ru-RU" sz="2400" i="1" dirty="0" smtClean="0">
                <a:solidFill>
                  <a:srgbClr val="002B3A"/>
                </a:solidFill>
                <a:latin typeface="Century Schoolbook" panose="02040604050505020304" pitchFamily="18" charset="0"/>
                <a:ea typeface="Calibri" panose="020F0502020204030204" pitchFamily="34" charset="0"/>
                <a:cs typeface="Times New Roman" panose="02020603050405020304" pitchFamily="18" charset="0"/>
              </a:rPr>
              <a:t>Косенко </a:t>
            </a:r>
            <a:r>
              <a:rPr lang="ru-RU" sz="2400" i="1" dirty="0">
                <a:solidFill>
                  <a:srgbClr val="002B3A"/>
                </a:solidFill>
                <a:latin typeface="Century Schoolbook" panose="02040604050505020304" pitchFamily="18" charset="0"/>
                <a:ea typeface="Calibri" panose="020F0502020204030204" pitchFamily="34" charset="0"/>
                <a:cs typeface="Times New Roman" panose="02020603050405020304" pitchFamily="18" charset="0"/>
              </a:rPr>
              <a:t>А. Размышления о Константине Бальмонте и его поэзии</a:t>
            </a:r>
            <a:r>
              <a:rPr lang="ru-RU" sz="2400" i="1" dirty="0" smtClean="0">
                <a:solidFill>
                  <a:srgbClr val="002B3A"/>
                </a:solidFill>
                <a:latin typeface="Century Schoolbook" panose="02040604050505020304" pitchFamily="18" charset="0"/>
                <a:ea typeface="Calibri" panose="020F0502020204030204" pitchFamily="34" charset="0"/>
                <a:cs typeface="Times New Roman" panose="02020603050405020304" pitchFamily="18" charset="0"/>
              </a:rPr>
              <a:t>.</a:t>
            </a:r>
            <a:r>
              <a:rPr lang="en-US" sz="2400" i="1" dirty="0">
                <a:solidFill>
                  <a:srgbClr val="002B3A"/>
                </a:solidFill>
                <a:latin typeface="Century Schoolbook" panose="02040604050505020304" pitchFamily="18" charset="0"/>
                <a:ea typeface="Calibri" panose="020F0502020204030204" pitchFamily="34" charset="0"/>
                <a:cs typeface="Times New Roman" panose="02020603050405020304" pitchFamily="18" charset="0"/>
              </a:rPr>
              <a:t> </a:t>
            </a:r>
            <a:r>
              <a:rPr lang="en-US" sz="2400" i="1" dirty="0" smtClean="0">
                <a:solidFill>
                  <a:srgbClr val="002B3A"/>
                </a:solidFill>
                <a:latin typeface="Century Schoolbook" panose="02040604050505020304" pitchFamily="18" charset="0"/>
                <a:ea typeface="Calibri" panose="020F0502020204030204" pitchFamily="34" charset="0"/>
                <a:cs typeface="Times New Roman" panose="02020603050405020304" pitchFamily="18" charset="0"/>
              </a:rPr>
              <a:t>stihi.ru›2009/10/10/7306</a:t>
            </a:r>
            <a:endParaRPr lang="ru-RU" sz="2400" i="1" dirty="0" smtClean="0">
              <a:solidFill>
                <a:srgbClr val="002B3A"/>
              </a:solidFill>
              <a:latin typeface="Century Schoolbook" panose="02040604050505020304" pitchFamily="18" charset="0"/>
              <a:ea typeface="Calibri" panose="020F0502020204030204" pitchFamily="34" charset="0"/>
              <a:cs typeface="Times New Roman" panose="02020603050405020304" pitchFamily="18" charset="0"/>
            </a:endParaRPr>
          </a:p>
          <a:p>
            <a:pPr marL="342900" lvl="0" indent="-342900">
              <a:lnSpc>
                <a:spcPct val="107000"/>
              </a:lnSpc>
              <a:buFont typeface="Arial" panose="020B0604020202020204" pitchFamily="34" charset="0"/>
              <a:buChar char="•"/>
            </a:pPr>
            <a:r>
              <a:rPr lang="ru-RU" sz="2400" i="1" dirty="0">
                <a:solidFill>
                  <a:srgbClr val="002B3A"/>
                </a:solidFill>
                <a:latin typeface="Century Schoolbook" panose="02040604050505020304" pitchFamily="18" charset="0"/>
                <a:ea typeface="Calibri" panose="020F0502020204030204" pitchFamily="34" charset="0"/>
                <a:cs typeface="Times New Roman" panose="02020603050405020304" pitchFamily="18" charset="0"/>
              </a:rPr>
              <a:t>Стрелков Л.А. Под знаком Бальмонта. - </a:t>
            </a:r>
            <a:r>
              <a:rPr lang="ru-RU" sz="2400" i="1" dirty="0" smtClean="0">
                <a:solidFill>
                  <a:srgbClr val="002B3A"/>
                </a:solidFill>
                <a:latin typeface="Century Schoolbook" panose="02040604050505020304" pitchFamily="18" charset="0"/>
                <a:ea typeface="Calibri" panose="020F0502020204030204" pitchFamily="34" charset="0"/>
                <a:cs typeface="Times New Roman" panose="02020603050405020304" pitchFamily="18" charset="0"/>
              </a:rPr>
              <a:t>М., </a:t>
            </a:r>
            <a:r>
              <a:rPr lang="ru-RU" sz="2400" i="1" dirty="0">
                <a:solidFill>
                  <a:srgbClr val="002B3A"/>
                </a:solidFill>
                <a:latin typeface="Century Schoolbook" panose="02040604050505020304" pitchFamily="18" charset="0"/>
                <a:ea typeface="Calibri" panose="020F0502020204030204" pitchFamily="34" charset="0"/>
                <a:cs typeface="Times New Roman" panose="02020603050405020304" pitchFamily="18" charset="0"/>
              </a:rPr>
              <a:t>1997. </a:t>
            </a:r>
            <a:endParaRPr lang="ru-RU" sz="2400" i="1" dirty="0" smtClean="0">
              <a:solidFill>
                <a:srgbClr val="002B3A"/>
              </a:solidFill>
              <a:latin typeface="Century Schoolbook" panose="02040604050505020304" pitchFamily="18" charset="0"/>
              <a:ea typeface="Calibri" panose="020F0502020204030204" pitchFamily="34" charset="0"/>
              <a:cs typeface="Times New Roman" panose="02020603050405020304" pitchFamily="18" charset="0"/>
            </a:endParaRPr>
          </a:p>
          <a:p>
            <a:pPr marL="342900" lvl="0" indent="-342900">
              <a:lnSpc>
                <a:spcPct val="107000"/>
              </a:lnSpc>
              <a:buFont typeface="Arial" panose="020B0604020202020204" pitchFamily="34" charset="0"/>
              <a:buChar char="•"/>
            </a:pPr>
            <a:r>
              <a:rPr lang="ru-RU" sz="2400" i="1" dirty="0">
                <a:solidFill>
                  <a:srgbClr val="002B3A"/>
                </a:solidFill>
                <a:latin typeface="Century Schoolbook" panose="02040604050505020304" pitchFamily="18" charset="0"/>
                <a:ea typeface="Calibri" panose="020F0502020204030204" pitchFamily="34" charset="0"/>
                <a:cs typeface="Times New Roman" panose="02020603050405020304" pitchFamily="18" charset="0"/>
              </a:rPr>
              <a:t>Эллис. Русские символисты: Константин Бальмонт. Валерий </a:t>
            </a:r>
            <a:r>
              <a:rPr lang="ru-RU" sz="2400" i="1" dirty="0" smtClean="0">
                <a:solidFill>
                  <a:srgbClr val="002B3A"/>
                </a:solidFill>
                <a:latin typeface="Century Schoolbook" panose="02040604050505020304" pitchFamily="18" charset="0"/>
                <a:ea typeface="Calibri" panose="020F0502020204030204" pitchFamily="34" charset="0"/>
                <a:cs typeface="Times New Roman" panose="02020603050405020304" pitchFamily="18" charset="0"/>
              </a:rPr>
              <a:t>Брюсов</a:t>
            </a:r>
            <a:r>
              <a:rPr lang="ru-RU" sz="2400" i="1" dirty="0">
                <a:solidFill>
                  <a:srgbClr val="002B3A"/>
                </a:solidFill>
                <a:latin typeface="Century Schoolbook" panose="02040604050505020304" pitchFamily="18" charset="0"/>
                <a:ea typeface="Calibri" panose="020F0502020204030204" pitchFamily="34" charset="0"/>
                <a:cs typeface="Times New Roman" panose="02020603050405020304" pitchFamily="18" charset="0"/>
              </a:rPr>
              <a:t>. Андреи </a:t>
            </a:r>
            <a:r>
              <a:rPr lang="ru-RU" sz="2400" i="1" dirty="0" smtClean="0">
                <a:solidFill>
                  <a:srgbClr val="002B3A"/>
                </a:solidFill>
                <a:latin typeface="Century Schoolbook" panose="02040604050505020304" pitchFamily="18" charset="0"/>
                <a:ea typeface="Calibri" panose="020F0502020204030204" pitchFamily="34" charset="0"/>
                <a:cs typeface="Times New Roman" panose="02020603050405020304" pitchFamily="18" charset="0"/>
              </a:rPr>
              <a:t>Белый. </a:t>
            </a:r>
            <a:r>
              <a:rPr lang="ru-RU" sz="2400" i="1" dirty="0">
                <a:solidFill>
                  <a:srgbClr val="002B3A"/>
                </a:solidFill>
                <a:latin typeface="Century Schoolbook" panose="02040604050505020304" pitchFamily="18" charset="0"/>
                <a:ea typeface="Calibri" panose="020F0502020204030204" pitchFamily="34" charset="0"/>
                <a:cs typeface="Times New Roman" panose="02020603050405020304" pitchFamily="18" charset="0"/>
              </a:rPr>
              <a:t>- М., </a:t>
            </a:r>
            <a:r>
              <a:rPr lang="ru-RU" sz="2400" i="1" dirty="0" smtClean="0">
                <a:solidFill>
                  <a:srgbClr val="002B3A"/>
                </a:solidFill>
                <a:latin typeface="Century Schoolbook" panose="02040604050505020304" pitchFamily="18" charset="0"/>
                <a:ea typeface="Calibri" panose="020F0502020204030204" pitchFamily="34" charset="0"/>
                <a:cs typeface="Times New Roman" panose="02020603050405020304" pitchFamily="18" charset="0"/>
              </a:rPr>
              <a:t>1910; </a:t>
            </a:r>
            <a:r>
              <a:rPr lang="ru-RU" sz="2400" i="1" dirty="0">
                <a:solidFill>
                  <a:srgbClr val="002B3A"/>
                </a:solidFill>
                <a:latin typeface="Century Schoolbook" panose="02040604050505020304" pitchFamily="18" charset="0"/>
                <a:ea typeface="Calibri" panose="020F0502020204030204" pitchFamily="34" charset="0"/>
                <a:cs typeface="Times New Roman" panose="02020603050405020304" pitchFamily="18" charset="0"/>
              </a:rPr>
              <a:t>Томск, 1996. </a:t>
            </a:r>
            <a:endParaRPr lang="en-US" sz="2400" i="1" dirty="0">
              <a:solidFill>
                <a:srgbClr val="002B3A"/>
              </a:solidFill>
              <a:latin typeface="Century Schoolbook" panose="02040604050505020304" pitchFamily="18"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1441710">
            <a:off x="8220081" y="3684222"/>
            <a:ext cx="1869133" cy="2790897"/>
          </a:xfrm>
          <a:prstGeom prst="rect">
            <a:avLst/>
          </a:prstGeom>
          <a:ln>
            <a:noFill/>
          </a:ln>
          <a:effectLst>
            <a:outerShdw blurRad="292100" dist="139700" dir="2700000" algn="tl" rotWithShape="0">
              <a:srgbClr val="333333">
                <a:alpha val="65000"/>
              </a:srgbClr>
            </a:outerShdw>
          </a:effectLst>
        </p:spPr>
      </p:pic>
      <p:pic>
        <p:nvPicPr>
          <p:cNvPr id="9" name="Рисунок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335260">
            <a:off x="9983435" y="3914968"/>
            <a:ext cx="1723246" cy="270914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88790003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2457" y="450760"/>
            <a:ext cx="10502619" cy="1077218"/>
          </a:xfrm>
          <a:prstGeom prst="rect">
            <a:avLst/>
          </a:prstGeom>
          <a:noFill/>
        </p:spPr>
        <p:txBody>
          <a:bodyPr wrap="square" rtlCol="0">
            <a:spAutoFit/>
          </a:bodyPr>
          <a:lstStyle/>
          <a:p>
            <a:pPr lvl="0" algn="ctr"/>
            <a:r>
              <a:rPr lang="ru-RU" sz="3200" b="1" i="1" dirty="0" smtClean="0">
                <a:solidFill>
                  <a:srgbClr val="002B3A"/>
                </a:solidFill>
                <a:latin typeface="Times New Roman" panose="02020603050405020304" pitchFamily="18" charset="0"/>
                <a:cs typeface="Times New Roman" panose="02020603050405020304" pitchFamily="18" charset="0"/>
              </a:rPr>
              <a:t>Понравилась </a:t>
            </a:r>
            <a:r>
              <a:rPr lang="ru-RU" sz="3200" b="1" i="1" dirty="0">
                <a:solidFill>
                  <a:srgbClr val="002B3A"/>
                </a:solidFill>
                <a:latin typeface="Times New Roman" panose="02020603050405020304" pitchFamily="18" charset="0"/>
                <a:cs typeface="Times New Roman" panose="02020603050405020304" pitchFamily="18" charset="0"/>
              </a:rPr>
              <a:t>презентация?</a:t>
            </a:r>
          </a:p>
          <a:p>
            <a:pPr lvl="0"/>
            <a:r>
              <a:rPr lang="ru-RU" sz="3200" b="1" i="1" dirty="0" smtClean="0">
                <a:solidFill>
                  <a:srgbClr val="001132"/>
                </a:solidFill>
                <a:latin typeface="Times New Roman" panose="02020603050405020304" pitchFamily="18" charset="0"/>
                <a:cs typeface="Times New Roman" panose="02020603050405020304" pitchFamily="18" charset="0"/>
              </a:rPr>
              <a:t> </a:t>
            </a:r>
            <a:endParaRPr lang="ru-RU" sz="3200" b="1" i="1" dirty="0">
              <a:solidFill>
                <a:srgbClr val="001132"/>
              </a:solidFill>
              <a:latin typeface="Times New Roman" panose="02020603050405020304" pitchFamily="18" charset="0"/>
              <a:cs typeface="Times New Roman" panose="02020603050405020304" pitchFamily="18" charset="0"/>
            </a:endParaRPr>
          </a:p>
        </p:txBody>
      </p:sp>
      <p:cxnSp>
        <p:nvCxnSpPr>
          <p:cNvPr id="6" name="Прямая соединительная линия 5"/>
          <p:cNvCxnSpPr/>
          <p:nvPr/>
        </p:nvCxnSpPr>
        <p:spPr>
          <a:xfrm flipV="1">
            <a:off x="218941" y="1094704"/>
            <a:ext cx="11590986" cy="12879"/>
          </a:xfrm>
          <a:prstGeom prst="line">
            <a:avLst/>
          </a:prstGeom>
          <a:ln>
            <a:solidFill>
              <a:srgbClr val="002832"/>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47730" y="1197736"/>
            <a:ext cx="11462197" cy="2246769"/>
          </a:xfrm>
          <a:prstGeom prst="rect">
            <a:avLst/>
          </a:prstGeom>
          <a:noFill/>
        </p:spPr>
        <p:txBody>
          <a:bodyPr wrap="square" rtlCol="0">
            <a:spAutoFit/>
          </a:bodyPr>
          <a:lstStyle/>
          <a:p>
            <a:pPr lvl="0"/>
            <a:r>
              <a:rPr lang="ru-RU" sz="2000" i="1" dirty="0" smtClean="0">
                <a:solidFill>
                  <a:srgbClr val="002B3A"/>
                </a:solidFill>
                <a:latin typeface="Times New Roman" panose="02020603050405020304" pitchFamily="18" charset="0"/>
                <a:cs typeface="Times New Roman" panose="02020603050405020304" pitchFamily="18" charset="0"/>
              </a:rPr>
              <a:t>       Зайди </a:t>
            </a:r>
            <a:r>
              <a:rPr lang="ru-RU" sz="2000" i="1" dirty="0">
                <a:solidFill>
                  <a:srgbClr val="002B3A"/>
                </a:solidFill>
                <a:latin typeface="Times New Roman" panose="02020603050405020304" pitchFamily="18" charset="0"/>
                <a:cs typeface="Times New Roman" panose="02020603050405020304" pitchFamily="18" charset="0"/>
              </a:rPr>
              <a:t>в другие  разделы сайта, чтобы по разделам " Навигации" почитать интересные статьи или посмотреть презентации, дидактические материалы по предметам (педагогика, методика развития детской речи, теоретические основы взаимодействия </a:t>
            </a:r>
            <a:r>
              <a:rPr lang="ru-RU" sz="2000" i="1" dirty="0" smtClean="0">
                <a:solidFill>
                  <a:srgbClr val="002B3A"/>
                </a:solidFill>
                <a:latin typeface="Times New Roman" panose="02020603050405020304" pitchFamily="18" charset="0"/>
                <a:cs typeface="Times New Roman" panose="02020603050405020304" pitchFamily="18" charset="0"/>
              </a:rPr>
              <a:t>ДОО </a:t>
            </a:r>
            <a:r>
              <a:rPr lang="ru-RU" sz="2000" i="1" dirty="0">
                <a:solidFill>
                  <a:srgbClr val="002B3A"/>
                </a:solidFill>
                <a:latin typeface="Times New Roman" panose="02020603050405020304" pitchFamily="18" charset="0"/>
                <a:cs typeface="Times New Roman" panose="02020603050405020304" pitchFamily="18" charset="0"/>
              </a:rPr>
              <a:t>и родителей); материал для подготовки к зачётам, контрольным работам, педагогической практике, экзаменам, курсовым и дипломным работам; организации мониторинга в ДОО. </a:t>
            </a:r>
          </a:p>
          <a:p>
            <a:pPr lvl="0"/>
            <a:endParaRPr lang="ru-RU" sz="2000" i="1" dirty="0">
              <a:solidFill>
                <a:srgbClr val="121F36"/>
              </a:solidFill>
              <a:latin typeface="Times New Roman" panose="02020603050405020304" pitchFamily="18" charset="0"/>
              <a:cs typeface="Times New Roman" panose="02020603050405020304" pitchFamily="18" charset="0"/>
            </a:endParaRPr>
          </a:p>
          <a:p>
            <a:pPr lvl="0"/>
            <a:r>
              <a:rPr lang="ru-RU" sz="2000" i="1" dirty="0">
                <a:solidFill>
                  <a:srgbClr val="121F36"/>
                </a:solidFill>
                <a:latin typeface="Times New Roman" panose="02020603050405020304" pitchFamily="18" charset="0"/>
                <a:cs typeface="Times New Roman" panose="02020603050405020304" pitchFamily="18" charset="0"/>
              </a:rPr>
              <a:t>       </a:t>
            </a:r>
          </a:p>
        </p:txBody>
      </p:sp>
      <p:sp>
        <p:nvSpPr>
          <p:cNvPr id="10" name="TextBox 9"/>
          <p:cNvSpPr txBox="1"/>
          <p:nvPr/>
        </p:nvSpPr>
        <p:spPr>
          <a:xfrm>
            <a:off x="3020291" y="3014543"/>
            <a:ext cx="8789636" cy="1015663"/>
          </a:xfrm>
          <a:prstGeom prst="rect">
            <a:avLst/>
          </a:prstGeom>
          <a:noFill/>
        </p:spPr>
        <p:txBody>
          <a:bodyPr wrap="square" rtlCol="0">
            <a:spAutoFit/>
          </a:bodyPr>
          <a:lstStyle/>
          <a:p>
            <a:r>
              <a:rPr lang="ru-RU" sz="2000" i="1" dirty="0" smtClean="0">
                <a:solidFill>
                  <a:srgbClr val="121F36"/>
                </a:solidFill>
                <a:latin typeface="Times New Roman" panose="02020603050405020304" pitchFamily="18" charset="0"/>
                <a:cs typeface="Times New Roman" panose="02020603050405020304" pitchFamily="18" charset="0"/>
              </a:rPr>
              <a:t>            </a:t>
            </a:r>
            <a:r>
              <a:rPr lang="ru-RU" sz="2000" i="1" dirty="0" smtClean="0">
                <a:solidFill>
                  <a:srgbClr val="002B3A"/>
                </a:solidFill>
                <a:latin typeface="Times New Roman" panose="02020603050405020304" pitchFamily="18" charset="0"/>
                <a:cs typeface="Times New Roman" panose="02020603050405020304" pitchFamily="18" charset="0"/>
              </a:rPr>
              <a:t>Гольская </a:t>
            </a:r>
            <a:r>
              <a:rPr lang="ru-RU" sz="2000" i="1" dirty="0">
                <a:solidFill>
                  <a:srgbClr val="002B3A"/>
                </a:solidFill>
                <a:latin typeface="Times New Roman" panose="02020603050405020304" pitchFamily="18" charset="0"/>
                <a:cs typeface="Times New Roman" panose="02020603050405020304" pitchFamily="18" charset="0"/>
              </a:rPr>
              <a:t>Оксана Геннадьевна | сайт преподавателя...</a:t>
            </a:r>
            <a:r>
              <a:rPr lang="en-US" sz="2000" i="1" dirty="0">
                <a:solidFill>
                  <a:srgbClr val="002B3A"/>
                </a:solidFill>
                <a:latin typeface="Times New Roman" panose="02020603050405020304" pitchFamily="18" charset="0"/>
                <a:cs typeface="Times New Roman" panose="02020603050405020304" pitchFamily="18" charset="0"/>
              </a:rPr>
              <a:t>URL: http: //nsportal.ru›golskaya-oksana</a:t>
            </a:r>
          </a:p>
          <a:p>
            <a:r>
              <a:rPr lang="ru-RU" sz="2000" i="1" dirty="0" smtClean="0">
                <a:solidFill>
                  <a:srgbClr val="002B3A"/>
                </a:solidFill>
                <a:latin typeface="Times New Roman" panose="02020603050405020304" pitchFamily="18" charset="0"/>
                <a:cs typeface="Times New Roman" panose="02020603050405020304" pitchFamily="18" charset="0"/>
              </a:rPr>
              <a:t>       </a:t>
            </a:r>
          </a:p>
        </p:txBody>
      </p:sp>
      <p:sp>
        <p:nvSpPr>
          <p:cNvPr id="11" name="TextBox 10"/>
          <p:cNvSpPr txBox="1"/>
          <p:nvPr/>
        </p:nvSpPr>
        <p:spPr>
          <a:xfrm>
            <a:off x="5769735" y="5516771"/>
            <a:ext cx="5705341" cy="646331"/>
          </a:xfrm>
          <a:prstGeom prst="rect">
            <a:avLst/>
          </a:prstGeom>
          <a:noFill/>
        </p:spPr>
        <p:txBody>
          <a:bodyPr wrap="square" rtlCol="0">
            <a:spAutoFit/>
          </a:bodyPr>
          <a:lstStyle/>
          <a:p>
            <a:pPr lvl="0" algn="r"/>
            <a:r>
              <a:rPr lang="ru-RU" b="1" i="1" dirty="0">
                <a:solidFill>
                  <a:srgbClr val="002B3A"/>
                </a:solidFill>
                <a:latin typeface="Times New Roman" pitchFamily="18" charset="0"/>
                <a:cs typeface="Times New Roman" pitchFamily="18" charset="0"/>
              </a:rPr>
              <a:t>Преподаватель ГПОАУ АО АПК: </a:t>
            </a:r>
          </a:p>
          <a:p>
            <a:pPr lvl="0" algn="r"/>
            <a:r>
              <a:rPr lang="ru-RU" i="1" dirty="0">
                <a:solidFill>
                  <a:srgbClr val="002B3A"/>
                </a:solidFill>
                <a:latin typeface="Times New Roman" pitchFamily="18" charset="0"/>
                <a:cs typeface="Times New Roman" pitchFamily="18" charset="0"/>
              </a:rPr>
              <a:t>Гольская Оксана Геннадьевна</a:t>
            </a:r>
          </a:p>
        </p:txBody>
      </p:sp>
      <p:sp>
        <p:nvSpPr>
          <p:cNvPr id="2" name="TextBox 1"/>
          <p:cNvSpPr txBox="1"/>
          <p:nvPr/>
        </p:nvSpPr>
        <p:spPr>
          <a:xfrm>
            <a:off x="3311236" y="3851564"/>
            <a:ext cx="8498691" cy="646331"/>
          </a:xfrm>
          <a:prstGeom prst="rect">
            <a:avLst/>
          </a:prstGeom>
          <a:noFill/>
        </p:spPr>
        <p:txBody>
          <a:bodyPr wrap="square" rtlCol="0">
            <a:spAutoFit/>
          </a:bodyPr>
          <a:lstStyle/>
          <a:p>
            <a:r>
              <a:rPr lang="ru-RU" i="1" dirty="0">
                <a:solidFill>
                  <a:srgbClr val="121F36"/>
                </a:solidFill>
                <a:latin typeface="Times New Roman" panose="02020603050405020304" pitchFamily="18" charset="0"/>
                <a:cs typeface="Times New Roman" panose="02020603050405020304" pitchFamily="18" charset="0"/>
              </a:rPr>
              <a:t> </a:t>
            </a:r>
            <a:r>
              <a:rPr lang="ru-RU" i="1" dirty="0" smtClean="0">
                <a:solidFill>
                  <a:srgbClr val="121F36"/>
                </a:solidFill>
                <a:latin typeface="Times New Roman" panose="02020603050405020304" pitchFamily="18" charset="0"/>
                <a:cs typeface="Times New Roman" panose="02020603050405020304" pitchFamily="18" charset="0"/>
              </a:rPr>
              <a:t>       </a:t>
            </a:r>
            <a:r>
              <a:rPr lang="ru-RU" i="1" dirty="0" smtClean="0">
                <a:solidFill>
                  <a:srgbClr val="002B3A"/>
                </a:solidFill>
                <a:latin typeface="Times New Roman" panose="02020603050405020304" pitchFamily="18" charset="0"/>
                <a:cs typeface="Times New Roman" panose="02020603050405020304" pitchFamily="18" charset="0"/>
              </a:rPr>
              <a:t>Буду </a:t>
            </a:r>
            <a:r>
              <a:rPr lang="ru-RU" i="1" dirty="0">
                <a:solidFill>
                  <a:srgbClr val="002B3A"/>
                </a:solidFill>
                <a:latin typeface="Times New Roman" panose="02020603050405020304" pitchFamily="18" charset="0"/>
                <a:cs typeface="Times New Roman" panose="02020603050405020304" pitchFamily="18" charset="0"/>
              </a:rPr>
              <a:t>рада, если информация, размещённая на моём сайте, поможет Вам в работе и учёбе.</a:t>
            </a:r>
            <a:endParaRPr lang="ru-RU" dirty="0">
              <a:solidFill>
                <a:srgbClr val="002B3A"/>
              </a:solidFill>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4821" y="3022170"/>
            <a:ext cx="2118379" cy="2951449"/>
          </a:xfrm>
          <a:prstGeom prst="rect">
            <a:avLst/>
          </a:prstGeom>
        </p:spPr>
      </p:pic>
      <p:pic>
        <p:nvPicPr>
          <p:cNvPr id="12" name="Рисунок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09358" y="6057303"/>
            <a:ext cx="1898073" cy="323375"/>
          </a:xfrm>
          <a:prstGeom prst="rect">
            <a:avLst/>
          </a:prstGeom>
        </p:spPr>
      </p:pic>
    </p:spTree>
    <p:extLst>
      <p:ext uri="{BB962C8B-B14F-4D97-AF65-F5344CB8AC3E}">
        <p14:creationId xmlns:p14="http://schemas.microsoft.com/office/powerpoint/2010/main" val="41895389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922564" y="1417532"/>
            <a:ext cx="11046279" cy="5324535"/>
          </a:xfrm>
          <a:prstGeom prst="rect">
            <a:avLst/>
          </a:prstGeom>
          <a:noFill/>
        </p:spPr>
        <p:txBody>
          <a:bodyPr wrap="square" rtlCol="0">
            <a:spAutoFit/>
          </a:bodyPr>
          <a:lstStyle/>
          <a:p>
            <a:r>
              <a:rPr lang="ru-RU" sz="2800" i="1" dirty="0">
                <a:latin typeface="Century Schoolbook" panose="02040604050505020304" pitchFamily="18" charset="0"/>
              </a:rPr>
              <a:t>       </a:t>
            </a:r>
            <a:r>
              <a:rPr lang="ru-RU" sz="2600" i="1" dirty="0">
                <a:solidFill>
                  <a:srgbClr val="002B3A"/>
                </a:solidFill>
                <a:latin typeface="Century Schoolbook" panose="02040604050505020304" pitchFamily="18" charset="0"/>
              </a:rPr>
              <a:t>Самым первым стихом Бальмонта, к которому я прикоснулся, был стих «Снежинка» - его я услышал (именно услышал),  </a:t>
            </a:r>
            <a:r>
              <a:rPr lang="ru-RU" sz="2600" i="1" dirty="0" smtClean="0">
                <a:solidFill>
                  <a:srgbClr val="002B3A"/>
                </a:solidFill>
                <a:latin typeface="Century Schoolbook" panose="02040604050505020304" pitchFamily="18" charset="0"/>
              </a:rPr>
              <a:t>… </a:t>
            </a:r>
          </a:p>
          <a:p>
            <a:r>
              <a:rPr lang="ru-RU" sz="2600" i="1" dirty="0">
                <a:solidFill>
                  <a:srgbClr val="002B3A"/>
                </a:solidFill>
                <a:latin typeface="Century Schoolbook" panose="02040604050505020304" pitchFamily="18" charset="0"/>
              </a:rPr>
              <a:t> </a:t>
            </a:r>
            <a:r>
              <a:rPr lang="ru-RU" sz="2600" i="1" dirty="0" smtClean="0">
                <a:solidFill>
                  <a:srgbClr val="002B3A"/>
                </a:solidFill>
                <a:latin typeface="Century Schoolbook" panose="02040604050505020304" pitchFamily="18" charset="0"/>
              </a:rPr>
              <a:t>      Алёша </a:t>
            </a:r>
            <a:r>
              <a:rPr lang="ru-RU" sz="2600" i="1" dirty="0">
                <a:solidFill>
                  <a:srgbClr val="002B3A"/>
                </a:solidFill>
                <a:latin typeface="Century Schoolbook" panose="02040604050505020304" pitchFamily="18" charset="0"/>
              </a:rPr>
              <a:t>на каком-то вечере (кажется, на новогодней ёлке) читал этот стих. О, как чудно по-детски читал он этот стих, взрослые не могут так прочесть, как смог этот ребёнок, совсем не артист. Видимо, музыка стиха так проникла в сознание и существо ребёнка, что когда он читал, вкладывая в стих все свои ясные детские чувства и эмоции, мне казалось, что я вижу эту снежинку, её полёт, её нежность и смелость. </a:t>
            </a:r>
            <a:endParaRPr lang="ru-RU" sz="2600" i="1" dirty="0" smtClean="0">
              <a:solidFill>
                <a:srgbClr val="002B3A"/>
              </a:solidFill>
              <a:latin typeface="Century Schoolbook" panose="02040604050505020304" pitchFamily="18" charset="0"/>
            </a:endParaRPr>
          </a:p>
          <a:p>
            <a:r>
              <a:rPr lang="ru-RU" sz="2600" i="1" dirty="0" smtClean="0">
                <a:solidFill>
                  <a:srgbClr val="002B3A"/>
                </a:solidFill>
                <a:latin typeface="Century Schoolbook" panose="02040604050505020304" pitchFamily="18" charset="0"/>
              </a:rPr>
              <a:t>       Воистину</a:t>
            </a:r>
            <a:r>
              <a:rPr lang="ru-RU" sz="2600" i="1" dirty="0">
                <a:solidFill>
                  <a:srgbClr val="002B3A"/>
                </a:solidFill>
                <a:latin typeface="Century Schoolbook" panose="02040604050505020304" pitchFamily="18" charset="0"/>
              </a:rPr>
              <a:t>, дети иногда учат нас и открывают нам тайны. </a:t>
            </a:r>
            <a:endParaRPr lang="ru-RU" sz="2600" i="1" dirty="0" smtClean="0">
              <a:solidFill>
                <a:srgbClr val="002B3A"/>
              </a:solidFill>
              <a:latin typeface="Century Schoolbook" panose="02040604050505020304" pitchFamily="18" charset="0"/>
            </a:endParaRPr>
          </a:p>
          <a:p>
            <a:r>
              <a:rPr lang="ru-RU" sz="2600" i="1" dirty="0">
                <a:solidFill>
                  <a:srgbClr val="002B3A"/>
                </a:solidFill>
                <a:latin typeface="Century Schoolbook" panose="02040604050505020304" pitchFamily="18" charset="0"/>
              </a:rPr>
              <a:t> </a:t>
            </a:r>
            <a:r>
              <a:rPr lang="ru-RU" sz="2600" i="1" dirty="0" smtClean="0">
                <a:solidFill>
                  <a:srgbClr val="002B3A"/>
                </a:solidFill>
                <a:latin typeface="Century Schoolbook" panose="02040604050505020304" pitchFamily="18" charset="0"/>
              </a:rPr>
              <a:t>      Этот </a:t>
            </a:r>
            <a:r>
              <a:rPr lang="ru-RU" sz="2600" i="1" dirty="0">
                <a:solidFill>
                  <a:srgbClr val="002B3A"/>
                </a:solidFill>
                <a:latin typeface="Century Schoolbook" panose="02040604050505020304" pitchFamily="18" charset="0"/>
              </a:rPr>
              <a:t>ребёнок открыл для меня Бальмонта и научил настоящей искренности…</a:t>
            </a:r>
          </a:p>
        </p:txBody>
      </p:sp>
      <p:sp>
        <p:nvSpPr>
          <p:cNvPr id="8" name="TextBox 7"/>
          <p:cNvSpPr txBox="1"/>
          <p:nvPr/>
        </p:nvSpPr>
        <p:spPr>
          <a:xfrm>
            <a:off x="1289958" y="193533"/>
            <a:ext cx="9372600" cy="1077218"/>
          </a:xfrm>
          <a:prstGeom prst="rect">
            <a:avLst/>
          </a:prstGeom>
          <a:noFill/>
        </p:spPr>
        <p:txBody>
          <a:bodyPr wrap="square" rtlCol="0">
            <a:spAutoFit/>
          </a:bodyPr>
          <a:lstStyle/>
          <a:p>
            <a:pPr algn="ctr"/>
            <a:r>
              <a:rPr lang="ru-RU" sz="3200" b="1" i="1" dirty="0">
                <a:solidFill>
                  <a:srgbClr val="002B3A"/>
                </a:solidFill>
                <a:latin typeface="Century Schoolbook" panose="02040604050505020304" pitchFamily="18" charset="0"/>
                <a:ea typeface="Times New Roman" panose="02020603050405020304" pitchFamily="18" charset="0"/>
              </a:rPr>
              <a:t>К</a:t>
            </a:r>
            <a:r>
              <a:rPr lang="ru-RU" sz="3200" b="1" i="1" dirty="0" smtClean="0">
                <a:solidFill>
                  <a:srgbClr val="002B3A"/>
                </a:solidFill>
                <a:latin typeface="Century Schoolbook" panose="02040604050505020304" pitchFamily="18" charset="0"/>
                <a:ea typeface="Times New Roman" panose="02020603050405020304" pitchFamily="18" charset="0"/>
              </a:rPr>
              <a:t>ак я открывал </a:t>
            </a:r>
            <a:r>
              <a:rPr lang="ru-RU" sz="3200" b="1" i="1" dirty="0">
                <a:solidFill>
                  <a:srgbClr val="002B3A"/>
                </a:solidFill>
                <a:latin typeface="Century Schoolbook" panose="02040604050505020304" pitchFamily="18" charset="0"/>
                <a:ea typeface="Times New Roman" panose="02020603050405020304" pitchFamily="18" charset="0"/>
              </a:rPr>
              <a:t>для себя о </a:t>
            </a:r>
            <a:r>
              <a:rPr lang="ru-RU" sz="3200" b="1" i="1" dirty="0" smtClean="0">
                <a:solidFill>
                  <a:srgbClr val="002B3A"/>
                </a:solidFill>
                <a:latin typeface="Century Schoolbook" panose="02040604050505020304" pitchFamily="18" charset="0"/>
                <a:ea typeface="Times New Roman" panose="02020603050405020304" pitchFamily="18" charset="0"/>
              </a:rPr>
              <a:t>Константина Дмитриевича</a:t>
            </a:r>
            <a:endParaRPr lang="ru-RU" sz="3200" b="1" i="1" dirty="0">
              <a:solidFill>
                <a:srgbClr val="002B3A"/>
              </a:solidFill>
              <a:latin typeface="Century Schoolbook" panose="02040604050505020304" pitchFamily="18" charset="0"/>
            </a:endParaRPr>
          </a:p>
        </p:txBody>
      </p:sp>
      <p:sp>
        <p:nvSpPr>
          <p:cNvPr id="9" name="TextBox 8"/>
          <p:cNvSpPr txBox="1"/>
          <p:nvPr/>
        </p:nvSpPr>
        <p:spPr>
          <a:xfrm>
            <a:off x="7380514" y="1123970"/>
            <a:ext cx="4474029" cy="461665"/>
          </a:xfrm>
          <a:prstGeom prst="rect">
            <a:avLst/>
          </a:prstGeom>
          <a:noFill/>
        </p:spPr>
        <p:txBody>
          <a:bodyPr wrap="square" rtlCol="0">
            <a:spAutoFit/>
          </a:bodyPr>
          <a:lstStyle/>
          <a:p>
            <a:pPr algn="r"/>
            <a:r>
              <a:rPr lang="ru-RU" sz="2400" i="1" dirty="0" smtClean="0">
                <a:solidFill>
                  <a:srgbClr val="002B3A"/>
                </a:solidFill>
                <a:latin typeface="Century Schoolbook" panose="02040604050505020304" pitchFamily="18" charset="0"/>
              </a:rPr>
              <a:t>А. </a:t>
            </a:r>
            <a:r>
              <a:rPr lang="ru-RU" sz="2400" i="1" dirty="0">
                <a:solidFill>
                  <a:srgbClr val="002B3A"/>
                </a:solidFill>
                <a:latin typeface="Century Schoolbook" panose="02040604050505020304" pitchFamily="18" charset="0"/>
              </a:rPr>
              <a:t>Косенко</a:t>
            </a:r>
          </a:p>
        </p:txBody>
      </p:sp>
    </p:spTree>
    <p:extLst>
      <p:ext uri="{BB962C8B-B14F-4D97-AF65-F5344CB8AC3E}">
        <p14:creationId xmlns:p14="http://schemas.microsoft.com/office/powerpoint/2010/main" val="3638211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504335" y="338177"/>
            <a:ext cx="9512710" cy="584775"/>
          </a:xfrm>
          <a:prstGeom prst="rect">
            <a:avLst/>
          </a:prstGeom>
          <a:noFill/>
        </p:spPr>
        <p:txBody>
          <a:bodyPr wrap="square" rtlCol="0">
            <a:spAutoFit/>
          </a:bodyPr>
          <a:lstStyle/>
          <a:p>
            <a:pPr algn="ctr"/>
            <a:r>
              <a:rPr lang="ru-RU" sz="3200" b="1" i="1" dirty="0" smtClean="0">
                <a:solidFill>
                  <a:srgbClr val="002B3A"/>
                </a:solidFill>
                <a:latin typeface="Century Schoolbook" panose="02040604050505020304" pitchFamily="18" charset="0"/>
              </a:rPr>
              <a:t>Константи́н </a:t>
            </a:r>
            <a:r>
              <a:rPr lang="ru-RU" sz="3200" b="1" i="1" dirty="0">
                <a:solidFill>
                  <a:srgbClr val="002B3A"/>
                </a:solidFill>
                <a:latin typeface="Century Schoolbook" panose="02040604050505020304" pitchFamily="18" charset="0"/>
              </a:rPr>
              <a:t>Дми́триевич Бальмо́нт </a:t>
            </a:r>
            <a:endParaRPr lang="ru-RU" sz="3200" b="1" i="1" dirty="0" smtClean="0">
              <a:solidFill>
                <a:srgbClr val="002B3A"/>
              </a:solidFill>
              <a:latin typeface="Century Schoolbook" panose="02040604050505020304" pitchFamily="18" charset="0"/>
            </a:endParaRPr>
          </a:p>
        </p:txBody>
      </p:sp>
      <p:sp>
        <p:nvSpPr>
          <p:cNvPr id="8" name="TextBox 7"/>
          <p:cNvSpPr txBox="1"/>
          <p:nvPr/>
        </p:nvSpPr>
        <p:spPr>
          <a:xfrm>
            <a:off x="1090958" y="3264285"/>
            <a:ext cx="8246853" cy="2759986"/>
          </a:xfrm>
          <a:prstGeom prst="rect">
            <a:avLst/>
          </a:prstGeom>
          <a:noFill/>
        </p:spPr>
        <p:txBody>
          <a:bodyPr wrap="square" rtlCol="0">
            <a:spAutoFit/>
          </a:bodyPr>
          <a:lstStyle/>
          <a:p>
            <a:pPr marL="457200" indent="-457200">
              <a:lnSpc>
                <a:spcPct val="107000"/>
              </a:lnSpc>
              <a:spcAft>
                <a:spcPts val="0"/>
              </a:spcAft>
              <a:buFont typeface="Century Schoolbook" panose="02040604050505020304" pitchFamily="18" charset="0"/>
              <a:buChar char="—"/>
            </a:pPr>
            <a:r>
              <a:rPr lang="ru-RU" sz="2700" i="1" dirty="0" smtClean="0">
                <a:solidFill>
                  <a:srgbClr val="00222E"/>
                </a:solidFill>
                <a:latin typeface="Century Schoolbook" panose="02040604050505020304" pitchFamily="18" charset="0"/>
                <a:ea typeface="Times New Roman" panose="02020603050405020304" pitchFamily="18" charset="0"/>
                <a:cs typeface="Times New Roman" panose="02020603050405020304" pitchFamily="18" charset="0"/>
              </a:rPr>
              <a:t>Каким </a:t>
            </a:r>
            <a:r>
              <a:rPr lang="ru-RU" sz="2700" i="1" dirty="0">
                <a:solidFill>
                  <a:srgbClr val="00222E"/>
                </a:solidFill>
                <a:latin typeface="Century Schoolbook" panose="02040604050505020304" pitchFamily="18" charset="0"/>
                <a:ea typeface="Times New Roman" panose="02020603050405020304" pitchFamily="18" charset="0"/>
                <a:cs typeface="Times New Roman" panose="02020603050405020304" pitchFamily="18" charset="0"/>
              </a:rPr>
              <a:t>был </a:t>
            </a:r>
            <a:r>
              <a:rPr lang="ru-RU" sz="2700" i="1" dirty="0" smtClean="0">
                <a:solidFill>
                  <a:srgbClr val="00222E"/>
                </a:solidFill>
                <a:latin typeface="Century Schoolbook" panose="02040604050505020304" pitchFamily="18" charset="0"/>
                <a:ea typeface="Times New Roman" panose="02020603050405020304" pitchFamily="18" charset="0"/>
                <a:cs typeface="Times New Roman" panose="02020603050405020304" pitchFamily="18" charset="0"/>
              </a:rPr>
              <a:t>Константи́н Дми́триевич Бальмонт</a:t>
            </a:r>
            <a:r>
              <a:rPr lang="ru-RU" sz="2700" i="1" dirty="0">
                <a:solidFill>
                  <a:srgbClr val="00222E"/>
                </a:solidFill>
                <a:latin typeface="Century Schoolbook" panose="02040604050505020304" pitchFamily="18" charset="0"/>
                <a:ea typeface="Times New Roman" panose="02020603050405020304" pitchFamily="18" charset="0"/>
                <a:cs typeface="Times New Roman" panose="02020603050405020304" pitchFamily="18" charset="0"/>
              </a:rPr>
              <a:t>?</a:t>
            </a:r>
            <a:endParaRPr lang="ru-RU" sz="2700" i="1" dirty="0">
              <a:solidFill>
                <a:srgbClr val="00222E"/>
              </a:solidFill>
              <a:latin typeface="Century Schoolbook" panose="02040604050505020304" pitchFamily="18" charset="0"/>
              <a:ea typeface="Calibri" panose="020F0502020204030204" pitchFamily="34" charset="0"/>
              <a:cs typeface="Times New Roman" panose="02020603050405020304" pitchFamily="18" charset="0"/>
            </a:endParaRPr>
          </a:p>
          <a:p>
            <a:pPr marL="457200" indent="-457200">
              <a:lnSpc>
                <a:spcPct val="107000"/>
              </a:lnSpc>
              <a:spcAft>
                <a:spcPts val="0"/>
              </a:spcAft>
              <a:buFont typeface="Century Schoolbook" panose="02040604050505020304" pitchFamily="18" charset="0"/>
              <a:buChar char="—"/>
            </a:pPr>
            <a:r>
              <a:rPr lang="ru-RU" sz="2700" i="1" dirty="0" smtClean="0">
                <a:solidFill>
                  <a:srgbClr val="00222E"/>
                </a:solidFill>
                <a:latin typeface="Century Schoolbook" panose="02040604050505020304" pitchFamily="18" charset="0"/>
                <a:ea typeface="Times New Roman" panose="02020603050405020304" pitchFamily="18" charset="0"/>
                <a:cs typeface="Times New Roman" panose="02020603050405020304" pitchFamily="18" charset="0"/>
              </a:rPr>
              <a:t>В </a:t>
            </a:r>
            <a:r>
              <a:rPr lang="ru-RU" sz="2700" i="1" dirty="0">
                <a:solidFill>
                  <a:srgbClr val="00222E"/>
                </a:solidFill>
                <a:latin typeface="Century Schoolbook" panose="02040604050505020304" pitchFamily="18" charset="0"/>
                <a:ea typeface="Times New Roman" panose="02020603050405020304" pitchFamily="18" charset="0"/>
                <a:cs typeface="Times New Roman" panose="02020603050405020304" pitchFamily="18" charset="0"/>
              </a:rPr>
              <a:t>чём же загадка Константи́на Дми́триевича Бальмонта?</a:t>
            </a:r>
            <a:endParaRPr lang="ru-RU" sz="2700" i="1" dirty="0">
              <a:solidFill>
                <a:srgbClr val="00222E"/>
              </a:solidFill>
              <a:latin typeface="Century Schoolbook" panose="02040604050505020304" pitchFamily="18" charset="0"/>
              <a:ea typeface="Calibri" panose="020F0502020204030204" pitchFamily="34" charset="0"/>
              <a:cs typeface="Times New Roman" panose="02020603050405020304" pitchFamily="18" charset="0"/>
            </a:endParaRPr>
          </a:p>
          <a:p>
            <a:pPr marL="457200" indent="-457200">
              <a:lnSpc>
                <a:spcPct val="107000"/>
              </a:lnSpc>
              <a:spcAft>
                <a:spcPts val="0"/>
              </a:spcAft>
              <a:buFont typeface="Century Schoolbook" panose="02040604050505020304" pitchFamily="18" charset="0"/>
              <a:buChar char="—"/>
            </a:pPr>
            <a:r>
              <a:rPr lang="ru-RU" sz="2700" i="1" dirty="0" smtClean="0">
                <a:solidFill>
                  <a:srgbClr val="00222E"/>
                </a:solidFill>
                <a:latin typeface="Century Schoolbook" panose="02040604050505020304" pitchFamily="18" charset="0"/>
                <a:ea typeface="Times New Roman" panose="02020603050405020304" pitchFamily="18" charset="0"/>
                <a:cs typeface="Times New Roman" panose="02020603050405020304" pitchFamily="18" charset="0"/>
              </a:rPr>
              <a:t>Чем </a:t>
            </a:r>
            <a:r>
              <a:rPr lang="ru-RU" sz="2700" i="1" dirty="0">
                <a:solidFill>
                  <a:srgbClr val="00222E"/>
                </a:solidFill>
                <a:latin typeface="Century Schoolbook" panose="02040604050505020304" pitchFamily="18" charset="0"/>
                <a:ea typeface="Times New Roman" panose="02020603050405020304" pitchFamily="18" charset="0"/>
                <a:cs typeface="Times New Roman" panose="02020603050405020304" pitchFamily="18" charset="0"/>
              </a:rPr>
              <a:t>он привлекал своих современников?</a:t>
            </a:r>
            <a:endParaRPr lang="ru-RU" sz="2700" i="1" dirty="0">
              <a:solidFill>
                <a:srgbClr val="00222E"/>
              </a:solidFill>
              <a:latin typeface="Century Schoolbook" panose="02040604050505020304" pitchFamily="18" charset="0"/>
              <a:ea typeface="Calibri" panose="020F0502020204030204" pitchFamily="34" charset="0"/>
              <a:cs typeface="Times New Roman" panose="02020603050405020304" pitchFamily="18" charset="0"/>
            </a:endParaRPr>
          </a:p>
          <a:p>
            <a:pPr marL="457200" indent="-457200">
              <a:lnSpc>
                <a:spcPct val="107000"/>
              </a:lnSpc>
              <a:spcAft>
                <a:spcPts val="0"/>
              </a:spcAft>
              <a:buFont typeface="Century Schoolbook" panose="02040604050505020304" pitchFamily="18" charset="0"/>
              <a:buChar char="—"/>
            </a:pPr>
            <a:r>
              <a:rPr lang="ru-RU" sz="2700" i="1" dirty="0" smtClean="0">
                <a:solidFill>
                  <a:srgbClr val="00222E"/>
                </a:solidFill>
                <a:latin typeface="Century Schoolbook" panose="02040604050505020304" pitchFamily="18" charset="0"/>
                <a:ea typeface="Times New Roman" panose="02020603050405020304" pitchFamily="18" charset="0"/>
                <a:cs typeface="Times New Roman" panose="02020603050405020304" pitchFamily="18" charset="0"/>
              </a:rPr>
              <a:t>И </a:t>
            </a:r>
            <a:r>
              <a:rPr lang="ru-RU" sz="2700" i="1" dirty="0">
                <a:solidFill>
                  <a:srgbClr val="00222E"/>
                </a:solidFill>
                <a:latin typeface="Century Schoolbook" panose="02040604050505020304" pitchFamily="18" charset="0"/>
                <a:ea typeface="Times New Roman" panose="02020603050405020304" pitchFamily="18" charset="0"/>
                <a:cs typeface="Times New Roman" panose="02020603050405020304" pitchFamily="18" charset="0"/>
              </a:rPr>
              <a:t>чем он привлекает юных читателей?</a:t>
            </a:r>
            <a:endParaRPr lang="ru-RU" sz="2700" i="1" dirty="0">
              <a:solidFill>
                <a:srgbClr val="00222E"/>
              </a:solidFill>
              <a:effectLst/>
              <a:latin typeface="Century Schoolbook" panose="02040604050505020304" pitchFamily="18" charset="0"/>
              <a:ea typeface="Calibri" panose="020F0502020204030204" pitchFamily="34" charset="0"/>
              <a:cs typeface="Times New Roman" panose="02020603050405020304" pitchFamily="18" charset="0"/>
            </a:endParaRPr>
          </a:p>
        </p:txBody>
      </p:sp>
      <p:pic>
        <p:nvPicPr>
          <p:cNvPr id="9" name="Рисунок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99755" y="2730872"/>
            <a:ext cx="2890683" cy="3826812"/>
          </a:xfrm>
          <a:prstGeom prst="rect">
            <a:avLst/>
          </a:prstGeom>
        </p:spPr>
      </p:pic>
      <p:sp>
        <p:nvSpPr>
          <p:cNvPr id="10" name="TextBox 9"/>
          <p:cNvSpPr txBox="1"/>
          <p:nvPr/>
        </p:nvSpPr>
        <p:spPr>
          <a:xfrm>
            <a:off x="870154" y="861120"/>
            <a:ext cx="10781072" cy="1692771"/>
          </a:xfrm>
          <a:prstGeom prst="rect">
            <a:avLst/>
          </a:prstGeom>
          <a:noFill/>
        </p:spPr>
        <p:txBody>
          <a:bodyPr wrap="square" rtlCol="0">
            <a:spAutoFit/>
          </a:bodyPr>
          <a:lstStyle/>
          <a:p>
            <a:pPr algn="ctr"/>
            <a:r>
              <a:rPr lang="ru-RU" sz="2600" i="1" dirty="0">
                <a:solidFill>
                  <a:srgbClr val="002B3A"/>
                </a:solidFill>
                <a:latin typeface="Century Schoolbook" panose="02040604050505020304" pitchFamily="18" charset="0"/>
              </a:rPr>
              <a:t>(3 [15] июня 1867, деревня Гумнищи, Шуйский уезд, Владимирская губерния, Российская империя — 23 декабря 1942, Нуази-ле-Гран, Франция) — русский поэт-символист, </a:t>
            </a:r>
            <a:r>
              <a:rPr lang="ru-RU" sz="2600" i="1" dirty="0" smtClean="0">
                <a:solidFill>
                  <a:srgbClr val="002B3A"/>
                </a:solidFill>
                <a:latin typeface="Century Schoolbook" panose="02040604050505020304" pitchFamily="18" charset="0"/>
              </a:rPr>
              <a:t>один </a:t>
            </a:r>
            <a:r>
              <a:rPr lang="ru-RU" sz="2600" i="1" dirty="0">
                <a:solidFill>
                  <a:srgbClr val="002B3A"/>
                </a:solidFill>
                <a:latin typeface="Century Schoolbook" panose="02040604050505020304" pitchFamily="18" charset="0"/>
              </a:rPr>
              <a:t>из виднейших представителей русской поэзии Серебряного века. </a:t>
            </a:r>
          </a:p>
        </p:txBody>
      </p:sp>
    </p:spTree>
    <p:extLst>
      <p:ext uri="{BB962C8B-B14F-4D97-AF65-F5344CB8AC3E}">
        <p14:creationId xmlns:p14="http://schemas.microsoft.com/office/powerpoint/2010/main" val="7466147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3309" y="600439"/>
            <a:ext cx="3028602" cy="4987100"/>
          </a:xfrm>
          <a:prstGeom prst="rect">
            <a:avLst/>
          </a:prstGeom>
          <a:ln>
            <a:noFill/>
          </a:ln>
          <a:effectLst>
            <a:outerShdw blurRad="292100" dist="139700" dir="2700000" algn="tl" rotWithShape="0">
              <a:srgbClr val="333333">
                <a:alpha val="65000"/>
              </a:srgbClr>
            </a:outerShdw>
          </a:effectLst>
        </p:spPr>
      </p:pic>
      <p:pic>
        <p:nvPicPr>
          <p:cNvPr id="4" name="Рисунок 3"/>
          <p:cNvPicPr>
            <a:picLocks noChangeAspect="1"/>
          </p:cNvPicPr>
          <p:nvPr/>
        </p:nvPicPr>
        <p:blipFill rotWithShape="1">
          <a:blip r:embed="rId4" cstate="print">
            <a:extLst>
              <a:ext uri="{28A0092B-C50C-407E-A947-70E740481C1C}">
                <a14:useLocalDpi xmlns:a14="http://schemas.microsoft.com/office/drawing/2010/main" val="0"/>
              </a:ext>
            </a:extLst>
          </a:blip>
          <a:srcRect l="1565" t="11600"/>
          <a:stretch/>
        </p:blipFill>
        <p:spPr>
          <a:xfrm>
            <a:off x="4224878" y="600439"/>
            <a:ext cx="7750277" cy="4987100"/>
          </a:xfrm>
          <a:prstGeom prst="rect">
            <a:avLst/>
          </a:prstGeom>
          <a:ln>
            <a:noFill/>
          </a:ln>
          <a:effectLst>
            <a:outerShdw blurRad="292100" dist="139700" dir="2700000" algn="tl" rotWithShape="0">
              <a:srgbClr val="333333">
                <a:alpha val="65000"/>
              </a:srgbClr>
            </a:outerShdw>
          </a:effectLst>
        </p:spPr>
      </p:pic>
      <p:sp>
        <p:nvSpPr>
          <p:cNvPr id="5" name="TextBox 4"/>
          <p:cNvSpPr txBox="1"/>
          <p:nvPr/>
        </p:nvSpPr>
        <p:spPr>
          <a:xfrm>
            <a:off x="4800601" y="6004560"/>
            <a:ext cx="7174554" cy="461665"/>
          </a:xfrm>
          <a:prstGeom prst="rect">
            <a:avLst/>
          </a:prstGeom>
          <a:noFill/>
        </p:spPr>
        <p:txBody>
          <a:bodyPr wrap="square" rtlCol="0">
            <a:spAutoFit/>
          </a:bodyPr>
          <a:lstStyle/>
          <a:p>
            <a:pPr algn="r"/>
            <a:r>
              <a:rPr lang="ru-RU" sz="2400" b="1" i="1" dirty="0">
                <a:solidFill>
                  <a:srgbClr val="002B3A"/>
                </a:solidFill>
                <a:latin typeface="Century Schoolbook" panose="02040604050505020304" pitchFamily="18" charset="0"/>
              </a:rPr>
              <a:t>Фото: </a:t>
            </a:r>
            <a:r>
              <a:rPr lang="ru-RU" sz="2400" i="1" dirty="0" smtClean="0">
                <a:solidFill>
                  <a:srgbClr val="002B3A"/>
                </a:solidFill>
                <a:latin typeface="Century Schoolbook" panose="02040604050505020304" pitchFamily="18" charset="0"/>
              </a:rPr>
              <a:t>панорама </a:t>
            </a:r>
            <a:r>
              <a:rPr lang="ru-RU" sz="2400" i="1" dirty="0">
                <a:solidFill>
                  <a:srgbClr val="002B3A"/>
                </a:solidFill>
                <a:latin typeface="Century Schoolbook" panose="02040604050505020304" pitchFamily="18" charset="0"/>
              </a:rPr>
              <a:t>города Шуи. Конец XIX века</a:t>
            </a:r>
          </a:p>
        </p:txBody>
      </p:sp>
    </p:spTree>
    <p:extLst>
      <p:ext uri="{BB962C8B-B14F-4D97-AF65-F5344CB8AC3E}">
        <p14:creationId xmlns:p14="http://schemas.microsoft.com/office/powerpoint/2010/main" val="11675148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4556717" y="2271149"/>
            <a:ext cx="7267319" cy="4247317"/>
          </a:xfrm>
          <a:prstGeom prst="rect">
            <a:avLst/>
          </a:prstGeom>
          <a:noFill/>
        </p:spPr>
        <p:txBody>
          <a:bodyPr wrap="square" rtlCol="0">
            <a:spAutoFit/>
          </a:bodyPr>
          <a:lstStyle/>
          <a:p>
            <a:pPr marL="457200" indent="-457200">
              <a:buFont typeface="Arial" panose="020B0604020202020204" pitchFamily="34" charset="0"/>
              <a:buChar char="•"/>
            </a:pPr>
            <a:r>
              <a:rPr lang="ru-RU" sz="2700" i="1" dirty="0" smtClean="0">
                <a:solidFill>
                  <a:srgbClr val="002B3A"/>
                </a:solidFill>
                <a:latin typeface="Century Schoolbook" panose="02040604050505020304" pitchFamily="18" charset="0"/>
              </a:rPr>
              <a:t>35 </a:t>
            </a:r>
            <a:r>
              <a:rPr lang="ru-RU" sz="2700" i="1" dirty="0">
                <a:solidFill>
                  <a:srgbClr val="002B3A"/>
                </a:solidFill>
                <a:latin typeface="Century Schoolbook" panose="02040604050505020304" pitchFamily="18" charset="0"/>
              </a:rPr>
              <a:t>книг </a:t>
            </a:r>
            <a:r>
              <a:rPr lang="ru-RU" sz="2700" i="1" dirty="0" smtClean="0">
                <a:solidFill>
                  <a:srgbClr val="002B3A"/>
                </a:solidFill>
                <a:latin typeface="Century Schoolbook" panose="02040604050505020304" pitchFamily="18" charset="0"/>
              </a:rPr>
              <a:t>стихов</a:t>
            </a:r>
            <a:r>
              <a:rPr lang="ru-RU" sz="2700" i="1" dirty="0">
                <a:solidFill>
                  <a:srgbClr val="002B3A"/>
                </a:solidFill>
                <a:latin typeface="Century Schoolbook" panose="02040604050505020304" pitchFamily="18" charset="0"/>
              </a:rPr>
              <a:t>,</a:t>
            </a:r>
            <a:r>
              <a:rPr lang="ru-RU" sz="2700" i="1" dirty="0" smtClean="0">
                <a:solidFill>
                  <a:srgbClr val="002B3A"/>
                </a:solidFill>
                <a:latin typeface="Century Schoolbook" panose="02040604050505020304" pitchFamily="18" charset="0"/>
              </a:rPr>
              <a:t> </a:t>
            </a:r>
          </a:p>
          <a:p>
            <a:pPr marL="457200" indent="-457200">
              <a:buFont typeface="Arial" panose="020B0604020202020204" pitchFamily="34" charset="0"/>
              <a:buChar char="•"/>
            </a:pPr>
            <a:r>
              <a:rPr lang="ru-RU" sz="2700" i="1" dirty="0" smtClean="0">
                <a:solidFill>
                  <a:srgbClr val="002B3A"/>
                </a:solidFill>
                <a:latin typeface="Century Schoolbook" panose="02040604050505020304" pitchFamily="18" charset="0"/>
              </a:rPr>
              <a:t>20 </a:t>
            </a:r>
            <a:r>
              <a:rPr lang="ru-RU" sz="2700" i="1" dirty="0">
                <a:solidFill>
                  <a:srgbClr val="002B3A"/>
                </a:solidFill>
                <a:latin typeface="Century Schoolbook" panose="02040604050505020304" pitchFamily="18" charset="0"/>
              </a:rPr>
              <a:t>книг </a:t>
            </a:r>
            <a:r>
              <a:rPr lang="ru-RU" sz="2700" i="1" dirty="0" smtClean="0">
                <a:solidFill>
                  <a:srgbClr val="002B3A"/>
                </a:solidFill>
                <a:latin typeface="Century Schoolbook" panose="02040604050505020304" pitchFamily="18" charset="0"/>
              </a:rPr>
              <a:t>прозы; </a:t>
            </a:r>
          </a:p>
          <a:p>
            <a:r>
              <a:rPr lang="ru-RU" sz="2700" i="1" dirty="0" smtClean="0">
                <a:solidFill>
                  <a:srgbClr val="002B3A"/>
                </a:solidFill>
                <a:latin typeface="Century Schoolbook" panose="02040604050505020304" pitchFamily="18" charset="0"/>
              </a:rPr>
              <a:t>переводы</a:t>
            </a:r>
            <a:r>
              <a:rPr lang="ru-RU" sz="2700" i="1" dirty="0">
                <a:solidFill>
                  <a:srgbClr val="002B3A"/>
                </a:solidFill>
                <a:latin typeface="Century Schoolbook" panose="02040604050505020304" pitchFamily="18" charset="0"/>
              </a:rPr>
              <a:t>: </a:t>
            </a:r>
            <a:endParaRPr lang="ru-RU" sz="2700" i="1" dirty="0" smtClean="0">
              <a:solidFill>
                <a:srgbClr val="002B3A"/>
              </a:solidFill>
              <a:latin typeface="Century Schoolbook" panose="02040604050505020304" pitchFamily="18" charset="0"/>
            </a:endParaRPr>
          </a:p>
          <a:p>
            <a:pPr marL="457200" indent="-457200">
              <a:buFont typeface="Arial" panose="020B0604020202020204" pitchFamily="34" charset="0"/>
              <a:buChar char="•"/>
            </a:pPr>
            <a:r>
              <a:rPr lang="ru-RU" sz="2700" i="1" dirty="0" smtClean="0">
                <a:solidFill>
                  <a:srgbClr val="002B3A"/>
                </a:solidFill>
                <a:latin typeface="Century Schoolbook" panose="02040604050505020304" pitchFamily="18" charset="0"/>
              </a:rPr>
              <a:t>Эдгар </a:t>
            </a:r>
            <a:r>
              <a:rPr lang="ru-RU" sz="2700" i="1" dirty="0">
                <a:solidFill>
                  <a:srgbClr val="002B3A"/>
                </a:solidFill>
                <a:latin typeface="Century Schoolbook" panose="02040604050505020304" pitchFamily="18" charset="0"/>
              </a:rPr>
              <a:t>По - 5 </a:t>
            </a:r>
            <a:r>
              <a:rPr lang="ru-RU" sz="2700" i="1" dirty="0" smtClean="0">
                <a:solidFill>
                  <a:srgbClr val="002B3A"/>
                </a:solidFill>
                <a:latin typeface="Century Schoolbook" panose="02040604050505020304" pitchFamily="18" charset="0"/>
              </a:rPr>
              <a:t>книг, </a:t>
            </a:r>
          </a:p>
          <a:p>
            <a:pPr marL="457200" indent="-457200">
              <a:buFont typeface="Arial" panose="020B0604020202020204" pitchFamily="34" charset="0"/>
              <a:buChar char="•"/>
            </a:pPr>
            <a:r>
              <a:rPr lang="ru-RU" sz="2700" i="1" dirty="0" smtClean="0">
                <a:solidFill>
                  <a:srgbClr val="002B3A"/>
                </a:solidFill>
                <a:latin typeface="Century Schoolbook" panose="02040604050505020304" pitchFamily="18" charset="0"/>
              </a:rPr>
              <a:t>Шелли </a:t>
            </a:r>
            <a:r>
              <a:rPr lang="ru-RU" sz="2700" i="1" dirty="0">
                <a:solidFill>
                  <a:srgbClr val="002B3A"/>
                </a:solidFill>
                <a:latin typeface="Century Schoolbook" panose="02040604050505020304" pitchFamily="18" charset="0"/>
              </a:rPr>
              <a:t>- 3 </a:t>
            </a:r>
            <a:r>
              <a:rPr lang="ru-RU" sz="2700" i="1" dirty="0" smtClean="0">
                <a:solidFill>
                  <a:srgbClr val="002B3A"/>
                </a:solidFill>
                <a:latin typeface="Century Schoolbook" panose="02040604050505020304" pitchFamily="18" charset="0"/>
              </a:rPr>
              <a:t>книги, </a:t>
            </a:r>
            <a:endParaRPr lang="ru-RU" sz="2700" i="1" dirty="0">
              <a:solidFill>
                <a:srgbClr val="002B3A"/>
              </a:solidFill>
              <a:latin typeface="Century Schoolbook" panose="02040604050505020304" pitchFamily="18" charset="0"/>
            </a:endParaRPr>
          </a:p>
          <a:p>
            <a:pPr marL="457200" indent="-457200">
              <a:buFont typeface="Arial" panose="020B0604020202020204" pitchFamily="34" charset="0"/>
              <a:buChar char="•"/>
            </a:pPr>
            <a:r>
              <a:rPr lang="ru-RU" sz="2700" i="1" dirty="0" smtClean="0">
                <a:solidFill>
                  <a:srgbClr val="002B3A"/>
                </a:solidFill>
                <a:latin typeface="Century Schoolbook" panose="02040604050505020304" pitchFamily="18" charset="0"/>
              </a:rPr>
              <a:t>Кальдерон </a:t>
            </a:r>
            <a:r>
              <a:rPr lang="ru-RU" sz="2700" i="1" dirty="0">
                <a:solidFill>
                  <a:srgbClr val="002B3A"/>
                </a:solidFill>
                <a:latin typeface="Century Schoolbook" panose="02040604050505020304" pitchFamily="18" charset="0"/>
              </a:rPr>
              <a:t>- 4 </a:t>
            </a:r>
            <a:r>
              <a:rPr lang="ru-RU" sz="2700" i="1" dirty="0" smtClean="0">
                <a:solidFill>
                  <a:srgbClr val="002B3A"/>
                </a:solidFill>
                <a:latin typeface="Century Schoolbook" panose="02040604050505020304" pitchFamily="18" charset="0"/>
              </a:rPr>
              <a:t>книги, </a:t>
            </a:r>
          </a:p>
          <a:p>
            <a:pPr marL="457200" indent="-457200">
              <a:buFont typeface="Arial" panose="020B0604020202020204" pitchFamily="34" charset="0"/>
              <a:buChar char="•"/>
            </a:pPr>
            <a:r>
              <a:rPr lang="ru-RU" sz="2700" i="1" dirty="0" smtClean="0">
                <a:solidFill>
                  <a:srgbClr val="002B3A"/>
                </a:solidFill>
                <a:latin typeface="Century Schoolbook" panose="02040604050505020304" pitchFamily="18" charset="0"/>
              </a:rPr>
              <a:t>Уайльд</a:t>
            </a:r>
            <a:r>
              <a:rPr lang="ru-RU" sz="2700" i="1" dirty="0">
                <a:solidFill>
                  <a:srgbClr val="002B3A"/>
                </a:solidFill>
                <a:latin typeface="Century Schoolbook" panose="02040604050505020304" pitchFamily="18" charset="0"/>
              </a:rPr>
              <a:t>, </a:t>
            </a:r>
            <a:endParaRPr lang="ru-RU" sz="2700" i="1" dirty="0" smtClean="0">
              <a:solidFill>
                <a:srgbClr val="002B3A"/>
              </a:solidFill>
              <a:latin typeface="Century Schoolbook" panose="02040604050505020304" pitchFamily="18" charset="0"/>
            </a:endParaRPr>
          </a:p>
          <a:p>
            <a:pPr marL="457200" indent="-457200">
              <a:buFont typeface="Arial" panose="020B0604020202020204" pitchFamily="34" charset="0"/>
              <a:buChar char="•"/>
            </a:pPr>
            <a:r>
              <a:rPr lang="ru-RU" sz="2700" i="1" dirty="0" smtClean="0">
                <a:solidFill>
                  <a:srgbClr val="002B3A"/>
                </a:solidFill>
                <a:latin typeface="Century Schoolbook" panose="02040604050505020304" pitchFamily="18" charset="0"/>
              </a:rPr>
              <a:t>Марло</a:t>
            </a:r>
            <a:r>
              <a:rPr lang="ru-RU" sz="2700" i="1" dirty="0">
                <a:solidFill>
                  <a:srgbClr val="002B3A"/>
                </a:solidFill>
                <a:latin typeface="Century Schoolbook" panose="02040604050505020304" pitchFamily="18" charset="0"/>
              </a:rPr>
              <a:t>, </a:t>
            </a:r>
            <a:endParaRPr lang="ru-RU" sz="2700" i="1" dirty="0" smtClean="0">
              <a:solidFill>
                <a:srgbClr val="002B3A"/>
              </a:solidFill>
              <a:latin typeface="Century Schoolbook" panose="02040604050505020304" pitchFamily="18" charset="0"/>
            </a:endParaRPr>
          </a:p>
          <a:p>
            <a:pPr marL="457200" indent="-457200">
              <a:buFont typeface="Arial" panose="020B0604020202020204" pitchFamily="34" charset="0"/>
              <a:buChar char="•"/>
            </a:pPr>
            <a:r>
              <a:rPr lang="ru-RU" sz="2700" i="1" dirty="0" smtClean="0">
                <a:solidFill>
                  <a:srgbClr val="002B3A"/>
                </a:solidFill>
                <a:latin typeface="Century Schoolbook" panose="02040604050505020304" pitchFamily="18" charset="0"/>
              </a:rPr>
              <a:t>Руставели </a:t>
            </a:r>
            <a:r>
              <a:rPr lang="ru-RU" sz="2700" i="1" dirty="0">
                <a:solidFill>
                  <a:srgbClr val="002B3A"/>
                </a:solidFill>
                <a:latin typeface="Century Schoolbook" panose="02040604050505020304" pitchFamily="18" charset="0"/>
              </a:rPr>
              <a:t>и другие </a:t>
            </a:r>
            <a:r>
              <a:rPr lang="ru-RU" sz="2700" i="1" dirty="0" smtClean="0">
                <a:solidFill>
                  <a:srgbClr val="002B3A"/>
                </a:solidFill>
                <a:latin typeface="Century Schoolbook" panose="02040604050505020304" pitchFamily="18" charset="0"/>
              </a:rPr>
              <a:t>- </a:t>
            </a:r>
            <a:r>
              <a:rPr lang="ru-RU" sz="2700" i="1" dirty="0">
                <a:solidFill>
                  <a:srgbClr val="002B3A"/>
                </a:solidFill>
                <a:latin typeface="Century Schoolbook" panose="02040604050505020304" pitchFamily="18" charset="0"/>
              </a:rPr>
              <a:t>приблизительно 10 000 печатных страниц!</a:t>
            </a:r>
          </a:p>
        </p:txBody>
      </p:sp>
      <p:pic>
        <p:nvPicPr>
          <p:cNvPr id="10" name="Рисунок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8290" y="773169"/>
            <a:ext cx="2443573" cy="3354276"/>
          </a:xfrm>
          <a:prstGeom prst="rect">
            <a:avLst/>
          </a:prstGeom>
        </p:spPr>
      </p:pic>
      <p:pic>
        <p:nvPicPr>
          <p:cNvPr id="8" name="Рисунок 7"/>
          <p:cNvPicPr>
            <a:picLocks noChangeAspect="1"/>
          </p:cNvPicPr>
          <p:nvPr/>
        </p:nvPicPr>
        <p:blipFill>
          <a:blip r:embed="rId4" cstate="print">
            <a:extLst>
              <a:ext uri="{BEBA8EAE-BF5A-486C-A8C5-ECC9F3942E4B}">
                <a14:imgProps xmlns:a14="http://schemas.microsoft.com/office/drawing/2010/main">
                  <a14:imgLayer r:embed="rId5">
                    <a14:imgEffect>
                      <a14:backgroundRemoval t="0" b="99659" l="0" r="100000"/>
                    </a14:imgEffect>
                  </a14:imgLayer>
                </a14:imgProps>
              </a:ext>
              <a:ext uri="{28A0092B-C50C-407E-A947-70E740481C1C}">
                <a14:useLocalDpi xmlns:a14="http://schemas.microsoft.com/office/drawing/2010/main" val="0"/>
              </a:ext>
            </a:extLst>
          </a:blip>
          <a:stretch>
            <a:fillRect/>
          </a:stretch>
        </p:blipFill>
        <p:spPr>
          <a:xfrm>
            <a:off x="1362337" y="3194479"/>
            <a:ext cx="3194380" cy="3194380"/>
          </a:xfrm>
          <a:prstGeom prst="rect">
            <a:avLst/>
          </a:prstGeom>
        </p:spPr>
      </p:pic>
      <p:sp>
        <p:nvSpPr>
          <p:cNvPr id="11" name="TextBox 10"/>
          <p:cNvSpPr txBox="1"/>
          <p:nvPr/>
        </p:nvSpPr>
        <p:spPr>
          <a:xfrm>
            <a:off x="4003831" y="1191299"/>
            <a:ext cx="7622111" cy="923330"/>
          </a:xfrm>
          <a:prstGeom prst="rect">
            <a:avLst/>
          </a:prstGeom>
          <a:noFill/>
        </p:spPr>
        <p:txBody>
          <a:bodyPr wrap="square" rtlCol="0">
            <a:spAutoFit/>
          </a:bodyPr>
          <a:lstStyle/>
          <a:p>
            <a:pPr algn="ctr"/>
            <a:r>
              <a:rPr lang="ru-RU" sz="2700" i="1" dirty="0">
                <a:solidFill>
                  <a:srgbClr val="002B3A"/>
                </a:solidFill>
                <a:latin typeface="Century Schoolbook" panose="02040604050505020304" pitchFamily="18" charset="0"/>
              </a:rPr>
              <a:t> </a:t>
            </a:r>
            <a:r>
              <a:rPr lang="ru-RU" sz="2700" b="1" i="1" dirty="0">
                <a:solidFill>
                  <a:srgbClr val="002B3A"/>
                </a:solidFill>
                <a:latin typeface="Century Schoolbook" panose="02040604050505020304" pitchFamily="18" charset="0"/>
              </a:rPr>
              <a:t>За свою жизнь </a:t>
            </a:r>
            <a:r>
              <a:rPr lang="ru-RU" sz="2700" b="1" i="1" dirty="0" smtClean="0">
                <a:solidFill>
                  <a:srgbClr val="002B3A"/>
                </a:solidFill>
                <a:latin typeface="Century Schoolbook" panose="02040604050505020304" pitchFamily="18" charset="0"/>
              </a:rPr>
              <a:t>Константин</a:t>
            </a:r>
          </a:p>
          <a:p>
            <a:pPr algn="ctr"/>
            <a:r>
              <a:rPr lang="ru-RU" sz="2700" b="1" i="1" dirty="0" smtClean="0">
                <a:solidFill>
                  <a:srgbClr val="002B3A"/>
                </a:solidFill>
                <a:latin typeface="Century Schoolbook" panose="02040604050505020304" pitchFamily="18" charset="0"/>
              </a:rPr>
              <a:t> </a:t>
            </a:r>
            <a:r>
              <a:rPr lang="ru-RU" sz="2700" b="1" i="1" dirty="0">
                <a:solidFill>
                  <a:srgbClr val="002B3A"/>
                </a:solidFill>
                <a:latin typeface="Century Schoolbook" panose="02040604050505020304" pitchFamily="18" charset="0"/>
              </a:rPr>
              <a:t>Дмитриевич </a:t>
            </a:r>
            <a:r>
              <a:rPr lang="ru-RU" sz="2700" b="1" i="1" dirty="0" smtClean="0">
                <a:solidFill>
                  <a:srgbClr val="002B3A"/>
                </a:solidFill>
                <a:latin typeface="Century Schoolbook" panose="02040604050505020304" pitchFamily="18" charset="0"/>
              </a:rPr>
              <a:t>написал</a:t>
            </a:r>
            <a:r>
              <a:rPr lang="ru-RU" sz="2700" b="1" i="1" dirty="0">
                <a:solidFill>
                  <a:srgbClr val="002B3A"/>
                </a:solidFill>
                <a:latin typeface="Century Schoolbook" panose="02040604050505020304" pitchFamily="18" charset="0"/>
              </a:rPr>
              <a:t>: </a:t>
            </a:r>
            <a:endParaRPr lang="ru-RU" b="1" dirty="0"/>
          </a:p>
        </p:txBody>
      </p:sp>
      <p:pic>
        <p:nvPicPr>
          <p:cNvPr id="16" name="Рисунок 15"/>
          <p:cNvPicPr>
            <a:picLocks noChangeAspect="1"/>
          </p:cNvPicPr>
          <p:nvPr/>
        </p:nvPicPr>
        <p:blipFill>
          <a:blip r:embed="rId6" cstate="print">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tretch>
            <a:fillRect/>
          </a:stretch>
        </p:blipFill>
        <p:spPr>
          <a:xfrm>
            <a:off x="1228725" y="5448755"/>
            <a:ext cx="1191858" cy="1293533"/>
          </a:xfrm>
          <a:prstGeom prst="rect">
            <a:avLst/>
          </a:prstGeom>
        </p:spPr>
      </p:pic>
      <p:sp>
        <p:nvSpPr>
          <p:cNvPr id="18" name="TextBox 17"/>
          <p:cNvSpPr txBox="1"/>
          <p:nvPr/>
        </p:nvSpPr>
        <p:spPr>
          <a:xfrm>
            <a:off x="3389566" y="511559"/>
            <a:ext cx="8850642" cy="523220"/>
          </a:xfrm>
          <a:prstGeom prst="rect">
            <a:avLst/>
          </a:prstGeom>
          <a:noFill/>
        </p:spPr>
        <p:txBody>
          <a:bodyPr wrap="square" rtlCol="0">
            <a:spAutoFit/>
          </a:bodyPr>
          <a:lstStyle/>
          <a:p>
            <a:pPr algn="ctr"/>
            <a:r>
              <a:rPr lang="ru-RU" b="1" dirty="0">
                <a:solidFill>
                  <a:srgbClr val="002B3A"/>
                </a:solidFill>
              </a:rPr>
              <a:t> </a:t>
            </a:r>
            <a:r>
              <a:rPr lang="ru-RU" sz="2800" b="1" i="1" dirty="0">
                <a:solidFill>
                  <a:srgbClr val="002B3A"/>
                </a:solidFill>
                <a:latin typeface="Century Schoolbook" panose="02040604050505020304" pitchFamily="18" charset="0"/>
              </a:rPr>
              <a:t>О творчестве </a:t>
            </a:r>
            <a:r>
              <a:rPr lang="ru-RU" sz="2800" b="1" i="1" dirty="0" smtClean="0">
                <a:solidFill>
                  <a:srgbClr val="002B3A"/>
                </a:solidFill>
                <a:latin typeface="Century Schoolbook" panose="02040604050505020304" pitchFamily="18" charset="0"/>
              </a:rPr>
              <a:t>К. Д. </a:t>
            </a:r>
            <a:r>
              <a:rPr lang="ru-RU" sz="2800" b="1" i="1" dirty="0">
                <a:solidFill>
                  <a:srgbClr val="002B3A"/>
                </a:solidFill>
                <a:latin typeface="Century Schoolbook" panose="02040604050505020304" pitchFamily="18" charset="0"/>
              </a:rPr>
              <a:t>Бальмонта </a:t>
            </a:r>
            <a:endParaRPr lang="ru-RU" sz="2800" i="1" dirty="0">
              <a:solidFill>
                <a:srgbClr val="002B3A"/>
              </a:solidFill>
              <a:latin typeface="Century Schoolbook" panose="02040604050505020304" pitchFamily="18" charset="0"/>
            </a:endParaRPr>
          </a:p>
        </p:txBody>
      </p:sp>
    </p:spTree>
    <p:extLst>
      <p:ext uri="{BB962C8B-B14F-4D97-AF65-F5344CB8AC3E}">
        <p14:creationId xmlns:p14="http://schemas.microsoft.com/office/powerpoint/2010/main" val="17208836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28428" y="3274323"/>
            <a:ext cx="3454031" cy="3454031"/>
          </a:xfrm>
          <a:prstGeom prst="rect">
            <a:avLst/>
          </a:prstGeom>
        </p:spPr>
      </p:pic>
      <p:sp>
        <p:nvSpPr>
          <p:cNvPr id="3" name="TextBox 2"/>
          <p:cNvSpPr txBox="1"/>
          <p:nvPr/>
        </p:nvSpPr>
        <p:spPr>
          <a:xfrm>
            <a:off x="858832" y="78497"/>
            <a:ext cx="11057467" cy="2677656"/>
          </a:xfrm>
          <a:prstGeom prst="rect">
            <a:avLst/>
          </a:prstGeom>
          <a:noFill/>
        </p:spPr>
        <p:txBody>
          <a:bodyPr wrap="square" rtlCol="0">
            <a:spAutoFit/>
          </a:bodyPr>
          <a:lstStyle/>
          <a:p>
            <a:r>
              <a:rPr lang="ru-RU" sz="2800" i="1" dirty="0" smtClean="0">
                <a:latin typeface="Century Schoolbook" panose="02040604050505020304" pitchFamily="18" charset="0"/>
              </a:rPr>
              <a:t>       </a:t>
            </a:r>
            <a:r>
              <a:rPr lang="ru-RU" sz="2800" i="1" dirty="0" smtClean="0">
                <a:solidFill>
                  <a:srgbClr val="002B3A"/>
                </a:solidFill>
                <a:latin typeface="Century Schoolbook" panose="02040604050505020304" pitchFamily="18" charset="0"/>
              </a:rPr>
              <a:t>«</a:t>
            </a:r>
            <a:r>
              <a:rPr lang="ru-RU" sz="2800" i="1" dirty="0">
                <a:solidFill>
                  <a:srgbClr val="002B3A"/>
                </a:solidFill>
                <a:latin typeface="Century Schoolbook" panose="02040604050505020304" pitchFamily="18" charset="0"/>
              </a:rPr>
              <a:t>Я знаю многих детей, которые принимают «Аромат Солнца». ….Для меня высокое художественное счастье — эта радость знать, что тонкие золотые струны, прозвучавшие в моей душе, звучат и звучат в утончённых детских душах. О, утонченных! Слепые думают, что детские души — простые, как они думают, что Природа есть образец простоты. </a:t>
            </a:r>
          </a:p>
        </p:txBody>
      </p:sp>
      <p:sp>
        <p:nvSpPr>
          <p:cNvPr id="5" name="TextBox 4"/>
          <p:cNvSpPr txBox="1"/>
          <p:nvPr/>
        </p:nvSpPr>
        <p:spPr>
          <a:xfrm>
            <a:off x="858832" y="2836502"/>
            <a:ext cx="11333168" cy="523220"/>
          </a:xfrm>
          <a:prstGeom prst="rect">
            <a:avLst/>
          </a:prstGeom>
          <a:noFill/>
        </p:spPr>
        <p:txBody>
          <a:bodyPr wrap="square" rtlCol="0">
            <a:spAutoFit/>
          </a:bodyPr>
          <a:lstStyle/>
          <a:p>
            <a:pPr lvl="0"/>
            <a:r>
              <a:rPr lang="ru-RU" sz="2800" i="1" dirty="0" smtClean="0">
                <a:solidFill>
                  <a:prstClr val="black"/>
                </a:solidFill>
                <a:latin typeface="Century Schoolbook" panose="02040604050505020304" pitchFamily="18" charset="0"/>
              </a:rPr>
              <a:t>       </a:t>
            </a:r>
            <a:r>
              <a:rPr lang="ru-RU" sz="2800" i="1" dirty="0" smtClean="0">
                <a:solidFill>
                  <a:srgbClr val="002B3A"/>
                </a:solidFill>
                <a:latin typeface="Century Schoolbook" panose="02040604050505020304" pitchFamily="18" charset="0"/>
              </a:rPr>
              <a:t>Но </a:t>
            </a:r>
            <a:r>
              <a:rPr lang="ru-RU" sz="2800" i="1" dirty="0">
                <a:solidFill>
                  <a:srgbClr val="002B3A"/>
                </a:solidFill>
                <a:latin typeface="Century Schoolbook" panose="02040604050505020304" pitchFamily="18" charset="0"/>
              </a:rPr>
              <a:t>Природа, каждый день создающая новые закаты </a:t>
            </a:r>
            <a:r>
              <a:rPr lang="ru-RU" sz="2800" i="1" dirty="0" smtClean="0">
                <a:solidFill>
                  <a:srgbClr val="002B3A"/>
                </a:solidFill>
                <a:latin typeface="Century Schoolbook" panose="02040604050505020304" pitchFamily="18" charset="0"/>
              </a:rPr>
              <a:t>и</a:t>
            </a:r>
            <a:endParaRPr lang="ru-RU" sz="2800" i="1" dirty="0">
              <a:solidFill>
                <a:srgbClr val="002B3A"/>
              </a:solidFill>
              <a:latin typeface="Century Schoolbook" panose="02040604050505020304" pitchFamily="18" charset="0"/>
            </a:endParaRPr>
          </a:p>
        </p:txBody>
      </p:sp>
      <p:sp>
        <p:nvSpPr>
          <p:cNvPr id="6" name="TextBox 5"/>
          <p:cNvSpPr txBox="1"/>
          <p:nvPr/>
        </p:nvSpPr>
        <p:spPr>
          <a:xfrm>
            <a:off x="858831" y="3274324"/>
            <a:ext cx="7912635" cy="3539430"/>
          </a:xfrm>
          <a:prstGeom prst="rect">
            <a:avLst/>
          </a:prstGeom>
          <a:noFill/>
        </p:spPr>
        <p:txBody>
          <a:bodyPr wrap="square" rtlCol="0">
            <a:spAutoFit/>
          </a:bodyPr>
          <a:lstStyle/>
          <a:p>
            <a:pPr lvl="0"/>
            <a:r>
              <a:rPr lang="ru-RU" sz="2800" i="1" dirty="0">
                <a:solidFill>
                  <a:srgbClr val="002B3A"/>
                </a:solidFill>
                <a:latin typeface="Century Schoolbook" panose="02040604050505020304" pitchFamily="18" charset="0"/>
              </a:rPr>
              <a:t>каждое утро находящаяся в безбрежном творчестве, есть воплощённая сложность, а не простота. Природа бежит простоты, как бежит пустоты. </a:t>
            </a:r>
          </a:p>
          <a:p>
            <a:pPr lvl="0"/>
            <a:endParaRPr lang="ru-RU" sz="2800" i="1" dirty="0">
              <a:solidFill>
                <a:srgbClr val="002B3A"/>
              </a:solidFill>
              <a:latin typeface="Century Schoolbook" panose="02040604050505020304" pitchFamily="18" charset="0"/>
            </a:endParaRPr>
          </a:p>
          <a:p>
            <a:pPr lvl="0"/>
            <a:r>
              <a:rPr lang="ru-RU" sz="2800" i="1" dirty="0">
                <a:solidFill>
                  <a:srgbClr val="002B3A"/>
                </a:solidFill>
                <a:latin typeface="Century Schoolbook" panose="02040604050505020304" pitchFamily="18" charset="0"/>
              </a:rPr>
              <a:t>       И детские души сложны, утончённы, душа ребёнка извилиста, детская душа — лабиринт». </a:t>
            </a:r>
          </a:p>
        </p:txBody>
      </p:sp>
    </p:spTree>
    <p:extLst>
      <p:ext uri="{BB962C8B-B14F-4D97-AF65-F5344CB8AC3E}">
        <p14:creationId xmlns:p14="http://schemas.microsoft.com/office/powerpoint/2010/main" val="122909654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5542" y="475974"/>
            <a:ext cx="3762991" cy="5162824"/>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6766" y="475974"/>
            <a:ext cx="3565974" cy="5162824"/>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2701351" y="5867400"/>
            <a:ext cx="9271447" cy="882678"/>
          </a:xfrm>
          <a:prstGeom prst="rect">
            <a:avLst/>
          </a:prstGeom>
          <a:noFill/>
        </p:spPr>
        <p:txBody>
          <a:bodyPr wrap="square" rtlCol="0">
            <a:spAutoFit/>
          </a:bodyPr>
          <a:lstStyle/>
          <a:p>
            <a:pPr algn="r">
              <a:lnSpc>
                <a:spcPct val="107000"/>
              </a:lnSpc>
              <a:spcAft>
                <a:spcPts val="0"/>
              </a:spcAft>
            </a:pPr>
            <a:r>
              <a:rPr lang="ru-RU" sz="2400" b="1"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Фото: </a:t>
            </a:r>
            <a:r>
              <a:rPr lang="ru-RU" sz="24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Нина </a:t>
            </a:r>
            <a:r>
              <a:rPr lang="ru-RU" sz="2400" i="1" dirty="0" smtClean="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Бальмонт с </a:t>
            </a:r>
            <a:r>
              <a:rPr lang="ru-RU" sz="24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матерью </a:t>
            </a:r>
            <a:r>
              <a:rPr lang="ru-RU" sz="2400" i="1" dirty="0" smtClean="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Екатериной Алексеевной Бальмонт (урожденная Андреева), (</a:t>
            </a:r>
            <a:r>
              <a:rPr lang="ru-RU" sz="2400" i="1" dirty="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1867–1950</a:t>
            </a:r>
            <a:r>
              <a:rPr lang="ru-RU" sz="2400" i="1" dirty="0" smtClean="0">
                <a:solidFill>
                  <a:srgbClr val="002B3A"/>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2400" i="1" dirty="0">
              <a:solidFill>
                <a:srgbClr val="002B3A"/>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Рисунок 4"/>
          <p:cNvPicPr>
            <a:picLocks noChangeAspect="1"/>
          </p:cNvPicPr>
          <p:nvPr/>
        </p:nvPicPr>
        <p:blipFill rotWithShape="1">
          <a:blip r:embed="rId5">
            <a:extLst>
              <a:ext uri="{28A0092B-C50C-407E-A947-70E740481C1C}">
                <a14:useLocalDpi xmlns:a14="http://schemas.microsoft.com/office/drawing/2010/main" val="0"/>
              </a:ext>
            </a:extLst>
          </a:blip>
          <a:srcRect l="2562" r="27970"/>
          <a:stretch/>
        </p:blipFill>
        <p:spPr>
          <a:xfrm>
            <a:off x="8801100" y="476180"/>
            <a:ext cx="3171698" cy="516261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316369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637309"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p:cNvPicPr>
            <a:picLocks noChangeAspect="1"/>
          </p:cNvPicPr>
          <p:nvPr/>
        </p:nvPicPr>
        <p:blipFill rotWithShape="1">
          <a:blip r:embed="rId3" cstate="print">
            <a:extLst>
              <a:ext uri="{28A0092B-C50C-407E-A947-70E740481C1C}">
                <a14:useLocalDpi xmlns:a14="http://schemas.microsoft.com/office/drawing/2010/main" val="0"/>
              </a:ext>
            </a:extLst>
          </a:blip>
          <a:srcRect r="3401"/>
          <a:stretch/>
        </p:blipFill>
        <p:spPr>
          <a:xfrm>
            <a:off x="5344510" y="2254230"/>
            <a:ext cx="6847490" cy="4430349"/>
          </a:xfrm>
          <a:prstGeom prst="rect">
            <a:avLst/>
          </a:prstGeom>
        </p:spPr>
      </p:pic>
      <p:sp>
        <p:nvSpPr>
          <p:cNvPr id="6" name="TextBox 5"/>
          <p:cNvSpPr txBox="1"/>
          <p:nvPr/>
        </p:nvSpPr>
        <p:spPr>
          <a:xfrm>
            <a:off x="2452619" y="721739"/>
            <a:ext cx="5020235" cy="553998"/>
          </a:xfrm>
          <a:prstGeom prst="rect">
            <a:avLst/>
          </a:prstGeom>
          <a:noFill/>
        </p:spPr>
        <p:txBody>
          <a:bodyPr wrap="square" rtlCol="0">
            <a:spAutoFit/>
          </a:bodyPr>
          <a:lstStyle/>
          <a:p>
            <a:pPr algn="ctr"/>
            <a:r>
              <a:rPr lang="ru-RU" sz="3000" b="1" i="1" dirty="0">
                <a:solidFill>
                  <a:srgbClr val="002B3A"/>
                </a:solidFill>
                <a:latin typeface="Century Schoolbook" panose="02040604050505020304" pitchFamily="18" charset="0"/>
              </a:rPr>
              <a:t>П</a:t>
            </a:r>
            <a:r>
              <a:rPr lang="ru-RU" sz="3000" b="1" i="1" dirty="0" smtClean="0">
                <a:solidFill>
                  <a:srgbClr val="002B3A"/>
                </a:solidFill>
                <a:latin typeface="Century Schoolbook" panose="02040604050505020304" pitchFamily="18" charset="0"/>
              </a:rPr>
              <a:t>освящение</a:t>
            </a:r>
            <a:endParaRPr lang="ru-RU" sz="3000" b="1" i="1" dirty="0">
              <a:solidFill>
                <a:srgbClr val="002B3A"/>
              </a:solidFill>
              <a:latin typeface="Century Schoolbook" panose="02040604050505020304" pitchFamily="18" charset="0"/>
            </a:endParaRPr>
          </a:p>
        </p:txBody>
      </p:sp>
      <p:sp>
        <p:nvSpPr>
          <p:cNvPr id="7" name="TextBox 6"/>
          <p:cNvSpPr txBox="1"/>
          <p:nvPr/>
        </p:nvSpPr>
        <p:spPr>
          <a:xfrm>
            <a:off x="1026303" y="1601901"/>
            <a:ext cx="8157883" cy="3970318"/>
          </a:xfrm>
          <a:prstGeom prst="rect">
            <a:avLst/>
          </a:prstGeom>
          <a:noFill/>
        </p:spPr>
        <p:txBody>
          <a:bodyPr wrap="square" rtlCol="0">
            <a:spAutoFit/>
          </a:bodyPr>
          <a:lstStyle/>
          <a:p>
            <a:r>
              <a:rPr lang="ru-RU" sz="2800" i="1" dirty="0">
                <a:solidFill>
                  <a:srgbClr val="002B3A"/>
                </a:solidFill>
                <a:latin typeface="Century Schoolbook" panose="02040604050505020304" pitchFamily="18" charset="0"/>
              </a:rPr>
              <a:t>Солнечной Нинике, с светлыми глазками – </a:t>
            </a:r>
          </a:p>
          <a:p>
            <a:r>
              <a:rPr lang="ru-RU" sz="2800" i="1" dirty="0">
                <a:solidFill>
                  <a:srgbClr val="002B3A"/>
                </a:solidFill>
                <a:latin typeface="Century Schoolbook" panose="02040604050505020304" pitchFamily="18" charset="0"/>
              </a:rPr>
              <a:t>Этот букетик из тонких былинок. </a:t>
            </a:r>
          </a:p>
          <a:p>
            <a:r>
              <a:rPr lang="ru-RU" sz="2800" i="1" dirty="0">
                <a:solidFill>
                  <a:srgbClr val="002B3A"/>
                </a:solidFill>
                <a:latin typeface="Century Schoolbook" panose="02040604050505020304" pitchFamily="18" charset="0"/>
              </a:rPr>
              <a:t>Ты позабавишься Фейными сказками, </a:t>
            </a:r>
          </a:p>
          <a:p>
            <a:r>
              <a:rPr lang="ru-RU" sz="2800" i="1" dirty="0">
                <a:solidFill>
                  <a:srgbClr val="002B3A"/>
                </a:solidFill>
                <a:latin typeface="Century Schoolbook" panose="02040604050505020304" pitchFamily="18" charset="0"/>
              </a:rPr>
              <a:t>После – блеснёшь мне зелёными глазками, – </a:t>
            </a:r>
          </a:p>
          <a:p>
            <a:r>
              <a:rPr lang="ru-RU" sz="2800" i="1" dirty="0">
                <a:solidFill>
                  <a:srgbClr val="002B3A"/>
                </a:solidFill>
                <a:latin typeface="Century Schoolbook" panose="02040604050505020304" pitchFamily="18" charset="0"/>
              </a:rPr>
              <a:t>В них не хочу я росинок. </a:t>
            </a:r>
          </a:p>
          <a:p>
            <a:r>
              <a:rPr lang="ru-RU" sz="2800" i="1" dirty="0">
                <a:solidFill>
                  <a:srgbClr val="002B3A"/>
                </a:solidFill>
                <a:latin typeface="Century Schoolbook" panose="02040604050505020304" pitchFamily="18" charset="0"/>
              </a:rPr>
              <a:t>Вечер далёк, и до вечера встретится </a:t>
            </a:r>
          </a:p>
          <a:p>
            <a:r>
              <a:rPr lang="ru-RU" sz="2800" i="1" dirty="0">
                <a:solidFill>
                  <a:srgbClr val="002B3A"/>
                </a:solidFill>
                <a:latin typeface="Century Schoolbook" panose="02040604050505020304" pitchFamily="18" charset="0"/>
              </a:rPr>
              <a:t>Много нам: гномы, и страхи, и змеи. </a:t>
            </a:r>
          </a:p>
          <a:p>
            <a:r>
              <a:rPr lang="ru-RU" sz="2800" i="1" dirty="0">
                <a:solidFill>
                  <a:srgbClr val="002B3A"/>
                </a:solidFill>
                <a:latin typeface="Century Schoolbook" panose="02040604050505020304" pitchFamily="18" charset="0"/>
              </a:rPr>
              <a:t>Чур, не пугаться, – а если засветятся </a:t>
            </a:r>
          </a:p>
          <a:p>
            <a:r>
              <a:rPr lang="ru-RU" sz="2800" i="1" dirty="0">
                <a:solidFill>
                  <a:srgbClr val="002B3A"/>
                </a:solidFill>
                <a:latin typeface="Century Schoolbook" panose="02040604050505020304" pitchFamily="18" charset="0"/>
              </a:rPr>
              <a:t>Слёзки, пожалуюсь Фее.</a:t>
            </a:r>
          </a:p>
        </p:txBody>
      </p:sp>
    </p:spTree>
    <p:extLst>
      <p:ext uri="{BB962C8B-B14F-4D97-AF65-F5344CB8AC3E}">
        <p14:creationId xmlns:p14="http://schemas.microsoft.com/office/powerpoint/2010/main" val="2774921180"/>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1995</TotalTime>
  <Words>5734</Words>
  <Application>Microsoft Office PowerPoint</Application>
  <PresentationFormat>Широкоэкранный</PresentationFormat>
  <Paragraphs>507</Paragraphs>
  <Slides>24</Slides>
  <Notes>19</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24</vt:i4>
      </vt:variant>
    </vt:vector>
  </HeadingPairs>
  <TitlesOfParts>
    <vt:vector size="30" baseType="lpstr">
      <vt:lpstr>Arial</vt:lpstr>
      <vt:lpstr>Calibri</vt:lpstr>
      <vt:lpstr>Calibri Light</vt:lpstr>
      <vt:lpstr>Century Schoolbook</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 по "МДК 02.07  Детская литература с практикумом по выразительному чтению"</dc:title>
  <dc:subject>Произведения о детях и для детей в творчестве писателей конца XIX начала XX в. Стихи К. Д. Бальмо́нта.</dc:subject>
  <dc:creator>преподаватель "АМУРСКИЙ ПЕДАГОГИЧЕСКИЙ КОЛЛЕДЖ" О.Г. Гольская </dc:creator>
  <cp:keywords>серебряный век русской литературы, тема детства, художественная реальность, искусство, ребенок, символ, знак.</cp:keywords>
  <dc:description>Слайд - лекция (презентация) посвящена воплощению темы детства в творчестве русского поэта символиста К.Д. Бальмонта.</dc:description>
  <cp:lastModifiedBy>Admin</cp:lastModifiedBy>
  <cp:revision>277</cp:revision>
  <dcterms:created xsi:type="dcterms:W3CDTF">2021-01-14T11:48:37Z</dcterms:created>
  <dcterms:modified xsi:type="dcterms:W3CDTF">2021-01-21T23:57:36Z</dcterms:modified>
</cp:coreProperties>
</file>