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68" r:id="rId2"/>
    <p:sldId id="257" r:id="rId3"/>
    <p:sldId id="284" r:id="rId4"/>
    <p:sldId id="279" r:id="rId5"/>
    <p:sldId id="258" r:id="rId6"/>
    <p:sldId id="259" r:id="rId7"/>
    <p:sldId id="280" r:id="rId8"/>
    <p:sldId id="260" r:id="rId9"/>
    <p:sldId id="281" r:id="rId10"/>
    <p:sldId id="261" r:id="rId11"/>
    <p:sldId id="262" r:id="rId12"/>
    <p:sldId id="263" r:id="rId13"/>
    <p:sldId id="275" r:id="rId14"/>
    <p:sldId id="286" r:id="rId15"/>
    <p:sldId id="265" r:id="rId16"/>
    <p:sldId id="283" r:id="rId17"/>
    <p:sldId id="266" r:id="rId18"/>
    <p:sldId id="278" r:id="rId19"/>
    <p:sldId id="267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55C7A-C83B-46BD-B343-4551CF97469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7CB2-E599-4B10-8C34-F66755EC2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9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7CB2-E599-4B10-8C34-F66755EC204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6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87;&#1088;&#1080;&#1083;&#1086;&#1078;&#1077;&#1085;&#1080;&#1103;%20&#1076;&#1083;&#1103;%20&#1087;&#1088;&#1077;&#1079;&#1077;&#1085;&#1090;&#1072;&#1094;&#1080;&#1080;%20%20&#1079;&#1072;&#1082;&#1083;&#1102;&#1095;&#1080;&#1090;&#1077;&#1083;&#1100;&#1085;&#1099;&#1081;%20&#1074;&#1072;&#1088;&#1080;&#1072;&#1085;&#1090;%20.od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7;&#1080;&#1089;&#1086;&#1082;%20&#1083;&#1080;&#1090;&#1077;&#1088;&#1072;&#1090;&#1091;&#1088;&#1099;.od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28656" cy="9087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Презентация практических достижений профессиональной деятельности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( </a:t>
            </a:r>
            <a:r>
              <a:rPr lang="ru-RU" sz="1600" dirty="0" smtClean="0">
                <a:solidFill>
                  <a:srgbClr val="FFFF00"/>
                </a:solidFill>
              </a:rPr>
              <a:t>Педагогический  опыт работы</a:t>
            </a:r>
            <a:r>
              <a:rPr lang="ru-RU" sz="1600" dirty="0" smtClean="0">
                <a:solidFill>
                  <a:srgbClr val="FFFF00"/>
                </a:solidFill>
              </a:rPr>
              <a:t>)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7344816" cy="56166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</a:t>
            </a:r>
          </a:p>
          <a:p>
            <a:pPr algn="ctr"/>
            <a:r>
              <a:rPr lang="ru-RU" b="1" dirty="0" smtClean="0"/>
              <a:t>                                  </a:t>
            </a:r>
            <a:r>
              <a:rPr lang="ru-RU" b="1" dirty="0" smtClean="0"/>
              <a:t> </a:t>
            </a:r>
            <a:r>
              <a:rPr lang="ru-RU" sz="3600" b="1" dirty="0" smtClean="0"/>
              <a:t>Жеглова </a:t>
            </a:r>
          </a:p>
          <a:p>
            <a:pPr marL="0" indent="0" algn="ctr">
              <a:buNone/>
            </a:pPr>
            <a:r>
              <a:rPr lang="ru-RU" sz="3600" b="1" dirty="0" smtClean="0"/>
              <a:t>                             Ольга Викторовна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                                     </a:t>
            </a:r>
            <a:r>
              <a:rPr lang="ru-RU" sz="1600" b="1" dirty="0" smtClean="0"/>
              <a:t>учитель русского языка и литературы</a:t>
            </a:r>
          </a:p>
          <a:p>
            <a:pPr marL="0" indent="0" algn="ctr">
              <a:buNone/>
            </a:pPr>
            <a:r>
              <a:rPr lang="ru-RU" sz="1600" b="1" dirty="0" smtClean="0"/>
              <a:t>                                                                высшей квалификационной </a:t>
            </a:r>
            <a:r>
              <a:rPr lang="ru-RU" sz="1600" b="1" dirty="0" smtClean="0"/>
              <a:t>категории</a:t>
            </a:r>
            <a:endParaRPr lang="ru-RU" sz="1600" b="1" dirty="0" smtClean="0"/>
          </a:p>
          <a:p>
            <a:pPr algn="ctr"/>
            <a:endParaRPr lang="ru-RU" sz="1400" b="1" dirty="0" smtClean="0"/>
          </a:p>
          <a:p>
            <a:pPr marL="0" indent="0" algn="r">
              <a:buNone/>
            </a:pPr>
            <a:endParaRPr lang="ru-RU" sz="1400" b="1" dirty="0" smtClean="0"/>
          </a:p>
          <a:p>
            <a:pPr algn="ctr"/>
            <a:endParaRPr lang="ru-RU" sz="1400" b="1" dirty="0" smtClean="0"/>
          </a:p>
          <a:p>
            <a:pPr marL="0" indent="0" algn="ctr">
              <a:buNone/>
            </a:pPr>
            <a:endParaRPr lang="ru-RU" sz="1400" b="1" dirty="0" smtClean="0"/>
          </a:p>
          <a:p>
            <a:pPr marL="0" indent="0" algn="ctr">
              <a:buNone/>
            </a:pPr>
            <a:endParaRPr lang="ru-RU" sz="1400" b="1" dirty="0"/>
          </a:p>
          <a:p>
            <a:pPr marL="0" indent="0"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высшее, ГГУ им. Лобачевского, филологический факультет,1991 г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Стаж работы: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Место работы: МБОУ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Безводнинская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СШ,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Кстовский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район, с. Безводное</a:t>
            </a: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3096344" cy="275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4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7992888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 Содержание </a:t>
            </a:r>
            <a:r>
              <a:rPr lang="ru-RU" sz="2800" b="1" dirty="0" smtClean="0"/>
              <a:t>опыта</a:t>
            </a:r>
          </a:p>
          <a:p>
            <a:pPr marL="0" indent="0" algn="just">
              <a:buNone/>
            </a:pPr>
            <a:r>
              <a:rPr lang="ru-RU" sz="2400" dirty="0" smtClean="0"/>
              <a:t> </a:t>
            </a:r>
            <a:r>
              <a:rPr lang="ru-RU" sz="2400" dirty="0"/>
              <a:t>Представленный нами опыт использования краеведческого материала в урочной </a:t>
            </a:r>
            <a:r>
              <a:rPr lang="ru-RU" sz="2400" dirty="0" smtClean="0"/>
              <a:t>(</a:t>
            </a:r>
            <a:r>
              <a:rPr lang="ru-RU" sz="2400" dirty="0" smtClean="0">
                <a:hlinkClick r:id="rId2" action="ppaction://hlinkfile"/>
              </a:rPr>
              <a:t>см Приложения № 3,4,6</a:t>
            </a:r>
            <a:r>
              <a:rPr lang="ru-RU" sz="2400" dirty="0" smtClean="0"/>
              <a:t>), </a:t>
            </a:r>
            <a:r>
              <a:rPr lang="ru-RU" sz="2400" dirty="0"/>
              <a:t>внеурочной (см</a:t>
            </a:r>
            <a:r>
              <a:rPr lang="ru-RU" sz="2400" dirty="0" smtClean="0"/>
              <a:t>. </a:t>
            </a:r>
            <a:r>
              <a:rPr lang="ru-RU" sz="2400" dirty="0" smtClean="0">
                <a:hlinkClick r:id="rId2" action="ppaction://hlinkfile"/>
              </a:rPr>
              <a:t>Приложения 5,7 </a:t>
            </a:r>
            <a:r>
              <a:rPr lang="ru-RU" sz="2400" dirty="0" smtClean="0"/>
              <a:t>)работе </a:t>
            </a:r>
            <a:r>
              <a:rPr lang="ru-RU" sz="2400" dirty="0"/>
              <a:t>позволяет оптимизировать существующую учебно - воспитательную систему, более эффективно использовать образовательные ресурсы для достижения оптимально возможных результатов, востребованных в обществе. </a:t>
            </a:r>
          </a:p>
          <a:p>
            <a:pPr marL="0" indent="0" algn="ctr">
              <a:buNone/>
            </a:pPr>
            <a:r>
              <a:rPr lang="ru-RU" sz="2400" dirty="0" smtClean="0"/>
              <a:t> 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4" y="4005064"/>
            <a:ext cx="19442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384" y="3645024"/>
            <a:ext cx="244827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384" y="5301208"/>
            <a:ext cx="2448272" cy="136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22509"/>
            <a:ext cx="2893888" cy="214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9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7372672" cy="6051072"/>
          </a:xfrm>
          <a:solidFill>
            <a:schemeClr val="bg1">
              <a:lumMod val="20000"/>
              <a:lumOff val="80000"/>
              <a:alpha val="58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 Результативность </a:t>
            </a:r>
            <a:r>
              <a:rPr lang="ru-RU" dirty="0"/>
              <a:t>профессиональной педагогической  деятельности  и </a:t>
            </a:r>
            <a:r>
              <a:rPr lang="ru-RU" dirty="0" smtClean="0"/>
              <a:t>достигнутые эффекты         </a:t>
            </a:r>
          </a:p>
          <a:p>
            <a:pPr marL="0" indent="0">
              <a:buNone/>
            </a:pPr>
            <a:r>
              <a:rPr lang="ru-RU" sz="1800" dirty="0" smtClean="0"/>
              <a:t>Мониторинг </a:t>
            </a:r>
            <a:r>
              <a:rPr lang="ru-RU" dirty="0" smtClean="0"/>
              <a:t> </a:t>
            </a:r>
            <a:r>
              <a:rPr lang="ru-RU" sz="1800" dirty="0" smtClean="0"/>
              <a:t>успеваемости и качества знаний по русскому языку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800" dirty="0" smtClean="0"/>
              <a:t>Входной контроль                                   Итоговый контроль              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73" y="2032854"/>
            <a:ext cx="4191209" cy="388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417" y="2022301"/>
            <a:ext cx="3463000" cy="430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256" y="476672"/>
            <a:ext cx="7499176" cy="6195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Р</a:t>
            </a:r>
            <a:r>
              <a:rPr lang="ru-RU" dirty="0" smtClean="0">
                <a:solidFill>
                  <a:srgbClr val="002060"/>
                </a:solidFill>
              </a:rPr>
              <a:t>езультативность </a:t>
            </a:r>
            <a:r>
              <a:rPr lang="ru-RU" dirty="0">
                <a:solidFill>
                  <a:srgbClr val="002060"/>
                </a:solidFill>
              </a:rPr>
              <a:t>профессиональной педагогической  деятельности  и </a:t>
            </a:r>
            <a:r>
              <a:rPr lang="ru-RU" dirty="0" smtClean="0">
                <a:solidFill>
                  <a:srgbClr val="002060"/>
                </a:solidFill>
              </a:rPr>
              <a:t>достигнутые эффекты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7632848" cy="3530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86987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Мониторинг оценки учащимися видов учебной деятельности, использованных при изучении </a:t>
            </a:r>
            <a:r>
              <a:rPr lang="ru-RU" dirty="0" smtClean="0">
                <a:solidFill>
                  <a:srgbClr val="002060"/>
                </a:solidFill>
              </a:rPr>
              <a:t>краеведческих </a:t>
            </a:r>
            <a:r>
              <a:rPr lang="ru-RU" dirty="0">
                <a:solidFill>
                  <a:srgbClr val="002060"/>
                </a:solidFill>
              </a:rPr>
              <a:t>материалов 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502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05635"/>
            <a:ext cx="5131004" cy="180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6427" y="914626"/>
            <a:ext cx="7642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Результаты изменения уровня познавательной активности </a:t>
            </a:r>
            <a:r>
              <a:rPr lang="ru-RU" b="1" dirty="0" smtClean="0">
                <a:solidFill>
                  <a:srgbClr val="002060"/>
                </a:solidFill>
              </a:rPr>
              <a:t>обучающихся.</a:t>
            </a:r>
            <a:endParaRPr lang="ru-RU" dirty="0">
              <a:solidFill>
                <a:srgbClr val="002060"/>
              </a:solidFill>
            </a:endParaRPr>
          </a:p>
          <a:p>
            <a:endParaRPr lang="ru-RU" i="0" u="none" strike="noStrike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9833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Результативность профессиональной педагогической  деятельности  и достигнутые эффекты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01" y="3717032"/>
            <a:ext cx="703935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0842" y="3172691"/>
            <a:ext cx="7431518" cy="5443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Оценка учащимися значимости краеведческого компонента в изучаемом материале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3" y="6237312"/>
            <a:ext cx="7848872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Оценка учащимися  своей заинтересованности в изучении краеведческого материала  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903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782" y="1628800"/>
            <a:ext cx="7183896" cy="8413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Результативность профессиональной педагогической  деятельности  и достигнутые </a:t>
            </a:r>
            <a:r>
              <a:rPr lang="ru-RU" sz="2400" dirty="0" smtClean="0">
                <a:solidFill>
                  <a:schemeClr val="tx1"/>
                </a:solidFill>
              </a:rPr>
              <a:t>эффекты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За три года мои ученики выполнили </a:t>
            </a:r>
            <a:r>
              <a:rPr lang="ru-RU" sz="1800" dirty="0">
                <a:solidFill>
                  <a:schemeClr val="tx1"/>
                </a:solidFill>
              </a:rPr>
              <a:t>10</a:t>
            </a:r>
            <a:r>
              <a:rPr lang="ru-RU" sz="1600" dirty="0">
                <a:solidFill>
                  <a:schemeClr val="tx1"/>
                </a:solidFill>
              </a:rPr>
              <a:t> научно - исследовательских работ по литературно -краеведческой тематике, местной топонимике</a:t>
            </a:r>
            <a:r>
              <a:rPr lang="ru-RU" sz="1600" dirty="0"/>
              <a:t>.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359465" y="3221627"/>
            <a:ext cx="72008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351712" y="2968588"/>
            <a:ext cx="7200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84168" y="3250706"/>
            <a:ext cx="11521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619672" y="2708920"/>
            <a:ext cx="56166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Уровень презентации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3782" y="4719760"/>
            <a:ext cx="2016224" cy="6442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муниципальный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13719" y="4812907"/>
            <a:ext cx="2666153" cy="551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региональный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67625" y="4762874"/>
            <a:ext cx="2376264" cy="6010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федеральный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7300664" cy="6195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dirty="0" err="1"/>
              <a:t>Т</a:t>
            </a:r>
            <a:r>
              <a:rPr lang="ru-RU" sz="3000" dirty="0" err="1" smtClean="0"/>
              <a:t>ранслируемость</a:t>
            </a:r>
            <a:r>
              <a:rPr lang="ru-RU" sz="3000" dirty="0" smtClean="0"/>
              <a:t> </a:t>
            </a:r>
            <a:r>
              <a:rPr lang="ru-RU" sz="3000" dirty="0"/>
              <a:t>практических достижений </a:t>
            </a:r>
            <a:r>
              <a:rPr lang="ru-RU" sz="3000" dirty="0" smtClean="0"/>
              <a:t>профессиональной</a:t>
            </a:r>
            <a:r>
              <a:rPr lang="ru-RU" sz="3000" dirty="0"/>
              <a:t> </a:t>
            </a:r>
            <a:r>
              <a:rPr lang="ru-RU" sz="3000" dirty="0" smtClean="0"/>
              <a:t>деятельности</a:t>
            </a:r>
          </a:p>
          <a:p>
            <a:pPr marL="0" indent="0">
              <a:buNone/>
            </a:pPr>
            <a:r>
              <a:rPr lang="ru-RU" sz="1800" dirty="0" smtClean="0"/>
              <a:t>Диссеминация </a:t>
            </a:r>
            <a:r>
              <a:rPr lang="ru-RU" sz="1800" dirty="0"/>
              <a:t>опыта осуществляется </a:t>
            </a:r>
            <a:endParaRPr lang="ru-RU" sz="1800" dirty="0" smtClean="0"/>
          </a:p>
          <a:p>
            <a:pPr marL="0" indent="0" algn="ctr">
              <a:buNone/>
            </a:pPr>
            <a:r>
              <a:rPr lang="ru-RU" dirty="0" smtClean="0"/>
              <a:t>-через </a:t>
            </a:r>
            <a:r>
              <a:rPr lang="ru-RU" dirty="0"/>
              <a:t>проведение открытых уроков,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мастер-классов,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-проведение </a:t>
            </a:r>
            <a:r>
              <a:rPr lang="ru-RU" dirty="0"/>
              <a:t>открытых внеклассных </a:t>
            </a:r>
            <a:r>
              <a:rPr lang="ru-RU" dirty="0" smtClean="0"/>
              <a:t>   мероприятий</a:t>
            </a:r>
            <a:r>
              <a:rPr lang="ru-RU" dirty="0"/>
              <a:t>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-</a:t>
            </a:r>
            <a:r>
              <a:rPr lang="ru-RU" dirty="0" smtClean="0"/>
              <a:t>презентаций </a:t>
            </a:r>
            <a:r>
              <a:rPr lang="ru-RU" dirty="0"/>
              <a:t>на различных уровнях педагогических сообществ</a:t>
            </a:r>
            <a:r>
              <a:rPr lang="ru-RU" dirty="0" smtClean="0"/>
              <a:t>,</a:t>
            </a:r>
          </a:p>
          <a:p>
            <a:pPr marL="0" indent="0" algn="ctr">
              <a:buNone/>
            </a:pPr>
            <a:r>
              <a:rPr lang="ru-RU" dirty="0" smtClean="0"/>
              <a:t> -публикации </a:t>
            </a:r>
            <a:r>
              <a:rPr lang="ru-RU" dirty="0"/>
              <a:t>материалов по представлению опыта в сети Интернет в социальной сети работников образования </a:t>
            </a:r>
            <a:r>
              <a:rPr lang="en-US" dirty="0" err="1"/>
              <a:t>nsportal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en-US" dirty="0"/>
              <a:t>.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9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99792" y="2348880"/>
            <a:ext cx="3456384" cy="20882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Возможности</a:t>
            </a:r>
            <a:r>
              <a:rPr lang="ru-RU" b="1" dirty="0"/>
              <a:t> </a:t>
            </a:r>
            <a:r>
              <a:rPr lang="ru-RU" dirty="0"/>
              <a:t> применения данного практического опыта </a:t>
            </a:r>
          </a:p>
        </p:txBody>
      </p:sp>
      <p:sp>
        <p:nvSpPr>
          <p:cNvPr id="9" name="Овал 8"/>
          <p:cNvSpPr/>
          <p:nvPr/>
        </p:nvSpPr>
        <p:spPr>
          <a:xfrm>
            <a:off x="4427984" y="558458"/>
            <a:ext cx="3528392" cy="131825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Преподавателями учреждений, реализующих </a:t>
            </a:r>
            <a:r>
              <a:rPr lang="ru-RU" dirty="0"/>
              <a:t>программы СПО</a:t>
            </a:r>
          </a:p>
        </p:txBody>
      </p:sp>
      <p:sp>
        <p:nvSpPr>
          <p:cNvPr id="10" name="Овал 9"/>
          <p:cNvSpPr/>
          <p:nvPr/>
        </p:nvSpPr>
        <p:spPr>
          <a:xfrm>
            <a:off x="5877988" y="3685519"/>
            <a:ext cx="2080561" cy="28586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Педагогами дополнительного </a:t>
            </a:r>
            <a:r>
              <a:rPr lang="ru-RU" dirty="0"/>
              <a:t>образования</a:t>
            </a:r>
          </a:p>
        </p:txBody>
      </p:sp>
      <p:sp>
        <p:nvSpPr>
          <p:cNvPr id="11" name="Овал 10"/>
          <p:cNvSpPr/>
          <p:nvPr/>
        </p:nvSpPr>
        <p:spPr>
          <a:xfrm>
            <a:off x="107504" y="2060848"/>
            <a:ext cx="2160240" cy="33843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практике </a:t>
            </a:r>
            <a:r>
              <a:rPr lang="ru-RU" dirty="0" smtClean="0"/>
              <a:t>школьных учителей-словесников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4716016" y="1876715"/>
            <a:ext cx="360040" cy="472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20072" y="4293096"/>
            <a:ext cx="790483" cy="659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2"/>
          </p:cNvCxnSpPr>
          <p:nvPr/>
        </p:nvCxnSpPr>
        <p:spPr>
          <a:xfrm flipH="1" flipV="1">
            <a:off x="2267744" y="3212976"/>
            <a:ext cx="432048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4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300664" cy="6123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О</a:t>
            </a:r>
            <a:r>
              <a:rPr lang="ru-RU" sz="2800" b="1" dirty="0" smtClean="0"/>
              <a:t>пределение </a:t>
            </a:r>
            <a:r>
              <a:rPr lang="ru-RU" sz="2800" b="1" dirty="0"/>
              <a:t>перспектив  и дальнейших </a:t>
            </a:r>
            <a:r>
              <a:rPr lang="ru-RU" sz="2800" b="1" dirty="0" smtClean="0"/>
              <a:t>задач</a:t>
            </a:r>
          </a:p>
          <a:p>
            <a:pPr marL="0" indent="0">
              <a:buNone/>
            </a:pPr>
            <a:r>
              <a:rPr lang="ru-RU" sz="1800" dirty="0" smtClean="0"/>
              <a:t>Перспективными </a:t>
            </a:r>
            <a:r>
              <a:rPr lang="ru-RU" sz="1800" dirty="0"/>
              <a:t>задачами деятельности по использованию образовательно-воспитательного потенциала краеведения считаем </a:t>
            </a:r>
            <a:endParaRPr lang="ru-RU" sz="1800" dirty="0" smtClean="0"/>
          </a:p>
          <a:p>
            <a:r>
              <a:rPr lang="ru-RU" dirty="0" smtClean="0"/>
              <a:t>работу </a:t>
            </a:r>
            <a:r>
              <a:rPr lang="ru-RU" dirty="0"/>
              <a:t>над диагностическим инструментарием мониторинга </a:t>
            </a:r>
            <a:r>
              <a:rPr lang="ru-RU" dirty="0" err="1"/>
              <a:t>обученности</a:t>
            </a:r>
            <a:r>
              <a:rPr lang="ru-RU" dirty="0"/>
              <a:t> </a:t>
            </a:r>
            <a:r>
              <a:rPr lang="ru-RU" dirty="0" smtClean="0"/>
              <a:t>учащихся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сбор краеведческих материалов, традиционно-культурной информации, их систематизацию и интеграцию в систему учебно - воспитательной работы школы. </a:t>
            </a:r>
          </a:p>
        </p:txBody>
      </p:sp>
    </p:spTree>
    <p:extLst>
      <p:ext uri="{BB962C8B-B14F-4D97-AF65-F5344CB8AC3E}">
        <p14:creationId xmlns:p14="http://schemas.microsoft.com/office/powerpoint/2010/main" val="20615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7704856" cy="6480720"/>
          </a:xfrm>
        </p:spPr>
        <p:txBody>
          <a:bodyPr>
            <a:normAutofit fontScale="85000" lnSpcReduction="20000"/>
          </a:bodyPr>
          <a:lstStyle/>
          <a:p>
            <a:endParaRPr lang="ru-RU" sz="1400" dirty="0" smtClean="0"/>
          </a:p>
          <a:p>
            <a:pPr marL="0" indent="0" algn="ctr">
              <a:buNone/>
            </a:pPr>
            <a:r>
              <a:rPr lang="ru-RU" sz="1400" b="1" dirty="0"/>
              <a:t> </a:t>
            </a:r>
            <a:r>
              <a:rPr lang="ru-RU" sz="2800" b="1" dirty="0"/>
              <a:t>Ключевые выводы и </a:t>
            </a:r>
            <a:r>
              <a:rPr lang="ru-RU" sz="2800" b="1" dirty="0" smtClean="0"/>
              <a:t>обобщения:</a:t>
            </a:r>
            <a:endParaRPr lang="ru-RU" sz="2800" b="1" dirty="0"/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</a:t>
            </a:r>
            <a:r>
              <a:rPr lang="ru-RU" sz="1900" dirty="0" smtClean="0"/>
              <a:t>Включение краеведческой составляющей в уроки русского языка  и литературы, внеурочную  работу </a:t>
            </a:r>
          </a:p>
          <a:p>
            <a:pPr marL="0" indent="0">
              <a:buNone/>
            </a:pPr>
            <a:endParaRPr lang="ru-RU" sz="1900" dirty="0" smtClean="0"/>
          </a:p>
          <a:p>
            <a:r>
              <a:rPr lang="ru-RU" sz="2100" dirty="0" smtClean="0"/>
              <a:t>способствует </a:t>
            </a:r>
            <a:r>
              <a:rPr lang="ru-RU" sz="2100" dirty="0"/>
              <a:t>«воспитанию в русском народе национального духовного характера</a:t>
            </a:r>
            <a:r>
              <a:rPr lang="ru-RU" sz="2100" dirty="0" smtClean="0"/>
              <a:t>»;</a:t>
            </a:r>
            <a:endParaRPr lang="ru-RU" sz="2100" dirty="0"/>
          </a:p>
          <a:p>
            <a:r>
              <a:rPr lang="ru-RU" sz="2100" dirty="0"/>
              <a:t>помогает учащимся освоить богатейшее культурное наследие своей малой Родины и России в </a:t>
            </a:r>
            <a:r>
              <a:rPr lang="ru-RU" sz="2100" dirty="0" smtClean="0"/>
              <a:t>целом</a:t>
            </a:r>
            <a:r>
              <a:rPr lang="ru-RU" sz="2100" dirty="0"/>
              <a:t>;</a:t>
            </a:r>
            <a:endParaRPr lang="ru-RU" sz="2100" dirty="0" smtClean="0"/>
          </a:p>
          <a:p>
            <a:r>
              <a:rPr lang="ru-RU" sz="2100" dirty="0"/>
              <a:t>д</a:t>
            </a:r>
            <a:r>
              <a:rPr lang="ru-RU" sz="2100" dirty="0" smtClean="0"/>
              <a:t>ает возможность</a:t>
            </a:r>
            <a:r>
              <a:rPr lang="ru-RU" sz="2100" dirty="0"/>
              <a:t> учащимся включиться в этнокультурную традицию как ее носителям и продолжателям</a:t>
            </a:r>
            <a:r>
              <a:rPr lang="ru-RU" sz="2100" dirty="0" smtClean="0"/>
              <a:t>, помогает </a:t>
            </a:r>
            <a:r>
              <a:rPr lang="ru-RU" sz="2100" dirty="0"/>
              <a:t>ребятам глубже почувствовать национальные достоинства, пережить привлекательность природы русского человека, </a:t>
            </a:r>
            <a:r>
              <a:rPr lang="ru-RU" sz="2100" dirty="0" smtClean="0"/>
              <a:t>воспитывает патриотизм;</a:t>
            </a:r>
            <a:endParaRPr lang="ru-RU" sz="2100" dirty="0"/>
          </a:p>
          <a:p>
            <a:r>
              <a:rPr lang="ru-RU" sz="2100" dirty="0"/>
              <a:t>о</a:t>
            </a:r>
            <a:r>
              <a:rPr lang="ru-RU" sz="2100" dirty="0" smtClean="0"/>
              <a:t>бладает мощным </a:t>
            </a:r>
            <a:r>
              <a:rPr lang="ru-RU" sz="2100" dirty="0"/>
              <a:t>развивающим и мотивирующим </a:t>
            </a:r>
            <a:r>
              <a:rPr lang="ru-RU" sz="2100" dirty="0" smtClean="0"/>
              <a:t>потенциалом;</a:t>
            </a:r>
            <a:endParaRPr lang="ru-RU" sz="2100" dirty="0"/>
          </a:p>
          <a:p>
            <a:r>
              <a:rPr lang="ru-RU" sz="2100" dirty="0"/>
              <a:t>помогает выявлять талантливых детей, формировать у них навыки исследовательской деятельности, повышать интерес к творчеству, занятиям </a:t>
            </a:r>
            <a:r>
              <a:rPr lang="ru-RU" sz="2100" dirty="0" smtClean="0"/>
              <a:t>наукой</a:t>
            </a:r>
            <a:r>
              <a:rPr lang="ru-RU" sz="2100" dirty="0"/>
              <a:t>;</a:t>
            </a:r>
            <a:endParaRPr lang="ru-RU" sz="2100" dirty="0" smtClean="0"/>
          </a:p>
          <a:p>
            <a:r>
              <a:rPr lang="ru-RU" sz="2100" dirty="0" smtClean="0"/>
              <a:t> решает важнейшую задачу </a:t>
            </a:r>
            <a:r>
              <a:rPr lang="ru-RU" sz="2100" dirty="0"/>
              <a:t>сохранения и освоения новыми поколениями исторической памяти </a:t>
            </a:r>
            <a:r>
              <a:rPr lang="ru-RU" sz="2100" dirty="0" smtClean="0"/>
              <a:t>народа</a:t>
            </a:r>
            <a:r>
              <a:rPr lang="ru-RU" sz="2100" dirty="0"/>
              <a:t>;</a:t>
            </a:r>
            <a:endParaRPr lang="ru-RU" sz="2100" dirty="0" smtClean="0"/>
          </a:p>
          <a:p>
            <a:r>
              <a:rPr lang="ru-RU" sz="2100" dirty="0"/>
              <a:t>с</a:t>
            </a:r>
            <a:r>
              <a:rPr lang="ru-RU" sz="2100" dirty="0" smtClean="0"/>
              <a:t>пособствует осуществлению  процесса </a:t>
            </a:r>
            <a:r>
              <a:rPr lang="ru-RU" sz="2100" dirty="0"/>
              <a:t>социальной интеграции молодежи в систему социальных отношений на основе социокультурной преемственности поколений.</a:t>
            </a:r>
          </a:p>
          <a:p>
            <a:pPr marL="0" indent="0">
              <a:buNone/>
            </a:pPr>
            <a:r>
              <a:rPr lang="ru-RU" sz="2100" dirty="0" smtClean="0"/>
              <a:t> 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4481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239000" cy="640871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9600" dirty="0" smtClean="0"/>
              <a:t>Литература:</a:t>
            </a:r>
          </a:p>
          <a:p>
            <a:endParaRPr lang="ru-RU" dirty="0"/>
          </a:p>
          <a:p>
            <a:pPr marL="0" indent="0" algn="just">
              <a:buNone/>
            </a:pPr>
            <a:r>
              <a:rPr lang="ru-RU" sz="5600" dirty="0" smtClean="0"/>
              <a:t>1.Архипова </a:t>
            </a:r>
            <a:r>
              <a:rPr lang="ru-RU" sz="5600" dirty="0"/>
              <a:t>Е.В. Основы методики развития речи учащихся. – М., 2009.</a:t>
            </a:r>
          </a:p>
          <a:p>
            <a:pPr marL="0" indent="0" algn="just">
              <a:buNone/>
            </a:pPr>
            <a:r>
              <a:rPr lang="ru-RU" sz="5600" dirty="0"/>
              <a:t>2</a:t>
            </a:r>
            <a:r>
              <a:rPr lang="ru-RU" sz="5600" dirty="0" smtClean="0"/>
              <a:t>.Данилюк </a:t>
            </a:r>
            <a:r>
              <a:rPr lang="ru-RU" sz="5600" dirty="0"/>
              <a:t>А.Я., Кондаков А.М, Тишков В.А. Концепция духовно-нравственного развития и воспитания личности гражданина России. - М. 2014.</a:t>
            </a:r>
          </a:p>
          <a:p>
            <a:pPr marL="0" indent="0" algn="just">
              <a:buNone/>
            </a:pPr>
            <a:r>
              <a:rPr lang="ru-RU" sz="5600" dirty="0"/>
              <a:t>3</a:t>
            </a:r>
            <a:r>
              <a:rPr lang="ru-RU" sz="5600" dirty="0" smtClean="0"/>
              <a:t>.Закон </a:t>
            </a:r>
            <a:r>
              <a:rPr lang="ru-RU" sz="5600" dirty="0"/>
              <a:t>«Об образовании в РФ» от 29 декабря 2012 года № 273-ФЗ.3 </a:t>
            </a:r>
          </a:p>
          <a:p>
            <a:pPr marL="0" indent="0" algn="just">
              <a:buNone/>
            </a:pPr>
            <a:r>
              <a:rPr lang="ru-RU" sz="5600" dirty="0"/>
              <a:t>4</a:t>
            </a:r>
            <a:r>
              <a:rPr lang="ru-RU" sz="5600" dirty="0" smtClean="0"/>
              <a:t>.Инновационная </a:t>
            </a:r>
            <a:r>
              <a:rPr lang="ru-RU" sz="5600" dirty="0"/>
              <a:t>деятельность в образовании (организационно-правовые основы)-составители сборника: </a:t>
            </a:r>
            <a:r>
              <a:rPr lang="ru-RU" sz="5600" dirty="0" err="1"/>
              <a:t>Г.А.Игнатьева</a:t>
            </a:r>
            <a:r>
              <a:rPr lang="ru-RU" sz="5600" dirty="0"/>
              <a:t>, </a:t>
            </a:r>
            <a:r>
              <a:rPr lang="ru-RU" sz="5600" dirty="0" err="1"/>
              <a:t>М.Н.Крайникова</a:t>
            </a:r>
            <a:r>
              <a:rPr lang="ru-RU" sz="5600" dirty="0"/>
              <a:t>, Е.В.Ананченко.-</a:t>
            </a:r>
            <a:r>
              <a:rPr lang="ru-RU" sz="5600" dirty="0" err="1"/>
              <a:t>Н.Новгород</a:t>
            </a:r>
            <a:r>
              <a:rPr lang="ru-RU" sz="5600" dirty="0"/>
              <a:t>: ООО «Типография «Поволжье»,2011,-80 с.</a:t>
            </a:r>
          </a:p>
          <a:p>
            <a:pPr marL="0" indent="0" algn="just">
              <a:buNone/>
            </a:pPr>
            <a:r>
              <a:rPr lang="ru-RU" sz="5600" dirty="0"/>
              <a:t>5</a:t>
            </a:r>
            <a:r>
              <a:rPr lang="ru-RU" sz="5600" dirty="0" smtClean="0"/>
              <a:t>.Игнатьева </a:t>
            </a:r>
            <a:r>
              <a:rPr lang="ru-RU" sz="5600" dirty="0"/>
              <a:t>Г.А., </a:t>
            </a:r>
            <a:r>
              <a:rPr lang="ru-RU" sz="5600" dirty="0" err="1"/>
              <a:t>Крайникова</a:t>
            </a:r>
            <a:r>
              <a:rPr lang="ru-RU" sz="5600" dirty="0"/>
              <a:t> М.Н.,</a:t>
            </a:r>
            <a:r>
              <a:rPr lang="ru-RU" sz="5600" dirty="0" err="1"/>
              <a:t>Мольков</a:t>
            </a:r>
            <a:r>
              <a:rPr lang="ru-RU" sz="5600" dirty="0"/>
              <a:t> А.С.,</a:t>
            </a:r>
            <a:r>
              <a:rPr lang="ru-RU" sz="5600" dirty="0" err="1"/>
              <a:t>Тулупова</a:t>
            </a:r>
            <a:r>
              <a:rPr lang="ru-RU" sz="5600" dirty="0"/>
              <a:t> О.В. Проектирование и </a:t>
            </a:r>
            <a:r>
              <a:rPr lang="ru-RU" sz="5600" dirty="0" err="1"/>
              <a:t>сценирование</a:t>
            </a:r>
            <a:r>
              <a:rPr lang="ru-RU" sz="5600" dirty="0"/>
              <a:t> инновационных форм учебных занятий в условиях введения ФГОС общего образования.: Методические рекомендации.-Нижний Новгород: Нижегородский институт развития образования,2013,-76 с. </a:t>
            </a:r>
          </a:p>
          <a:p>
            <a:pPr marL="0" indent="0" algn="just">
              <a:buNone/>
            </a:pPr>
            <a:r>
              <a:rPr lang="ru-RU" sz="5600" dirty="0"/>
              <a:t>6</a:t>
            </a:r>
            <a:r>
              <a:rPr lang="ru-RU" sz="5600" dirty="0" smtClean="0"/>
              <a:t>.Игнатьева </a:t>
            </a:r>
            <a:r>
              <a:rPr lang="ru-RU" sz="5600" dirty="0"/>
              <a:t>Г.А.,</a:t>
            </a:r>
            <a:r>
              <a:rPr lang="ru-RU" sz="5600" dirty="0" err="1"/>
              <a:t>Тулупова</a:t>
            </a:r>
            <a:r>
              <a:rPr lang="ru-RU" sz="5600" dirty="0"/>
              <a:t> О.В. Инновационный педагогический опыт: от уникальной идеи к передовой практике.-</a:t>
            </a:r>
            <a:r>
              <a:rPr lang="ru-RU" sz="5600" dirty="0" err="1"/>
              <a:t>Н.Новгород</a:t>
            </a:r>
            <a:r>
              <a:rPr lang="ru-RU" sz="5600" dirty="0"/>
              <a:t>: ГОУ ДПО НИРО, 20019-376 с</a:t>
            </a:r>
            <a:r>
              <a:rPr lang="ru-RU" sz="5600" dirty="0" smtClean="0"/>
              <a:t>.</a:t>
            </a:r>
          </a:p>
          <a:p>
            <a:pPr marL="0" indent="0" algn="just">
              <a:buNone/>
            </a:pPr>
            <a:r>
              <a:rPr lang="ru-RU" sz="5600" dirty="0"/>
              <a:t>7</a:t>
            </a:r>
            <a:r>
              <a:rPr lang="ru-RU" sz="5600" dirty="0" smtClean="0"/>
              <a:t>.Нравственное </a:t>
            </a:r>
            <a:r>
              <a:rPr lang="ru-RU" sz="5600" dirty="0"/>
              <a:t>образование в школе. Сборник методических материалов из опыта экспериментальных школ./ Под ред. </a:t>
            </a:r>
            <a:r>
              <a:rPr lang="ru-RU" sz="5600" dirty="0" err="1"/>
              <a:t>Е.И.Власовой</a:t>
            </a:r>
            <a:r>
              <a:rPr lang="ru-RU" sz="5600" dirty="0"/>
              <a:t>. М: ИСМО </a:t>
            </a:r>
            <a:r>
              <a:rPr lang="ru-RU" sz="5600" dirty="0" smtClean="0"/>
              <a:t>РАО,2008</a:t>
            </a:r>
          </a:p>
          <a:p>
            <a:pPr marL="0" indent="0" algn="just">
              <a:buNone/>
            </a:pPr>
            <a:r>
              <a:rPr lang="ru-RU" sz="5600" dirty="0"/>
              <a:t>8</a:t>
            </a:r>
            <a:r>
              <a:rPr lang="ru-RU" sz="5600" dirty="0" smtClean="0"/>
              <a:t>.Селевко </a:t>
            </a:r>
            <a:r>
              <a:rPr lang="ru-RU" sz="5600" dirty="0"/>
              <a:t>Г.К. Педагогические технологии авторских </a:t>
            </a:r>
            <a:r>
              <a:rPr lang="ru-RU" sz="5600" dirty="0" err="1"/>
              <a:t>школ.М</a:t>
            </a:r>
            <a:r>
              <a:rPr lang="ru-RU" sz="5600" dirty="0"/>
              <a:t>.: НИИ школьных технологий, 2005,192 с.</a:t>
            </a:r>
          </a:p>
          <a:p>
            <a:pPr marL="0" indent="0" algn="just">
              <a:buNone/>
            </a:pPr>
            <a:r>
              <a:rPr lang="ru-RU" sz="5600" dirty="0"/>
              <a:t>9</a:t>
            </a:r>
            <a:r>
              <a:rPr lang="ru-RU" sz="5600" dirty="0" smtClean="0"/>
              <a:t>.Соловьёва </a:t>
            </a:r>
            <a:r>
              <a:rPr lang="ru-RU" sz="5600" dirty="0"/>
              <a:t>М.А. Образовательно-воспитательный потенциал литературного краеведения// Литература в школе. –– 2017. –– №3. –– С. 19–21</a:t>
            </a:r>
            <a:r>
              <a:rPr lang="ru-RU" sz="5600" dirty="0" smtClean="0"/>
              <a:t>.</a:t>
            </a:r>
          </a:p>
          <a:p>
            <a:pPr marL="0" indent="0" algn="just">
              <a:buNone/>
            </a:pPr>
            <a:r>
              <a:rPr lang="ru-RU" sz="5600" dirty="0" smtClean="0"/>
              <a:t>10.Фирсова А.М. Образовательное путешествие как форма интенсификации восприятия и анализа явлений художественной культуры.//Нижегородское образование.-,2015-№1-с.55-59</a:t>
            </a:r>
          </a:p>
          <a:p>
            <a:pPr marL="0" indent="0" algn="just">
              <a:buNone/>
            </a:pPr>
            <a:r>
              <a:rPr lang="ru-RU" sz="5600" dirty="0" smtClean="0"/>
              <a:t>11.Формирование </a:t>
            </a:r>
            <a:r>
              <a:rPr lang="ru-RU" sz="5600" dirty="0"/>
              <a:t>универсальных учебных действий в основной школе: от действия к мысли: система заданий: пособие для учителя / под ред. А.Г. </a:t>
            </a:r>
            <a:r>
              <a:rPr lang="ru-RU" sz="5600" dirty="0" err="1"/>
              <a:t>Асмолова</a:t>
            </a:r>
            <a:r>
              <a:rPr lang="ru-RU" sz="5600" dirty="0"/>
              <a:t>. – М.: Просвещение, 2010. – (Стандарты второго поколения).</a:t>
            </a:r>
          </a:p>
          <a:p>
            <a:pPr marL="0" indent="0" algn="just">
              <a:buNone/>
            </a:pPr>
            <a:r>
              <a:rPr lang="ru-RU" sz="5600" dirty="0" smtClean="0"/>
              <a:t>12.См .</a:t>
            </a:r>
            <a:r>
              <a:rPr lang="ru-RU" sz="5600" dirty="0" smtClean="0">
                <a:hlinkClick r:id="rId2" action="ppaction://hlinkfile"/>
              </a:rPr>
              <a:t>Список литературы</a:t>
            </a:r>
            <a:endParaRPr lang="ru-RU" sz="5600" dirty="0"/>
          </a:p>
          <a:p>
            <a:endParaRPr lang="ru-RU" sz="5600" dirty="0"/>
          </a:p>
          <a:p>
            <a:endParaRPr lang="ru-RU" sz="4300" dirty="0"/>
          </a:p>
        </p:txBody>
      </p:sp>
    </p:spTree>
    <p:extLst>
      <p:ext uri="{BB962C8B-B14F-4D97-AF65-F5344CB8AC3E}">
        <p14:creationId xmlns:p14="http://schemas.microsoft.com/office/powerpoint/2010/main" val="164452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04"/>
            <a:ext cx="7239000" cy="6589534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реализации образовательно - воспитательного потенциала краеведения на уроках русского языка и литературы 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 во внеурочной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деятельности»</a:t>
            </a:r>
            <a:endParaRPr lang="ru-RU" sz="4400" b="1" dirty="0" smtClean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09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228656" cy="61950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752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7776864" cy="612308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4400" b="1" dirty="0" smtClean="0"/>
              <a:t>Актуальность</a:t>
            </a:r>
          </a:p>
          <a:p>
            <a:pPr marL="0" indent="0" algn="just">
              <a:buNone/>
            </a:pPr>
            <a:r>
              <a:rPr lang="ru-RU" sz="2800" b="1" dirty="0" smtClean="0"/>
              <a:t> выбранного направления по обобщению опыта работы </a:t>
            </a:r>
            <a:br>
              <a:rPr lang="ru-RU" sz="2800" b="1" dirty="0" smtClean="0"/>
            </a:br>
            <a:r>
              <a:rPr lang="ru-RU" sz="2800" b="1" dirty="0" smtClean="0"/>
              <a:t>обусловлена :</a:t>
            </a:r>
          </a:p>
          <a:p>
            <a:pPr algn="just"/>
            <a:r>
              <a:rPr lang="ru-RU" sz="2800" b="1" dirty="0" smtClean="0"/>
              <a:t>необходимостью расширения и систематизации знаний учащихся о богатейшей литературно-художественной истории родного края;</a:t>
            </a:r>
          </a:p>
          <a:p>
            <a:pPr algn="just"/>
            <a:r>
              <a:rPr lang="ru-RU" sz="2800" b="1" dirty="0" smtClean="0"/>
              <a:t>возможностью широчайшего использования различных форм и методов организации деятельности учащихся для  развития исследовательских, творческих способностей учеников;</a:t>
            </a:r>
          </a:p>
          <a:p>
            <a:pPr algn="just"/>
            <a:r>
              <a:rPr lang="ru-RU" sz="2800" b="1" dirty="0" smtClean="0"/>
              <a:t>активизацией познавательной активности детей при изучении программного материала в краеведческом контексте, что становится побудительным мотивом к углубленному изучению родного языка, литературы, истории;</a:t>
            </a:r>
          </a:p>
          <a:p>
            <a:pPr algn="just"/>
            <a:r>
              <a:rPr lang="ru-RU" sz="2800" b="1" dirty="0" smtClean="0"/>
              <a:t>необходимостью решения важнейшей задачи сохранения и освоения новыми поколениями исторической памяти народа через выявление личностной и социальной значимости изучаемого;</a:t>
            </a:r>
          </a:p>
          <a:p>
            <a:pPr algn="just"/>
            <a:r>
              <a:rPr lang="ru-RU" sz="2800" b="1" dirty="0" smtClean="0"/>
              <a:t>необходимостью осуществления процесса социальной интеграции молодежи в систему социальных отношений на основе </a:t>
            </a:r>
            <a:r>
              <a:rPr lang="ru-RU" sz="2800" b="1" dirty="0" err="1" smtClean="0"/>
              <a:t>социокультурной</a:t>
            </a:r>
            <a:r>
              <a:rPr lang="ru-RU" sz="2800" b="1" dirty="0" smtClean="0"/>
              <a:t> преемственности поколений.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228656" cy="619508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2800" b="1" dirty="0"/>
              <a:t>Цель</a:t>
            </a:r>
            <a:r>
              <a:rPr lang="ru-RU" sz="3600" b="1" dirty="0"/>
              <a:t> </a:t>
            </a:r>
            <a:r>
              <a:rPr lang="ru-RU" b="1" dirty="0"/>
              <a:t>профессиональной  деятельности:</a:t>
            </a:r>
          </a:p>
          <a:p>
            <a:pPr marL="0" indent="0" algn="ctr">
              <a:buNone/>
            </a:pPr>
            <a:r>
              <a:rPr lang="ru-RU" dirty="0" smtClean="0"/>
              <a:t>достижение </a:t>
            </a:r>
            <a:r>
              <a:rPr lang="ru-RU" dirty="0"/>
              <a:t>системного эффекта в общекультурном, личностном и познавательном развитии обучающихся за счёт использования педагогического потенциала региональных (краеведческих) особенностей содержания образования.</a:t>
            </a:r>
          </a:p>
        </p:txBody>
      </p:sp>
      <p:pic>
        <p:nvPicPr>
          <p:cNvPr id="5" name="Picture 2" descr="C:\Users\Антон\Desktop\фото для презентации\20170118_1523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0282"/>
            <a:ext cx="2880320" cy="26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Антон\Desktop\фото для презентации\IMG_20180427_1050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70282"/>
            <a:ext cx="2315198" cy="26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Антон\Desktop\фото для презентации\IMG_20180427_1143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49" y="3570282"/>
            <a:ext cx="2427343" cy="26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8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632848" cy="619268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sz="7000" dirty="0" smtClean="0"/>
              <a:t> </a:t>
            </a:r>
            <a:r>
              <a:rPr lang="ru-RU" sz="7000" b="1" dirty="0" smtClean="0"/>
              <a:t>Задачи:</a:t>
            </a:r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1.Создание </a:t>
            </a:r>
            <a:r>
              <a:rPr lang="ru-RU" sz="4000" dirty="0"/>
              <a:t>образовательной ситуации овладения новым типом </a:t>
            </a:r>
            <a:r>
              <a:rPr lang="ru-RU" sz="4000" dirty="0" smtClean="0"/>
              <a:t>содержания: фрагментарное </a:t>
            </a:r>
            <a:r>
              <a:rPr lang="ru-RU" sz="4000" dirty="0"/>
              <a:t>включение краеведческих материалов в уроки в виде сообщений, комплексных и интегрированных ситуационных и практико-ориентированных задач. </a:t>
            </a:r>
          </a:p>
          <a:p>
            <a:pPr marL="0" indent="0">
              <a:buNone/>
            </a:pPr>
            <a:r>
              <a:rPr lang="ru-RU" sz="4000" dirty="0"/>
              <a:t>2.Организация индивидуальной работы по предметам «Русский язык» и «Литература» в рамках проектной и исследовательской деятельности учащихся на краеведческом содержании с целью развития их личностных, культурологических и </a:t>
            </a:r>
            <a:r>
              <a:rPr lang="ru-RU" sz="4000" dirty="0" err="1"/>
              <a:t>метапредметных</a:t>
            </a:r>
            <a:r>
              <a:rPr lang="ru-RU" sz="4000" dirty="0"/>
              <a:t> компетенций.</a:t>
            </a:r>
          </a:p>
          <a:p>
            <a:pPr marL="0" indent="0">
              <a:buNone/>
            </a:pPr>
            <a:r>
              <a:rPr lang="ru-RU" sz="4000" dirty="0"/>
              <a:t>3.Организация литературно-краеведческого кружка при школьном краеведческом музее</a:t>
            </a:r>
            <a:r>
              <a:rPr lang="ru-RU" sz="4000" dirty="0" smtClean="0"/>
              <a:t>, создание </a:t>
            </a:r>
            <a:r>
              <a:rPr lang="ru-RU" sz="4000" dirty="0"/>
              <a:t>на его основе творческой группы, целенаправленно </a:t>
            </a:r>
            <a:r>
              <a:rPr lang="ru-RU" sz="4000" dirty="0" smtClean="0"/>
              <a:t>занимающейся </a:t>
            </a:r>
            <a:r>
              <a:rPr lang="ru-RU" sz="4000" dirty="0"/>
              <a:t>сбором и систематизацией материалов по обозначенной тематике.</a:t>
            </a:r>
          </a:p>
          <a:p>
            <a:pPr marL="0" indent="0">
              <a:buNone/>
            </a:pPr>
            <a:r>
              <a:rPr lang="ru-RU" sz="4000" dirty="0"/>
              <a:t>4</a:t>
            </a:r>
            <a:r>
              <a:rPr lang="ru-RU" sz="4000" dirty="0" smtClean="0"/>
              <a:t>.Развитие </a:t>
            </a:r>
            <a:r>
              <a:rPr lang="ru-RU" sz="4000" dirty="0"/>
              <a:t>познавательной активности учащихся.</a:t>
            </a:r>
          </a:p>
          <a:p>
            <a:pPr marL="0" indent="0">
              <a:buNone/>
            </a:pPr>
            <a:r>
              <a:rPr lang="ru-RU" sz="4000" dirty="0"/>
              <a:t>5</a:t>
            </a:r>
            <a:r>
              <a:rPr lang="ru-RU" sz="4000" dirty="0" smtClean="0"/>
              <a:t>.Развитие </a:t>
            </a:r>
            <a:r>
              <a:rPr lang="ru-RU" sz="4000" dirty="0"/>
              <a:t>«компетенций XXI века» :</a:t>
            </a:r>
          </a:p>
          <a:p>
            <a:pPr marL="0" indent="0">
              <a:buNone/>
            </a:pPr>
            <a:r>
              <a:rPr lang="ru-RU" sz="4000" dirty="0"/>
              <a:t>-умения работать с большим массивом информации, быстро находить нужную</a:t>
            </a:r>
            <a:r>
              <a:rPr lang="ru-RU" sz="4000" dirty="0" smtClean="0"/>
              <a:t>, обобщать </a:t>
            </a:r>
            <a:r>
              <a:rPr lang="ru-RU" sz="4000" dirty="0"/>
              <a:t>ее;</a:t>
            </a:r>
          </a:p>
          <a:p>
            <a:pPr marL="0" indent="0">
              <a:buNone/>
            </a:pPr>
            <a:r>
              <a:rPr lang="ru-RU" sz="4000" dirty="0"/>
              <a:t>- «</a:t>
            </a:r>
            <a:r>
              <a:rPr lang="ru-RU" sz="4000" dirty="0" err="1"/>
              <a:t>communication</a:t>
            </a:r>
            <a:r>
              <a:rPr lang="ru-RU" sz="4000" dirty="0"/>
              <a:t> </a:t>
            </a:r>
            <a:r>
              <a:rPr lang="ru-RU" sz="4000" dirty="0" err="1"/>
              <a:t>skills</a:t>
            </a:r>
            <a:r>
              <a:rPr lang="ru-RU" sz="4000" dirty="0"/>
              <a:t>» : навыка презентации, культуры речи, логики изложения.</a:t>
            </a:r>
          </a:p>
          <a:p>
            <a:pPr marL="0" indent="0">
              <a:buNone/>
            </a:pPr>
            <a:r>
              <a:rPr lang="ru-RU" sz="4000" dirty="0"/>
              <a:t>6</a:t>
            </a:r>
            <a:r>
              <a:rPr lang="ru-RU" sz="4000" dirty="0" smtClean="0"/>
              <a:t>.Развитие </a:t>
            </a:r>
            <a:r>
              <a:rPr lang="ru-RU" sz="4000" dirty="0"/>
              <a:t>способностей самооценки и самоанализа.</a:t>
            </a:r>
          </a:p>
          <a:p>
            <a:pPr marL="0" indent="0">
              <a:buNone/>
            </a:pPr>
            <a:r>
              <a:rPr lang="ru-RU" sz="4000" dirty="0"/>
              <a:t>7</a:t>
            </a:r>
            <a:r>
              <a:rPr lang="ru-RU" sz="4000" dirty="0" smtClean="0"/>
              <a:t>.Формирование </a:t>
            </a:r>
            <a:r>
              <a:rPr lang="ru-RU" sz="4000" dirty="0"/>
              <a:t>у учащихся устойчивого интереса к истории и культуре родного края, русскому языку, бережному к ним отношению — воспитание патриотизма, чувства ответственности за судьбу своей Родины.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8682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372672" cy="61950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b="1" dirty="0"/>
              <a:t>Концептуальные </a:t>
            </a:r>
            <a:r>
              <a:rPr lang="ru-RU" sz="3000" b="1" dirty="0" smtClean="0"/>
              <a:t>основы, теоретические </a:t>
            </a:r>
            <a:r>
              <a:rPr lang="ru-RU" sz="3000" b="1" dirty="0"/>
              <a:t>и методические </a:t>
            </a:r>
            <a:r>
              <a:rPr lang="ru-RU" sz="3000" b="1" dirty="0" smtClean="0"/>
              <a:t>разработки</a:t>
            </a:r>
            <a:r>
              <a:rPr lang="ru-RU" dirty="0" smtClean="0"/>
              <a:t>, </a:t>
            </a:r>
            <a:r>
              <a:rPr lang="ru-RU" sz="1700" dirty="0" smtClean="0"/>
              <a:t>на которые опираемся в своей деятельности: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sz="1900" dirty="0" smtClean="0"/>
              <a:t>«Концепция </a:t>
            </a:r>
            <a:r>
              <a:rPr lang="ru-RU" sz="1900" dirty="0"/>
              <a:t>преподавания русского языка и литературы в </a:t>
            </a:r>
            <a:r>
              <a:rPr lang="ru-RU" sz="1900" dirty="0" smtClean="0"/>
              <a:t>Российской Федерации», утвержденная </a:t>
            </a:r>
            <a:r>
              <a:rPr lang="ru-RU" sz="1900" dirty="0"/>
              <a:t>Распоряжением Правительства Российской Федерации от 09.04.2016 № 637-р </a:t>
            </a:r>
          </a:p>
          <a:p>
            <a:r>
              <a:rPr lang="ru-RU" sz="1900" dirty="0" smtClean="0"/>
              <a:t>План </a:t>
            </a:r>
            <a:r>
              <a:rPr lang="ru-RU" sz="1900" dirty="0"/>
              <a:t>мероприятий по реализации Концепции, утвержденный Министром образования и науки Российской Федерации 29 июля 2016 г. № ДЛ-13/08. </a:t>
            </a:r>
          </a:p>
          <a:p>
            <a:r>
              <a:rPr lang="ru-RU" sz="1900" dirty="0" smtClean="0"/>
              <a:t>Письмо </a:t>
            </a:r>
            <a:r>
              <a:rPr lang="ru-RU" sz="1900" dirty="0"/>
              <a:t>от 23 августа 2016 г. № 08-1713 «О </a:t>
            </a:r>
            <a:r>
              <a:rPr lang="ru-RU" sz="1900" dirty="0" smtClean="0"/>
              <a:t>направлениях </a:t>
            </a:r>
            <a:r>
              <a:rPr lang="ru-RU" sz="1900" dirty="0"/>
              <a:t>Плана реализации </a:t>
            </a:r>
            <a:r>
              <a:rPr lang="ru-RU" sz="1900" dirty="0" smtClean="0"/>
              <a:t>Концепции» Департамента </a:t>
            </a:r>
            <a:r>
              <a:rPr lang="ru-RU" sz="1900" dirty="0"/>
              <a:t>государственной политики в сфере общего образования </a:t>
            </a:r>
            <a:r>
              <a:rPr lang="ru-RU" sz="1900" dirty="0" err="1"/>
              <a:t>Минобрнауки</a:t>
            </a:r>
            <a:r>
              <a:rPr lang="ru-RU" sz="1900" dirty="0"/>
              <a:t> </a:t>
            </a:r>
            <a:r>
              <a:rPr lang="ru-RU" sz="1900" dirty="0" smtClean="0"/>
              <a:t>России</a:t>
            </a:r>
            <a:r>
              <a:rPr lang="ru-RU" sz="1900" dirty="0"/>
              <a:t> </a:t>
            </a:r>
            <a:endParaRPr lang="ru-RU" sz="1900" dirty="0" smtClean="0"/>
          </a:p>
          <a:p>
            <a:r>
              <a:rPr lang="ru-RU" sz="1500" dirty="0" smtClean="0"/>
              <a:t>теоретические и методические разработки </a:t>
            </a:r>
            <a:r>
              <a:rPr lang="ru-RU" sz="1900" dirty="0" smtClean="0"/>
              <a:t>авторской школы</a:t>
            </a:r>
            <a:r>
              <a:rPr lang="ru-RU" sz="1900" dirty="0"/>
              <a:t> академика, доктора педагогических наук,</a:t>
            </a:r>
            <a:r>
              <a:rPr lang="ru-RU" sz="1900" dirty="0" smtClean="0"/>
              <a:t> профессора </a:t>
            </a:r>
            <a:r>
              <a:rPr lang="ru-RU" sz="1900" dirty="0"/>
              <a:t>Санкт-Петербургского университета И. </a:t>
            </a:r>
            <a:r>
              <a:rPr lang="ru-RU" sz="1900" dirty="0" err="1"/>
              <a:t>Ф.Гончарова</a:t>
            </a:r>
            <a:r>
              <a:rPr lang="ru-RU" sz="1900" dirty="0"/>
              <a:t> «Русская Школа</a:t>
            </a:r>
            <a:r>
              <a:rPr lang="ru-RU" sz="1900" dirty="0" smtClean="0"/>
              <a:t>»</a:t>
            </a:r>
          </a:p>
          <a:p>
            <a:r>
              <a:rPr lang="ru-RU" sz="1500" dirty="0" smtClean="0"/>
              <a:t>теоретические </a:t>
            </a:r>
            <a:r>
              <a:rPr lang="ru-RU" sz="1500" dirty="0"/>
              <a:t>и методические разработки </a:t>
            </a:r>
            <a:r>
              <a:rPr lang="ru-RU" sz="1900" dirty="0"/>
              <a:t>авторской школы кандидата педагогических наук </a:t>
            </a:r>
            <a:r>
              <a:rPr lang="ru-RU" sz="1900" dirty="0" err="1"/>
              <a:t>А.А.Андрейко</a:t>
            </a:r>
            <a:r>
              <a:rPr lang="ru-RU" sz="1900" dirty="0"/>
              <a:t> «Современный сельский социокультурный комплекс»,</a:t>
            </a:r>
          </a:p>
          <a:p>
            <a:r>
              <a:rPr lang="ru-RU" sz="1500" dirty="0" smtClean="0"/>
              <a:t>пособие </a:t>
            </a:r>
            <a:r>
              <a:rPr lang="ru-RU" sz="1500" dirty="0"/>
              <a:t>для работников образования, участвующих в инновационной деятельности </a:t>
            </a:r>
            <a:r>
              <a:rPr lang="ru-RU" sz="1900" dirty="0"/>
              <a:t>«Инновационный опыт: от уникальной идеи к передовой практике» Г</a:t>
            </a:r>
            <a:r>
              <a:rPr lang="ru-RU" sz="1900" dirty="0" smtClean="0"/>
              <a:t>. А. Игнатьева</a:t>
            </a:r>
            <a:r>
              <a:rPr lang="ru-RU" sz="1900" dirty="0"/>
              <a:t>, </a:t>
            </a:r>
            <a:r>
              <a:rPr lang="ru-RU" sz="1900" dirty="0" err="1" smtClean="0"/>
              <a:t>О.В.Тулупова</a:t>
            </a:r>
            <a:r>
              <a:rPr lang="ru-RU" sz="1900" dirty="0"/>
              <a:t>),разработанные в НИРО.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6513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7239000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Диапазон опыта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1600" dirty="0" smtClean="0"/>
              <a:t>по реализации </a:t>
            </a:r>
            <a:r>
              <a:rPr lang="ru-RU" sz="2000" dirty="0" smtClean="0"/>
              <a:t>образовательно-воспитательного потенциала краеведения</a:t>
            </a:r>
          </a:p>
          <a:p>
            <a:r>
              <a:rPr lang="ru-RU" dirty="0" smtClean="0"/>
              <a:t>Урочная деятельность: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Внеурочная деятельность: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5" descr="C:\Users\Антон\Desktop\фото для презентации\1413788575_dsc01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0243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нтон\Desktop\фото для презентации\IMG_20190127_115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52381"/>
            <a:ext cx="3384376" cy="241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Антон\Desktop\фото для презентации\20170118_1531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4149080"/>
            <a:ext cx="3312368" cy="242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5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72390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</a:t>
            </a:r>
            <a:r>
              <a:rPr lang="ru-RU" sz="2800" b="1" dirty="0"/>
              <a:t>Новизна</a:t>
            </a:r>
            <a:r>
              <a:rPr lang="ru-RU" sz="2800" dirty="0"/>
              <a:t> </a:t>
            </a:r>
            <a:r>
              <a:rPr lang="ru-RU" sz="1800" dirty="0" smtClean="0"/>
              <a:t>представленного </a:t>
            </a:r>
            <a:r>
              <a:rPr lang="ru-RU" sz="1800" dirty="0"/>
              <a:t>педагогического </a:t>
            </a:r>
            <a:r>
              <a:rPr lang="ru-RU" sz="1800" dirty="0" smtClean="0"/>
              <a:t>опыта</a:t>
            </a:r>
            <a:r>
              <a:rPr lang="ru-RU" sz="1800" dirty="0"/>
              <a:t>:</a:t>
            </a:r>
            <a:endParaRPr lang="ru-RU" sz="1800" dirty="0" smtClean="0"/>
          </a:p>
          <a:p>
            <a:pPr marL="0" indent="0">
              <a:buNone/>
            </a:pPr>
            <a:r>
              <a:rPr lang="ru-RU" dirty="0" smtClean="0"/>
              <a:t>краеведческое </a:t>
            </a:r>
            <a:r>
              <a:rPr lang="ru-RU" dirty="0"/>
              <a:t>содержание используется нами как </a:t>
            </a:r>
            <a:r>
              <a:rPr lang="ru-RU" u="sng" dirty="0"/>
              <a:t>системообразующий элемент</a:t>
            </a:r>
            <a:r>
              <a:rPr lang="ru-RU" dirty="0"/>
              <a:t> для учебной, внеурочной, внешкольной деятельности обучающихся, обеспечивая достижение системного эффекта в общекультурном, личностном и познавательном развитии обучающихся.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Users\Антон\Desktop\фото для презентации\S160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48141"/>
            <a:ext cx="2808312" cy="180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Антон\Desktop\фото для презентации\IMG_20180427_111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17032"/>
            <a:ext cx="2340056" cy="286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нтон\Desktop\фото для презентации\20170118_1518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26180"/>
            <a:ext cx="3096344" cy="275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7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451301" y="2564903"/>
            <a:ext cx="3240360" cy="16359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Практическая значимость педагогического опыта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5076056" y="1268760"/>
            <a:ext cx="129614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5508104" y="189402"/>
            <a:ext cx="352839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 </a:t>
            </a:r>
            <a:r>
              <a:rPr lang="ru-RU" sz="1200" dirty="0"/>
              <a:t>расширяются и систематизируются знания учащихся о богатейшей литературно-художественной истории родного края</a:t>
            </a:r>
          </a:p>
        </p:txBody>
      </p:sp>
      <p:cxnSp>
        <p:nvCxnSpPr>
          <p:cNvPr id="7" name="Прямая соединительная линия 6"/>
          <p:cNvCxnSpPr>
            <a:endCxn id="2" idx="0"/>
          </p:cNvCxnSpPr>
          <p:nvPr/>
        </p:nvCxnSpPr>
        <p:spPr>
          <a:xfrm>
            <a:off x="4071481" y="816465"/>
            <a:ext cx="0" cy="1748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2882280" y="0"/>
            <a:ext cx="2448272" cy="2531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активизируется познавательная активность школьников, </a:t>
            </a:r>
            <a:r>
              <a:rPr lang="ru-RU" sz="1400" dirty="0" smtClean="0"/>
              <a:t> </a:t>
            </a:r>
            <a:r>
              <a:rPr lang="ru-RU" sz="1400" dirty="0"/>
              <a:t>интерес к изучению литературы, русского языка, краеведения, истории Отечества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07704" y="1988840"/>
            <a:ext cx="90010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233086" y="39314"/>
            <a:ext cx="2520280" cy="3408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/>
              <a:t>осуществляется сбор краеведческого (литературного и языкового) материала, его систематизация и интеграция в систему образовательно- воспитательной работы школы;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835696" y="3789040"/>
            <a:ext cx="86409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0" y="3517984"/>
            <a:ext cx="2695212" cy="3223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выявляются талантливые дети, </a:t>
            </a:r>
            <a:r>
              <a:rPr lang="ru-RU" sz="1400" dirty="0"/>
              <a:t>что соответствует современным требованиям к образованию, </a:t>
            </a:r>
            <a:r>
              <a:rPr lang="ru-RU" sz="1400" dirty="0" smtClean="0"/>
              <a:t>сформулированным </a:t>
            </a:r>
            <a:r>
              <a:rPr lang="ru-RU" sz="1400" dirty="0"/>
              <a:t>в проекте «Национальная образовательная инициатива «Наша новая школа»;</a:t>
            </a:r>
          </a:p>
        </p:txBody>
      </p:sp>
      <p:cxnSp>
        <p:nvCxnSpPr>
          <p:cNvPr id="16" name="Прямая соединительная линия 15"/>
          <p:cNvCxnSpPr>
            <a:stCxn id="2" idx="4"/>
          </p:cNvCxnSpPr>
          <p:nvPr/>
        </p:nvCxnSpPr>
        <p:spPr>
          <a:xfrm>
            <a:off x="4071481" y="4200840"/>
            <a:ext cx="0" cy="1512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2900664" y="4437112"/>
            <a:ext cx="3118926" cy="1986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/>
              <a:t>формируется чувство гордости своей малой </a:t>
            </a:r>
            <a:r>
              <a:rPr lang="ru-RU" sz="1400" dirty="0" smtClean="0"/>
              <a:t>Родиной, </a:t>
            </a:r>
            <a:r>
              <a:rPr lang="ru-RU" sz="1400" dirty="0"/>
              <a:t>воспитывает патриотизм.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508104" y="3212976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6335688" y="2162022"/>
            <a:ext cx="280831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формируются навыки исследовательской </a:t>
            </a:r>
            <a:r>
              <a:rPr lang="ru-RU" sz="1400" dirty="0" smtClean="0"/>
              <a:t>деятельности, повышается </a:t>
            </a:r>
            <a:r>
              <a:rPr lang="ru-RU" sz="1400" dirty="0"/>
              <a:t>интерес к творчеству, занятиям наукой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5256076" y="4034230"/>
            <a:ext cx="1116124" cy="1158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084168" y="4613713"/>
            <a:ext cx="3059832" cy="22419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создаются </a:t>
            </a:r>
            <a:r>
              <a:rPr lang="ru-RU" sz="1400" dirty="0"/>
              <a:t>условия для совершенствования коммуникативных навыков учащихся, расширяется их кругозор, повышается общая </a:t>
            </a:r>
            <a:r>
              <a:rPr lang="ru-RU" sz="1400" dirty="0" smtClean="0"/>
              <a:t>культура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1361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3">
      <a:dk1>
        <a:srgbClr val="FFFF00"/>
      </a:dk1>
      <a:lt1>
        <a:srgbClr val="AF018A"/>
      </a:lt1>
      <a:dk2>
        <a:srgbClr val="21F821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859</TotalTime>
  <Words>1244</Words>
  <Application>Microsoft Office PowerPoint</Application>
  <PresentationFormat>Экран (4:3)</PresentationFormat>
  <Paragraphs>151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Презентация практических достижений профессиональной деятельности ( Педагогический  опыт работы)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Результативность профессиональной педагогической  деятельности  и достигнутые эффекты  За три года мои ученики выполнили 10 научно - исследовательских работ по литературно -краеведческой тематике, местной топонимике.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Антон</cp:lastModifiedBy>
  <cp:revision>78</cp:revision>
  <dcterms:created xsi:type="dcterms:W3CDTF">2019-03-03T06:55:58Z</dcterms:created>
  <dcterms:modified xsi:type="dcterms:W3CDTF">2021-01-25T13:57:56Z</dcterms:modified>
</cp:coreProperties>
</file>