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92" r:id="rId2"/>
    <p:sldId id="271" r:id="rId3"/>
    <p:sldId id="306" r:id="rId4"/>
    <p:sldId id="284" r:id="rId5"/>
    <p:sldId id="299" r:id="rId6"/>
    <p:sldId id="291" r:id="rId7"/>
    <p:sldId id="281" r:id="rId8"/>
    <p:sldId id="305" r:id="rId9"/>
    <p:sldId id="298" r:id="rId10"/>
    <p:sldId id="268" r:id="rId11"/>
    <p:sldId id="264" r:id="rId12"/>
    <p:sldId id="286" r:id="rId13"/>
    <p:sldId id="296" r:id="rId14"/>
    <p:sldId id="300" r:id="rId15"/>
    <p:sldId id="304" r:id="rId16"/>
    <p:sldId id="295" r:id="rId17"/>
    <p:sldId id="293" r:id="rId18"/>
    <p:sldId id="302" r:id="rId19"/>
    <p:sldId id="272" r:id="rId20"/>
    <p:sldId id="294" r:id="rId21"/>
    <p:sldId id="303" r:id="rId22"/>
    <p:sldId id="289" r:id="rId23"/>
    <p:sldId id="273" r:id="rId24"/>
    <p:sldId id="274" r:id="rId25"/>
    <p:sldId id="277" r:id="rId26"/>
    <p:sldId id="280" r:id="rId27"/>
    <p:sldId id="275"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00000"/>
    <a:srgbClr val="FF5050"/>
    <a:srgbClr val="000099"/>
    <a:srgbClr val="000D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311" autoAdjust="0"/>
  </p:normalViewPr>
  <p:slideViewPr>
    <p:cSldViewPr snapToGrid="0">
      <p:cViewPr varScale="1">
        <p:scale>
          <a:sx n="66" d="100"/>
          <a:sy n="66" d="100"/>
        </p:scale>
        <p:origin x="8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F0A610-084A-4093-B36B-0B505A3F1389}" type="datetimeFigureOut">
              <a:rPr lang="ru-RU" smtClean="0"/>
              <a:t>25.01.2021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262CF0-21FE-4F0C-A7E0-E28FBD36E768}" type="slidenum">
              <a:rPr lang="ru-RU" smtClean="0"/>
              <a:t>‹#›</a:t>
            </a:fld>
            <a:endParaRPr lang="ru-RU"/>
          </a:p>
        </p:txBody>
      </p:sp>
    </p:spTree>
    <p:extLst>
      <p:ext uri="{BB962C8B-B14F-4D97-AF65-F5344CB8AC3E}">
        <p14:creationId xmlns:p14="http://schemas.microsoft.com/office/powerpoint/2010/main" val="1194864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yandex.ru/turbo/fb.ru/s/article/51984/vospityivaem-chuvstvo-sobstvennogo-dostoinstva?parent-reqid=1609861390513599-651746695469523156500107-production-app-host-vla-web-yp-309&amp;utm_source=turbo_turbo"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latin typeface="Century Schoolbook" panose="02040604050505020304" pitchFamily="18" charset="0"/>
              </a:rPr>
              <a:t>       Тема</a:t>
            </a:r>
            <a:r>
              <a:rPr lang="ru-RU" dirty="0" smtClean="0">
                <a:latin typeface="Century Schoolbook" panose="02040604050505020304" pitchFamily="18" charset="0"/>
              </a:rPr>
              <a:t> «Выразительное чтение и анализ произведений Льва Николаевича Толстого для детей»</a:t>
            </a:r>
            <a:r>
              <a:rPr lang="ru-RU" baseline="0" dirty="0" smtClean="0">
                <a:latin typeface="Century Schoolbook" panose="02040604050505020304" pitchFamily="18" charset="0"/>
              </a:rPr>
              <a:t> - (практический урок).</a:t>
            </a:r>
            <a:endParaRPr lang="ru-RU" dirty="0" smtClean="0">
              <a:latin typeface="Century Schoolbook" panose="02040604050505020304" pitchFamily="18" charset="0"/>
            </a:endParaRPr>
          </a:p>
          <a:p>
            <a:r>
              <a:rPr lang="ru-RU" sz="1200" b="1" kern="1200" dirty="0" smtClean="0">
                <a:solidFill>
                  <a:schemeClr val="tx1"/>
                </a:solidFill>
                <a:effectLst/>
                <a:latin typeface="Century Schoolbook" panose="02040604050505020304" pitchFamily="18" charset="0"/>
                <a:ea typeface="+mn-ea"/>
                <a:cs typeface="+mn-cs"/>
              </a:rPr>
              <a:t>       Цель:</a:t>
            </a:r>
            <a:r>
              <a:rPr lang="ru-RU" sz="1200" kern="1200" dirty="0" smtClean="0">
                <a:solidFill>
                  <a:schemeClr val="tx1"/>
                </a:solidFill>
                <a:effectLst/>
                <a:latin typeface="Century Schoolbook" panose="02040604050505020304" pitchFamily="18" charset="0"/>
                <a:ea typeface="+mn-ea"/>
                <a:cs typeface="+mn-cs"/>
              </a:rPr>
              <a:t>  научить студентов соединять идейно – художественный анализ литературных произведений Л.Н. Толстого с приёмами и средствами выразительного чтения;</a:t>
            </a:r>
            <a:r>
              <a:rPr lang="ru-RU" sz="1200" kern="1200" baseline="0" dirty="0" smtClean="0">
                <a:solidFill>
                  <a:schemeClr val="tx1"/>
                </a:solidFill>
                <a:effectLst/>
                <a:latin typeface="Century Schoolbook" panose="02040604050505020304" pitchFamily="18" charset="0"/>
                <a:ea typeface="+mn-ea"/>
                <a:cs typeface="+mn-cs"/>
              </a:rPr>
              <a:t> формировать умения интерпретировать художественные произведения разных жанров.</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baseline="0" dirty="0" smtClean="0">
                <a:solidFill>
                  <a:schemeClr val="tx1"/>
                </a:solidFill>
                <a:effectLst/>
                <a:latin typeface="Century Schoolbook" panose="02040604050505020304" pitchFamily="18" charset="0"/>
                <a:ea typeface="+mn-ea"/>
                <a:cs typeface="+mn-cs"/>
              </a:rPr>
              <a:t>       </a:t>
            </a:r>
            <a:r>
              <a:rPr lang="ru-RU" sz="1200" b="1" kern="1200" dirty="0" smtClean="0">
                <a:solidFill>
                  <a:schemeClr val="tx1"/>
                </a:solidFill>
                <a:effectLst/>
                <a:latin typeface="Century Schoolbook" panose="02040604050505020304" pitchFamily="18" charset="0"/>
                <a:ea typeface="+mn-ea"/>
                <a:cs typeface="+mn-cs"/>
              </a:rPr>
              <a:t>Задачи: </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продолжить знакомство с творчеством Л.Н. Толстого,</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раскрывая психологический характер персонажей</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в произведениях</a:t>
            </a:r>
            <a:r>
              <a:rPr lang="ru-RU" sz="1200" kern="1200" baseline="0" dirty="0" smtClean="0">
                <a:solidFill>
                  <a:schemeClr val="tx1"/>
                </a:solidFill>
                <a:effectLst/>
                <a:latin typeface="Century Schoolbook" panose="02040604050505020304" pitchFamily="18" charset="0"/>
                <a:ea typeface="+mn-ea"/>
                <a:cs typeface="+mn-cs"/>
              </a:rPr>
              <a:t>  писателя</a:t>
            </a:r>
            <a:r>
              <a:rPr lang="ru-RU" sz="1200" kern="1200" dirty="0" smtClean="0">
                <a:solidFill>
                  <a:schemeClr val="tx1"/>
                </a:solidFill>
                <a:effectLst/>
                <a:latin typeface="Century Schoolbook" panose="02040604050505020304" pitchFamily="18" charset="0"/>
                <a:ea typeface="+mn-ea"/>
                <a:cs typeface="+mn-cs"/>
              </a:rPr>
              <a:t>;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kern="1200" dirty="0" smtClean="0">
                <a:solidFill>
                  <a:schemeClr val="tx1"/>
                </a:solidFill>
                <a:effectLst/>
                <a:latin typeface="Century Schoolbook" panose="02040604050505020304" pitchFamily="18" charset="0"/>
                <a:ea typeface="+mn-ea"/>
                <a:cs typeface="+mn-cs"/>
              </a:rPr>
              <a:t>в процессе выразительного чтения формировать умение прояснять идейно – эмоциональный замысел авторского произведения,</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самостоятельно готовить их исполнение и анализировать исполнение других;</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учить</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анализировать художественные произведений, </a:t>
            </a:r>
            <a:r>
              <a:rPr lang="ru-RU" sz="1200" kern="1200" dirty="0" smtClean="0">
                <a:solidFill>
                  <a:schemeClr val="tx1"/>
                </a:solidFill>
                <a:effectLst/>
                <a:latin typeface="+mn-lt"/>
                <a:ea typeface="+mn-ea"/>
                <a:cs typeface="+mn-cs"/>
              </a:rPr>
              <a:t>формировать представления о театрализованной деятельности детей дошкольного</a:t>
            </a:r>
            <a:r>
              <a:rPr lang="ru-RU" sz="1200" kern="1200" baseline="0" dirty="0" smtClean="0">
                <a:solidFill>
                  <a:schemeClr val="tx1"/>
                </a:solidFill>
                <a:effectLst/>
                <a:latin typeface="+mn-lt"/>
                <a:ea typeface="+mn-ea"/>
                <a:cs typeface="+mn-cs"/>
              </a:rPr>
              <a:t> возраста;</a:t>
            </a:r>
            <a:r>
              <a:rPr lang="ru-RU" sz="1200" kern="1200" dirty="0" smtClean="0">
                <a:solidFill>
                  <a:schemeClr val="tx1"/>
                </a:solidFill>
                <a:effectLst/>
                <a:latin typeface="+mn-lt"/>
                <a:ea typeface="+mn-ea"/>
                <a:cs typeface="+mn-cs"/>
              </a:rPr>
              <a:t>  способствовать развитию у студентов навыков дидактического общения о литературе с ребёнком;</a:t>
            </a:r>
          </a:p>
          <a:p>
            <a:pPr marL="171450" indent="-171450">
              <a:buFont typeface="Arial" panose="020B0604020202020204" pitchFamily="34" charset="0"/>
              <a:buChar char="•"/>
            </a:pPr>
            <a:r>
              <a:rPr lang="ru-RU" sz="1200" kern="1200" dirty="0" smtClean="0">
                <a:solidFill>
                  <a:schemeClr val="tx1"/>
                </a:solidFill>
                <a:effectLst/>
                <a:latin typeface="+mn-lt"/>
                <a:ea typeface="+mn-ea"/>
                <a:cs typeface="+mn-cs"/>
              </a:rPr>
              <a:t>воспитание духовно-</a:t>
            </a:r>
            <a:r>
              <a:rPr lang="ru-RU" sz="1200" kern="1200" baseline="0" dirty="0" smtClean="0">
                <a:solidFill>
                  <a:schemeClr val="tx1"/>
                </a:solidFill>
                <a:effectLst/>
                <a:latin typeface="+mn-lt"/>
                <a:ea typeface="+mn-ea"/>
                <a:cs typeface="+mn-cs"/>
              </a:rPr>
              <a:t> нравственных чувств</a:t>
            </a:r>
            <a:r>
              <a:rPr lang="ru-RU" sz="1200" kern="1200" dirty="0" smtClean="0">
                <a:solidFill>
                  <a:schemeClr val="tx1"/>
                </a:solidFill>
                <a:effectLst/>
                <a:latin typeface="+mn-lt"/>
                <a:ea typeface="+mn-ea"/>
                <a:cs typeface="+mn-cs"/>
              </a:rPr>
              <a:t> учащихся через умение понимать произведения художественной литературы.</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Оборудование: </a:t>
            </a:r>
            <a:r>
              <a:rPr lang="ru-RU" sz="1200" kern="1200" dirty="0" smtClean="0">
                <a:solidFill>
                  <a:schemeClr val="tx1"/>
                </a:solidFill>
                <a:effectLst/>
                <a:latin typeface="Century Schoolbook" panose="02040604050505020304" pitchFamily="18" charset="0"/>
                <a:ea typeface="+mn-ea"/>
                <a:cs typeface="+mn-cs"/>
              </a:rPr>
              <a:t>портрет писателя, тексты рассказов, басен Л.Н. Толстого, указанные в плане, презентация о жанровом многообразии произведений Л.Н. Толстого.</a:t>
            </a:r>
          </a:p>
          <a:p>
            <a:r>
              <a:rPr lang="ru-RU" sz="1200" b="1" kern="1200" dirty="0" smtClean="0">
                <a:solidFill>
                  <a:schemeClr val="tx1"/>
                </a:solidFill>
                <a:effectLst/>
                <a:latin typeface="Century Schoolbook" panose="02040604050505020304" pitchFamily="18" charset="0"/>
                <a:ea typeface="+mn-ea"/>
                <a:cs typeface="+mn-cs"/>
              </a:rPr>
              <a:t>       В результате изучения дисциплины «Детская литература с практикумом по выразительному чтению» студент должен:</a:t>
            </a:r>
          </a:p>
          <a:p>
            <a:r>
              <a:rPr lang="ru-RU" sz="1200" b="1" i="0" kern="1200" dirty="0" smtClean="0">
                <a:solidFill>
                  <a:schemeClr val="tx1"/>
                </a:solidFill>
                <a:effectLst/>
                <a:latin typeface="Century Schoolbook" panose="02040604050505020304" pitchFamily="18" charset="0"/>
                <a:ea typeface="+mn-ea"/>
                <a:cs typeface="+mn-cs"/>
              </a:rPr>
              <a:t>       знать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содержание произведений детской литературы,</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историю детской литературы в ее классических образцах,</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литературоведческий терминологический аппарат,</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особенности развития детской литературы и круга детского и юношеского чтения в их основных жанрово-стилевых </a:t>
            </a:r>
            <a:r>
              <a:rPr lang="ru-RU" sz="1200" u="none" strike="noStrike" kern="1200" dirty="0" err="1" smtClean="0">
                <a:solidFill>
                  <a:schemeClr val="tx1"/>
                </a:solidFill>
                <a:effectLst/>
                <a:latin typeface="Century Schoolbook" panose="02040604050505020304" pitchFamily="18" charset="0"/>
                <a:ea typeface="+mn-ea"/>
                <a:cs typeface="+mn-cs"/>
              </a:rPr>
              <a:t>концентрумах</a:t>
            </a:r>
            <a:r>
              <a:rPr lang="ru-RU" sz="1200" u="none" strike="noStrike" kern="1200" dirty="0" smtClean="0">
                <a:solidFill>
                  <a:schemeClr val="tx1"/>
                </a:solidFill>
                <a:effectLst/>
                <a:latin typeface="Century Schoolbook" panose="02040604050505020304" pitchFamily="18" charset="0"/>
                <a:ea typeface="+mn-ea"/>
                <a:cs typeface="+mn-cs"/>
              </a:rPr>
              <a:t>,</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риторический аспект детской литературы;</a:t>
            </a:r>
          </a:p>
          <a:p>
            <a:r>
              <a:rPr lang="ru-RU" sz="1200" b="1" i="0" kern="1200" dirty="0" smtClean="0">
                <a:solidFill>
                  <a:schemeClr val="tx1"/>
                </a:solidFill>
                <a:effectLst/>
                <a:latin typeface="Century Schoolbook" panose="02040604050505020304" pitchFamily="18" charset="0"/>
                <a:ea typeface="+mn-ea"/>
                <a:cs typeface="+mn-cs"/>
              </a:rPr>
              <a:t>       уметь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анализировать художественные, художественно-документальные, научно-популярные, учебные тексты круга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вести исследование детской литературы с использованием сравнительно-исторического метода,</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организовывать учебно-поисковую, научно-исследовательскую деятельность с детьми, формируя мотивацию к самостоятельному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создавать произведения, адресованные детям, различных жанров, доминантных в круге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определять качество и художественный уровень произведений детской литературы; </a:t>
            </a:r>
          </a:p>
          <a:p>
            <a:pPr lvl="0" fontAlgn="base"/>
            <a:r>
              <a:rPr lang="ru-RU" sz="1200" b="1" i="0" u="none" strike="noStrike" kern="1200" dirty="0" smtClean="0">
                <a:solidFill>
                  <a:schemeClr val="tx1"/>
                </a:solidFill>
                <a:effectLst/>
                <a:latin typeface="Century Schoolbook" panose="02040604050505020304" pitchFamily="18" charset="0"/>
                <a:ea typeface="+mn-ea"/>
                <a:cs typeface="+mn-cs"/>
              </a:rPr>
              <a:t>       владеть</a:t>
            </a:r>
            <a:endParaRPr lang="ru-RU" sz="1200" i="0" u="none" strike="noStrike" kern="1200" dirty="0" smtClean="0">
              <a:solidFill>
                <a:schemeClr val="tx1"/>
              </a:solidFill>
              <a:effectLst/>
              <a:latin typeface="Century Schoolbook" panose="02040604050505020304" pitchFamily="18" charset="0"/>
              <a:ea typeface="+mn-ea"/>
              <a:cs typeface="+mn-cs"/>
            </a:endParaRP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методиками и технологиями изучения детской литературы, и формами приобщения детей и подростков к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приемами систематизации и индивидуализации в изучении и преподавании детской литературы,</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набором средств организации самостоятельной творческой читательской и сочинительской деятельности детей и подростков.</a:t>
            </a:r>
          </a:p>
          <a:p>
            <a:pPr marL="0" indent="0">
              <a:buFont typeface="Arial" panose="020B0604020202020204" pitchFamily="34" charset="0"/>
              <a:buNone/>
            </a:pPr>
            <a:endParaRPr lang="ru-RU" sz="1200" kern="1200" dirty="0" smtClean="0">
              <a:solidFill>
                <a:schemeClr val="tx1"/>
              </a:solidFill>
              <a:effectLst/>
              <a:latin typeface="Century Schoolbook" panose="02040604050505020304" pitchFamily="18" charset="0"/>
              <a:ea typeface="+mn-ea"/>
              <a:cs typeface="+mn-cs"/>
            </a:endParaRPr>
          </a:p>
        </p:txBody>
      </p:sp>
      <p:sp>
        <p:nvSpPr>
          <p:cNvPr id="4" name="Номер слайда 3"/>
          <p:cNvSpPr>
            <a:spLocks noGrp="1"/>
          </p:cNvSpPr>
          <p:nvPr>
            <p:ph type="sldNum" sz="quarter" idx="10"/>
          </p:nvPr>
        </p:nvSpPr>
        <p:spPr/>
        <p:txBody>
          <a:bodyPr/>
          <a:lstStyle/>
          <a:p>
            <a:fld id="{F1262CF0-21FE-4F0C-A7E0-E28FBD36E768}" type="slidenum">
              <a:rPr lang="ru-RU" smtClean="0"/>
              <a:t>1</a:t>
            </a:fld>
            <a:endParaRPr lang="ru-RU"/>
          </a:p>
        </p:txBody>
      </p:sp>
    </p:spTree>
    <p:extLst>
      <p:ext uri="{BB962C8B-B14F-4D97-AF65-F5344CB8AC3E}">
        <p14:creationId xmlns:p14="http://schemas.microsoft.com/office/powerpoint/2010/main" val="36564056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Century Schoolbook" panose="02040604050505020304" pitchFamily="18" charset="0"/>
                <a:ea typeface="+mn-ea"/>
                <a:cs typeface="+mn-cs"/>
              </a:rPr>
              <a:t>       Жанр:</a:t>
            </a:r>
            <a:r>
              <a:rPr lang="ru-RU" sz="1200" kern="1200" dirty="0" smtClean="0">
                <a:solidFill>
                  <a:schemeClr val="tx1"/>
                </a:solidFill>
                <a:effectLst/>
                <a:latin typeface="Century Schoolbook" panose="02040604050505020304" pitchFamily="18" charset="0"/>
                <a:ea typeface="+mn-ea"/>
                <a:cs typeface="+mn-cs"/>
              </a:rPr>
              <a:t> литературная сказка о животных.</a:t>
            </a:r>
          </a:p>
          <a:p>
            <a:r>
              <a:rPr lang="ru-RU" sz="1200" b="1" kern="1200" dirty="0" smtClean="0">
                <a:solidFill>
                  <a:schemeClr val="tx1"/>
                </a:solidFill>
                <a:effectLst/>
                <a:latin typeface="+mn-lt"/>
                <a:ea typeface="+mn-ea"/>
                <a:cs typeface="+mn-cs"/>
              </a:rPr>
              <a:t>       Сказка Толстого «Белка и волк».</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Белка прыгала с ветки на ветку и упала прямо на сонного волка. Волк вскочил и хотел ее съесть. Белка стала просить: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Пусти меня.</a:t>
            </a:r>
          </a:p>
          <a:p>
            <a:r>
              <a:rPr lang="ru-RU" sz="1200" kern="1200" dirty="0" smtClean="0">
                <a:solidFill>
                  <a:schemeClr val="tx1"/>
                </a:solidFill>
                <a:effectLst/>
                <a:latin typeface="+mn-lt"/>
                <a:ea typeface="+mn-ea"/>
                <a:cs typeface="+mn-cs"/>
              </a:rPr>
              <a:t>      Волк сказал:</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Хорошо, я пущу тебя, только ты скажи мне, отчего вы, белки, так веселы. Мне всегда скучно, а на вас смотришь, вы там вверху все играете и прыгаете.</a:t>
            </a:r>
          </a:p>
          <a:p>
            <a:r>
              <a:rPr lang="ru-RU" sz="1200" kern="1200" dirty="0" smtClean="0">
                <a:solidFill>
                  <a:schemeClr val="tx1"/>
                </a:solidFill>
                <a:effectLst/>
                <a:latin typeface="+mn-lt"/>
                <a:ea typeface="+mn-ea"/>
                <a:cs typeface="+mn-cs"/>
              </a:rPr>
              <a:t>       Белка сказала: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Пусти меня прежде на дерево, я оттуда тебе скажу, а то я боюсь тебя.</a:t>
            </a:r>
          </a:p>
          <a:p>
            <a:r>
              <a:rPr lang="ru-RU" sz="1200" kern="1200" dirty="0" smtClean="0">
                <a:solidFill>
                  <a:schemeClr val="tx1"/>
                </a:solidFill>
                <a:effectLst/>
                <a:latin typeface="+mn-lt"/>
                <a:ea typeface="+mn-ea"/>
                <a:cs typeface="+mn-cs"/>
              </a:rPr>
              <a:t>       Волк пустил, а белка ушла на дерево и оттуда сказала: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 Тебе скучно оттого, что ты зол. Тебе злость сердце жжет. А мы веселы оттого, что мы добры и никому зла не делаем.</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Главные герои сказки “Белка и волк” и их характеристика</a:t>
            </a:r>
            <a:endParaRPr lang="ru-RU" sz="1200" kern="1200" dirty="0" smtClean="0">
              <a:solidFill>
                <a:schemeClr val="tx1"/>
              </a:solidFill>
              <a:effectLst/>
              <a:latin typeface="Century Schoolbook" panose="02040604050505020304" pitchFamily="18" charset="0"/>
              <a:ea typeface="+mn-ea"/>
              <a:cs typeface="+mn-cs"/>
            </a:endParaRPr>
          </a:p>
          <a:p>
            <a:pPr lvl="0"/>
            <a:r>
              <a:rPr lang="ru-RU" sz="1200" kern="1200" dirty="0" smtClean="0">
                <a:solidFill>
                  <a:schemeClr val="tx1"/>
                </a:solidFill>
                <a:effectLst/>
                <a:latin typeface="Century Schoolbook" panose="02040604050505020304" pitchFamily="18" charset="0"/>
                <a:ea typeface="+mn-ea"/>
                <a:cs typeface="+mn-cs"/>
              </a:rPr>
              <a:t>       Белка. Веселая</a:t>
            </a:r>
            <a:r>
              <a:rPr lang="ru-RU" sz="1200" kern="1200" baseline="0" dirty="0" smtClean="0">
                <a:solidFill>
                  <a:schemeClr val="tx1"/>
                </a:solidFill>
                <a:effectLst/>
                <a:latin typeface="Century Schoolbook" panose="02040604050505020304" pitchFamily="18" charset="0"/>
                <a:ea typeface="+mn-ea"/>
                <a:cs typeface="+mn-cs"/>
              </a:rPr>
              <a:t> (игривая, добрая),</a:t>
            </a:r>
            <a:r>
              <a:rPr lang="ru-RU" sz="1200" kern="1200" dirty="0" smtClean="0">
                <a:solidFill>
                  <a:schemeClr val="tx1"/>
                </a:solidFill>
                <a:effectLst/>
                <a:latin typeface="Century Schoolbook" panose="02040604050505020304" pitchFamily="18" charset="0"/>
                <a:ea typeface="+mn-ea"/>
                <a:cs typeface="+mn-cs"/>
              </a:rPr>
              <a:t> неосторожная </a:t>
            </a:r>
            <a:r>
              <a:rPr lang="ru-RU" sz="1200" kern="1200" dirty="0" smtClean="0">
                <a:solidFill>
                  <a:schemeClr val="tx1"/>
                </a:solidFill>
                <a:effectLst/>
                <a:latin typeface="+mn-lt"/>
                <a:ea typeface="+mn-ea"/>
                <a:cs typeface="+mn-cs"/>
              </a:rPr>
              <a:t>белка, беззаботно прыгающая по веткам. </a:t>
            </a:r>
            <a:endParaRPr lang="ru-RU" sz="1200" kern="1200" dirty="0" smtClean="0">
              <a:solidFill>
                <a:schemeClr val="tx1"/>
              </a:solidFill>
              <a:effectLst/>
              <a:latin typeface="Century Schoolbook" panose="02040604050505020304" pitchFamily="18" charset="0"/>
              <a:ea typeface="+mn-ea"/>
              <a:cs typeface="+mn-cs"/>
            </a:endParaRPr>
          </a:p>
          <a:p>
            <a:pPr lvl="0"/>
            <a:r>
              <a:rPr lang="ru-RU" sz="1200" kern="1200" dirty="0" smtClean="0">
                <a:solidFill>
                  <a:schemeClr val="tx1"/>
                </a:solidFill>
                <a:effectLst/>
                <a:latin typeface="Century Schoolbook" panose="02040604050505020304" pitchFamily="18" charset="0"/>
                <a:ea typeface="+mn-ea"/>
                <a:cs typeface="+mn-cs"/>
              </a:rPr>
              <a:t>       Волк. Злой, скучный, одинокий.</a:t>
            </a:r>
          </a:p>
          <a:p>
            <a:r>
              <a:rPr lang="ru-RU" sz="1200" b="1" kern="1200" dirty="0" smtClean="0">
                <a:solidFill>
                  <a:schemeClr val="tx1"/>
                </a:solidFill>
                <a:effectLst/>
                <a:latin typeface="+mn-lt"/>
                <a:ea typeface="+mn-ea"/>
                <a:cs typeface="+mn-cs"/>
              </a:rPr>
              <a:t>       Мораль и главная мысль</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сказки “Белка и волк”</a:t>
            </a:r>
          </a:p>
          <a:p>
            <a:r>
              <a:rPr lang="ru-RU" sz="1200" kern="1200" dirty="0" smtClean="0">
                <a:solidFill>
                  <a:schemeClr val="tx1"/>
                </a:solidFill>
                <a:effectLst/>
                <a:latin typeface="+mn-lt"/>
                <a:ea typeface="+mn-ea"/>
                <a:cs typeface="+mn-cs"/>
              </a:rPr>
              <a:t>       Люди оценивают все через собственный внутренний мир, смотрят по-разному, видя в окружающем больше оптимизма или напротив, негатива. </a:t>
            </a:r>
          </a:p>
          <a:p>
            <a:r>
              <a:rPr lang="ru-RU" sz="1200" kern="1200" dirty="0" smtClean="0">
                <a:solidFill>
                  <a:schemeClr val="tx1"/>
                </a:solidFill>
                <a:effectLst/>
                <a:latin typeface="+mn-lt"/>
                <a:ea typeface="+mn-ea"/>
                <a:cs typeface="+mn-cs"/>
              </a:rPr>
              <a:t>Мораль сказки заключается в том, злость - это плохое, тяготящее чувство. Пока человек злой, он не видит вокруг себя ничего хорошего, он не счастлив. Чтобы жизнь была в радость, в удовольствие, нужно злость в себе гасить.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Злость — это плохое чувство. Нужно в себе и в других добро искать.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Доброму человеку и живется хорошо, а злому живется плохо.</a:t>
            </a:r>
          </a:p>
          <a:p>
            <a:r>
              <a:rPr lang="ru-RU" sz="1200" b="1" kern="1200" dirty="0" smtClean="0">
                <a:solidFill>
                  <a:schemeClr val="tx1"/>
                </a:solidFill>
                <a:effectLst/>
                <a:latin typeface="+mn-lt"/>
                <a:ea typeface="+mn-ea"/>
                <a:cs typeface="+mn-cs"/>
              </a:rPr>
              <a:t>       Анализ</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Сказка показывает, что есть два взгляда на окружающий мир. Можно на него смотреть по-доброму или по злому. И от того, что выберешь и будет зависеть какая жизнь человека ожидает.</a:t>
            </a:r>
          </a:p>
          <a:p>
            <a:r>
              <a:rPr lang="ru-RU" sz="1200" b="1" kern="1200" dirty="0" smtClean="0">
                <a:solidFill>
                  <a:schemeClr val="tx1"/>
                </a:solidFill>
                <a:effectLst/>
                <a:latin typeface="+mn-lt"/>
                <a:ea typeface="+mn-ea"/>
                <a:cs typeface="+mn-cs"/>
              </a:rPr>
              <a:t>       Главная мысль сказки Толстого «Белка и волк</a:t>
            </a:r>
            <a:r>
              <a:rPr lang="ru-RU" sz="1200" kern="1200" dirty="0" smtClean="0">
                <a:solidFill>
                  <a:schemeClr val="tx1"/>
                </a:solidFill>
                <a:effectLst/>
                <a:latin typeface="+mn-lt"/>
                <a:ea typeface="+mn-ea"/>
                <a:cs typeface="+mn-cs"/>
              </a:rPr>
              <a:t>» заключается в том, что для обретения счастья следует побороть в себе злость. </a:t>
            </a:r>
          </a:p>
          <a:p>
            <a:r>
              <a:rPr lang="ru-RU" sz="1200" b="1" kern="1200" dirty="0" smtClean="0">
                <a:solidFill>
                  <a:schemeClr val="tx1"/>
                </a:solidFill>
                <a:effectLst/>
                <a:latin typeface="+mn-lt"/>
                <a:ea typeface="+mn-ea"/>
                <a:cs typeface="+mn-cs"/>
              </a:rPr>
              <a:t>       Чему учит сказка “Белка и волк”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Сказка учит быть веселым и добрым, радоваться жизни, никогда не грустить и не печалиться;</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быть доброжелательным к окружающим. Учит никому не делать плохого, не делать зла. Учит тому, как стать счастливым.</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сказке “Белка и волк”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Делай другим добро, будешь сам без беды.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Делая зло, на добро не надейся.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Добро творить – себя веселить.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Доброму человеку что день, то и праздник.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Кто сам худой, у того и все вокруг худо.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Когда хочешь себе добра, то никому не делай зла.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Из всех возможных решений выбирай самое доброе.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Счастливому везде добро.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Добро помни, а зло забывай.</a:t>
            </a:r>
          </a:p>
          <a:p>
            <a:endParaRPr lang="ru-RU" sz="1200" kern="1200" dirty="0" smtClean="0">
              <a:solidFill>
                <a:schemeClr val="tx1"/>
              </a:solidFill>
              <a:effectLst/>
              <a:latin typeface="+mn-lt"/>
              <a:ea typeface="+mn-ea"/>
              <a:cs typeface="+mn-cs"/>
            </a:endParaRPr>
          </a:p>
          <a:p>
            <a:pPr lvl="0"/>
            <a:endParaRPr lang="ru-RU" sz="1200" kern="1200" dirty="0" smtClean="0">
              <a:solidFill>
                <a:schemeClr val="tx1"/>
              </a:solidFill>
              <a:effectLst/>
              <a:latin typeface="Century Schoolbook" panose="02040604050505020304" pitchFamily="18"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10</a:t>
            </a:fld>
            <a:endParaRPr lang="ru-RU"/>
          </a:p>
        </p:txBody>
      </p:sp>
    </p:spTree>
    <p:extLst>
      <p:ext uri="{BB962C8B-B14F-4D97-AF65-F5344CB8AC3E}">
        <p14:creationId xmlns:p14="http://schemas.microsoft.com/office/powerpoint/2010/main" val="10631616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Отец и сыновья.</a:t>
            </a:r>
            <a:r>
              <a:rPr lang="ru-RU" sz="1200" kern="1200" dirty="0" smtClean="0">
                <a:solidFill>
                  <a:schemeClr val="tx1"/>
                </a:solidFill>
                <a:effectLst/>
                <a:latin typeface="+mn-lt"/>
                <a:ea typeface="+mn-ea"/>
                <a:cs typeface="+mn-cs"/>
              </a:rPr>
              <a:t> Басня Толстого «Отец и сыновья» – поучительное повествование о мощной силе родства и единения. Произведение, затрагивающие вечно-живущие противостояние отцов и сыновей, борьбу братьев/сестер и бессмысленное отречение от родственной души.  </a:t>
            </a:r>
          </a:p>
          <a:p>
            <a:r>
              <a:rPr lang="ru-RU" sz="1200" b="1" kern="1200" dirty="0" smtClean="0">
                <a:solidFill>
                  <a:schemeClr val="tx1"/>
                </a:solidFill>
                <a:effectLst/>
                <a:latin typeface="+mn-lt"/>
                <a:ea typeface="+mn-ea"/>
                <a:cs typeface="+mn-cs"/>
              </a:rPr>
              <a:t>       Басня «Отец и сыновья»</a:t>
            </a:r>
            <a:r>
              <a:rPr lang="ru-RU" sz="1200" kern="1200" dirty="0" smtClean="0">
                <a:solidFill>
                  <a:schemeClr val="tx1"/>
                </a:solidFill>
                <a:effectLst/>
                <a:latin typeface="+mn-lt"/>
                <a:ea typeface="+mn-ea"/>
                <a:cs typeface="+mn-cs"/>
              </a:rPr>
              <a:t> Отец приказал сыновьям, чтобы жили в согласии; они не слушались. Вот он велел принесть веник и говорит: — Сломайте! </a:t>
            </a:r>
          </a:p>
          <a:p>
            <a:r>
              <a:rPr lang="ru-RU" sz="1200" kern="1200" dirty="0" smtClean="0">
                <a:solidFill>
                  <a:schemeClr val="tx1"/>
                </a:solidFill>
                <a:effectLst/>
                <a:latin typeface="+mn-lt"/>
                <a:ea typeface="+mn-ea"/>
                <a:cs typeface="+mn-cs"/>
              </a:rPr>
              <a:t>       Сколько они ни бились, не могли сломать. Тогда отец развязал веник и велел ломать по одному пруту. Они легко переломали прутья поодиночке. </a:t>
            </a:r>
          </a:p>
          <a:p>
            <a:r>
              <a:rPr lang="ru-RU" sz="1200" kern="1200" dirty="0" smtClean="0">
                <a:solidFill>
                  <a:schemeClr val="tx1"/>
                </a:solidFill>
                <a:effectLst/>
                <a:latin typeface="+mn-lt"/>
                <a:ea typeface="+mn-ea"/>
                <a:cs typeface="+mn-cs"/>
              </a:rPr>
              <a:t>       Отец и говорит: — Так-то и вы: если в согласии жить будете, никто вас не одолеет; а если будете ссориться да все врозь — вас всякий легко погубит. </a:t>
            </a:r>
          </a:p>
          <a:p>
            <a:r>
              <a:rPr lang="ru-RU" sz="1200" b="1" kern="1200" dirty="0" smtClean="0">
                <a:solidFill>
                  <a:schemeClr val="tx1"/>
                </a:solidFill>
                <a:effectLst/>
                <a:latin typeface="+mn-lt"/>
                <a:ea typeface="+mn-ea"/>
                <a:cs typeface="+mn-cs"/>
              </a:rPr>
              <a:t>       Мораль басни Толстого «Отец и сыновья»</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Мораль басни «Отец и сыновья» лежит на ее поверхности и заключена в последнем предложении сказанного: семья, где один за одного готовь «перегрызть» обидчикам «глотки», никогда не будет сломлена и повержена бедой. Семья – самое важное, что дано человеку на его жизненном пути. Если в ней царят доверие, взаимовыручка и любовь, любые невзгоды станут лишь очередным этапом для сплочения и совместной борьбы, итогом которой всегда будет лишь победоносный клич. </a:t>
            </a:r>
          </a:p>
          <a:p>
            <a:r>
              <a:rPr lang="ru-RU" sz="1200" b="1" kern="1200" dirty="0" smtClean="0">
                <a:solidFill>
                  <a:schemeClr val="tx1"/>
                </a:solidFill>
                <a:effectLst/>
                <a:latin typeface="+mn-lt"/>
                <a:ea typeface="+mn-ea"/>
                <a:cs typeface="+mn-cs"/>
              </a:rPr>
              <a:t>       Анализ басни «Отец и сыновья»</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Для того, чтобы донести смысловую нагрузку басни «Отец и сыновья», автор решил использовать неприкрытые образы, в которых каждый безо всякого сомнения увидит себя. Басня рассказывает о вражде братьев, чьей примирительной стороной становится их отец, который дал мудрый и поучительный урок на примере несломленного целого веника и с легкостью поверженных его отдельных частей.</a:t>
            </a:r>
          </a:p>
          <a:p>
            <a:r>
              <a:rPr lang="ru-RU" sz="1200" kern="1200" dirty="0" smtClean="0">
                <a:solidFill>
                  <a:schemeClr val="tx1"/>
                </a:solidFill>
                <a:effectLst/>
                <a:latin typeface="+mn-lt"/>
                <a:ea typeface="+mn-ea"/>
                <a:cs typeface="+mn-cs"/>
              </a:rPr>
              <a:t>        К сожалению, мир полон несправедливости, зависти и вечной борьбы за власть и богатство. Зачастую, поддавшись пагубному влиянию, многие забывают об истинных ценностях и жизненных приоритетах. Естественно, речь идет о важности и глубинном смысле семейных идеалах и принципах, о сплоченности семейных уз и крепких кровных объятиях.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Однако мораль басни «Отец и сыновья» может быть применима не только в данном автором контексте, что делает произведение еще более тонким и глубоким: в работе, дружбе, любом социальном, созданном группой людей, мире важно быть командой! </a:t>
            </a:r>
          </a:p>
          <a:p>
            <a:r>
              <a:rPr lang="ru-RU" b="1" dirty="0" smtClean="0">
                <a:solidFill>
                  <a:srgbClr val="500000"/>
                </a:solidFill>
                <a:latin typeface="Century Schoolbook" panose="02040604050505020304" pitchFamily="18" charset="0"/>
              </a:rPr>
              <a:t>       Пословицы и поговорки, которые подходят для описания рассказа. </a:t>
            </a:r>
          </a:p>
          <a:p>
            <a:r>
              <a:rPr lang="ru-RU" sz="1200" kern="1200" dirty="0" smtClean="0">
                <a:solidFill>
                  <a:schemeClr val="tx1"/>
                </a:solidFill>
                <a:effectLst/>
                <a:latin typeface="+mn-lt"/>
                <a:ea typeface="+mn-ea"/>
                <a:cs typeface="+mn-cs"/>
              </a:rPr>
              <a:t>       Добрые детки, дому венец, а худые – конец.</a:t>
            </a:r>
          </a:p>
          <a:p>
            <a:r>
              <a:rPr lang="ru-RU" sz="1200" kern="1200" dirty="0" smtClean="0">
                <a:solidFill>
                  <a:schemeClr val="tx1"/>
                </a:solidFill>
                <a:effectLst/>
                <a:latin typeface="+mn-lt"/>
                <a:ea typeface="+mn-ea"/>
                <a:cs typeface="+mn-cs"/>
              </a:rPr>
              <a:t>       Один добрый пример – лучше ста слов.</a:t>
            </a:r>
            <a:r>
              <a:rPr lang="ru-RU" dirty="0" smtClean="0"/>
              <a:t/>
            </a:r>
            <a:br>
              <a:rPr lang="ru-RU" dirty="0" smtClean="0"/>
            </a:br>
            <a:endParaRPr lang="ru-RU" dirty="0" smtClean="0"/>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11</a:t>
            </a:fld>
            <a:endParaRPr lang="ru-RU"/>
          </a:p>
        </p:txBody>
      </p:sp>
    </p:spTree>
    <p:extLst>
      <p:ext uri="{BB962C8B-B14F-4D97-AF65-F5344CB8AC3E}">
        <p14:creationId xmlns:p14="http://schemas.microsoft.com/office/powerpoint/2010/main" val="1002754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Два товарища. Басня Толстого Басня «Два товарища</a:t>
            </a:r>
            <a:r>
              <a:rPr lang="ru-RU" sz="1200" kern="1200" dirty="0" smtClean="0">
                <a:solidFill>
                  <a:schemeClr val="tx1"/>
                </a:solidFill>
                <a:effectLst/>
                <a:latin typeface="+mn-lt"/>
                <a:ea typeface="+mn-ea"/>
                <a:cs typeface="+mn-cs"/>
              </a:rPr>
              <a:t>» – произведение, раскрывающее суть обратной стороны дружбы, весьма болезненной, порой жестокой, зачастую пронизанной предательством и обманом, это некий урок всем, кто готов, казалось бы, «перегрызть» что угодно во благо ценностей дружбы и любви к ближнему. Как говорится, не зарекайся… </a:t>
            </a:r>
          </a:p>
          <a:p>
            <a:r>
              <a:rPr lang="ru-RU" sz="1200" b="1" kern="1200" dirty="0" smtClean="0">
                <a:solidFill>
                  <a:schemeClr val="tx1"/>
                </a:solidFill>
                <a:effectLst/>
                <a:latin typeface="+mn-lt"/>
                <a:ea typeface="+mn-ea"/>
                <a:cs typeface="+mn-cs"/>
              </a:rPr>
              <a:t>       Басня «Два товарища»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Шли по лесу два товарища, и выскочил на них медведь. Один бросился бежать, влез на дерево и спрятался, а другой остался на дороге. Делать было ему нечего – он упал наземь и притворился мертвым. Медведь подошел к нему и стал нюхать: он и дышать перестал. Медведь понюхал ему лицо, подумал, что мертвый, и отошел. Когда медведь ушел, тот слез с дерева и смеется: «Ну что, – говорит, – медведь тебе на ухо говорил?» «А он сказал мне, что – плохие люди те, которые в опасности от товарищей убегают». </a:t>
            </a:r>
          </a:p>
          <a:p>
            <a:r>
              <a:rPr lang="ru-RU" sz="1200" b="1" kern="1200" dirty="0" smtClean="0">
                <a:solidFill>
                  <a:schemeClr val="tx1"/>
                </a:solidFill>
                <a:effectLst/>
                <a:latin typeface="+mn-lt"/>
                <a:ea typeface="+mn-ea"/>
                <a:cs typeface="+mn-cs"/>
              </a:rPr>
              <a:t>       Анализ басни «Два товарища»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Толстой в басне «Два товарища» открывает перед читателем историю двух товарищей, которые, гуляя по лесу, встретили медведя. Далее описывается поведение двух друзей: один из них, спасая себя, убежал и взобрался на дерево, второй же остался один на один с огромным зверем, и ему ничего не оставалось, как притворится мертвым. Медведь подошел к притворившемуся, понюхал его и пустился прочь. Оба спасли свою жизнь, но из-за эгоизма и трусости одного из друзей дружбу они, пожалуй, потеряли навсегда. К сожалению, современность полна лжедружбы и предательства: моральные и внутренние ценности уже давно заменили другие блага общества, порой и вовсе не пересекающиеся с достоинством и правдой. </a:t>
            </a:r>
          </a:p>
          <a:p>
            <a:r>
              <a:rPr lang="ru-RU" sz="1200" b="1" kern="1200" dirty="0" smtClean="0">
                <a:solidFill>
                  <a:schemeClr val="tx1"/>
                </a:solidFill>
                <a:effectLst/>
                <a:latin typeface="+mn-lt"/>
                <a:ea typeface="+mn-ea"/>
                <a:cs typeface="+mn-cs"/>
              </a:rPr>
              <a:t>        Мораль басни Толстого «Два товарища»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Мораль басни «Два товарища» заключена в последнем ее предложении. Автор максимально открыто, без какого-либо глубинного подтекста передал задуманное, что несомненно должно отразиться в сердце каждого вдумчивого слушателя и читателя. И это не только потому, что извечная тема дружбы знакома каждому. Слова о весьма банальных вещах (друг, предавший тебя – плохой друг) в басне звучат как-то по-особенному. И смысл, вроде, прост, и особо ничего нового. Однако кроется в них не только само осознание истины, но и необъяснимая горечь разочарования и обид, дикая боль и страх – все то, что нельзя передать одним словом.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Кого стерег мальчик? </a:t>
            </a:r>
          </a:p>
          <a:p>
            <a:r>
              <a:rPr lang="ru-RU" sz="1200" kern="1200" dirty="0" smtClean="0">
                <a:solidFill>
                  <a:schemeClr val="tx1"/>
                </a:solidFill>
                <a:effectLst/>
                <a:latin typeface="+mn-lt"/>
                <a:ea typeface="+mn-ea"/>
                <a:cs typeface="+mn-cs"/>
              </a:rPr>
              <a:t>Что он стал кричать? </a:t>
            </a:r>
          </a:p>
          <a:p>
            <a:r>
              <a:rPr lang="ru-RU" sz="1200" kern="1200" dirty="0" smtClean="0">
                <a:solidFill>
                  <a:schemeClr val="tx1"/>
                </a:solidFill>
                <a:effectLst/>
                <a:latin typeface="+mn-lt"/>
                <a:ea typeface="+mn-ea"/>
                <a:cs typeface="+mn-cs"/>
              </a:rPr>
              <a:t>Кто прибежал на помощь? </a:t>
            </a:r>
          </a:p>
          <a:p>
            <a:r>
              <a:rPr lang="ru-RU" sz="1200" kern="1200" dirty="0" smtClean="0">
                <a:solidFill>
                  <a:schemeClr val="tx1"/>
                </a:solidFill>
                <a:effectLst/>
                <a:latin typeface="+mn-lt"/>
                <a:ea typeface="+mn-ea"/>
                <a:cs typeface="+mn-cs"/>
              </a:rPr>
              <a:t>Что увидели мужики? </a:t>
            </a:r>
          </a:p>
          <a:p>
            <a:r>
              <a:rPr lang="ru-RU" sz="1200" kern="1200" dirty="0" smtClean="0">
                <a:solidFill>
                  <a:schemeClr val="tx1"/>
                </a:solidFill>
                <a:effectLst/>
                <a:latin typeface="+mn-lt"/>
                <a:ea typeface="+mn-ea"/>
                <a:cs typeface="+mn-cs"/>
              </a:rPr>
              <a:t>сколько раз мальчик обманывал людей? </a:t>
            </a:r>
          </a:p>
          <a:p>
            <a:r>
              <a:rPr lang="ru-RU" sz="1200" kern="1200" dirty="0" smtClean="0">
                <a:solidFill>
                  <a:schemeClr val="tx1"/>
                </a:solidFill>
                <a:effectLst/>
                <a:latin typeface="+mn-lt"/>
                <a:ea typeface="+mn-ea"/>
                <a:cs typeface="+mn-cs"/>
              </a:rPr>
              <a:t>Что случилось, когда волк по- настоящему напал на стадо? </a:t>
            </a:r>
          </a:p>
          <a:p>
            <a:r>
              <a:rPr lang="ru-RU" sz="1200" kern="1200" dirty="0" smtClean="0">
                <a:solidFill>
                  <a:schemeClr val="tx1"/>
                </a:solidFill>
                <a:effectLst/>
                <a:latin typeface="+mn-lt"/>
                <a:ea typeface="+mn-ea"/>
                <a:cs typeface="+mn-cs"/>
              </a:rPr>
              <a:t>Поверили ли люди мальчику на этот раз? </a:t>
            </a:r>
          </a:p>
          <a:p>
            <a:r>
              <a:rPr lang="ru-RU" sz="1200" kern="1200" dirty="0" smtClean="0">
                <a:solidFill>
                  <a:schemeClr val="tx1"/>
                </a:solidFill>
                <a:effectLst/>
                <a:latin typeface="+mn-lt"/>
                <a:ea typeface="+mn-ea"/>
                <a:cs typeface="+mn-cs"/>
              </a:rPr>
              <a:t>Как называют люде, которые обманывают других?</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12</a:t>
            </a:fld>
            <a:endParaRPr lang="ru-RU"/>
          </a:p>
        </p:txBody>
      </p:sp>
    </p:spTree>
    <p:extLst>
      <p:ext uri="{BB962C8B-B14F-4D97-AF65-F5344CB8AC3E}">
        <p14:creationId xmlns:p14="http://schemas.microsoft.com/office/powerpoint/2010/main" val="11333222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Жанр: </a:t>
            </a:r>
            <a:r>
              <a:rPr lang="ru-RU" sz="1200" b="0" kern="1200" dirty="0" smtClean="0">
                <a:solidFill>
                  <a:schemeClr val="tx1"/>
                </a:solidFill>
                <a:effectLst/>
                <a:latin typeface="+mn-lt"/>
                <a:ea typeface="+mn-ea"/>
                <a:cs typeface="+mn-cs"/>
              </a:rPr>
              <a:t>рассказы о детях.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«Старый дед и внучек»</a:t>
            </a:r>
            <a:r>
              <a:rPr lang="ru-RU" sz="1200" kern="1200" dirty="0" smtClean="0">
                <a:solidFill>
                  <a:schemeClr val="tx1"/>
                </a:solidFill>
                <a:effectLst/>
                <a:latin typeface="+mn-lt"/>
                <a:ea typeface="+mn-ea"/>
                <a:cs typeface="+mn-cs"/>
              </a:rPr>
              <a:t> — замечательный</a:t>
            </a:r>
            <a:r>
              <a:rPr lang="ru-RU" sz="1200" kern="1200" baseline="0" dirty="0" smtClean="0">
                <a:solidFill>
                  <a:schemeClr val="tx1"/>
                </a:solidFill>
                <a:effectLst/>
                <a:latin typeface="+mn-lt"/>
                <a:ea typeface="+mn-ea"/>
                <a:cs typeface="+mn-cs"/>
              </a:rPr>
              <a:t> рассказ </a:t>
            </a:r>
            <a:r>
              <a:rPr lang="ru-RU" sz="1200" kern="1200" dirty="0" smtClean="0">
                <a:solidFill>
                  <a:schemeClr val="tx1"/>
                </a:solidFill>
                <a:effectLst/>
                <a:latin typeface="+mn-lt"/>
                <a:ea typeface="+mn-ea"/>
                <a:cs typeface="+mn-cs"/>
              </a:rPr>
              <a:t>Льва Николаевича Толстого о старости и о том, как к ней следует относиться. Поучительная история «реальных» людей об уважении к старшим, ценности родительской заботы, сумевшей найти отклик в сердце каждого ребенка.  Это история о борьбе старости с желанием полноценной жизни, требуемой терпения и снисходительности близких. Литературное произведение написано в период с 1872 по 1886 года. </a:t>
            </a:r>
          </a:p>
          <a:p>
            <a:r>
              <a:rPr lang="ru-RU" sz="1200" b="1" kern="1200" dirty="0" smtClean="0">
                <a:solidFill>
                  <a:schemeClr val="tx1"/>
                </a:solidFill>
                <a:effectLst/>
                <a:latin typeface="+mn-lt"/>
                <a:ea typeface="+mn-ea"/>
                <a:cs typeface="+mn-cs"/>
              </a:rPr>
              <a:t>       Басня «Старый дед и внучек»</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Стал дед очень стар. Ноги у него не ходили, глаза не видели, уши не слышали, зубов не было. И когда он ел, у него текло назад изо рта. Сын и невестка перестали его за стол сажать, а давали ему обедать за печкой. Снесли ему раз обедать в чашке. Он хотел ее подвинуть, да уронил и разбил. Невестка стала бранить старика за то, что он им все в доме портит и чашки бьет, и сказала, что теперь она ему будет давать обедать в лоханке. Старик только вздохнул и ничего не сказал. Сидят раз муж с женой дома и смотрят — сынишка их на полу дощечками играет — что-то слаживает. Отец и спросил: «Что ты это делаешь, Миша?» А Миша и говорит: «Это я, батюшка, лоханку делаю. Когда вы с матушкой стары будете, чтобы вас из этой лоханки кормить». Муж с женой поглядели друг на друга и заплакали. Им стало стыдно за то, что они так обижали старика; и стали с тех пор сажать его за стол и ухаживать за ним. </a:t>
            </a:r>
          </a:p>
          <a:p>
            <a:r>
              <a:rPr lang="ru-RU" sz="1200" b="1" kern="1200" baseline="0" dirty="0" smtClean="0">
                <a:solidFill>
                  <a:schemeClr val="tx1"/>
                </a:solidFill>
                <a:effectLst/>
                <a:latin typeface="+mn-lt"/>
                <a:ea typeface="+mn-ea"/>
                <a:cs typeface="+mn-cs"/>
              </a:rPr>
              <a:t>       </a:t>
            </a:r>
            <a:r>
              <a:rPr lang="ru-RU" sz="1200" b="1"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Основные персонажи произведения Толстого:</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Старый дед</a:t>
            </a:r>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пожилой дедушка, потерявший слух и лишившийся зубов. Ослаблен возрастом, беспомощен</a:t>
            </a:r>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и несчастный.</a:t>
            </a:r>
            <a:endPar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Сын — жестокий, эгоистичный.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Супруга сына — злобная, равнодушная.</a:t>
            </a:r>
          </a:p>
          <a:p>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Внук — заботливый,</a:t>
            </a:r>
            <a:r>
              <a:rPr lang="ru-RU" sz="1200"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умный, добрый, вежливый, смышлёный, любящий мальчишка.	</a:t>
            </a:r>
          </a:p>
          <a:p>
            <a:r>
              <a:rPr lang="ru-RU" sz="1200" b="1"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b="1"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Краткое содержание рассказа</a:t>
            </a:r>
            <a:r>
              <a:rPr lang="ru-RU" sz="1200" b="1" baseline="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может поместиться в несколько предложений. </a:t>
            </a:r>
            <a:r>
              <a:rPr lang="ru-RU" sz="1200" b="1"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Пожилой старик совершенно состарился:</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 ухудшилось зрение и слух, повыпали все зубы, ноги перестали ходить. Описание дедушки Толстым вызывает у читателя сочувствие и грусть. Во время еды пища вываливалась изо рта на стол. Старичок совсем ослабел, превратился в беспомощного и уязвимого.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Сын со своей супругой прекратили садиться вместе с ним обедать, отправили деда в дальнее укромное место за печью. Как-то раз седовласый старик случайно уронил чашу с пищей, это весьма разозлило невестку. Молодая женщина начала кричать и возмущаться, она ругала деда, потому что тот испортил вещи в их домашнем хозяйстве. Она сообщила, что с этого дня старику придётся есть не из блюда, а из деревянной посудины. Дедушка перевёл дух, в ответ ничего не сказал.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Однажды дома находилась вся семья. Сын и его супруга в тот день обратили внимание, что их единственный сын Миша старательно сооружал что-то из дощечек. Папа спросил у мальчишки, что он там так с интересом увлечённо строит. Он ответил, что делает лоханку, из которой будет подавать еду родителям, когда те станут старыми. </a:t>
            </a:r>
            <a:endParaRPr lang="ru-RU" sz="11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ru-RU" sz="11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dirty="0" smtClean="0">
                <a:solidFill>
                  <a:srgbClr val="000000"/>
                </a:solidFill>
                <a:effectLst/>
                <a:latin typeface="Century Schoolbook" panose="02040604050505020304" pitchFamily="18" charset="0"/>
                <a:ea typeface="Times New Roman" panose="02020603050405020304" pitchFamily="18" charset="0"/>
                <a:cs typeface="Arial" panose="020B0604020202020204" pitchFamily="34" charset="0"/>
              </a:rPr>
              <a:t>Отец и мать мальчишки молча и с неким страхом посмотрели друг на друга, из их глаз покатились слёзы. В них проснулся стыд за своё плохое поведение в адрес немощного и усталого деда. С тех пор старика опять посадили на главном и почётном месте во главе стола. Более его никто и никогда не обижал.</a:t>
            </a:r>
          </a:p>
          <a:p>
            <a:r>
              <a:rPr lang="ru-RU" sz="1200" b="1" kern="1200" baseline="0" dirty="0" smtClean="0">
                <a:solidFill>
                  <a:srgbClr val="000000"/>
                </a:solidFill>
                <a:effectLst/>
                <a:latin typeface="Century Schoolbook" panose="02040604050505020304" pitchFamily="18" charset="0"/>
                <a:ea typeface="+mn-ea"/>
                <a:cs typeface="Arial" panose="020B0604020202020204" pitchFamily="34" charset="0"/>
              </a:rPr>
              <a:t>       </a:t>
            </a:r>
            <a:r>
              <a:rPr lang="ru-RU" sz="1200" b="1" kern="1200" dirty="0" smtClean="0">
                <a:solidFill>
                  <a:schemeClr val="tx1"/>
                </a:solidFill>
                <a:effectLst/>
                <a:latin typeface="+mn-lt"/>
                <a:ea typeface="+mn-ea"/>
                <a:cs typeface="+mn-cs"/>
              </a:rPr>
              <a:t>Основная идея произведения -</a:t>
            </a:r>
            <a:r>
              <a:rPr lang="ru-RU" sz="1200" b="0" kern="1200" dirty="0" smtClean="0">
                <a:solidFill>
                  <a:schemeClr val="tx1"/>
                </a:solidFill>
                <a:effectLst/>
                <a:latin typeface="+mn-lt"/>
                <a:ea typeface="+mn-ea"/>
                <a:cs typeface="+mn-cs"/>
              </a:rPr>
              <a:t>с</a:t>
            </a:r>
            <a:r>
              <a:rPr lang="ru-RU" sz="1200" kern="1200" dirty="0" smtClean="0">
                <a:solidFill>
                  <a:schemeClr val="tx1"/>
                </a:solidFill>
                <a:effectLst/>
                <a:latin typeface="+mn-lt"/>
                <a:ea typeface="+mn-ea"/>
                <a:cs typeface="+mn-cs"/>
              </a:rPr>
              <a:t>тарость надо уважать, а родителей почитать.</a:t>
            </a:r>
          </a:p>
          <a:p>
            <a:r>
              <a:rPr lang="ru-RU" sz="1200" kern="1200" dirty="0" smtClean="0">
                <a:solidFill>
                  <a:schemeClr val="tx1"/>
                </a:solidFill>
                <a:effectLst/>
                <a:latin typeface="+mn-lt"/>
                <a:ea typeface="+mn-ea"/>
                <a:cs typeface="+mn-cs"/>
              </a:rPr>
              <a:t>       Главная мысль басни заключается в том, что необходимо относиться с уважением к старости, надо почитать родителей и заботиться о них. Следует всегда оказывать внимание и помощь больным и ослабевшим. Нельзя быть эгоистом, нельзя оставаться равнодушными к страданиям других. Разумеется, священный долг — никогда не забывать об отце и матери. Их надо благодарить и быть с ними рядом. </a:t>
            </a:r>
          </a:p>
          <a:p>
            <a:r>
              <a:rPr lang="ru-RU" sz="1200" kern="1200" dirty="0" smtClean="0">
                <a:solidFill>
                  <a:schemeClr val="tx1"/>
                </a:solidFill>
                <a:effectLst/>
                <a:latin typeface="+mn-lt"/>
                <a:ea typeface="+mn-ea"/>
                <a:cs typeface="+mn-cs"/>
              </a:rPr>
              <a:t>       Мальчишка Миша научил своих родителей правильно относится к дедушке. Они поняли, что подавали своему сыну очень плохой пример, и через некоторое время сами вполне могут быть на месте состарившегося и болезненного деда. Все когда-нибудь постареют, преклонные года никого не обходят стороной. Конечно же, то, каким образом в семье относятся к престарелым и ослабленным родственникам, воспринимают и подрастающие дети, а потом подражают этому. Чтобы не быть бессердечными, они должны наблюдать, как родители оказывают помощь и заботу пожилым. </a:t>
            </a:r>
          </a:p>
          <a:p>
            <a:r>
              <a:rPr lang="ru-RU" sz="1200" b="1" kern="1200" baseline="0" dirty="0" smtClean="0">
                <a:solidFill>
                  <a:schemeClr val="tx1"/>
                </a:solidFill>
                <a:effectLst/>
                <a:latin typeface="+mn-lt"/>
                <a:ea typeface="+mn-ea"/>
                <a:cs typeface="+mn-cs"/>
              </a:rPr>
              <a:t>       А</a:t>
            </a:r>
            <a:r>
              <a:rPr lang="ru-RU" sz="1200" b="1" kern="1200" dirty="0" smtClean="0">
                <a:solidFill>
                  <a:schemeClr val="tx1"/>
                </a:solidFill>
                <a:effectLst/>
                <a:latin typeface="+mn-lt"/>
                <a:ea typeface="+mn-ea"/>
                <a:cs typeface="+mn-cs"/>
              </a:rPr>
              <a:t>нализ рассказа.</a:t>
            </a:r>
          </a:p>
          <a:p>
            <a:r>
              <a:rPr lang="ru-RU" sz="1200" b="1"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произведении Толстого «Старый дед и внучек» описана поучительная история, крайне актуальная до сих пор. Эта басня распространилась в обществе в качестве поучения, как быль «реальной» семьи. </a:t>
            </a:r>
            <a:r>
              <a:rPr lang="ru-RU" sz="1200" kern="1200" baseline="0" dirty="0" smtClean="0">
                <a:solidFill>
                  <a:schemeClr val="tx1"/>
                </a:solidFill>
                <a:effectLst/>
                <a:latin typeface="+mn-lt"/>
                <a:ea typeface="+mn-ea"/>
                <a:cs typeface="+mn-cs"/>
              </a:rPr>
              <a:t> А</a:t>
            </a:r>
            <a:r>
              <a:rPr lang="ru-RU" sz="1200" kern="1200" dirty="0" smtClean="0">
                <a:solidFill>
                  <a:schemeClr val="tx1"/>
                </a:solidFill>
                <a:effectLst/>
                <a:latin typeface="+mn-lt"/>
                <a:ea typeface="+mn-ea"/>
                <a:cs typeface="+mn-cs"/>
              </a:rPr>
              <a:t>втор повествует нам о, казалось бы, обычной семейной жизни, в которой живут бок о бок три поколения: отец, сын с женой и внук. Отец беспомощен и стар, чем бесспорно раздражены и обозлены сын и его жена. Внук же, читая происходящее с позиции чистого и не уставшего от взрослых проблем и угнетенности сердца, открывает своим родителям глаза, всего лишь назвав вещи своими именами. Видя, с каким пренебрежением относятся к деду, мальчик делает вывод, что это норма, и готовится к аналогичной позиции по отношению к родителям в будущем. И лишь спроецировав сложившуюся ситуацию на себя, родители понимают, насколько же они были не правы. Своей историей Толстой хотел наглядным образом показать истинное отражение реальности, которая настигает многие семьи – старость родителей, к сожалению, приходит вместе с нетерпеливостью и раздраженностью их детей. Это весьма жестокая сторона медали под названием «Семья». Однако решение отказаться от такой беспощадной несправедливости не станет для вас неподъемным, следует лишь на миг представить, что отношение ваших детей к вам в период беспощадного старения будет аналогичным. Устраивает? Нет? Значит, вы на верном пути. Отнеситесь к своим старикам с должным уважением и заботой, дабы после не корить себя за обратное всю оставшуюся жизнь. </a:t>
            </a:r>
          </a:p>
          <a:p>
            <a:r>
              <a:rPr lang="ru-RU" sz="1200" b="1" kern="1200" dirty="0" smtClean="0">
                <a:solidFill>
                  <a:schemeClr val="tx1"/>
                </a:solidFill>
                <a:effectLst/>
                <a:latin typeface="+mn-lt"/>
                <a:ea typeface="+mn-ea"/>
                <a:cs typeface="+mn-cs"/>
              </a:rPr>
              <a:t>       Тема старости</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Литературное произведение — иллюстрация уважения к старшим, описывает </a:t>
            </a:r>
            <a:r>
              <a:rPr lang="ru-RU" sz="1200" b="1" kern="1200" dirty="0" smtClean="0">
                <a:solidFill>
                  <a:schemeClr val="tx1"/>
                </a:solidFill>
                <a:effectLst/>
                <a:latin typeface="+mn-lt"/>
                <a:ea typeface="+mn-ea"/>
                <a:cs typeface="+mn-cs"/>
              </a:rPr>
              <a:t>важность заботы о родителях. </a:t>
            </a:r>
            <a:r>
              <a:rPr lang="ru-RU" sz="1200" kern="1200" dirty="0" smtClean="0">
                <a:solidFill>
                  <a:schemeClr val="tx1"/>
                </a:solidFill>
                <a:effectLst/>
                <a:latin typeface="+mn-lt"/>
                <a:ea typeface="+mn-ea"/>
                <a:cs typeface="+mn-cs"/>
              </a:rPr>
              <a:t>При чтении это произведение Льва Толстого нашло живой отклик в сердцах каждого. Оно повествует о противостоянии старости и полноценного существования, где слабость нуждается в терпении и снисхождении окружающих. </a:t>
            </a:r>
          </a:p>
          <a:p>
            <a:r>
              <a:rPr lang="ru-RU" sz="1200" kern="1200" dirty="0" smtClean="0">
                <a:solidFill>
                  <a:schemeClr val="tx1"/>
                </a:solidFill>
                <a:effectLst/>
                <a:latin typeface="+mn-lt"/>
                <a:ea typeface="+mn-ea"/>
                <a:cs typeface="+mn-cs"/>
              </a:rPr>
              <a:t>       Образ дедушки — краткий пересказ пожилых лет любого человека, потому что каждого ждут немощь и старческое время. Старостью принято называть период жизни с момента потери человеческим организмом возможности продолжать свой род до смерти. В старческие годы обычно плохое здоровье, умственные способности снижаются, замедляется и увядает функционирование организма.</a:t>
            </a:r>
          </a:p>
          <a:p>
            <a:r>
              <a:rPr lang="ru-RU" sz="1200" kern="1200" dirty="0" smtClean="0">
                <a:solidFill>
                  <a:schemeClr val="tx1"/>
                </a:solidFill>
                <a:effectLst/>
                <a:latin typeface="+mn-lt"/>
                <a:ea typeface="+mn-ea"/>
                <a:cs typeface="+mn-cs"/>
              </a:rPr>
              <a:t>        В годы родительской старости и слабости, когда силы оставляют их, необходимо особенно любить и ценить их, наподобие того, каким образом относятся матери и отцы к своим детям во время их становления и взросления. </a:t>
            </a:r>
          </a:p>
          <a:p>
            <a:r>
              <a:rPr lang="ru-RU" sz="1200" b="1" kern="1200" dirty="0" smtClean="0">
                <a:solidFill>
                  <a:schemeClr val="tx1"/>
                </a:solidFill>
                <a:effectLst/>
                <a:latin typeface="+mn-lt"/>
                <a:ea typeface="+mn-ea"/>
                <a:cs typeface="+mn-cs"/>
              </a:rPr>
              <a:t>       Образ семьи у Толстого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басне Толстого мальчик всего-то называет вещи своими именами с точки зрения чистого сердца. Безусловно, родители угнетены своими проблемами и озлоблены. Их глаза закрыты на всё происходящее в их семье. Наблюдая, как пренебрежительно они относятся к дедушке, сын решает, что так и надо себя вести. Он начинает заблаговременно готовиться к такой же позиции перед собственными родителями. Мать и отец проецируют обстоятельства на себя и осознают свою неправоту. </a:t>
            </a:r>
          </a:p>
          <a:p>
            <a:r>
              <a:rPr lang="ru-RU" sz="1200" kern="1200" dirty="0" smtClean="0">
                <a:solidFill>
                  <a:schemeClr val="tx1"/>
                </a:solidFill>
                <a:effectLst/>
                <a:latin typeface="+mn-lt"/>
                <a:ea typeface="+mn-ea"/>
                <a:cs typeface="+mn-cs"/>
              </a:rPr>
              <a:t>       Этим поучительным рассказом автор хотел показать действительность, которая есть во многих семействах — старость приходит, к сожалению, рука об руку с раздражительностью и озлобленностью домочадцев. </a:t>
            </a:r>
          </a:p>
          <a:p>
            <a:r>
              <a:rPr lang="ru-RU" sz="1200" kern="1200" dirty="0" smtClean="0">
                <a:solidFill>
                  <a:schemeClr val="tx1"/>
                </a:solidFill>
                <a:effectLst/>
                <a:latin typeface="+mn-lt"/>
                <a:ea typeface="+mn-ea"/>
                <a:cs typeface="+mn-cs"/>
              </a:rPr>
              <a:t>       Это достаточно жестокий рисунок правды жизни. Однако несправедливость можно побороть каждому в своей собственной семье. Это своеобразный тест в судьбе каждого человека. </a:t>
            </a:r>
          </a:p>
          <a:p>
            <a:r>
              <a:rPr lang="ru-RU" sz="1200" kern="1200" dirty="0" smtClean="0">
                <a:solidFill>
                  <a:schemeClr val="tx1"/>
                </a:solidFill>
                <a:effectLst/>
                <a:latin typeface="+mn-lt"/>
                <a:ea typeface="+mn-ea"/>
                <a:cs typeface="+mn-cs"/>
              </a:rPr>
              <a:t>       Русский классик Толстой задавался вопросом: «Что для счастья нужно?», и тут же дал на него ответ. Необходимы близкие, надо делать добро для окружающих. Уютное слово «семья» — от него веет любовью, взаимопониманием, миром. Это наиболее ценное в жизни, а объединение семейства — это основа благополучия и счастья.</a:t>
            </a:r>
          </a:p>
          <a:p>
            <a:r>
              <a:rPr lang="ru-RU" sz="1200" b="1" kern="1200" dirty="0" smtClean="0">
                <a:solidFill>
                  <a:schemeClr val="tx1"/>
                </a:solidFill>
                <a:effectLst/>
                <a:latin typeface="+mn-lt"/>
                <a:ea typeface="+mn-ea"/>
                <a:cs typeface="+mn-cs"/>
              </a:rPr>
              <a:t>       Мораль басни Толстого «Старый дед и внучек» </a:t>
            </a:r>
          </a:p>
          <a:p>
            <a:r>
              <a:rPr lang="ru-RU" sz="1200" kern="1200" dirty="0" smtClean="0">
                <a:solidFill>
                  <a:schemeClr val="tx1"/>
                </a:solidFill>
                <a:effectLst/>
                <a:latin typeface="+mn-lt"/>
                <a:ea typeface="+mn-ea"/>
                <a:cs typeface="+mn-cs"/>
              </a:rPr>
              <a:t>       Мораль басни «Старый дед и внучек» звучит весьма трепетно и душераздирающе: в моменты родительского бессилия необходимо ценить их, помогать и любить с еще большей силой, подобно тому, как они относились к нам с период нашего взросления и определения в жизни. </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Рассказ учит </a:t>
            </a:r>
            <a:r>
              <a:rPr lang="ru-RU" sz="1200" kern="1200" dirty="0" smtClean="0">
                <a:solidFill>
                  <a:schemeClr val="tx1"/>
                </a:solidFill>
                <a:effectLst/>
                <a:latin typeface="+mn-lt"/>
                <a:ea typeface="+mn-ea"/>
                <a:cs typeface="+mn-cs"/>
              </a:rPr>
              <a:t>уважать и почитать старших. Любить друг друга. Учит заботиться о старых, больных, немощных. Учит не быть равнодушным эгоистом. Учит отзывчивости и благодарности.</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и поговорки, которые подходят для описания басни:</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Кто родителей почитает, тот вовек не погибает. </a:t>
            </a:r>
          </a:p>
          <a:p>
            <a:r>
              <a:rPr lang="ru-RU" sz="1200" kern="1200" dirty="0" smtClean="0">
                <a:solidFill>
                  <a:schemeClr val="tx1"/>
                </a:solidFill>
                <a:effectLst/>
                <a:latin typeface="+mn-lt"/>
                <a:ea typeface="+mn-ea"/>
                <a:cs typeface="+mn-cs"/>
              </a:rPr>
              <a:t>       Старость не радость.</a:t>
            </a:r>
          </a:p>
          <a:p>
            <a:r>
              <a:rPr lang="ru-RU" sz="1200" kern="1200" dirty="0" smtClean="0">
                <a:solidFill>
                  <a:schemeClr val="tx1"/>
                </a:solidFill>
                <a:effectLst/>
                <a:latin typeface="+mn-lt"/>
                <a:ea typeface="+mn-ea"/>
                <a:cs typeface="+mn-cs"/>
              </a:rPr>
              <a:t>       Как относишься к другим, так и они к тебе. </a:t>
            </a:r>
          </a:p>
          <a:p>
            <a:r>
              <a:rPr lang="ru-RU" sz="1200" kern="1200" dirty="0" smtClean="0">
                <a:solidFill>
                  <a:schemeClr val="tx1"/>
                </a:solidFill>
                <a:effectLst/>
                <a:latin typeface="+mn-lt"/>
                <a:ea typeface="+mn-ea"/>
                <a:cs typeface="+mn-cs"/>
              </a:rPr>
              <a:t>       Как откликнется, так и аукнется. </a:t>
            </a:r>
          </a:p>
          <a:p>
            <a:r>
              <a:rPr lang="ru-RU" sz="1200" kern="1200" dirty="0" smtClean="0">
                <a:solidFill>
                  <a:schemeClr val="tx1"/>
                </a:solidFill>
                <a:effectLst/>
                <a:latin typeface="+mn-lt"/>
                <a:ea typeface="+mn-ea"/>
                <a:cs typeface="+mn-cs"/>
              </a:rPr>
              <a:t>       Откапали кошке мышкины слёзы. </a:t>
            </a:r>
          </a:p>
          <a:p>
            <a:r>
              <a:rPr lang="ru-RU" sz="1200" kern="1200" dirty="0" smtClean="0">
                <a:solidFill>
                  <a:schemeClr val="tx1"/>
                </a:solidFill>
                <a:effectLst/>
                <a:latin typeface="+mn-lt"/>
                <a:ea typeface="+mn-ea"/>
                <a:cs typeface="+mn-cs"/>
              </a:rPr>
              <a:t>       Жалей отца с матерью, иных не будет. </a:t>
            </a:r>
          </a:p>
          <a:p>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Юный внучок пристыдил своих родителей, он дал осознать, что за картинка в будущем их ожидает. Отцу и матери стало ясно, как они неправы по отношению к дедушке, который вовсе не виноват, что пришла старость и беспомощность. </a:t>
            </a:r>
          </a:p>
          <a:p>
            <a:r>
              <a:rPr lang="ru-RU" sz="1200" b="1"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ХОД: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Дидактическое упражнение </a:t>
            </a:r>
            <a:r>
              <a:rPr lang="ru-RU" sz="1200" kern="1200" dirty="0" smtClean="0">
                <a:solidFill>
                  <a:schemeClr val="tx1"/>
                </a:solidFill>
                <a:effectLst/>
                <a:latin typeface="+mn-lt"/>
                <a:ea typeface="+mn-ea"/>
                <a:cs typeface="+mn-cs"/>
              </a:rPr>
              <a:t>«Разложи по возрасту».</a:t>
            </a:r>
            <a:r>
              <a:rPr lang="ru-RU" sz="1200" kern="1200" baseline="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Цель: </a:t>
            </a:r>
            <a:r>
              <a:rPr lang="ru-RU" sz="1200" kern="1200" dirty="0" smtClean="0">
                <a:solidFill>
                  <a:schemeClr val="tx1"/>
                </a:solidFill>
                <a:effectLst/>
                <a:latin typeface="+mn-lt"/>
                <a:ea typeface="+mn-ea"/>
                <a:cs typeface="+mn-cs"/>
              </a:rPr>
              <a:t>Учить детей ориентироваться в периодах жизни человека.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а зачем мы с вами играли в такую игру?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Чтобы знать, как растет человек и меняется с возрастом.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Как называется человек, когда он маленький? Что вы можете о нем сказать?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Он ребенок, он ничего не умеет делать сам, ему нужна помощь взрослых, нужны мама и папа, его нужно всему учить и заботиться о нем: кормить, одевать, лечить. Ребенка надо любить, его нельзя бить и наказывать.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Вот человек вырос, всему научился. Каким он стал?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Взрослым, сильным, умным.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У него появились свои детки, а потом и внуки, которых он очень любит. Что произошло с человеком?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Он состарился.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Человек многое видел в своей жизни, за что-то переживал, радовался, огорчался. Каким словом мы его назовем?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Старым.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А по характеру? </a:t>
            </a:r>
          </a:p>
          <a:p>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Если он много думал, то стал, наверное, умным, может рассказать всякие случаи из своей жизни. К нему можно прийти и спросить о чем-то, он поможет, подскажет, как правильно поступить.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Какие вы молодцы! А как мы называем такого человека? (дети затрудняются с ответом)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Есть такое очень хорошее слово: мудрый. Так говорят о человеке, который может рассудить любой спор, никогда не ругается, не кричит, дает правильные советы.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Сейчас я познакомлю вас с еще одной басней Л.Н.Толстого, которая называется «Старый дед и внучек». (чтение произведения, далее проводится беседа по содержанию басни)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500000"/>
                </a:solidFill>
                <a:latin typeface="Century Schoolbook" panose="02040604050505020304" pitchFamily="18" charset="0"/>
              </a:rPr>
              <a:t>       Вопросы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Что произошло с дедом?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проявляется старость у деда?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Почему у деда ноги не ходили, глаза не видели, уши не слышали?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Кто был в семье деда?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его обидели?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Что случилось во время обеда?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во второй раз обидела невестка старого деда?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можно назвать поступок невестки?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ответил на жестокость родителей сын?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можно назвать поступок Миши?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Почему заплакали отец с матерью?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Чему научил родителей Миша?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надо относиться к старым и слабым?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Как вы думаете, если дед стал таким старым, то он, наверное, стал еще и каким?</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Он, наверное, стал еще и мудрым. Дед хоть и был больным и слабым, но мог помочь добрым советом, поэтому его нельзя было обижать.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Вспомните новое слово, которое мы сегодня выучили.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dirty="0" smtClean="0">
                <a:solidFill>
                  <a:srgbClr val="500000"/>
                </a:solidFill>
                <a:latin typeface="Century Schoolbook" panose="02040604050505020304" pitchFamily="18" charset="0"/>
              </a:rPr>
              <a:t>Что такое почитать старших? (</a:t>
            </a:r>
            <a:r>
              <a:rPr lang="ru-RU" sz="1200" i="0" kern="1200" dirty="0" smtClean="0">
                <a:solidFill>
                  <a:schemeClr val="tx1"/>
                </a:solidFill>
                <a:effectLst/>
                <a:latin typeface="Century Schoolbook" panose="02040604050505020304" pitchFamily="18" charset="0"/>
                <a:ea typeface="+mn-ea"/>
                <a:cs typeface="+mn-cs"/>
              </a:rPr>
              <a:t>почитать, значит уважать, заботиться</a:t>
            </a:r>
            <a:r>
              <a:rPr lang="ru-RU" sz="1200" i="0" dirty="0" smtClean="0">
                <a:solidFill>
                  <a:srgbClr val="500000"/>
                </a:solidFill>
                <a:latin typeface="Century Schoolbook" panose="02040604050505020304" pitchFamily="18" charset="0"/>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Как бы вы вели себя в такой ситуации?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a:t>
            </a:r>
            <a:r>
              <a:rPr lang="ru-RU" sz="1200" i="0" kern="1200" dirty="0" smtClean="0">
                <a:solidFill>
                  <a:schemeClr val="tx1"/>
                </a:solidFill>
                <a:effectLst/>
                <a:latin typeface="Century Schoolbook" panose="02040604050505020304" pitchFamily="18" charset="0"/>
                <a:ea typeface="+mn-ea"/>
                <a:cs typeface="+mn-cs"/>
              </a:rPr>
              <a:t>Я бы никогда не обделял стариков-родителей. Потому что они нас растят и любят. Их тоже надо любить и уважать.</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Могло ли подобное произойти в вашей семье?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ru-RU" sz="1200" b="1" kern="1200" dirty="0" smtClean="0">
                <a:solidFill>
                  <a:schemeClr val="tx1"/>
                </a:solidFill>
                <a:effectLst/>
                <a:latin typeface="+mn-lt"/>
                <a:ea typeface="+mn-ea"/>
                <a:cs typeface="+mn-cs"/>
              </a:rPr>
              <a:t>       Дети:</a:t>
            </a:r>
            <a:r>
              <a:rPr lang="ru-RU" sz="1200" kern="1200" dirty="0" smtClean="0">
                <a:solidFill>
                  <a:schemeClr val="tx1"/>
                </a:solidFill>
                <a:effectLst/>
                <a:latin typeface="+mn-lt"/>
                <a:ea typeface="+mn-ea"/>
                <a:cs typeface="+mn-cs"/>
              </a:rPr>
              <a:t> </a:t>
            </a:r>
            <a:r>
              <a:rPr lang="ru-RU" sz="1200" i="0" kern="1200" dirty="0" smtClean="0">
                <a:solidFill>
                  <a:schemeClr val="tx1"/>
                </a:solidFill>
                <a:effectLst/>
                <a:latin typeface="Century Schoolbook" panose="02040604050505020304" pitchFamily="18" charset="0"/>
                <a:ea typeface="+mn-ea"/>
                <a:cs typeface="+mn-cs"/>
              </a:rPr>
              <a:t>В моей семье старших уважают, такое у нас точно не могло случиться.</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Соотнесите содержание рассказа с пословицей. В чем ее смысл? - Дети не почитали старика-отца и им в старости было уготовано то же самое. А в тех семьях, где старших почитают царит любовь и согласие.</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ru-RU" sz="1200" i="0" kern="1200" dirty="0" smtClean="0">
                <a:solidFill>
                  <a:schemeClr val="tx1"/>
                </a:solidFill>
                <a:effectLst/>
                <a:latin typeface="Century Schoolbook" panose="02040604050505020304" pitchFamily="18" charset="0"/>
                <a:ea typeface="+mn-ea"/>
                <a:cs typeface="+mn-cs"/>
              </a:rPr>
              <a:t>Что такое почитать старших?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Давайте сейчас немного поиграем. Мы превратимся в героев этой басни и покажем небольшую сценку. (Выбираются герои, автор) Дети пересказывают басню в лицах, инсценируя ее.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Мы с вами были артистами. Что вы чувствовали, когда были в роли героев? (ответы детей)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Сейчас послушайте басню еще раз и перескажите ее от лица любого героя. Это очень необычно и нелегко, но мы должны попытаться (читает произведение) (Дети пересказывают текст (с помощью воспитателя) от лица выбранного героя) </a:t>
            </a:r>
          </a:p>
          <a:p>
            <a:r>
              <a:rPr lang="ru-RU" sz="1200" kern="1200" dirty="0" smtClean="0">
                <a:solidFill>
                  <a:schemeClr val="tx1"/>
                </a:solidFill>
                <a:effectLst/>
                <a:latin typeface="+mn-lt"/>
                <a:ea typeface="+mn-ea"/>
                <a:cs typeface="+mn-cs"/>
              </a:rPr>
              <a:t>А кто есть у вас в семье? (ответы детей) </a:t>
            </a:r>
          </a:p>
          <a:p>
            <a:r>
              <a:rPr lang="ru-RU" sz="1200" kern="1200" dirty="0" smtClean="0">
                <a:solidFill>
                  <a:schemeClr val="tx1"/>
                </a:solidFill>
                <a:effectLst/>
                <a:latin typeface="+mn-lt"/>
                <a:ea typeface="+mn-ea"/>
                <a:cs typeface="+mn-cs"/>
              </a:rPr>
              <a:t>У вас такие же отношения в семье? (ответы детей) </a:t>
            </a:r>
          </a:p>
          <a:p>
            <a:r>
              <a:rPr lang="ru-RU" sz="1200" b="1" kern="1200" dirty="0" smtClean="0">
                <a:solidFill>
                  <a:schemeClr val="tx1"/>
                </a:solidFill>
                <a:effectLst/>
                <a:latin typeface="+mn-lt"/>
                <a:ea typeface="+mn-ea"/>
                <a:cs typeface="+mn-cs"/>
              </a:rPr>
              <a:t>       Дидактическое упражнение </a:t>
            </a:r>
            <a:r>
              <a:rPr lang="ru-RU" sz="1200" kern="1200" dirty="0" smtClean="0">
                <a:solidFill>
                  <a:schemeClr val="tx1"/>
                </a:solidFill>
                <a:effectLst/>
                <a:latin typeface="+mn-lt"/>
                <a:ea typeface="+mn-ea"/>
                <a:cs typeface="+mn-cs"/>
              </a:rPr>
              <a:t>«Назови ласково».</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Цель: Учить детей обращаться к членам своей семьи ласково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что мы сегодня делали на занятии? Чему мы учились? </a:t>
            </a:r>
          </a:p>
          <a:p>
            <a:r>
              <a:rPr lang="ru-RU" sz="1200" kern="1200" dirty="0" smtClean="0">
                <a:solidFill>
                  <a:schemeClr val="tx1"/>
                </a:solidFill>
                <a:effectLst/>
                <a:latin typeface="+mn-lt"/>
                <a:ea typeface="+mn-ea"/>
                <a:cs typeface="+mn-cs"/>
              </a:rPr>
              <a:t>(ответы детей) </a:t>
            </a:r>
          </a:p>
          <a:p>
            <a:r>
              <a:rPr lang="ru-RU" sz="1200" kern="1200" dirty="0" smtClean="0">
                <a:solidFill>
                  <a:schemeClr val="tx1"/>
                </a:solidFill>
                <a:effectLst/>
                <a:latin typeface="+mn-lt"/>
                <a:ea typeface="+mn-ea"/>
                <a:cs typeface="+mn-cs"/>
              </a:rPr>
              <a:t>А кто нас этому учил? (Писатель Л.Н.Толстой) </a:t>
            </a:r>
          </a:p>
          <a:p>
            <a:r>
              <a:rPr lang="ru-RU" sz="1200" kern="1200" dirty="0" smtClean="0">
                <a:solidFill>
                  <a:schemeClr val="tx1"/>
                </a:solidFill>
                <a:effectLst/>
                <a:latin typeface="+mn-lt"/>
                <a:ea typeface="+mn-ea"/>
                <a:cs typeface="+mn-cs"/>
              </a:rPr>
              <a:t>Зачем мы с вами учились уважать старших? (ответы детей)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Перескажите эту басню дома, своей семье. Нарисуйте, как вся семья в басне Толстого помирилась. Родители вам обязательно помогут.</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13</a:t>
            </a:fld>
            <a:endParaRPr lang="ru-RU"/>
          </a:p>
        </p:txBody>
      </p:sp>
    </p:spTree>
    <p:extLst>
      <p:ext uri="{BB962C8B-B14F-4D97-AF65-F5344CB8AC3E}">
        <p14:creationId xmlns:p14="http://schemas.microsoft.com/office/powerpoint/2010/main" val="12092374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Лгун.</a:t>
            </a:r>
            <a:r>
              <a:rPr lang="ru-RU" sz="1200" kern="1200" dirty="0" smtClean="0">
                <a:solidFill>
                  <a:schemeClr val="tx1"/>
                </a:solidFill>
                <a:effectLst/>
                <a:latin typeface="+mn-lt"/>
                <a:ea typeface="+mn-ea"/>
                <a:cs typeface="+mn-cs"/>
              </a:rPr>
              <a:t> Рассказ</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Толстого Басня «Лгун» – одно из самых наглядных произведений, раскрывающее всю суть лжи и опасность ее последствий. В нем отражается смысл современности, наполненной недоверием и фальшем, проникнутой неоправданным полетом глупости и платой за необдуманные действия и поступки. </a:t>
            </a:r>
          </a:p>
          <a:p>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b="1" kern="1200" baseline="0" dirty="0" smtClean="0">
                <a:solidFill>
                  <a:schemeClr val="tx1"/>
                </a:solidFill>
                <a:effectLst/>
                <a:latin typeface="+mn-lt"/>
                <a:ea typeface="+mn-ea"/>
                <a:cs typeface="+mn-cs"/>
              </a:rPr>
              <a:t>Р</a:t>
            </a:r>
            <a:r>
              <a:rPr lang="ru-RU" sz="1200" b="1" kern="1200" dirty="0" smtClean="0">
                <a:solidFill>
                  <a:schemeClr val="tx1"/>
                </a:solidFill>
                <a:effectLst/>
                <a:latin typeface="+mn-lt"/>
                <a:ea typeface="+mn-ea"/>
                <a:cs typeface="+mn-cs"/>
              </a:rPr>
              <a:t>ассказ «Лгун»</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Мальчик стерег овец и, будто увидав волка, стал звать: «Помогите, волк! волк!» Мужики прибежали и видят: неправда. Так сделал он так и два и три раза, случилось — и вправду набежал волк. Мальчик стал кричать: «Сюда, сюда скорей, волк!» Мужики подумали, что опять по-всегдашнему обманывает, — не послушали его. Волк видит, бояться нечего: на просторе перерезал все стадо. </a:t>
            </a:r>
          </a:p>
          <a:p>
            <a:r>
              <a:rPr lang="ru-RU" sz="1200" b="1" kern="1200" dirty="0" smtClean="0">
                <a:solidFill>
                  <a:schemeClr val="tx1"/>
                </a:solidFill>
                <a:effectLst/>
                <a:latin typeface="+mn-lt"/>
                <a:ea typeface="+mn-ea"/>
                <a:cs typeface="+mn-cs"/>
              </a:rPr>
              <a:t>       Мораль рассказа Толстого «Лгун»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Мораль рассказа  «Лгун» невероятно глубока при всей своей внешней прямолинейности и простоте. Автор вкладывает многосторонний подтекст в достаточно банальный ребяческий сюжет: ложь – это не только изречение заведомо неправдивой информации, это зачастую и плачевные последствия, в кабалу которых попадает сам же обладатель сказанного – это и недоверие близких, и отторжение окружающими, способные повлечь за собой ряд неприятностей и негатива. </a:t>
            </a:r>
          </a:p>
          <a:p>
            <a:r>
              <a:rPr lang="ru-RU" sz="1200" kern="1200" dirty="0" smtClean="0">
                <a:solidFill>
                  <a:schemeClr val="tx1"/>
                </a:solidFill>
                <a:effectLst/>
                <a:latin typeface="+mn-lt"/>
                <a:ea typeface="+mn-ea"/>
                <a:cs typeface="+mn-cs"/>
              </a:rPr>
              <a:t>       Если обманывать людей, то и правдивые слова начнут принимать за вранье.</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500000"/>
                </a:solidFill>
                <a:latin typeface="Century Schoolbook" panose="02040604050505020304" pitchFamily="18" charset="0"/>
              </a:rPr>
              <a:t>       Герои рассказа.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мальчик – врунишка.</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волк - воспользовался ситуацией и съел всех овец.</a:t>
            </a:r>
          </a:p>
          <a:p>
            <a:r>
              <a:rPr lang="ru-RU" sz="1200" b="1" kern="1200" dirty="0" smtClean="0">
                <a:solidFill>
                  <a:schemeClr val="tx1"/>
                </a:solidFill>
                <a:effectLst/>
                <a:latin typeface="+mn-lt"/>
                <a:ea typeface="+mn-ea"/>
                <a:cs typeface="+mn-cs"/>
              </a:rPr>
              <a:t>       Анализ рассказа «Лгун»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Толстой в рассказе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«Лгун» передает сюжет, весьма знакомый простому рабочему, в ситуацию которого, вполне возможно, попадали (а быть может, слышали или видели) многие. Мальчишка, оставшись стеречь овец, то ли от скуки, то ли ради забавы решает прокричать о том, что рядом волки. Естественно, мужики, находящиеся неподалеку, бегут ему на помощь, дабы стадо овец не оказалось съеденным хищниками. Однако выясняется, что информация ложная, да еще и повторяется неоднократно, и с каждым новым разом верят в нее все меньше, поэтому вполне закономерно, что, когда волки действительно подошли к стаду, на крик о помощи ранее отверженного «шутника» никто не отреагировал, а волки тем временем сумели полакомиться овцами. А ведь в обычной жизни «игры» с правдой зачастую заканчиваются куда более болезненно. И чем глубже закапываешься в яму вранья, окутанную «гнилью», тем сложнее остаться человеком в мире доверительных отношений и незапятнанной репутации. </a:t>
            </a:r>
          </a:p>
          <a:p>
            <a:endParaRPr lang="ru-RU" sz="1200" kern="1200" dirty="0" smtClean="0">
              <a:solidFill>
                <a:schemeClr val="tx1"/>
              </a:solidFill>
              <a:effectLst/>
              <a:latin typeface="+mn-lt"/>
              <a:ea typeface="+mn-ea"/>
              <a:cs typeface="+mn-cs"/>
            </a:endParaRPr>
          </a:p>
          <a:p>
            <a:r>
              <a:rPr lang="ru-RU" sz="1200" b="0" i="0" kern="1200" baseline="0" dirty="0" smtClean="0">
                <a:solidFill>
                  <a:schemeClr val="tx1"/>
                </a:solidFill>
                <a:effectLst/>
                <a:latin typeface="+mn-lt"/>
                <a:ea typeface="+mn-ea"/>
                <a:cs typeface="+mn-cs"/>
              </a:rPr>
              <a:t>       </a:t>
            </a:r>
            <a:r>
              <a:rPr lang="ru-RU" sz="1200" b="1" i="0" dirty="0" smtClean="0">
                <a:solidFill>
                  <a:srgbClr val="500000"/>
                </a:solidFill>
                <a:latin typeface="Century Schoolbook" panose="02040604050505020304" pitchFamily="18" charset="0"/>
              </a:rPr>
              <a:t>Вопросы и задания к рассказу</a:t>
            </a:r>
          </a:p>
          <a:p>
            <a:r>
              <a:rPr lang="ru-RU" sz="1200" kern="1200" dirty="0" smtClean="0">
                <a:solidFill>
                  <a:schemeClr val="tx1"/>
                </a:solidFill>
                <a:effectLst/>
                <a:latin typeface="+mn-lt"/>
                <a:ea typeface="+mn-ea"/>
                <a:cs typeface="+mn-cs"/>
              </a:rPr>
              <a:t>Кого стерег мальчик? </a:t>
            </a:r>
          </a:p>
          <a:p>
            <a:r>
              <a:rPr lang="ru-RU" sz="1200" kern="1200" dirty="0" smtClean="0">
                <a:solidFill>
                  <a:schemeClr val="tx1"/>
                </a:solidFill>
                <a:effectLst/>
                <a:latin typeface="+mn-lt"/>
                <a:ea typeface="+mn-ea"/>
                <a:cs typeface="+mn-cs"/>
              </a:rPr>
              <a:t>Что он стал кричать? </a:t>
            </a:r>
          </a:p>
          <a:p>
            <a:r>
              <a:rPr lang="ru-RU" sz="1200" kern="1200" dirty="0" smtClean="0">
                <a:solidFill>
                  <a:schemeClr val="tx1"/>
                </a:solidFill>
                <a:effectLst/>
                <a:latin typeface="+mn-lt"/>
                <a:ea typeface="+mn-ea"/>
                <a:cs typeface="+mn-cs"/>
              </a:rPr>
              <a:t>Кто прибежал на помощь? </a:t>
            </a:r>
          </a:p>
          <a:p>
            <a:r>
              <a:rPr lang="ru-RU" sz="1200" kern="1200" dirty="0" smtClean="0">
                <a:solidFill>
                  <a:schemeClr val="tx1"/>
                </a:solidFill>
                <a:effectLst/>
                <a:latin typeface="+mn-lt"/>
                <a:ea typeface="+mn-ea"/>
                <a:cs typeface="+mn-cs"/>
              </a:rPr>
              <a:t>Что увидели мужики? </a:t>
            </a:r>
          </a:p>
          <a:p>
            <a:r>
              <a:rPr lang="ru-RU" sz="1200" kern="1200" dirty="0" smtClean="0">
                <a:solidFill>
                  <a:schemeClr val="tx1"/>
                </a:solidFill>
                <a:effectLst/>
                <a:latin typeface="+mn-lt"/>
                <a:ea typeface="+mn-ea"/>
                <a:cs typeface="+mn-cs"/>
              </a:rPr>
              <a:t>Сколько раз мальчик обманывал людей? </a:t>
            </a:r>
          </a:p>
          <a:p>
            <a:r>
              <a:rPr lang="ru-RU" sz="1200" kern="1200" dirty="0" smtClean="0">
                <a:solidFill>
                  <a:schemeClr val="tx1"/>
                </a:solidFill>
                <a:effectLst/>
                <a:latin typeface="+mn-lt"/>
                <a:ea typeface="+mn-ea"/>
                <a:cs typeface="+mn-cs"/>
              </a:rPr>
              <a:t>Что случилось, когда волк по- настоящему напал на стадо? </a:t>
            </a:r>
          </a:p>
          <a:p>
            <a:r>
              <a:rPr lang="ru-RU" sz="1200" kern="1200" dirty="0" smtClean="0">
                <a:solidFill>
                  <a:schemeClr val="tx1"/>
                </a:solidFill>
                <a:effectLst/>
                <a:latin typeface="+mn-lt"/>
                <a:ea typeface="+mn-ea"/>
                <a:cs typeface="+mn-cs"/>
              </a:rPr>
              <a:t>Поверили ли люди мальчику на этот раз? </a:t>
            </a:r>
          </a:p>
          <a:p>
            <a:r>
              <a:rPr lang="ru-RU" sz="1200" kern="1200" dirty="0" smtClean="0">
                <a:solidFill>
                  <a:schemeClr val="tx1"/>
                </a:solidFill>
                <a:effectLst/>
                <a:latin typeface="+mn-lt"/>
                <a:ea typeface="+mn-ea"/>
                <a:cs typeface="+mn-cs"/>
              </a:rPr>
              <a:t>Как называют люде, которые обманывают других?</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endParaRPr lang="ru-RU" i="0" dirty="0"/>
          </a:p>
        </p:txBody>
      </p:sp>
      <p:sp>
        <p:nvSpPr>
          <p:cNvPr id="4" name="Номер слайда 3"/>
          <p:cNvSpPr>
            <a:spLocks noGrp="1"/>
          </p:cNvSpPr>
          <p:nvPr>
            <p:ph type="sldNum" sz="quarter" idx="10"/>
          </p:nvPr>
        </p:nvSpPr>
        <p:spPr/>
        <p:txBody>
          <a:bodyPr/>
          <a:lstStyle/>
          <a:p>
            <a:fld id="{F1262CF0-21FE-4F0C-A7E0-E28FBD36E768}" type="slidenum">
              <a:rPr lang="ru-RU" smtClean="0"/>
              <a:t>14</a:t>
            </a:fld>
            <a:endParaRPr lang="ru-RU"/>
          </a:p>
        </p:txBody>
      </p:sp>
    </p:spTree>
    <p:extLst>
      <p:ext uri="{BB962C8B-B14F-4D97-AF65-F5344CB8AC3E}">
        <p14:creationId xmlns:p14="http://schemas.microsoft.com/office/powerpoint/2010/main" val="36960713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algn="ctr"/>
            <a:r>
              <a:rPr lang="ru-RU" sz="1200" b="1" kern="1200" dirty="0" smtClean="0">
                <a:solidFill>
                  <a:schemeClr val="tx1"/>
                </a:solidFill>
                <a:effectLst/>
                <a:latin typeface="+mn-lt"/>
                <a:ea typeface="+mn-ea"/>
                <a:cs typeface="+mn-cs"/>
              </a:rPr>
              <a:t>Пересказ рассказа</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Л.Н.Толстого "Дуб и орешник"</a:t>
            </a:r>
            <a:r>
              <a:rPr lang="ru-RU" sz="1200"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ЦЕЛЬ: </a:t>
            </a:r>
            <a:r>
              <a:rPr lang="ru-RU" sz="1200" b="0" kern="1200" dirty="0" smtClean="0">
                <a:solidFill>
                  <a:schemeClr val="tx1"/>
                </a:solidFill>
                <a:effectLst/>
                <a:latin typeface="+mn-lt"/>
                <a:ea typeface="+mn-ea"/>
                <a:cs typeface="+mn-cs"/>
              </a:rPr>
              <a:t>п</a:t>
            </a:r>
            <a:r>
              <a:rPr lang="ru-RU" sz="1200" kern="1200" dirty="0" smtClean="0">
                <a:solidFill>
                  <a:schemeClr val="tx1"/>
                </a:solidFill>
                <a:effectLst/>
                <a:latin typeface="+mn-lt"/>
                <a:ea typeface="+mn-ea"/>
                <a:cs typeface="+mn-cs"/>
              </a:rPr>
              <a:t>родолжать знакомить с творчеством Л.Н. Толстого, развивать диалогическую речь, воспитывать чувство справедливости, ответственности за свои поступки.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ХОД: </a:t>
            </a:r>
          </a:p>
          <a:p>
            <a:r>
              <a:rPr lang="ru-RU" sz="1200" kern="1200" dirty="0" smtClean="0">
                <a:solidFill>
                  <a:schemeClr val="tx1"/>
                </a:solidFill>
                <a:effectLst/>
                <a:latin typeface="+mn-lt"/>
                <a:ea typeface="+mn-ea"/>
                <a:cs typeface="+mn-cs"/>
              </a:rPr>
              <a:t>       Воспитатель предлагает детям загадки о деревьях.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а какие вы еще знаете деревья, которые растут в лесу? </a:t>
            </a:r>
          </a:p>
          <a:p>
            <a:r>
              <a:rPr lang="ru-RU" sz="1200" b="1" kern="1200" dirty="0" smtClean="0">
                <a:solidFill>
                  <a:schemeClr val="tx1"/>
                </a:solidFill>
                <a:effectLst/>
                <a:latin typeface="+mn-lt"/>
                <a:ea typeface="+mn-ea"/>
                <a:cs typeface="+mn-cs"/>
              </a:rPr>
              <a:t>       Дидактическое упражнение</a:t>
            </a:r>
            <a:r>
              <a:rPr lang="ru-RU" sz="1200" kern="1200" dirty="0" smtClean="0">
                <a:solidFill>
                  <a:schemeClr val="tx1"/>
                </a:solidFill>
                <a:effectLst/>
                <a:latin typeface="+mn-lt"/>
                <a:ea typeface="+mn-ea"/>
                <a:cs typeface="+mn-cs"/>
              </a:rPr>
              <a:t> «С какого дерева лист?» Цель: Закреплять знания детей о деревьях и их листьях. </a:t>
            </a:r>
          </a:p>
          <a:p>
            <a:r>
              <a:rPr lang="ru-RU" sz="1200" b="1" kern="1200" dirty="0" smtClean="0">
                <a:solidFill>
                  <a:schemeClr val="tx1"/>
                </a:solidFill>
                <a:effectLst/>
                <a:latin typeface="+mn-lt"/>
                <a:ea typeface="+mn-ea"/>
                <a:cs typeface="+mn-cs"/>
              </a:rPr>
              <a:t>       Воспитатель</a:t>
            </a:r>
            <a:r>
              <a:rPr lang="ru-RU" sz="1200" kern="1200" dirty="0" smtClean="0">
                <a:solidFill>
                  <a:schemeClr val="tx1"/>
                </a:solidFill>
                <a:effectLst/>
                <a:latin typeface="+mn-lt"/>
                <a:ea typeface="+mn-ea"/>
                <a:cs typeface="+mn-cs"/>
              </a:rPr>
              <a:t>: Ребята, а зачем мы играли в такую игру? Чем отличаются дерево и кустарник? Что у них общего? (ответы детей) Сегодня я хочу вас познакомить еще с одним произведением Л.Н.Толстого, которое называется </a:t>
            </a:r>
            <a:r>
              <a:rPr lang="ru-RU" sz="1200" b="1" kern="1200" dirty="0" smtClean="0">
                <a:solidFill>
                  <a:schemeClr val="tx1"/>
                </a:solidFill>
                <a:effectLst/>
                <a:latin typeface="+mn-lt"/>
                <a:ea typeface="+mn-ea"/>
                <a:cs typeface="+mn-cs"/>
              </a:rPr>
              <a:t>«Дуб и орешник».</a:t>
            </a:r>
            <a:r>
              <a:rPr lang="ru-RU" sz="1200" kern="1200" dirty="0" smtClean="0">
                <a:solidFill>
                  <a:schemeClr val="tx1"/>
                </a:solidFill>
                <a:effectLst/>
                <a:latin typeface="+mn-lt"/>
                <a:ea typeface="+mn-ea"/>
                <a:cs typeface="+mn-cs"/>
              </a:rPr>
              <a:t> Это небольшой рассказ о дереве и кустарнике, которые жили по соседству. (чтение воспитателем литературного текста) </a:t>
            </a:r>
          </a:p>
          <a:p>
            <a:r>
              <a:rPr lang="ru-RU" sz="1200" kern="1200" dirty="0" smtClean="0">
                <a:solidFill>
                  <a:schemeClr val="tx1"/>
                </a:solidFill>
                <a:effectLst/>
                <a:latin typeface="+mn-lt"/>
                <a:ea typeface="+mn-ea"/>
                <a:cs typeface="+mn-cs"/>
              </a:rPr>
              <a:t>       Воспитатель предлагает детям вопросы: </a:t>
            </a:r>
          </a:p>
          <a:p>
            <a:r>
              <a:rPr lang="ru-RU" sz="1200" kern="1200" dirty="0" smtClean="0">
                <a:solidFill>
                  <a:schemeClr val="tx1"/>
                </a:solidFill>
                <a:effectLst/>
                <a:latin typeface="+mn-lt"/>
                <a:ea typeface="+mn-ea"/>
                <a:cs typeface="+mn-cs"/>
              </a:rPr>
              <a:t>- Кто является героями этой сказки? - Как вы думаете, каким был дуб? А по характеру? </a:t>
            </a:r>
          </a:p>
          <a:p>
            <a:r>
              <a:rPr lang="ru-RU" sz="1200" kern="1200" dirty="0" smtClean="0">
                <a:solidFill>
                  <a:schemeClr val="tx1"/>
                </a:solidFill>
                <a:effectLst/>
                <a:latin typeface="+mn-lt"/>
                <a:ea typeface="+mn-ea"/>
                <a:cs typeface="+mn-cs"/>
              </a:rPr>
              <a:t>- Каким был орешник? А по характеру? - Кто оказался сильнее: дуб или орешник? Почему? - За что был наказан орешник? (ответы детей) </a:t>
            </a:r>
          </a:p>
          <a:p>
            <a:r>
              <a:rPr lang="ru-RU" sz="1200" kern="1200" dirty="0" smtClean="0">
                <a:solidFill>
                  <a:schemeClr val="tx1"/>
                </a:solidFill>
                <a:effectLst/>
                <a:latin typeface="+mn-lt"/>
                <a:ea typeface="+mn-ea"/>
                <a:cs typeface="+mn-cs"/>
              </a:rPr>
              <a:t>- Каким голосом говорит дуб? (Проговорить фразу из текста). Почему? </a:t>
            </a:r>
          </a:p>
          <a:p>
            <a:r>
              <a:rPr lang="ru-RU" sz="1200" kern="1200" dirty="0" smtClean="0">
                <a:solidFill>
                  <a:schemeClr val="tx1"/>
                </a:solidFill>
                <a:effectLst/>
                <a:latin typeface="+mn-lt"/>
                <a:ea typeface="+mn-ea"/>
                <a:cs typeface="+mn-cs"/>
              </a:rPr>
              <a:t>- Каким голосом может разговаривать орешник? (Проговорить фразу из текста). Почему? </a:t>
            </a:r>
          </a:p>
          <a:p>
            <a:r>
              <a:rPr lang="ru-RU" sz="1200" kern="1200" dirty="0" smtClean="0">
                <a:solidFill>
                  <a:schemeClr val="tx1"/>
                </a:solidFill>
                <a:effectLst/>
                <a:latin typeface="+mn-lt"/>
                <a:ea typeface="+mn-ea"/>
                <a:cs typeface="+mn-cs"/>
              </a:rPr>
              <a:t>- Можем ли мы придумать новый конец к этой сказке, где дуб и орешник не враждовали бы между собой? (коллективное придумывание нового конца к сказке) </a:t>
            </a:r>
          </a:p>
          <a:p>
            <a:r>
              <a:rPr lang="ru-RU" sz="1200" kern="1200" dirty="0" smtClean="0">
                <a:solidFill>
                  <a:schemeClr val="tx1"/>
                </a:solidFill>
                <a:effectLst/>
                <a:latin typeface="+mn-lt"/>
                <a:ea typeface="+mn-ea"/>
                <a:cs typeface="+mn-cs"/>
              </a:rPr>
              <a:t>       Воспитатель повторно рассказывает произведение Л.Н.Толстого: </a:t>
            </a:r>
          </a:p>
          <a:p>
            <a:r>
              <a:rPr lang="ru-RU" sz="1200" kern="1200" dirty="0" smtClean="0">
                <a:solidFill>
                  <a:schemeClr val="tx1"/>
                </a:solidFill>
                <a:effectLst/>
                <a:latin typeface="+mn-lt"/>
                <a:ea typeface="+mn-ea"/>
                <a:cs typeface="+mn-cs"/>
              </a:rPr>
              <a:t>- А теперь послушайте текст еще раз, слушайте внимательно, нам предстоит интересная работа. </a:t>
            </a:r>
            <a:endParaRPr lang="ru-RU" dirty="0" smtClean="0"/>
          </a:p>
          <a:p>
            <a:r>
              <a:rPr lang="ru-RU" sz="1200" kern="1200" dirty="0" smtClean="0">
                <a:solidFill>
                  <a:schemeClr val="tx1"/>
                </a:solidFill>
                <a:effectLst/>
                <a:latin typeface="+mn-lt"/>
                <a:ea typeface="+mn-ea"/>
                <a:cs typeface="+mn-cs"/>
              </a:rPr>
              <a:t>- Сегодня мы попробуем пересказать текст от лица других героев: дуба и орешника, чтобы суметь понять их мысли, чувства, их характеры. </a:t>
            </a:r>
          </a:p>
          <a:p>
            <a:r>
              <a:rPr lang="ru-RU" sz="1200" kern="1200" dirty="0" smtClean="0">
                <a:solidFill>
                  <a:schemeClr val="tx1"/>
                </a:solidFill>
                <a:effectLst/>
                <a:latin typeface="+mn-lt"/>
                <a:ea typeface="+mn-ea"/>
                <a:cs typeface="+mn-cs"/>
              </a:rPr>
              <a:t>       Дети при поддержке воспитателя разыгрывают театрализованный этюд, особое внимание обращая на передачу характера героев с помощью мимики, жестов, выразительности речи, на правильность построения диалога. </a:t>
            </a:r>
          </a:p>
          <a:p>
            <a:r>
              <a:rPr lang="ru-RU" sz="1200" kern="1200" dirty="0" smtClean="0">
                <a:solidFill>
                  <a:schemeClr val="tx1"/>
                </a:solidFill>
                <a:effectLst/>
                <a:latin typeface="+mn-lt"/>
                <a:ea typeface="+mn-ea"/>
                <a:cs typeface="+mn-cs"/>
              </a:rPr>
              <a:t>       Воспитатель благодарит детей за активную работу: </a:t>
            </a:r>
          </a:p>
          <a:p>
            <a:r>
              <a:rPr lang="ru-RU" sz="1200" kern="1200" dirty="0" smtClean="0">
                <a:solidFill>
                  <a:schemeClr val="tx1"/>
                </a:solidFill>
                <a:effectLst/>
                <a:latin typeface="+mn-lt"/>
                <a:ea typeface="+mn-ea"/>
                <a:cs typeface="+mn-cs"/>
              </a:rPr>
              <a:t>- Молодцы! Эту сказку расскажите дома своим родителям.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15</a:t>
            </a:fld>
            <a:endParaRPr lang="ru-RU"/>
          </a:p>
        </p:txBody>
      </p:sp>
    </p:spTree>
    <p:extLst>
      <p:ext uri="{BB962C8B-B14F-4D97-AF65-F5344CB8AC3E}">
        <p14:creationId xmlns:p14="http://schemas.microsoft.com/office/powerpoint/2010/main" val="18359492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Жанр:</a:t>
            </a:r>
            <a:r>
              <a:rPr lang="ru-RU" sz="1200" kern="1200" dirty="0" smtClean="0">
                <a:solidFill>
                  <a:schemeClr val="tx1"/>
                </a:solidFill>
                <a:effectLst/>
                <a:latin typeface="+mn-lt"/>
                <a:ea typeface="+mn-ea"/>
                <a:cs typeface="+mn-cs"/>
              </a:rPr>
              <a:t> рассказ о детях.</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Главные герои рассказа "Девочка и грибы" и их характеристика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Старшая девочка. Осторожная.</a:t>
            </a:r>
          </a:p>
          <a:p>
            <a:r>
              <a:rPr lang="ru-RU" sz="1200" kern="1200" dirty="0" smtClean="0">
                <a:solidFill>
                  <a:schemeClr val="tx1"/>
                </a:solidFill>
                <a:effectLst/>
                <a:latin typeface="+mn-lt"/>
                <a:ea typeface="+mn-ea"/>
                <a:cs typeface="+mn-cs"/>
              </a:rPr>
              <a:t>Младшая. Торопливая, неосторожная.</a:t>
            </a:r>
          </a:p>
          <a:p>
            <a:r>
              <a:rPr lang="ru-RU" sz="1200" b="1" kern="1200" dirty="0" smtClean="0">
                <a:solidFill>
                  <a:schemeClr val="tx1"/>
                </a:solidFill>
                <a:effectLst/>
                <a:latin typeface="+mn-lt"/>
                <a:ea typeface="+mn-ea"/>
                <a:cs typeface="+mn-cs"/>
              </a:rPr>
              <a:t>       Главная мысль рассказа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Переходя железнодорожные пути нужно соблюдать повышенную осторожность.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Рассказ учит не переходить железнодорожные пути в неположенных местах, учит осторожности и осмотрительности. Учит не метаться на дороге, а действовать четко и обдуманно. Учит не паниковать и не спешить.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Это очень правильный и поучительный рассказ. Младшая девочка совершенно не знала, как вести себя на путях, и старшая должна была вести ее за руку и никуда не отпускать. А так, младшая девочка растерялась и чудом осталась жива, когда прямо над ее головой прогрохотал поезд. Надеюсь, она не стала после этого заикаться.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"Девочка и грибы"</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Беда поездом ходит.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Береженого бог бережет.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Осторожность головной боли не причиняет.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Когда идешь в путь - осторожен будь.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Берегись козла спереди, а коня сзади.</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16</a:t>
            </a:fld>
            <a:endParaRPr lang="ru-RU"/>
          </a:p>
        </p:txBody>
      </p:sp>
    </p:spTree>
    <p:extLst>
      <p:ext uri="{BB962C8B-B14F-4D97-AF65-F5344CB8AC3E}">
        <p14:creationId xmlns:p14="http://schemas.microsoft.com/office/powerpoint/2010/main" val="3668499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Небольшая басня Льва Толстого "Кот и мыши" учит нас тому, что нам не следует доверять своему врагу и поддаваться на его уловки;</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нужно уметь распознавать хитрость и коварство врагов и не попадать в ловушку и западню. Враг может попробовать обмануть вас разными методами, но нужно не забывать что это враг и его цель не меняется. </a:t>
            </a:r>
          </a:p>
          <a:p>
            <a:r>
              <a:rPr lang="ru-RU" sz="1200" kern="1200" dirty="0" smtClean="0">
                <a:solidFill>
                  <a:schemeClr val="tx1"/>
                </a:solidFill>
                <a:effectLst/>
                <a:latin typeface="+mn-lt"/>
                <a:ea typeface="+mn-ea"/>
                <a:cs typeface="+mn-cs"/>
              </a:rPr>
              <a:t>       Так мыши в басне разгадали замысел кота и благодаря этому остались живы. Если бы хитрость удалась, кот съел бы нерадивых мышей. В ней описываются безрезультатные ухищрения кота, притворившегося мертвым, чтобы таким образом усыпить бдительность мышей. Однако мыши поступили в этой ситуации очень мудро спрятавшись на потолке и кот-хитрец остался ни с чем. </a:t>
            </a:r>
          </a:p>
          <a:p>
            <a:r>
              <a:rPr lang="ru-RU" sz="1200" kern="1200" dirty="0" smtClean="0">
                <a:solidFill>
                  <a:schemeClr val="tx1"/>
                </a:solidFill>
                <a:effectLst/>
                <a:latin typeface="+mn-lt"/>
                <a:ea typeface="+mn-ea"/>
                <a:cs typeface="+mn-cs"/>
              </a:rPr>
              <a:t>       Подобно мышам из басни мы также должны быть рассудительными, а также достаточно осторожными и тогда никакая опасность, исходящая от злоумышленников нам не страшна. Басня учит тому, что жизнь нужно беречь.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17</a:t>
            </a:fld>
            <a:endParaRPr lang="ru-RU"/>
          </a:p>
        </p:txBody>
      </p:sp>
    </p:spTree>
    <p:extLst>
      <p:ext uri="{BB962C8B-B14F-4D97-AF65-F5344CB8AC3E}">
        <p14:creationId xmlns:p14="http://schemas.microsoft.com/office/powerpoint/2010/main" val="2039509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Собака и ее тень.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Басня Толстого Басня «Собака и ее тень» – прямое подтверждение краткости и простоты формы в писании Толстого. В этом произведении нет абсолютно ничего лишнего: ни красочных эпических зарисовок, ни домысливания сюжета. Все просто – есть собака и есть ее неутолимая жадность, сыгравшая со своей хозяйкой злую шутку. </a:t>
            </a:r>
            <a:r>
              <a:rPr lang="ru-RU" sz="1200" b="1"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Басня Толстого «Собака и ее тень»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Собака шла по дощечке через речку, а в зубах несла мясо. Увидала она себя в воде и подумала, что там другая собака мясо несет, — она бросила свое мясо и кинулась отнимать у той собаки: того мяса вовсе не было, а свое волною унесло.</a:t>
            </a:r>
          </a:p>
          <a:p>
            <a:r>
              <a:rPr lang="ru-RU" sz="1200" kern="1200" dirty="0" smtClean="0">
                <a:solidFill>
                  <a:schemeClr val="tx1"/>
                </a:solidFill>
                <a:effectLst/>
                <a:latin typeface="+mn-lt"/>
                <a:ea typeface="+mn-ea"/>
                <a:cs typeface="+mn-cs"/>
              </a:rPr>
              <a:t>       И осталась собака ни при чем</a:t>
            </a:r>
            <a:r>
              <a:rPr lang="ru-RU" sz="1200" kern="1200" dirty="0" smtClean="0">
                <a:solidFill>
                  <a:schemeClr val="tx1"/>
                </a:solidFill>
                <a:effectLst/>
                <a:latin typeface="+mn-lt"/>
                <a:ea typeface="+mn-ea"/>
                <a:cs typeface="+mn-cs"/>
              </a:rPr>
              <a:t>.</a:t>
            </a:r>
          </a:p>
          <a:p>
            <a:r>
              <a:rPr lang="ru-RU" sz="1200" b="1" kern="1200" dirty="0" smtClean="0">
                <a:solidFill>
                  <a:schemeClr val="tx1"/>
                </a:solidFill>
                <a:effectLst/>
                <a:latin typeface="+mn-lt"/>
                <a:ea typeface="+mn-ea"/>
                <a:cs typeface="+mn-cs"/>
              </a:rPr>
              <a:t>       Ключевые темы басни Толстого «Собака и ее тень» </a:t>
            </a:r>
            <a:r>
              <a:rPr lang="ru-RU" sz="1200" kern="1200" dirty="0" smtClean="0">
                <a:solidFill>
                  <a:schemeClr val="tx1"/>
                </a:solidFill>
                <a:effectLst/>
                <a:latin typeface="+mn-lt"/>
                <a:ea typeface="+mn-ea"/>
                <a:cs typeface="+mn-cs"/>
              </a:rPr>
              <a:t>— жадность и глупость. </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Главная героиня басни</a:t>
            </a:r>
            <a:r>
              <a:rPr lang="ru-RU" sz="1200" kern="1200" dirty="0" smtClean="0">
                <a:solidFill>
                  <a:schemeClr val="tx1"/>
                </a:solidFill>
                <a:effectLst/>
                <a:latin typeface="+mn-lt"/>
                <a:ea typeface="+mn-ea"/>
                <a:cs typeface="+mn-cs"/>
              </a:rPr>
              <a:t>, собака, переходила через речку по доске, которая исполняла роль мостика. </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Мораль басни</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Собака и ее тень»</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Мораль басни «Собака и ее тень», как и само творение, весьма проста, но это не умаляет ее глубинного смысла: имея что-либо, не гонись за тем же, но в другом месте – потеряешь свое, не получив нового. Расхожее выражение «хорошо там, где нас нет» вполне достойно формулирует то, что желал донести до своего читателя автор. Ничто и никто не ждет нас среди чужого, что может достаться без особого труда. Да и «разевание рта» на рядом лежащее не приводит ни к чему хорошему. Ценить свое, оберегать и не завидовать такому же, но «лучшему», возможно, и есть залог внутреннего равновесия и спокойствия. </a:t>
            </a:r>
          </a:p>
          <a:p>
            <a:r>
              <a:rPr lang="ru-RU" sz="1200" kern="1200" dirty="0" smtClean="0">
                <a:solidFill>
                  <a:schemeClr val="tx1"/>
                </a:solidFill>
                <a:effectLst/>
                <a:latin typeface="+mn-lt"/>
                <a:ea typeface="+mn-ea"/>
                <a:cs typeface="+mn-cs"/>
              </a:rPr>
              <a:t>       В данной басни Толстой высмеивает жадность. Нет нужды отнимать чужого. У самой было мясо, да сплыло</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Мораль:   Надо ценить то, что имеешь. Не надо завидовать на чужое, пытаться это отнять. </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Анализ басни «Собака и ее тень»</a:t>
            </a:r>
            <a:r>
              <a:rPr lang="ru-RU" sz="1200" kern="1200" dirty="0" smtClean="0">
                <a:solidFill>
                  <a:schemeClr val="tx1"/>
                </a:solidFill>
                <a:effectLst/>
                <a:latin typeface="+mn-lt"/>
                <a:ea typeface="+mn-ea"/>
                <a:cs typeface="+mn-cs"/>
              </a:rPr>
              <a:t> Сюжет басни «Собака и ее тень» незамысловат: собака, неся мясо, видит в своем отражении «товарища с таким же добром в зубах» и решает отобрать чужое, кинув свое в воду. Итог: реальное мясо уплыло, воображаемое не поддалось нападке. Всю эту ситуацию легко перенести в социальную среду, ведь здесь она не редкость: почему-то для многих чужой дом светлее, чужое одеяло теплее, чужая собака умнее, чужая семья счастливее. Мечтая обо всем «лучшем», многие порой и не догадываются, что истинное счастье вот оно, рядом, и оно желает искреннего тепла и веры, которых просто не может получить в погоне за чужой родиной, чужим богатством и любовью. Свое счастье становится обреченным на гибель. </a:t>
            </a:r>
          </a:p>
          <a:p>
            <a:r>
              <a:rPr lang="ru-RU" sz="1200" kern="1200" dirty="0" smtClean="0">
                <a:solidFill>
                  <a:schemeClr val="tx1"/>
                </a:solidFill>
                <a:effectLst/>
                <a:latin typeface="+mn-lt"/>
                <a:ea typeface="+mn-ea"/>
                <a:cs typeface="+mn-cs"/>
              </a:rPr>
              <a:t>       Так давайте ценить все, что имеем, вместо того, чтобы становиться рабами своих нескончаемых потребностей, нарастающих подобно снежному кому с каждым новым «хочу». </a:t>
            </a:r>
            <a:endParaRPr lang="ru-RU" sz="1200" kern="1200" dirty="0" smtClean="0">
              <a:solidFill>
                <a:schemeClr val="tx1"/>
              </a:solidFill>
              <a:effectLst/>
              <a:latin typeface="+mn-lt"/>
              <a:ea typeface="+mn-ea"/>
              <a:cs typeface="+mn-cs"/>
            </a:endParaRPr>
          </a:p>
          <a:p>
            <a:pPr lvl="0"/>
            <a:r>
              <a:rPr lang="ru-RU" sz="1200" b="1" i="0" dirty="0" smtClean="0">
                <a:solidFill>
                  <a:srgbClr val="500000"/>
                </a:solidFill>
                <a:latin typeface="Century Schoolbook" panose="02040604050505020304" pitchFamily="18" charset="0"/>
              </a:rPr>
              <a:t>       Пословицы которые подходят для описания басни</a:t>
            </a:r>
          </a:p>
          <a:p>
            <a:r>
              <a:rPr lang="ru-RU" sz="1200" kern="1200" dirty="0" smtClean="0">
                <a:solidFill>
                  <a:schemeClr val="tx1"/>
                </a:solidFill>
                <a:effectLst/>
                <a:latin typeface="+mn-lt"/>
                <a:ea typeface="+mn-ea"/>
                <a:cs typeface="+mn-cs"/>
              </a:rPr>
              <a:t>       Хорошо там, где нас нет.</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Не гоняйтесь за миражами, цените реальное!</a:t>
            </a:r>
          </a:p>
          <a:p>
            <a:r>
              <a:rPr lang="ru-RU" sz="1200" i="0" kern="1200" dirty="0" smtClean="0">
                <a:solidFill>
                  <a:schemeClr val="tx1"/>
                </a:solidFill>
                <a:effectLst/>
                <a:latin typeface="+mn-lt"/>
                <a:ea typeface="+mn-ea"/>
                <a:cs typeface="+mn-cs"/>
              </a:rPr>
              <a:t>       За двумя зайцами погонишься - ни одного не поймаешь.</a:t>
            </a:r>
            <a:endParaRPr lang="ru-RU" sz="1200" kern="1200" dirty="0" smtClean="0">
              <a:solidFill>
                <a:schemeClr val="tx1"/>
              </a:solidFill>
              <a:effectLst/>
              <a:latin typeface="+mn-lt"/>
              <a:ea typeface="+mn-ea"/>
              <a:cs typeface="+mn-cs"/>
            </a:endParaRPr>
          </a:p>
          <a:p>
            <a:r>
              <a:rPr lang="ru-RU" sz="1200" i="0" kern="1200" dirty="0" smtClean="0">
                <a:solidFill>
                  <a:schemeClr val="tx1"/>
                </a:solidFill>
                <a:effectLst/>
                <a:latin typeface="+mn-lt"/>
                <a:ea typeface="+mn-ea"/>
                <a:cs typeface="+mn-cs"/>
              </a:rPr>
              <a:t>       Жадность до добра не доведет.</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Чужое взять — свое потерять.</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На чужую кучу нечего глаза пучить.</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Глупость — беде соседка.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Глупостью не прокормишься.</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Вопросы к детям дошкольного возраста по содержанию басни:</a:t>
            </a:r>
          </a:p>
          <a:p>
            <a:r>
              <a:rPr lang="ru-RU" sz="1200" kern="1200" dirty="0" smtClean="0">
                <a:solidFill>
                  <a:schemeClr val="tx1"/>
                </a:solidFill>
                <a:effectLst/>
                <a:latin typeface="+mn-lt"/>
                <a:ea typeface="+mn-ea"/>
                <a:cs typeface="+mn-cs"/>
              </a:rPr>
              <a:t>— О ком говорится в </a:t>
            </a:r>
            <a:r>
              <a:rPr lang="ru-RU" sz="1200" b="0" kern="1200" dirty="0" smtClean="0">
                <a:solidFill>
                  <a:schemeClr val="tx1"/>
                </a:solidFill>
                <a:effectLst/>
                <a:latin typeface="+mn-lt"/>
                <a:ea typeface="+mn-ea"/>
                <a:cs typeface="+mn-cs"/>
              </a:rPr>
              <a:t>басне</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Как случилось, что </a:t>
            </a:r>
            <a:r>
              <a:rPr lang="ru-RU" sz="1200" b="0" kern="1200" dirty="0" smtClean="0">
                <a:solidFill>
                  <a:schemeClr val="tx1"/>
                </a:solidFill>
                <a:effectLst/>
                <a:latin typeface="+mn-lt"/>
                <a:ea typeface="+mn-ea"/>
                <a:cs typeface="+mn-cs"/>
              </a:rPr>
              <a:t>собака потеряла мясо</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Какой вы себе представляете эту </a:t>
            </a:r>
            <a:r>
              <a:rPr lang="ru-RU" sz="1200" b="0" kern="1200" dirty="0" smtClean="0">
                <a:solidFill>
                  <a:schemeClr val="tx1"/>
                </a:solidFill>
                <a:effectLst/>
                <a:latin typeface="+mn-lt"/>
                <a:ea typeface="+mn-ea"/>
                <a:cs typeface="+mn-cs"/>
              </a:rPr>
              <a:t>собаку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Почему</a:t>
            </a:r>
            <a:r>
              <a:rPr lang="ru-RU" sz="1200" b="0" kern="1200" dirty="0" smtClean="0">
                <a:solidFill>
                  <a:schemeClr val="tx1"/>
                </a:solidFill>
                <a:effectLst/>
                <a:latin typeface="+mn-lt"/>
                <a:ea typeface="+mn-ea"/>
                <a:cs typeface="+mn-cs"/>
              </a:rPr>
              <a:t> собаку </a:t>
            </a:r>
            <a:r>
              <a:rPr lang="ru-RU" sz="1200" kern="1200" dirty="0" smtClean="0">
                <a:solidFill>
                  <a:schemeClr val="tx1"/>
                </a:solidFill>
                <a:effectLst/>
                <a:latin typeface="+mn-lt"/>
                <a:ea typeface="+mn-ea"/>
                <a:cs typeface="+mn-cs"/>
              </a:rPr>
              <a:t>можно назвать глупой и жадной?</a:t>
            </a:r>
          </a:p>
          <a:p>
            <a:endParaRPr lang="ru-RU" sz="1200" b="1"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F1262CF0-21FE-4F0C-A7E0-E28FBD36E768}" type="slidenum">
              <a:rPr lang="ru-RU" smtClean="0"/>
              <a:t>18</a:t>
            </a:fld>
            <a:endParaRPr lang="ru-RU"/>
          </a:p>
        </p:txBody>
      </p:sp>
    </p:spTree>
    <p:extLst>
      <p:ext uri="{BB962C8B-B14F-4D97-AF65-F5344CB8AC3E}">
        <p14:creationId xmlns:p14="http://schemas.microsoft.com/office/powerpoint/2010/main" val="27815500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r>
              <a:rPr lang="ru-RU" sz="1200" b="1" i="0" dirty="0" smtClean="0">
                <a:solidFill>
                  <a:srgbClr val="500000"/>
                </a:solidFill>
                <a:latin typeface="Century Schoolbook" panose="02040604050505020304" pitchFamily="18" charset="0"/>
              </a:rPr>
              <a:t>       Рассказ</a:t>
            </a:r>
            <a:r>
              <a:rPr lang="ru-RU" sz="1200" b="1" i="1" dirty="0" smtClean="0">
                <a:solidFill>
                  <a:srgbClr val="500000"/>
                </a:solidFill>
                <a:latin typeface="Century Schoolbook" panose="02040604050505020304" pitchFamily="18" charset="0"/>
              </a:rPr>
              <a:t> </a:t>
            </a:r>
            <a:r>
              <a:rPr lang="ru-RU" sz="1200" b="1" i="0" dirty="0" smtClean="0">
                <a:solidFill>
                  <a:srgbClr val="500000"/>
                </a:solidFill>
                <a:latin typeface="Century Schoolbook" panose="02040604050505020304" pitchFamily="18" charset="0"/>
              </a:rPr>
              <a:t>Л.Н. </a:t>
            </a:r>
            <a:r>
              <a:rPr lang="ru-RU" sz="1200" b="1" kern="1200" dirty="0" smtClean="0">
                <a:solidFill>
                  <a:schemeClr val="tx1"/>
                </a:solidFill>
                <a:effectLst/>
                <a:latin typeface="+mn-lt"/>
                <a:ea typeface="+mn-ea"/>
                <a:cs typeface="+mn-cs"/>
              </a:rPr>
              <a:t>Толстого “Свадьба”</a:t>
            </a:r>
          </a:p>
          <a:p>
            <a:r>
              <a:rPr lang="ru-RU" sz="1200" kern="1200" dirty="0" smtClean="0">
                <a:solidFill>
                  <a:schemeClr val="tx1"/>
                </a:solidFill>
                <a:effectLst/>
                <a:latin typeface="+mn-lt"/>
                <a:ea typeface="+mn-ea"/>
                <a:cs typeface="+mn-cs"/>
              </a:rPr>
              <a:t>       Собралось много народа на свадьбу. Сосед позвал работника и говорит:</a:t>
            </a:r>
          </a:p>
          <a:p>
            <a:r>
              <a:rPr lang="ru-RU" sz="1200" kern="1200" dirty="0" smtClean="0">
                <a:solidFill>
                  <a:schemeClr val="tx1"/>
                </a:solidFill>
                <a:effectLst/>
                <a:latin typeface="+mn-lt"/>
                <a:ea typeface="+mn-ea"/>
                <a:cs typeface="+mn-cs"/>
              </a:rPr>
              <a:t>       – Поди посмотри: сколько людей там на свадьбе?</a:t>
            </a:r>
          </a:p>
          <a:p>
            <a:r>
              <a:rPr lang="ru-RU" sz="1200" kern="1200" dirty="0" smtClean="0">
                <a:solidFill>
                  <a:schemeClr val="tx1"/>
                </a:solidFill>
                <a:effectLst/>
                <a:latin typeface="+mn-lt"/>
                <a:ea typeface="+mn-ea"/>
                <a:cs typeface="+mn-cs"/>
              </a:rPr>
              <a:t>       Работник пошёл, положил у порога чурбан и сел на завалинку, стал дожидаться, пока народ будет выходить из избы.</a:t>
            </a:r>
          </a:p>
          <a:p>
            <a:r>
              <a:rPr lang="ru-RU" sz="1200" kern="1200" dirty="0" smtClean="0">
                <a:solidFill>
                  <a:schemeClr val="tx1"/>
                </a:solidFill>
                <a:effectLst/>
                <a:latin typeface="+mn-lt"/>
                <a:ea typeface="+mn-ea"/>
                <a:cs typeface="+mn-cs"/>
              </a:rPr>
              <a:t>       Стали расходиться. Кто ни выйдет, спотыкнётся на чурбан, обругается и пойдёт дальше. Только одна старуха вышла, споткнулась, вернулась и отвалила чурбан.</a:t>
            </a:r>
          </a:p>
          <a:p>
            <a:r>
              <a:rPr lang="ru-RU" sz="1200" kern="1200" dirty="0" smtClean="0">
                <a:solidFill>
                  <a:schemeClr val="tx1"/>
                </a:solidFill>
                <a:effectLst/>
                <a:latin typeface="+mn-lt"/>
                <a:ea typeface="+mn-ea"/>
                <a:cs typeface="+mn-cs"/>
              </a:rPr>
              <a:t>       Работник вернулся к хозяину.</a:t>
            </a:r>
          </a:p>
          <a:p>
            <a:r>
              <a:rPr lang="ru-RU" sz="1200" kern="1200" dirty="0" smtClean="0">
                <a:solidFill>
                  <a:schemeClr val="tx1"/>
                </a:solidFill>
                <a:effectLst/>
                <a:latin typeface="+mn-lt"/>
                <a:ea typeface="+mn-ea"/>
                <a:cs typeface="+mn-cs"/>
              </a:rPr>
              <a:t>       Хозяин и говорит:</a:t>
            </a:r>
          </a:p>
          <a:p>
            <a:r>
              <a:rPr lang="ru-RU" sz="1200" kern="1200" dirty="0" smtClean="0">
                <a:solidFill>
                  <a:schemeClr val="tx1"/>
                </a:solidFill>
                <a:effectLst/>
                <a:latin typeface="+mn-lt"/>
                <a:ea typeface="+mn-ea"/>
                <a:cs typeface="+mn-cs"/>
              </a:rPr>
              <a:t>       – Много там было людей?</a:t>
            </a:r>
          </a:p>
          <a:p>
            <a:r>
              <a:rPr lang="ru-RU" sz="1200" kern="1200" dirty="0" smtClean="0">
                <a:solidFill>
                  <a:schemeClr val="tx1"/>
                </a:solidFill>
                <a:effectLst/>
                <a:latin typeface="+mn-lt"/>
                <a:ea typeface="+mn-ea"/>
                <a:cs typeface="+mn-cs"/>
              </a:rPr>
              <a:t>       Работник говорит:</a:t>
            </a:r>
          </a:p>
          <a:p>
            <a:r>
              <a:rPr lang="ru-RU" sz="1200" kern="1200" dirty="0" smtClean="0">
                <a:solidFill>
                  <a:schemeClr val="tx1"/>
                </a:solidFill>
                <a:effectLst/>
                <a:latin typeface="+mn-lt"/>
                <a:ea typeface="+mn-ea"/>
                <a:cs typeface="+mn-cs"/>
              </a:rPr>
              <a:t>       – Всего один был, и та старуха.</a:t>
            </a:r>
          </a:p>
          <a:p>
            <a:r>
              <a:rPr lang="ru-RU" sz="1200" kern="1200" dirty="0" smtClean="0">
                <a:solidFill>
                  <a:schemeClr val="tx1"/>
                </a:solidFill>
                <a:effectLst/>
                <a:latin typeface="+mn-lt"/>
                <a:ea typeface="+mn-ea"/>
                <a:cs typeface="+mn-cs"/>
              </a:rPr>
              <a:t>       – Отчего так?</a:t>
            </a:r>
          </a:p>
          <a:p>
            <a:r>
              <a:rPr lang="ru-RU" sz="1200" kern="1200" dirty="0" smtClean="0">
                <a:solidFill>
                  <a:schemeClr val="tx1"/>
                </a:solidFill>
                <a:effectLst/>
                <a:latin typeface="+mn-lt"/>
                <a:ea typeface="+mn-ea"/>
                <a:cs typeface="+mn-cs"/>
              </a:rPr>
              <a:t>       – А оттого, что я привалил чурбан к крыльцу, все на него падали, а не отвалили, так и овцы делают, и одна старуха отвалила, чтобы другие не падали. Так только люди делают. Она одна человек.</a:t>
            </a:r>
          </a:p>
          <a:p>
            <a:r>
              <a:rPr lang="ru-RU" sz="1200" b="1"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19</a:t>
            </a:fld>
            <a:endParaRPr lang="ru-RU"/>
          </a:p>
        </p:txBody>
      </p:sp>
    </p:spTree>
    <p:extLst>
      <p:ext uri="{BB962C8B-B14F-4D97-AF65-F5344CB8AC3E}">
        <p14:creationId xmlns:p14="http://schemas.microsoft.com/office/powerpoint/2010/main" val="41321253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Century Schoolbook" panose="02040604050505020304" pitchFamily="18" charset="0"/>
                <a:ea typeface="+mn-ea"/>
                <a:cs typeface="+mn-cs"/>
              </a:rPr>
              <a:t>        Критерии оценивания устного ответа </a:t>
            </a:r>
          </a:p>
          <a:p>
            <a:pPr algn="l"/>
            <a:r>
              <a:rPr lang="ru-RU" sz="1200" kern="1200" dirty="0" smtClean="0">
                <a:solidFill>
                  <a:schemeClr val="tx1"/>
                </a:solidFill>
                <a:effectLst/>
                <a:latin typeface="Century Schoolbook" panose="02040604050505020304" pitchFamily="18" charset="0"/>
                <a:ea typeface="+mn-ea"/>
                <a:cs typeface="+mn-cs"/>
              </a:rPr>
              <a:t>        </a:t>
            </a:r>
            <a:r>
              <a:rPr lang="ru-RU" sz="1200" b="1" kern="1200" dirty="0" smtClean="0">
                <a:solidFill>
                  <a:schemeClr val="tx1"/>
                </a:solidFill>
                <a:effectLst/>
                <a:latin typeface="Century Schoolbook" panose="02040604050505020304" pitchFamily="18" charset="0"/>
                <a:ea typeface="+mn-ea"/>
                <a:cs typeface="+mn-cs"/>
              </a:rPr>
              <a:t>Высокий уровень (Отметка «5») -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обнаруживающий прочные знания, глубокое понимание текста изучаемого произведения; умение объяснять взаимосвязь событий, характер и поступки героев и роль художественных средств в раскрытии идейно эстетического содержания произведения; умение пользоваться теоретико-литературными знаниями и навыками разбора при анализе художественного произведения, привлекать текст для аргументации своих выводов, раскрывать связь произведения с эпохой; свободное владение монологической литературной речью. </a:t>
            </a:r>
          </a:p>
          <a:p>
            <a:pPr algn="l"/>
            <a:r>
              <a:rPr lang="ru-RU" sz="1200" b="1" kern="1200" dirty="0" smtClean="0">
                <a:solidFill>
                  <a:schemeClr val="tx1"/>
                </a:solidFill>
                <a:effectLst/>
                <a:latin typeface="Century Schoolbook" panose="02040604050505020304" pitchFamily="18" charset="0"/>
                <a:ea typeface="+mn-ea"/>
                <a:cs typeface="+mn-cs"/>
              </a:rPr>
              <a:t>        Повышенный уровень (Отметка «4») -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который показывает прочное</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знание и достаточно глубокое понимание текста изучаемого произведения; умение объяснять взаимосвязь событий, характеры и поступки героев и роль основных художественных средств в раскрытии идейно-эстетического содержания произведения; умение пользоваться основными теоретико-литературными знаниями и навыками при анализе прочитанных произведений; умение привлекать текст произведения для обоснования своих выводов; хорошее владение монологической литературной речью. Однако допускается одна-две неточности в ответе. </a:t>
            </a:r>
          </a:p>
          <a:p>
            <a:pPr algn="l"/>
            <a:r>
              <a:rPr lang="ru-RU" sz="1200" b="1" kern="1200" dirty="0" smtClean="0">
                <a:solidFill>
                  <a:schemeClr val="tx1"/>
                </a:solidFill>
                <a:effectLst/>
                <a:latin typeface="Century Schoolbook" panose="02040604050505020304" pitchFamily="18" charset="0"/>
                <a:ea typeface="+mn-ea"/>
                <a:cs typeface="+mn-cs"/>
              </a:rPr>
              <a:t>        Базовый уровень (Отметка «3») -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свидетельствующий в основном о</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знании и понимании текста изучаемого произведения; умении объяснить взаимосвязь основных событий, характеры и поступки героев и роль важнейших художественных средств в раскрытии идейно-художественного содержания произведения; о знании основных вопросов теории, но недостаточном умении пользоваться этими знаниями при анализе произведений; об ограниченных навыках разбора и недостаточном умении привлекать текст произведения для подтверждения своих выводов. </a:t>
            </a:r>
          </a:p>
          <a:p>
            <a:pPr algn="l"/>
            <a:r>
              <a:rPr lang="ru-RU" sz="1200" kern="1200" dirty="0" smtClean="0">
                <a:solidFill>
                  <a:schemeClr val="tx1"/>
                </a:solidFill>
                <a:effectLst/>
                <a:latin typeface="Century Schoolbook" panose="02040604050505020304" pitchFamily="18" charset="0"/>
                <a:ea typeface="+mn-ea"/>
                <a:cs typeface="+mn-cs"/>
              </a:rPr>
              <a:t>Допускается несколько ошибок в содержании ответа, недостаточно свободное владение монологической речью, ряд недостатков в композиции и языке ответа, несоответствие уровня чтения нормам, установленным для данного класса. </a:t>
            </a:r>
          </a:p>
          <a:p>
            <a:pPr algn="l"/>
            <a:r>
              <a:rPr lang="ru-RU" sz="1200" b="1" kern="1200" dirty="0" smtClean="0">
                <a:solidFill>
                  <a:schemeClr val="tx1"/>
                </a:solidFill>
                <a:effectLst/>
                <a:latin typeface="Century Schoolbook" panose="02040604050505020304" pitchFamily="18" charset="0"/>
                <a:ea typeface="+mn-ea"/>
                <a:cs typeface="+mn-cs"/>
              </a:rPr>
              <a:t>        Низкий уровень (Отметка </a:t>
            </a:r>
            <a:r>
              <a:rPr lang="ru-RU" sz="1200" kern="1200" dirty="0" smtClean="0">
                <a:solidFill>
                  <a:schemeClr val="tx1"/>
                </a:solidFill>
                <a:effectLst/>
                <a:latin typeface="Century Schoolbook" panose="02040604050505020304" pitchFamily="18" charset="0"/>
                <a:ea typeface="+mn-ea"/>
                <a:cs typeface="+mn-cs"/>
              </a:rPr>
              <a:t>«</a:t>
            </a:r>
            <a:r>
              <a:rPr lang="ru-RU" sz="1200" b="1" kern="1200" dirty="0" smtClean="0">
                <a:solidFill>
                  <a:schemeClr val="tx1"/>
                </a:solidFill>
                <a:effectLst/>
                <a:latin typeface="Century Schoolbook" panose="02040604050505020304" pitchFamily="18" charset="0"/>
                <a:ea typeface="+mn-ea"/>
                <a:cs typeface="+mn-cs"/>
              </a:rPr>
              <a:t>2</a:t>
            </a:r>
            <a:r>
              <a:rPr lang="ru-RU" sz="1200" kern="1200" dirty="0" smtClean="0">
                <a:solidFill>
                  <a:schemeClr val="tx1"/>
                </a:solidFill>
                <a:effectLst/>
                <a:latin typeface="Century Schoolbook" panose="02040604050505020304" pitchFamily="18" charset="0"/>
                <a:ea typeface="+mn-ea"/>
                <a:cs typeface="+mn-cs"/>
              </a:rPr>
              <a:t>»)</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оценивается ответ,</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обнаруживающий незнание</a:t>
            </a:r>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существенных вопросов содержания произведения; неумение объяснить поведение и характеры основных героев и роль важнейших художественных средств в раскрытии идейно эстетического содержания произведения; незнание элементарных теоретико-литературных понятий; слабое владение монологической литературной речью и техникой чтения, бедность выразительных средств языка.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a:t>
            </a:fld>
            <a:endParaRPr lang="ru-RU"/>
          </a:p>
        </p:txBody>
      </p:sp>
    </p:spTree>
    <p:extLst>
      <p:ext uri="{BB962C8B-B14F-4D97-AF65-F5344CB8AC3E}">
        <p14:creationId xmlns:p14="http://schemas.microsoft.com/office/powerpoint/2010/main" val="29601828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Зайцы и Лягушки.</a:t>
            </a:r>
            <a:r>
              <a:rPr lang="ru-RU" sz="1200" kern="1200" dirty="0" smtClean="0">
                <a:solidFill>
                  <a:schemeClr val="tx1"/>
                </a:solidFill>
                <a:effectLst/>
                <a:latin typeface="+mn-lt"/>
                <a:ea typeface="+mn-ea"/>
                <a:cs typeface="+mn-cs"/>
              </a:rPr>
              <a:t> Басня Толстого Басня «Зайцы и лягушки» – клич всем тем, кто постоянно жалуется на свою судьбу, профессию и неудачи, это в некотором роде отрезвляющий рассказ, помогающий найти в себе силы для борьбы и моделирования собственного пути своими же силами. </a:t>
            </a:r>
          </a:p>
          <a:p>
            <a:r>
              <a:rPr lang="ru-RU" sz="1200" b="1" kern="1200" dirty="0" smtClean="0">
                <a:solidFill>
                  <a:schemeClr val="tx1"/>
                </a:solidFill>
                <a:effectLst/>
                <a:latin typeface="+mn-lt"/>
                <a:ea typeface="+mn-ea"/>
                <a:cs typeface="+mn-cs"/>
              </a:rPr>
              <a:t>       Басня «Зайцы и лягушки»</a:t>
            </a:r>
            <a:r>
              <a:rPr lang="ru-RU" sz="1200" kern="1200" dirty="0" smtClean="0">
                <a:solidFill>
                  <a:schemeClr val="tx1"/>
                </a:solidFill>
                <a:effectLst/>
                <a:latin typeface="+mn-lt"/>
                <a:ea typeface="+mn-ea"/>
                <a:cs typeface="+mn-cs"/>
              </a:rPr>
              <a:t> Сошлись раз зайцы и стали плакаться на свою жизнь: и от людей, и от собак, и от орлов, и от прочих зверей погибаем. Уж лучше раз умереть, чем в страхе жить и мучиться. Давайте утопимся! И поскакали зайцы на озеро топиться. Лягушки услыхали зайцев и забултыхали в воду. Один заяц говорит: – Стойте, ребята! Подождем топиться; вот лягушачье житье, видно, еще хуже нашего: они и нас боятся. </a:t>
            </a:r>
          </a:p>
          <a:p>
            <a:r>
              <a:rPr lang="ru-RU" sz="1200" b="1" kern="1200" dirty="0" smtClean="0">
                <a:solidFill>
                  <a:schemeClr val="tx1"/>
                </a:solidFill>
                <a:effectLst/>
                <a:latin typeface="+mn-lt"/>
                <a:ea typeface="+mn-ea"/>
                <a:cs typeface="+mn-cs"/>
              </a:rPr>
              <a:t>       Главные герои басни</a:t>
            </a:r>
            <a:r>
              <a:rPr lang="ru-RU" sz="1200" kern="1200" dirty="0" smtClean="0">
                <a:solidFill>
                  <a:schemeClr val="tx1"/>
                </a:solidFill>
                <a:effectLst/>
                <a:latin typeface="+mn-lt"/>
                <a:ea typeface="+mn-ea"/>
                <a:cs typeface="+mn-cs"/>
              </a:rPr>
              <a:t> Толстого «Зайцы и лягушки»— лесные зайцы. </a:t>
            </a:r>
          </a:p>
          <a:p>
            <a:r>
              <a:rPr lang="ru-RU" sz="1200" kern="1200" dirty="0" smtClean="0">
                <a:solidFill>
                  <a:schemeClr val="tx1"/>
                </a:solidFill>
                <a:effectLst/>
                <a:latin typeface="+mn-lt"/>
                <a:ea typeface="+mn-ea"/>
                <a:cs typeface="+mn-cs"/>
              </a:rPr>
              <a:t>       Однажды они собрались все вместе и стали обсуждать свою несчастную жизнь. Зайцы жаловались друг другу на то, что им отовсюду грозит опасность. На них охотятся хищные птицы и звери. Зайцы решили, что нет никого на свете несчастнее их. Им надоело жить в страхе. И тогда зайцы решили утопиться в пруду.</a:t>
            </a:r>
          </a:p>
          <a:p>
            <a:r>
              <a:rPr lang="ru-RU" sz="1200" kern="1200" dirty="0" smtClean="0">
                <a:solidFill>
                  <a:schemeClr val="tx1"/>
                </a:solidFill>
                <a:effectLst/>
                <a:latin typeface="+mn-lt"/>
                <a:ea typeface="+mn-ea"/>
                <a:cs typeface="+mn-cs"/>
              </a:rPr>
              <a:t>Когда же они пришли к пруду, там сидели лягушки. Увидев зайцев, лягушки испугались и прыгнули в воду. Тогда один из зайцев сказал, что у лягушек жизнь еще несчастнее, раз они даже зайцев боятся. И тогда зайцы передумали топиться в пруду.</a:t>
            </a:r>
          </a:p>
          <a:p>
            <a:r>
              <a:rPr lang="ru-RU" sz="1200" b="1" kern="1200" dirty="0" smtClean="0">
                <a:solidFill>
                  <a:schemeClr val="tx1"/>
                </a:solidFill>
                <a:effectLst/>
                <a:latin typeface="+mn-lt"/>
                <a:ea typeface="+mn-ea"/>
                <a:cs typeface="+mn-cs"/>
              </a:rPr>
              <a:t>       Мораль басни Толстого «Зайцы и лягушки»</a:t>
            </a:r>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состоит в том, что все в этом мире относительно. Зайцы считали себя несчастнее всех, но когда они увидели, как их боятся лягушки, то поняли, что ошибались.</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Мораль басни «Зайцы и лягушки» весьма жизнеутверждающая, она помогает поднять давно опущенные руки уставших от проблем людей, убеждает в том, что не все неудачи являются признаком испорченной жизни, что не все беды ведут к поражению, и что не стоит забывать о существовании выхода из любой, даже самой сложной, ситуации. Все познается в сравнении, и не стоит забывать, что ваше желание убежать от проблем кому-то может показаться лишь жалким проявлением слабости.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Басня учит</a:t>
            </a:r>
            <a:r>
              <a:rPr lang="ru-RU" sz="1200" kern="1200" dirty="0" smtClean="0">
                <a:solidFill>
                  <a:schemeClr val="tx1"/>
                </a:solidFill>
                <a:effectLst/>
                <a:latin typeface="+mn-lt"/>
                <a:ea typeface="+mn-ea"/>
                <a:cs typeface="+mn-cs"/>
              </a:rPr>
              <a:t> не поддаваться страхам, не жалеть себя и повышать самооценку.</a:t>
            </a:r>
          </a:p>
          <a:p>
            <a:r>
              <a:rPr lang="ru-RU" sz="1200" kern="1200" dirty="0" smtClean="0">
                <a:solidFill>
                  <a:schemeClr val="tx1"/>
                </a:solidFill>
                <a:effectLst/>
                <a:latin typeface="+mn-lt"/>
                <a:ea typeface="+mn-ea"/>
                <a:cs typeface="+mn-cs"/>
              </a:rPr>
              <a:t>       Басня «Зайцы и лягушки» высмеивает такие людские пороки, как трусость и жалость к самому себе. Зайцы в басне настолько увлеклись обсуждением своей несчастной доли, что решились на крайние меры, лишь бы только не мучиться. И только поведение лягушек, которые испугались зайцев, не позволило им совершить опрометчивый поступок.</a:t>
            </a:r>
          </a:p>
          <a:p>
            <a:r>
              <a:rPr lang="ru-RU" sz="1200" kern="1200" dirty="0" smtClean="0">
                <a:solidFill>
                  <a:schemeClr val="tx1"/>
                </a:solidFill>
                <a:effectLst/>
                <a:latin typeface="+mn-lt"/>
                <a:ea typeface="+mn-ea"/>
                <a:cs typeface="+mn-cs"/>
              </a:rPr>
              <a:t>       Некоторые люди выбирают себе такую модель поведения — постоянно испытывать жалость к самому себе. Жалость к себе нужно держать в черном теле, узды с неё не снимать.</a:t>
            </a:r>
          </a:p>
          <a:p>
            <a:r>
              <a:rPr lang="ru-RU" sz="1200" b="1" kern="1200" dirty="0" smtClean="0">
                <a:solidFill>
                  <a:schemeClr val="tx1"/>
                </a:solidFill>
                <a:effectLst/>
                <a:latin typeface="+mn-lt"/>
                <a:ea typeface="+mn-ea"/>
                <a:cs typeface="+mn-cs"/>
              </a:rPr>
              <a:t>       Анализ басни «Зайцы и лягушки»</a:t>
            </a:r>
            <a:r>
              <a:rPr lang="ru-RU" sz="1200" kern="1200" dirty="0" smtClean="0">
                <a:solidFill>
                  <a:schemeClr val="tx1"/>
                </a:solidFill>
                <a:effectLst/>
                <a:latin typeface="+mn-lt"/>
                <a:ea typeface="+mn-ea"/>
                <a:cs typeface="+mn-cs"/>
              </a:rPr>
              <a:t> В басне «Зайцы и лягушки» автор раскрывает своему читателю поучительную историю о том, как зайцы решили утопиться, дабы таким образом избавиться одним разом от всех своих страхов и проблем. Однако, придя к озеру, они заметили, как испуганные их появлением лягушки сразу же прыгнули в воду. Зайцы тут же отказались от своей затеи, расценив такой поступок, как открывший им глаза на свое существование. Ведь их страхи еще не так велики, если учесть, что лягушки даже зайцев боятся. Жизнь жителей озера показалась еще более пугливой и неудачной, а раз так, то зайцам не так уж и плохо на своем месте. Периодически все мы тоже жалуемся на все что угодно, порой даже не осознавая ничтожность своего нытья. Мы забываем о том, что нам дарована жизнь для победы в различных испытаниях, в которых мы просто не имеем право раскисать и давать властвовать над собой угнетающим и губительным эмоциям. </a:t>
            </a:r>
          </a:p>
          <a:p>
            <a:r>
              <a:rPr lang="ru-RU" sz="1200" kern="1200" dirty="0" smtClean="0">
                <a:solidFill>
                  <a:schemeClr val="tx1"/>
                </a:solidFill>
                <a:effectLst/>
                <a:latin typeface="+mn-lt"/>
                <a:ea typeface="+mn-ea"/>
                <a:cs typeface="+mn-cs"/>
              </a:rPr>
              <a:t>       Выше нос, господа! </a:t>
            </a:r>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20</a:t>
            </a:fld>
            <a:endParaRPr lang="ru-RU"/>
          </a:p>
        </p:txBody>
      </p:sp>
    </p:spTree>
    <p:extLst>
      <p:ext uri="{BB962C8B-B14F-4D97-AF65-F5344CB8AC3E}">
        <p14:creationId xmlns:p14="http://schemas.microsoft.com/office/powerpoint/2010/main" val="3382496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Старик и Смерть.</a:t>
            </a:r>
            <a:r>
              <a:rPr lang="ru-RU" sz="1200" kern="1200" dirty="0" smtClean="0">
                <a:solidFill>
                  <a:schemeClr val="tx1"/>
                </a:solidFill>
                <a:effectLst/>
                <a:latin typeface="+mn-lt"/>
                <a:ea typeface="+mn-ea"/>
                <a:cs typeface="+mn-cs"/>
              </a:rPr>
              <a:t> Басня Толстого Басня Толстого «Старик и Смерть» – это невероятно пробуждающая и окрыляющая история для всех тех, кто уже готов опустить руки. Это некий гимн терпению и силе, которые берутся, подобно второму дыханию, из недр нескончаемых человеческих возможностей, оснащенных вероломной силой и неистовой верой.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Басня «Старик и Смерть»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Старик раз нарубил дров и понёс. Нести было далеко; он измучился, сложил вязанку и говорит:</a:t>
            </a:r>
          </a:p>
          <a:p>
            <a:r>
              <a:rPr lang="ru-RU" sz="1200" kern="1200" dirty="0" smtClean="0">
                <a:solidFill>
                  <a:schemeClr val="tx1"/>
                </a:solidFill>
                <a:effectLst/>
                <a:latin typeface="+mn-lt"/>
                <a:ea typeface="+mn-ea"/>
                <a:cs typeface="+mn-cs"/>
              </a:rPr>
              <a:t>– Эх, хоть бы смерть пришла!</a:t>
            </a:r>
          </a:p>
          <a:p>
            <a:r>
              <a:rPr lang="ru-RU" sz="1200" kern="1200" dirty="0" smtClean="0">
                <a:solidFill>
                  <a:schemeClr val="tx1"/>
                </a:solidFill>
                <a:effectLst/>
                <a:latin typeface="+mn-lt"/>
                <a:ea typeface="+mn-ea"/>
                <a:cs typeface="+mn-cs"/>
              </a:rPr>
              <a:t>Смерть пришла и говорит:</a:t>
            </a:r>
          </a:p>
          <a:p>
            <a:r>
              <a:rPr lang="ru-RU" sz="1200" kern="1200" dirty="0" smtClean="0">
                <a:solidFill>
                  <a:schemeClr val="tx1"/>
                </a:solidFill>
                <a:effectLst/>
                <a:latin typeface="+mn-lt"/>
                <a:ea typeface="+mn-ea"/>
                <a:cs typeface="+mn-cs"/>
              </a:rPr>
              <a:t>– Вот и я, чего тебе надо?</a:t>
            </a:r>
          </a:p>
          <a:p>
            <a:r>
              <a:rPr lang="ru-RU" sz="1200" kern="1200" dirty="0" smtClean="0">
                <a:solidFill>
                  <a:schemeClr val="tx1"/>
                </a:solidFill>
                <a:effectLst/>
                <a:latin typeface="+mn-lt"/>
                <a:ea typeface="+mn-ea"/>
                <a:cs typeface="+mn-cs"/>
              </a:rPr>
              <a:t>Старик испугался и говорит:</a:t>
            </a:r>
          </a:p>
          <a:p>
            <a:r>
              <a:rPr lang="ru-RU" sz="1200" kern="1200" dirty="0" smtClean="0">
                <a:solidFill>
                  <a:schemeClr val="tx1"/>
                </a:solidFill>
                <a:effectLst/>
                <a:latin typeface="+mn-lt"/>
                <a:ea typeface="+mn-ea"/>
                <a:cs typeface="+mn-cs"/>
              </a:rPr>
              <a:t>– Мне вязанку поднять.</a:t>
            </a:r>
          </a:p>
          <a:p>
            <a:r>
              <a:rPr lang="ru-RU" sz="1200" b="1" kern="1200" dirty="0" smtClean="0">
                <a:solidFill>
                  <a:schemeClr val="tx1"/>
                </a:solidFill>
                <a:effectLst/>
                <a:latin typeface="+mn-lt"/>
                <a:ea typeface="+mn-ea"/>
                <a:cs typeface="+mn-cs"/>
              </a:rPr>
              <a:t>       Герои басни Толстого</a:t>
            </a:r>
          </a:p>
          <a:p>
            <a:r>
              <a:rPr lang="ru-RU" sz="1200" kern="1200" dirty="0" smtClean="0">
                <a:solidFill>
                  <a:schemeClr val="tx1"/>
                </a:solidFill>
                <a:effectLst/>
                <a:latin typeface="+mn-lt"/>
                <a:ea typeface="+mn-ea"/>
                <a:cs typeface="+mn-cs"/>
              </a:rPr>
              <a:t>старик - испугался конца жизни</a:t>
            </a:r>
          </a:p>
          <a:p>
            <a:r>
              <a:rPr lang="ru-RU" sz="1200" kern="1200" dirty="0" smtClean="0">
                <a:solidFill>
                  <a:schemeClr val="tx1"/>
                </a:solidFill>
                <a:effectLst/>
                <a:latin typeface="+mn-lt"/>
                <a:ea typeface="+mn-ea"/>
                <a:cs typeface="+mn-cs"/>
              </a:rPr>
              <a:t>смерть - хотела забрать старика</a:t>
            </a:r>
          </a:p>
          <a:p>
            <a:r>
              <a:rPr lang="ru-RU" sz="1200" b="1" kern="1200" dirty="0" smtClean="0">
                <a:solidFill>
                  <a:schemeClr val="tx1"/>
                </a:solidFill>
                <a:effectLst/>
                <a:latin typeface="+mn-lt"/>
                <a:ea typeface="+mn-ea"/>
                <a:cs typeface="+mn-cs"/>
              </a:rPr>
              <a:t>       Анализ басни «Старик и Смерть»</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Басня «Старик и Смерть» – небольшой рассказ о Старике, который оказался бессилен перед связкой дров и опустил руки, решив на мгновение, что умереть проще, чем бороться с тяжелой ношей, полностью меняет свое направление, когда появляется та самая Смерть, которую герой готов был увидеть. Старик будто за секунду приходит в себя и на вопрос старухи с косой о том, чего звал, моментально исправившись, отвечает, что позвал помочь дрова поднять. </a:t>
            </a:r>
          </a:p>
          <a:p>
            <a:r>
              <a:rPr lang="ru-RU" sz="1200" kern="1200" dirty="0" smtClean="0">
                <a:solidFill>
                  <a:schemeClr val="tx1"/>
                </a:solidFill>
                <a:effectLst/>
                <a:latin typeface="+mn-lt"/>
                <a:ea typeface="+mn-ea"/>
                <a:cs typeface="+mn-cs"/>
              </a:rPr>
              <a:t>Вот так и в жизни… Пока петух не клюнет, как говорится, мы жалеем себя и занимаемся рассуждениями о том, как же тяжело жить. Кажется, что уйти от проблемы гораздо проще, чем приложить массу усилий для ее решения, но ведь результат обоих вариантов прямо противоположен друг другу. И уж тем более приятно будет пожинать сладкие плоды своих трудов, чем убиваться над горем своего бездействия и проявления ленивой слабости. </a:t>
            </a:r>
          </a:p>
          <a:p>
            <a:r>
              <a:rPr lang="ru-RU" sz="1200" b="1" kern="1200" dirty="0" smtClean="0">
                <a:solidFill>
                  <a:schemeClr val="tx1"/>
                </a:solidFill>
                <a:effectLst/>
                <a:latin typeface="+mn-lt"/>
                <a:ea typeface="+mn-ea"/>
                <a:cs typeface="+mn-cs"/>
              </a:rPr>
              <a:t>       Мораль басни Толстого «Старик и Смерть»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Мораль басни «Старик и Смерть» следует пронести по жизни не только большинства, а именно каждого дошкольника, школьника, студента, рабочего, пенсионера: как бы ни было тяжело, какие бы не встречались препятствия на твоем пути, иди до победного конца с гордо поднятой головой. А если уж довелось разочароваться в своих же возможностях, найди силы подняться с вырытой ямы и никогда не расставайся с мыслью о хорошем, ведь, как известно, любое сказанное в сердцах материально. </a:t>
            </a:r>
          </a:p>
          <a:p>
            <a:r>
              <a:rPr lang="ru-RU" sz="1200" kern="1200" dirty="0" smtClean="0">
                <a:solidFill>
                  <a:schemeClr val="tx1"/>
                </a:solidFill>
                <a:effectLst/>
                <a:latin typeface="+mn-lt"/>
                <a:ea typeface="+mn-ea"/>
                <a:cs typeface="+mn-cs"/>
              </a:rPr>
              <a:t>       Как бы тяжело не было, умирать никто не хочет.</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22</a:t>
            </a:fld>
            <a:endParaRPr lang="ru-RU"/>
          </a:p>
        </p:txBody>
      </p:sp>
    </p:spTree>
    <p:extLst>
      <p:ext uri="{BB962C8B-B14F-4D97-AF65-F5344CB8AC3E}">
        <p14:creationId xmlns:p14="http://schemas.microsoft.com/office/powerpoint/2010/main" val="22865891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r>
              <a:rPr lang="ru-RU" sz="1200" b="1" kern="1200" dirty="0" smtClean="0">
                <a:solidFill>
                  <a:schemeClr val="tx1"/>
                </a:solidFill>
                <a:effectLst/>
                <a:latin typeface="+mn-lt"/>
                <a:ea typeface="+mn-ea"/>
                <a:cs typeface="+mn-cs"/>
              </a:rPr>
              <a:t>P.S: УВАЖАЙТЕ ЧУЖОЙ ТРУД</a:t>
            </a:r>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Если вы скопировали текст или фотографии и не указали источник - ЭТО ПЛАГИАТ (плагиат выражается в публикации под своим именем чужого произведения, а также в заимствовании фрагментов чужих произведений без указания источника заимствования).</a:t>
            </a:r>
          </a:p>
          <a:p>
            <a:pPr algn="just"/>
            <a:r>
              <a:rPr lang="ru-RU" sz="1200" kern="1200" dirty="0" smtClean="0">
                <a:solidFill>
                  <a:schemeClr val="tx1"/>
                </a:solidFill>
                <a:effectLst/>
                <a:latin typeface="+mn-lt"/>
                <a:ea typeface="+mn-ea"/>
                <a:cs typeface="+mn-cs"/>
              </a:rPr>
              <a:t>       Сегодня цитирование или бесплатное использование отдельных элементов или отрывков произведения другого автора в собственной работе законодательство России допускает без какого-либо согласования с правообладателем. Вот цитата из 4-й части Гражданского кодекса РФ:</a:t>
            </a:r>
          </a:p>
          <a:p>
            <a:pPr algn="just"/>
            <a:r>
              <a:rPr lang="ru-RU" sz="1200" kern="1200" dirty="0" smtClean="0">
                <a:solidFill>
                  <a:schemeClr val="tx1"/>
                </a:solidFill>
                <a:effectLst/>
                <a:latin typeface="+mn-lt"/>
                <a:ea typeface="+mn-ea"/>
                <a:cs typeface="+mn-cs"/>
              </a:rPr>
              <a:t>          Статья 1274. Свободное использование произведения в информационных, научных, учебных или культурных целях:</a:t>
            </a:r>
          </a:p>
          <a:p>
            <a:pPr algn="just"/>
            <a:r>
              <a:rPr lang="ru-RU" sz="1200" kern="1200" dirty="0" smtClean="0">
                <a:solidFill>
                  <a:schemeClr val="tx1"/>
                </a:solidFill>
                <a:effectLst/>
                <a:latin typeface="+mn-lt"/>
                <a:ea typeface="+mn-ea"/>
                <a:cs typeface="+mn-cs"/>
              </a:rPr>
              <a:t>       «Допускается без согласия автора или иного правообладателя и без выплаты вознаграждения, но с обязательным указанием имени автора, произведение которого используется, и источника заимствования..."</a:t>
            </a:r>
          </a:p>
          <a:p>
            <a:pPr algn="just"/>
            <a:r>
              <a:rPr lang="ru-RU" sz="1200" kern="1200" dirty="0" smtClean="0">
                <a:solidFill>
                  <a:schemeClr val="tx1"/>
                </a:solidFill>
                <a:effectLst/>
                <a:latin typeface="+mn-lt"/>
                <a:ea typeface="+mn-ea"/>
                <a:cs typeface="+mn-cs"/>
              </a:rPr>
              <a:t>          ПОМНИТЕ!!! Ваша работа при использовании цитирования совершенно не утратит уникальности, скорее, наоборот, благодаря разнице в вашем мышлении и автора первоисточника.</a:t>
            </a:r>
          </a:p>
          <a:p>
            <a:pPr algn="ctr"/>
            <a:r>
              <a:rPr lang="ru-RU" sz="1200" b="1" kern="1200" dirty="0" smtClean="0">
                <a:solidFill>
                  <a:schemeClr val="tx1"/>
                </a:solidFill>
                <a:effectLst/>
                <a:latin typeface="+mn-lt"/>
                <a:ea typeface="+mn-ea"/>
                <a:cs typeface="+mn-cs"/>
              </a:rPr>
              <a:t>ВСЕГДА, КОГДА ИСПОЛЬЗУЕТЕ ЧУЖИЕ ТРУДЫ ИЛИ ИДЕИ НЕ ЗАБЫВАЙТЕ ДЕЛАТЬ ССЫЛКИ НА ИСТОЧНИКИ.</a:t>
            </a:r>
            <a:endParaRPr lang="ru-RU" sz="1200"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mn-lt"/>
                <a:ea typeface="+mn-ea"/>
                <a:cs typeface="+mn-cs"/>
              </a:rPr>
              <a:t>Благодарю Вас за то, что вам интересны мои работы и вы посещаете мой сайт. Желаю всем творческих успехов.</a:t>
            </a:r>
            <a:r>
              <a:rPr lang="ru-RU" sz="1200" kern="1200" dirty="0" smtClean="0">
                <a:solidFill>
                  <a:schemeClr val="tx1"/>
                </a:solidFill>
                <a:effectLst/>
                <a:latin typeface="+mn-lt"/>
                <a:ea typeface="+mn-ea"/>
                <a:cs typeface="+mn-cs"/>
              </a:rPr>
              <a:t>        </a:t>
            </a:r>
          </a:p>
          <a:p>
            <a:pPr algn="r"/>
            <a:r>
              <a:rPr lang="ru-RU" sz="1200" kern="1200" dirty="0" smtClean="0">
                <a:solidFill>
                  <a:schemeClr val="tx1"/>
                </a:solidFill>
                <a:effectLst/>
                <a:latin typeface="+mn-lt"/>
                <a:ea typeface="+mn-ea"/>
                <a:cs typeface="+mn-cs"/>
              </a:rPr>
              <a:t> С уважением, О. Г. Гольская. </a:t>
            </a:r>
          </a:p>
          <a:p>
            <a:endParaRPr lang="ru-RU" dirty="0" smtClean="0"/>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27</a:t>
            </a:fld>
            <a:endParaRPr lang="ru-RU"/>
          </a:p>
        </p:txBody>
      </p:sp>
    </p:spTree>
    <p:extLst>
      <p:ext uri="{BB962C8B-B14F-4D97-AF65-F5344CB8AC3E}">
        <p14:creationId xmlns:p14="http://schemas.microsoft.com/office/powerpoint/2010/main" val="2099126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        Рассказ</a:t>
            </a:r>
            <a:r>
              <a:rPr lang="ru-RU" b="1" baseline="0" dirty="0" smtClean="0"/>
              <a:t> </a:t>
            </a:r>
            <a:r>
              <a:rPr lang="ru-RU" b="1" dirty="0" smtClean="0"/>
              <a:t>Л.Н. Толстого “Саша был трус”.</a:t>
            </a:r>
          </a:p>
          <a:p>
            <a:r>
              <a:rPr lang="ru-RU" b="0" dirty="0" smtClean="0"/>
              <a:t>       Саша был трус. Была гроза, гром. Саша залез в шкап. Там ему было темно и тесно. Саше не слышно было, прошла ли гроза. Сиди, Саша, долго в шкапу за то, что ты трус.</a:t>
            </a:r>
          </a:p>
          <a:p>
            <a:r>
              <a:rPr lang="ru-RU" b="1" dirty="0" smtClean="0"/>
              <a:t>        Пословицы и поговорки, которые подходят для описания рассказа. </a:t>
            </a:r>
          </a:p>
          <a:p>
            <a:r>
              <a:rPr lang="ru-RU" dirty="0" smtClean="0"/>
              <a:t>       Трус умирает тысячу раз.</a:t>
            </a:r>
          </a:p>
          <a:p>
            <a:r>
              <a:rPr lang="ru-RU" dirty="0" smtClean="0"/>
              <a:t>       Страхов много, а жизнь одна.</a:t>
            </a:r>
          </a:p>
          <a:p>
            <a:r>
              <a:rPr lang="ru-RU" dirty="0" smtClean="0"/>
              <a:t>       На трусливого и уж-змея.</a:t>
            </a:r>
          </a:p>
          <a:p>
            <a:r>
              <a:rPr lang="ru-RU" dirty="0" smtClean="0"/>
              <a:t>       Паникер да трус - хуже нет обуз.</a:t>
            </a:r>
          </a:p>
          <a:p>
            <a:r>
              <a:rPr lang="ru-RU" dirty="0" smtClean="0"/>
              <a:t>       У страха глаза велика.</a:t>
            </a:r>
          </a:p>
          <a:p>
            <a:r>
              <a:rPr lang="ru-RU" dirty="0" smtClean="0"/>
              <a:t>       Для трусливого и пенёк волк.</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3</a:t>
            </a:fld>
            <a:endParaRPr lang="ru-RU"/>
          </a:p>
        </p:txBody>
      </p:sp>
    </p:spTree>
    <p:extLst>
      <p:ext uri="{BB962C8B-B14F-4D97-AF65-F5344CB8AC3E}">
        <p14:creationId xmlns:p14="http://schemas.microsoft.com/office/powerpoint/2010/main" val="82571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mn-lt"/>
                <a:ea typeface="+mn-ea"/>
                <a:cs typeface="+mn-cs"/>
              </a:rPr>
              <a:t>Лев Николаевич Толстой – выдающийся русский писатель и философ. Он создавал крупные произведения, которые приобрели широкую известность по всему миру. Но были у автора и маленькие детские рассказы, которые воспитывали молодых ребят и учили их доброму отношению к окружающему миру. </a:t>
            </a:r>
          </a:p>
          <a:p>
            <a:r>
              <a:rPr lang="ru-RU" sz="1200" b="1" kern="1200" dirty="0" smtClean="0">
                <a:solidFill>
                  <a:schemeClr val="tx1"/>
                </a:solidFill>
                <a:effectLst/>
                <a:latin typeface="Century Schoolbook" panose="02040604050505020304" pitchFamily="18" charset="0"/>
                <a:ea typeface="+mn-ea"/>
                <a:cs typeface="+mn-cs"/>
              </a:rPr>
              <a:t>       История создания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В 1859 году Л.Н. Толстым были основаны школы для крестьянских детей в Тульской области, в усадьбе Ясная Поляна и в близлежащих окрестностях поселения. Писатель желал создать свою собственную систему образования в своих школах. Он отменил систему дисциплины и упразднил существующие педагогические программы. В 1862 году Л.Н. Толстой стал издавать журнал по педагогике «Ясная Поляна», который выходил на протяжении года. Издание состояло из двух отдельных выпусков номеров: «Ясная Поляна. Школа. Журнал педагогический» и «Ясная Поляна. Книжки для детей». </a:t>
            </a:r>
          </a:p>
          <a:p>
            <a:r>
              <a:rPr lang="ru-RU" sz="1200" kern="1200" dirty="0" smtClean="0">
                <a:solidFill>
                  <a:schemeClr val="tx1"/>
                </a:solidFill>
                <a:effectLst/>
                <a:latin typeface="Century Schoolbook" panose="02040604050505020304" pitchFamily="18" charset="0"/>
                <a:ea typeface="+mn-ea"/>
                <a:cs typeface="+mn-cs"/>
              </a:rPr>
              <a:t>       В объявлении об издании журнала Л.Н. Толстой писал, что номера будут содержать педагогические и народные статьи, где высказывается мнение о том, что педагогика является опытной, а не отвлечённой наукой, что для народа полезно было знать. Позже писатель издал два сборника: «Азбука» и «Новая азбука». В них содержались его рассказы и собственные переложения различных сказок и басен. </a:t>
            </a:r>
          </a:p>
          <a:p>
            <a:r>
              <a:rPr lang="ru-RU" sz="1200" kern="1200" dirty="0" smtClean="0">
                <a:solidFill>
                  <a:schemeClr val="tx1"/>
                </a:solidFill>
                <a:effectLst/>
                <a:latin typeface="Century Schoolbook" panose="02040604050505020304" pitchFamily="18" charset="0"/>
                <a:ea typeface="+mn-ea"/>
                <a:cs typeface="+mn-cs"/>
              </a:rPr>
              <a:t>       Рассказ Л.Н. Толстого «Котёнок» был написан в 1875 году и вошёл в книгу «Новая азбука», которая впоследствии была переработана и печаталась как часть рекомендованной для изучения в школе «Русской книге для чтения». </a:t>
            </a:r>
          </a:p>
          <a:p>
            <a:r>
              <a:rPr lang="ru-RU" sz="1200" b="1" kern="1200" dirty="0" smtClean="0">
                <a:solidFill>
                  <a:schemeClr val="tx1"/>
                </a:solidFill>
                <a:effectLst/>
                <a:latin typeface="Century Schoolbook" panose="02040604050505020304" pitchFamily="18" charset="0"/>
                <a:ea typeface="+mn-ea"/>
                <a:cs typeface="+mn-cs"/>
              </a:rPr>
              <a:t>       Жанр, направление</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«Котёнок» – детский нравоучительный рассказ, простой и понятный для чтения в детском возрасте. Автор работал в направлении реализма и занимался разработкой собственной духовной концепции. Для раскрытия ее основ в простонародной манере он использовал свой литературный дар. На примере короткой истории людям было проще его понять.</a:t>
            </a:r>
          </a:p>
          <a:p>
            <a:r>
              <a:rPr lang="ru-RU" sz="1200" b="1" kern="1200" dirty="0" smtClean="0">
                <a:solidFill>
                  <a:schemeClr val="tx1"/>
                </a:solidFill>
                <a:effectLst/>
                <a:latin typeface="Century Schoolbook" panose="02040604050505020304" pitchFamily="18" charset="0"/>
                <a:ea typeface="+mn-ea"/>
                <a:cs typeface="+mn-cs"/>
              </a:rPr>
              <a:t>       Смысл названия</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Рассказ «Котёнок» акцентирует внимание на домашнем животном, беззащитном и ласковом, нуждающееся в заботе. Котёнок является причиной появления самой истории, оттого произведение имеет такое название. </a:t>
            </a:r>
          </a:p>
          <a:p>
            <a:r>
              <a:rPr lang="ru-RU" sz="1200" kern="1200" dirty="0" smtClean="0">
                <a:solidFill>
                  <a:schemeClr val="tx1"/>
                </a:solidFill>
                <a:effectLst/>
                <a:latin typeface="Century Schoolbook" panose="02040604050505020304" pitchFamily="18" charset="0"/>
                <a:ea typeface="+mn-ea"/>
                <a:cs typeface="+mn-cs"/>
              </a:rPr>
              <a:t>       Кроме того, названием «Котёнок» легко привлечь ребёнка, ведь оно слегка игривое и создаёт впечатление чего-то забавного и цепляющего. </a:t>
            </a:r>
            <a:endParaRPr lang="ru-RU" sz="1200" b="1"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Композиция</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Композиция рассказа «Котёнок» линейная. Сюжет не подразумевает под собой возвращение к прошлому и склейку из нескольких фрагментов. События в произведении идут своим чередом. Рассказ можно разделить на небольшие части:</a:t>
            </a:r>
          </a:p>
          <a:p>
            <a:pPr lvl="0"/>
            <a:r>
              <a:rPr lang="ru-RU" sz="1200" kern="1200" dirty="0" smtClean="0">
                <a:solidFill>
                  <a:schemeClr val="tx1"/>
                </a:solidFill>
                <a:effectLst/>
                <a:latin typeface="Century Schoolbook" panose="02040604050505020304" pitchFamily="18" charset="0"/>
                <a:ea typeface="+mn-ea"/>
                <a:cs typeface="+mn-cs"/>
              </a:rPr>
              <a:t>       1-я часть содержит так называемую экспозицию: представление героев и предысторию, каким образом у ребят появляется котёнок, идёт повествование о жизни котёнка с детьми, их развлечения и игры.</a:t>
            </a:r>
          </a:p>
          <a:p>
            <a:pPr lvl="0"/>
            <a:r>
              <a:rPr lang="ru-RU" sz="1200" kern="1200" dirty="0" smtClean="0">
                <a:solidFill>
                  <a:schemeClr val="tx1"/>
                </a:solidFill>
                <a:effectLst/>
                <a:latin typeface="Century Schoolbook" panose="02040604050505020304" pitchFamily="18" charset="0"/>
                <a:ea typeface="+mn-ea"/>
                <a:cs typeface="+mn-cs"/>
              </a:rPr>
              <a:t>       2-я часть – это завязка: котёнок оказывается в опасности.</a:t>
            </a:r>
          </a:p>
          <a:p>
            <a:pPr lvl="0"/>
            <a:r>
              <a:rPr lang="ru-RU" sz="1200" kern="1200" dirty="0" smtClean="0">
                <a:solidFill>
                  <a:schemeClr val="tx1"/>
                </a:solidFill>
                <a:effectLst/>
                <a:latin typeface="Century Schoolbook" panose="02040604050505020304" pitchFamily="18" charset="0"/>
                <a:ea typeface="+mn-ea"/>
                <a:cs typeface="+mn-cs"/>
              </a:rPr>
              <a:t>       3-я часть – это развитие действия, где становится ясно, кто из ребят готов прийти на помощь.</a:t>
            </a:r>
          </a:p>
          <a:p>
            <a:pPr lvl="0"/>
            <a:r>
              <a:rPr lang="ru-RU" sz="1200" kern="1200" dirty="0" smtClean="0">
                <a:solidFill>
                  <a:schemeClr val="tx1"/>
                </a:solidFill>
                <a:effectLst/>
                <a:latin typeface="Century Schoolbook" panose="02040604050505020304" pitchFamily="18" charset="0"/>
                <a:ea typeface="+mn-ea"/>
                <a:cs typeface="+mn-cs"/>
              </a:rPr>
              <a:t>       4-я часть – кульминация: спасение котёнка.</a:t>
            </a:r>
          </a:p>
          <a:p>
            <a:pPr lvl="0"/>
            <a:r>
              <a:rPr lang="ru-RU" sz="1200" kern="1200" dirty="0" smtClean="0">
                <a:solidFill>
                  <a:schemeClr val="tx1"/>
                </a:solidFill>
                <a:effectLst/>
                <a:latin typeface="Century Schoolbook" panose="02040604050505020304" pitchFamily="18" charset="0"/>
                <a:ea typeface="+mn-ea"/>
                <a:cs typeface="+mn-cs"/>
              </a:rPr>
              <a:t>       5-я часть – развязка, в которой мальчик и девочка делают выводы насчёт случившегося и решают, что впредь не подвергнут своего питомца опасности.</a:t>
            </a:r>
          </a:p>
          <a:p>
            <a:r>
              <a:rPr lang="ru-RU" sz="1200" b="1" kern="1200" dirty="0" smtClean="0">
                <a:solidFill>
                  <a:schemeClr val="tx1"/>
                </a:solidFill>
                <a:effectLst/>
                <a:latin typeface="Century Schoolbook" panose="02040604050505020304" pitchFamily="18" charset="0"/>
                <a:ea typeface="+mn-ea"/>
                <a:cs typeface="+mn-cs"/>
              </a:rPr>
              <a:t>       Суть: о чём рассказ?</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У брата и сестры, Васи и Кати, дома жила кошка. Весной она пропала. Дети никак не могли её найти. Искали долго. В один из дней, играя у амбара, дети услышали над собой тихое мяуканье. Вася взобрался по лестнице под крышу амбара. Он нашёл кошку с котятами. Их было пять. Когда котята подросли, дети оставили себе одного котёнка, серого с белыми лапками. Остальных мать раздала. Катя и Вася любили его и очень заботились о котёнке. </a:t>
            </a:r>
          </a:p>
          <a:p>
            <a:r>
              <a:rPr lang="ru-RU" sz="1200" kern="1200" dirty="0" smtClean="0">
                <a:solidFill>
                  <a:schemeClr val="tx1"/>
                </a:solidFill>
                <a:effectLst/>
                <a:latin typeface="Century Schoolbook" panose="02040604050505020304" pitchFamily="18" charset="0"/>
                <a:ea typeface="+mn-ea"/>
                <a:cs typeface="+mn-cs"/>
              </a:rPr>
              <a:t>       Однажды дети с котёнком пошли прогуляться на дорогу. Котёнок играл с соломой, дети любовались ним. Потом они стали рвать щавель, а про котёнка забыли. Вдруг со стороны дороги раздался громкий крик: «Назад!». Дети увидели охотника, впереди которого бежали собаки. Они хотели схватить котёнка, который не пытался убежать, а, согнув спину, сидел и смотрел на собак. Катя в испуге убежала, а Вася быстро побежал к котёнку. Он не дал собакам схватить его, упал, накрыв его своим телом. Больше ребята не носили котёнка с собой в поле.</a:t>
            </a:r>
          </a:p>
          <a:p>
            <a:r>
              <a:rPr lang="ru-RU" sz="1200" b="1" kern="1200" dirty="0" smtClean="0">
                <a:solidFill>
                  <a:schemeClr val="tx1"/>
                </a:solidFill>
                <a:effectLst/>
                <a:latin typeface="Century Schoolbook" panose="02040604050505020304" pitchFamily="18" charset="0"/>
                <a:ea typeface="+mn-ea"/>
                <a:cs typeface="+mn-cs"/>
              </a:rPr>
              <a:t>       Главные герои и их характеристика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Главными героями рассказа «Котёнок» являются маленькие брат и сестра. </a:t>
            </a:r>
          </a:p>
          <a:p>
            <a:r>
              <a:rPr lang="ru-RU" sz="1200" b="1" kern="1200" dirty="0" smtClean="0">
                <a:solidFill>
                  <a:schemeClr val="tx1"/>
                </a:solidFill>
                <a:effectLst/>
                <a:latin typeface="Century Schoolbook" panose="02040604050505020304" pitchFamily="18" charset="0"/>
                <a:ea typeface="+mn-ea"/>
                <a:cs typeface="+mn-cs"/>
              </a:rPr>
              <a:t>       </a:t>
            </a:r>
            <a:r>
              <a:rPr lang="ru-RU" sz="1200" b="0" kern="1200" dirty="0" smtClean="0">
                <a:solidFill>
                  <a:schemeClr val="tx1"/>
                </a:solidFill>
                <a:effectLst/>
                <a:latin typeface="Century Schoolbook" panose="02040604050505020304" pitchFamily="18" charset="0"/>
                <a:ea typeface="+mn-ea"/>
                <a:cs typeface="+mn-cs"/>
              </a:rPr>
              <a:t>Вася</a:t>
            </a:r>
            <a:r>
              <a:rPr lang="ru-RU" sz="1200" kern="1200" dirty="0" smtClean="0">
                <a:solidFill>
                  <a:schemeClr val="tx1"/>
                </a:solidFill>
                <a:effectLst/>
                <a:latin typeface="Century Schoolbook" panose="02040604050505020304" pitchFamily="18" charset="0"/>
                <a:ea typeface="+mn-ea"/>
                <a:cs typeface="+mn-cs"/>
              </a:rPr>
              <a:t> – смелый мальчик, который быстро понял, что может случиться беда, и бросился на помощь котёнку. «Вася что было духу пустился к котенку и в одно время с собаками подбежал к нему. Собаки хотели схватить котенка, но Вася упал животом на котенка и закрыл его от собак».</a:t>
            </a:r>
          </a:p>
          <a:p>
            <a:r>
              <a:rPr lang="ru-RU" sz="1200" b="1" kern="1200" dirty="0" smtClean="0">
                <a:solidFill>
                  <a:schemeClr val="tx1"/>
                </a:solidFill>
                <a:effectLst/>
                <a:latin typeface="Century Schoolbook" panose="02040604050505020304" pitchFamily="18" charset="0"/>
                <a:ea typeface="+mn-ea"/>
                <a:cs typeface="+mn-cs"/>
              </a:rPr>
              <a:t>       </a:t>
            </a:r>
            <a:r>
              <a:rPr lang="ru-RU" sz="1200" b="0" kern="1200" dirty="0" smtClean="0">
                <a:solidFill>
                  <a:schemeClr val="tx1"/>
                </a:solidFill>
                <a:effectLst/>
                <a:latin typeface="Century Schoolbook" panose="02040604050505020304" pitchFamily="18" charset="0"/>
                <a:ea typeface="+mn-ea"/>
                <a:cs typeface="+mn-cs"/>
              </a:rPr>
              <a:t>Катя </a:t>
            </a:r>
            <a:r>
              <a:rPr lang="ru-RU" sz="1200" kern="1200" dirty="0" smtClean="0">
                <a:solidFill>
                  <a:schemeClr val="tx1"/>
                </a:solidFill>
                <a:effectLst/>
                <a:latin typeface="Century Schoolbook" panose="02040604050505020304" pitchFamily="18" charset="0"/>
                <a:ea typeface="+mn-ea"/>
                <a:cs typeface="+mn-cs"/>
              </a:rPr>
              <a:t>– заботливая и чувствительная девочка, но проявившая трусость в момент, когда любимому питомцу нужна была помощь. «Катя побежала домой, достала молока и принесла кошке». «Катя испугалась собак, закричала и побежала прочь от них».</a:t>
            </a:r>
          </a:p>
          <a:p>
            <a:r>
              <a:rPr lang="ru-RU" sz="1200" kern="1200" dirty="0" smtClean="0">
                <a:solidFill>
                  <a:schemeClr val="tx1"/>
                </a:solidFill>
                <a:effectLst/>
                <a:latin typeface="Century Schoolbook" panose="02040604050505020304" pitchFamily="18" charset="0"/>
                <a:ea typeface="+mn-ea"/>
                <a:cs typeface="+mn-cs"/>
              </a:rPr>
              <a:t>       В рассказе присутствуют и второстепенные персонажи: мама детей и охотник. </a:t>
            </a:r>
          </a:p>
          <a:p>
            <a:r>
              <a:rPr lang="ru-RU" sz="1200" b="1" kern="1200" dirty="0" smtClean="0">
                <a:solidFill>
                  <a:schemeClr val="tx1"/>
                </a:solidFill>
                <a:effectLst/>
                <a:latin typeface="Century Schoolbook" panose="02040604050505020304" pitchFamily="18" charset="0"/>
                <a:ea typeface="+mn-ea"/>
                <a:cs typeface="+mn-cs"/>
              </a:rPr>
              <a:t>       Темы</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Тематика рассказа «Котёнок» поможет быстро разобрать содержание книги по полочкам:</a:t>
            </a:r>
          </a:p>
          <a:p>
            <a:pPr lvl="0"/>
            <a:r>
              <a:rPr lang="ru-RU" sz="1200" b="1" kern="1200" dirty="0" smtClean="0">
                <a:solidFill>
                  <a:schemeClr val="tx1"/>
                </a:solidFill>
                <a:effectLst/>
                <a:latin typeface="Century Schoolbook" panose="02040604050505020304" pitchFamily="18" charset="0"/>
                <a:ea typeface="+mn-ea"/>
                <a:cs typeface="+mn-cs"/>
              </a:rPr>
              <a:t>       Взаимоотношение человека и домашних животных</a:t>
            </a:r>
            <a:r>
              <a:rPr lang="ru-RU" sz="1200" kern="1200" dirty="0" smtClean="0">
                <a:solidFill>
                  <a:schemeClr val="tx1"/>
                </a:solidFill>
                <a:effectLst/>
                <a:latin typeface="Century Schoolbook" panose="02040604050505020304" pitchFamily="18" charset="0"/>
                <a:ea typeface="+mn-ea"/>
                <a:cs typeface="+mn-cs"/>
              </a:rPr>
              <a:t>, гуманность по отношению к братьям нашим меньшим – основная тема в произведении Л.Н. Толстого «Котёнок». Автор показывает, какой верной и трогательной может быть дружба детей и питомцев. Он описывает их совместную жизнь, показывает, как ребята были неразлучны с котёнком. </a:t>
            </a:r>
          </a:p>
          <a:p>
            <a:pPr lvl="0"/>
            <a:r>
              <a:rPr lang="ru-RU" sz="1200" kern="1200" dirty="0" smtClean="0">
                <a:solidFill>
                  <a:schemeClr val="tx1"/>
                </a:solidFill>
                <a:effectLst/>
                <a:latin typeface="Century Schoolbook" panose="02040604050505020304" pitchFamily="18" charset="0"/>
                <a:ea typeface="+mn-ea"/>
                <a:cs typeface="+mn-cs"/>
              </a:rPr>
              <a:t>       Ещё одна важная тема этого рассказа – </a:t>
            </a:r>
            <a:r>
              <a:rPr lang="ru-RU" sz="1200" b="1" kern="1200" dirty="0" smtClean="0">
                <a:solidFill>
                  <a:schemeClr val="tx1"/>
                </a:solidFill>
                <a:effectLst/>
                <a:latin typeface="Century Schoolbook" panose="02040604050505020304" pitchFamily="18" charset="0"/>
                <a:ea typeface="+mn-ea"/>
                <a:cs typeface="+mn-cs"/>
              </a:rPr>
              <a:t>мужество</a:t>
            </a:r>
            <a:r>
              <a:rPr lang="ru-RU" sz="1200" kern="1200" dirty="0" smtClean="0">
                <a:solidFill>
                  <a:schemeClr val="tx1"/>
                </a:solidFill>
                <a:effectLst/>
                <a:latin typeface="Century Schoolbook" panose="02040604050505020304" pitchFamily="18" charset="0"/>
                <a:ea typeface="+mn-ea"/>
                <a:cs typeface="+mn-cs"/>
              </a:rPr>
              <a:t>. В произведении показано разное отношение к котёнку. Дети, услышав крики охотника, отреагировали по-разному: Катя от испуга пустилась наутёк, а Вася, напротив, как можно быстрее попытался оказать помощь маленькому любимцу. Девочка была слаба и не смогла проявить отвагу. Вася – смелый и шустрый, быстро сориентировался и понял, как надо действовать в трудной ситуации, что говорит о нём, как о смекалистом и мужественном мальчике. Он растёт защитником. </a:t>
            </a:r>
          </a:p>
          <a:p>
            <a:r>
              <a:rPr lang="ru-RU" sz="1200" b="1" kern="1200" dirty="0" smtClean="0">
                <a:solidFill>
                  <a:schemeClr val="tx1"/>
                </a:solidFill>
                <a:effectLst/>
                <a:latin typeface="Century Schoolbook" panose="02040604050505020304" pitchFamily="18" charset="0"/>
                <a:ea typeface="+mn-ea"/>
                <a:cs typeface="+mn-cs"/>
              </a:rPr>
              <a:t>       Проблемы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Проблема нравственного воспитания детей — основная в рассказе «Котёнок». Отзывчивость и милосердие к окружающим – это важнейшие составляющие характера человека. Хорошие качества нужно прививать ребёнку с самого детства, читая ему подобные произведения, говоря с ним о самых главных ценностях жизни. Когда он вырастет, нравственное воспитание, данное родителями, будет ему помощью в различных жизненных ситуациях. </a:t>
            </a:r>
          </a:p>
          <a:p>
            <a:r>
              <a:rPr lang="ru-RU" sz="1200" kern="1200" dirty="0" smtClean="0">
                <a:solidFill>
                  <a:schemeClr val="tx1"/>
                </a:solidFill>
                <a:effectLst/>
                <a:latin typeface="Century Schoolbook" panose="02040604050505020304" pitchFamily="18" charset="0"/>
                <a:ea typeface="+mn-ea"/>
                <a:cs typeface="+mn-cs"/>
              </a:rPr>
              <a:t>       Л.Н. Толстой говорит о важности приобретения такого воспитания. Мальчику родители смогли привить великодушие и отвагу, а девочке еще только предстоит им научиться. В этом заключается нравственная проблематика рассказа писателя.</a:t>
            </a:r>
          </a:p>
          <a:p>
            <a:r>
              <a:rPr lang="ru-RU" sz="1200" b="1" kern="1200" dirty="0" smtClean="0">
                <a:solidFill>
                  <a:schemeClr val="tx1"/>
                </a:solidFill>
                <a:effectLst/>
                <a:latin typeface="+mn-lt"/>
                <a:ea typeface="+mn-ea"/>
                <a:cs typeface="+mn-cs"/>
              </a:rPr>
              <a:t>       Главная мысль рассказа "Котенок"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Ради друга своего можно и жизнью рискнуть</a:t>
            </a: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Основная идея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Главная мысль рассказа «Котёнок» Л.Н. Толстого состоит в том, что детям необходимо с детства ответственно относиться к животным, которых они приручают, бережно заботиться и защищать их от опасностей. Нужно не только играть и любить их, но и постоять за них в трудную минуту. </a:t>
            </a:r>
          </a:p>
          <a:p>
            <a:r>
              <a:rPr lang="ru-RU" sz="1200" kern="1200" dirty="0" smtClean="0">
                <a:solidFill>
                  <a:schemeClr val="tx1"/>
                </a:solidFill>
                <a:effectLst/>
                <a:latin typeface="Century Schoolbook" panose="02040604050505020304" pitchFamily="18" charset="0"/>
                <a:ea typeface="+mn-ea"/>
                <a:cs typeface="+mn-cs"/>
              </a:rPr>
              <a:t>       Но в рассказе проглядывается и более широкий смысл. На примере котёнка показано, что важно всегда проявлять заботу о своих родных и друзьях. Таков смысл рассказа «Котёнок».</a:t>
            </a:r>
          </a:p>
          <a:p>
            <a:r>
              <a:rPr lang="ru-RU" sz="1200" b="1" kern="1200" dirty="0" smtClean="0">
                <a:solidFill>
                  <a:schemeClr val="tx1"/>
                </a:solidFill>
                <a:effectLst/>
                <a:latin typeface="Century Schoolbook" panose="02040604050505020304" pitchFamily="18" charset="0"/>
                <a:ea typeface="+mn-ea"/>
                <a:cs typeface="+mn-cs"/>
              </a:rPr>
              <a:t>       Чему учит?</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Л.Н. Толстой в своём рассказе «Котёнок» заставляет задуматься о том, что ребята с детства должны приучаться к гуманному отношению к животным. Юные герои, найдя кошку под крышей амбара, не оставили её. Катя принесла молока, чтобы накормить маленьких котят. </a:t>
            </a:r>
          </a:p>
          <a:p>
            <a:r>
              <a:rPr lang="ru-RU" sz="1200" kern="1200" dirty="0" smtClean="0">
                <a:solidFill>
                  <a:schemeClr val="tx1"/>
                </a:solidFill>
                <a:effectLst/>
                <a:latin typeface="+mn-lt"/>
                <a:ea typeface="+mn-ea"/>
                <a:cs typeface="+mn-cs"/>
              </a:rPr>
              <a:t>       Рассказ учит любить животных, заботиться о животных, защищать своих домашних животных. Учит быть ответственным. Учит быть мужественным и бесстрашным. Учит забывать о себе, ради помощи другу.</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Автор учит умению постоять за того, кто слабее, умению жертвовать собой ради тех, кто тебе дорог и кто в этом очень нуждается. Примером является поступок Васи. Такова мораль рассказа «Котёнок». </a:t>
            </a:r>
          </a:p>
          <a:p>
            <a:r>
              <a:rPr lang="ru-RU" sz="1200" b="1" kern="1200" dirty="0" smtClean="0">
                <a:solidFill>
                  <a:schemeClr val="tx1"/>
                </a:solidFill>
                <a:effectLst/>
                <a:latin typeface="Century Schoolbook" panose="02040604050505020304" pitchFamily="18" charset="0"/>
                <a:ea typeface="+mn-ea"/>
                <a:cs typeface="+mn-cs"/>
              </a:rPr>
              <a:t>       Художественные особенности</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Рассказ «Котёнок» написан достаточно простым языком, так как предназначен в первую очередь для детей. Л.Н. Толстой в своём произведении не описывает внешность детей, так как делает акцент на их поведении, на внутренних качествах. Также лёгкость чтению придают короткие предложения. Мысль выражена доступно для того, чтобы ребёнку легко можно было понять главную суть. В рассказе присутствуют некоторые художественные особенности текста.</a:t>
            </a:r>
          </a:p>
          <a:p>
            <a:r>
              <a:rPr lang="ru-RU" sz="1200" kern="1200" dirty="0" smtClean="0">
                <a:solidFill>
                  <a:schemeClr val="tx1"/>
                </a:solidFill>
                <a:effectLst/>
                <a:latin typeface="Century Schoolbook" panose="02040604050505020304" pitchFamily="18" charset="0"/>
                <a:ea typeface="+mn-ea"/>
                <a:cs typeface="+mn-cs"/>
              </a:rPr>
              <a:t>       В рассказе Л.Н. Толстого почти нет диалогов, весь сюжет состоит из череды действий. События описаны просто, но живо, честно и правдиво. Рассказ наполнен описаниями поступков героев, внешности внимание не отводится. Игнорируются и стилистические украшения, так как цель рассказа состоит в том, чтобы научить. Но при этом автору удаётся передать атмосферу в сюжете, что может вызвать интерес у детей и одновременно донести информацию о происходящем. Функция художественного стиля данного произведения – воздействующая. Большая роль отведена глаголам, отчего повествование имеет динамичный характер. При всей драматичности происходящего в рассказе, автор описывает всё без излишней эмоциональности.</a:t>
            </a:r>
          </a:p>
          <a:p>
            <a:r>
              <a:rPr lang="ru-RU" sz="1200" kern="1200" dirty="0" smtClean="0">
                <a:solidFill>
                  <a:schemeClr val="tx1"/>
                </a:solidFill>
                <a:effectLst/>
                <a:latin typeface="Century Schoolbook" panose="02040604050505020304" pitchFamily="18" charset="0"/>
                <a:ea typeface="+mn-ea"/>
                <a:cs typeface="+mn-cs"/>
              </a:rPr>
              <a:t>       В рассказе автором использованы некоторые тропы с целью придания тексту художественной выразительности: </a:t>
            </a:r>
          </a:p>
          <a:p>
            <a:r>
              <a:rPr lang="ru-RU" sz="1200" kern="1200" dirty="0" smtClean="0">
                <a:solidFill>
                  <a:schemeClr val="tx1"/>
                </a:solidFill>
                <a:effectLst/>
                <a:latin typeface="Century Schoolbook" panose="02040604050505020304" pitchFamily="18" charset="0"/>
                <a:ea typeface="+mn-ea"/>
                <a:cs typeface="+mn-cs"/>
              </a:rPr>
              <a:t>- эпитет: котята мяучили «тонкими голосами»;</a:t>
            </a:r>
          </a:p>
          <a:p>
            <a:r>
              <a:rPr lang="ru-RU" sz="1200" kern="1200" dirty="0" smtClean="0">
                <a:solidFill>
                  <a:schemeClr val="tx1"/>
                </a:solidFill>
                <a:effectLst/>
                <a:latin typeface="Century Schoolbook" panose="02040604050505020304" pitchFamily="18" charset="0"/>
                <a:ea typeface="+mn-ea"/>
                <a:cs typeface="+mn-cs"/>
              </a:rPr>
              <a:t>- олицетворение: «ветер шевелил» солому. </a:t>
            </a:r>
          </a:p>
          <a:p>
            <a:r>
              <a:rPr lang="ru-RU" sz="1200" kern="1200" dirty="0" smtClean="0">
                <a:solidFill>
                  <a:schemeClr val="tx1"/>
                </a:solidFill>
                <a:effectLst/>
                <a:latin typeface="Century Schoolbook" panose="02040604050505020304" pitchFamily="18" charset="0"/>
                <a:ea typeface="+mn-ea"/>
                <a:cs typeface="+mn-cs"/>
              </a:rPr>
              <a:t>       Также в произведении использована стилистическая фигура – инверсия: «искали её везде», «выросли немножко».</a:t>
            </a:r>
          </a:p>
          <a:p>
            <a:r>
              <a:rPr lang="ru-RU" sz="1200" b="1" kern="1200" dirty="0" smtClean="0">
                <a:solidFill>
                  <a:schemeClr val="tx1"/>
                </a:solidFill>
                <a:effectLst/>
                <a:latin typeface="+mn-lt"/>
                <a:ea typeface="+mn-ea"/>
                <a:cs typeface="+mn-cs"/>
              </a:rPr>
              <a:t>       Пословицы к рассказу "Котенок"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бросай друга в несчастье.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Друга любить - себя не щадить.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 друга в огонь и в воду.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Будь храбрым и будешь сильным.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Сам погибай, а товарища выручай.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Вопросы и задания к рассказу "Котенок":</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Какой эпизод вы читали с особым волнением?</a:t>
            </a:r>
            <a:r>
              <a:rPr lang="ru-RU" sz="1200" kern="1200" dirty="0" smtClean="0">
                <a:solidFill>
                  <a:schemeClr val="tx1"/>
                </a:solidFill>
                <a:effectLst/>
                <a:latin typeface="+mn-lt"/>
                <a:ea typeface="+mn-ea"/>
                <a:cs typeface="+mn-cs"/>
              </a:rPr>
              <a:t> - Эпизод спасения котенка от собак.</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Что ты можешь сказать о Васи? Опиши его.</a:t>
            </a:r>
            <a:r>
              <a:rPr lang="ru-RU" sz="1200" kern="1200" dirty="0" smtClean="0">
                <a:solidFill>
                  <a:schemeClr val="tx1"/>
                </a:solidFill>
                <a:effectLst/>
                <a:latin typeface="+mn-lt"/>
                <a:ea typeface="+mn-ea"/>
                <a:cs typeface="+mn-cs"/>
              </a:rPr>
              <a:t> - Вася добрый, смелый, бесстрашный. Он герой.</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Какие черты характера проявились в поступке мальчика?</a:t>
            </a:r>
            <a:r>
              <a:rPr lang="ru-RU" sz="1200" kern="1200" dirty="0" smtClean="0">
                <a:solidFill>
                  <a:schemeClr val="tx1"/>
                </a:solidFill>
                <a:effectLst/>
                <a:latin typeface="+mn-lt"/>
                <a:ea typeface="+mn-ea"/>
                <a:cs typeface="+mn-cs"/>
              </a:rPr>
              <a:t> - Решительность, смелость, находчивость, желание защитить беззащитного, ответственность.</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Возможна ли иная последовательность пересказа?</a:t>
            </a:r>
            <a:r>
              <a:rPr lang="ru-RU" sz="1200" kern="1200" dirty="0" smtClean="0">
                <a:solidFill>
                  <a:schemeClr val="tx1"/>
                </a:solidFill>
                <a:effectLst/>
                <a:latin typeface="+mn-lt"/>
                <a:ea typeface="+mn-ea"/>
                <a:cs typeface="+mn-cs"/>
              </a:rPr>
              <a:t> - Нет. Если сперва рассказать о спасении котенка, а потом о появлении собак, то не понятно, от кого котенка спасали.</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Легко ли победить страх, когда происходит что-то неожиданное? </a:t>
            </a:r>
            <a:r>
              <a:rPr lang="ru-RU" sz="1200" kern="1200" dirty="0" smtClean="0">
                <a:solidFill>
                  <a:schemeClr val="tx1"/>
                </a:solidFill>
                <a:effectLst/>
                <a:latin typeface="+mn-lt"/>
                <a:ea typeface="+mn-ea"/>
                <a:cs typeface="+mn-cs"/>
              </a:rPr>
              <a:t>- Страх все равно будет. Если что-то громко хлопнет - человек вздрогнет. Но смельчак сразу возьмет себя в руки, а трус будет долго дрожать.</a:t>
            </a: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Пересказ от лица Васи:</a:t>
            </a:r>
            <a:r>
              <a:rPr lang="ru-RU" sz="1200" kern="1200" dirty="0" smtClean="0">
                <a:solidFill>
                  <a:schemeClr val="tx1"/>
                </a:solidFill>
                <a:effectLst/>
                <a:latin typeface="+mn-lt"/>
                <a:ea typeface="+mn-ea"/>
                <a:cs typeface="+mn-cs"/>
              </a:rPr>
              <a:t> Наша кошка Мурка родила пять котят и они были очень хорошенькими. Когда они подросли, мы взяли себе Малыша, серого котенка. Я очень его полюбил. Однажды в поле на котенка напали собаки и хотели растерзать его. Но я закрыл Малыша собой и спас его. А как же иначе? Ведь котенок был моим другом.</a:t>
            </a:r>
          </a:p>
          <a:p>
            <a:endParaRPr lang="ru-RU" sz="1200" kern="1200" dirty="0" smtClean="0">
              <a:solidFill>
                <a:schemeClr val="tx1"/>
              </a:solidFill>
              <a:effectLst/>
              <a:latin typeface="Century Schoolbook" panose="02040604050505020304" pitchFamily="18"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4</a:t>
            </a:fld>
            <a:endParaRPr lang="ru-RU"/>
          </a:p>
        </p:txBody>
      </p:sp>
    </p:spTree>
    <p:extLst>
      <p:ext uri="{BB962C8B-B14F-4D97-AF65-F5344CB8AC3E}">
        <p14:creationId xmlns:p14="http://schemas.microsoft.com/office/powerpoint/2010/main" val="3239597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Жанр:</a:t>
            </a:r>
            <a:r>
              <a:rPr lang="ru-RU" sz="1200" kern="1200" dirty="0" smtClean="0">
                <a:solidFill>
                  <a:schemeClr val="tx1"/>
                </a:solidFill>
                <a:effectLst/>
                <a:latin typeface="+mn-lt"/>
                <a:ea typeface="+mn-ea"/>
                <a:cs typeface="+mn-cs"/>
              </a:rPr>
              <a:t> рассказ о детях. В отличие от сказки (фантастического, придуманного повествования), рассказ - это правдивая история, быль. </a:t>
            </a:r>
          </a:p>
          <a:p>
            <a:r>
              <a:rPr lang="ru-RU" sz="1200" b="1" kern="1200" dirty="0" smtClean="0">
                <a:solidFill>
                  <a:schemeClr val="tx1"/>
                </a:solidFill>
                <a:effectLst/>
                <a:latin typeface="+mn-lt"/>
                <a:ea typeface="+mn-ea"/>
                <a:cs typeface="+mn-cs"/>
              </a:rPr>
              <a:t>       Главные герои рассказа "Акула" и их характеристика</a:t>
            </a:r>
            <a:endParaRPr lang="ru-RU" sz="1200" kern="1200" dirty="0" smtClean="0">
              <a:solidFill>
                <a:schemeClr val="tx1"/>
              </a:solidFill>
              <a:effectLst/>
              <a:latin typeface="+mn-lt"/>
              <a:ea typeface="+mn-ea"/>
              <a:cs typeface="+mn-cs"/>
            </a:endParaRP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каждом своем произведении описывает интересные и неординарные людские характеры писатель Л.Н. Толстой. "Прыжок" - не исключение.</a:t>
            </a:r>
          </a:p>
          <a:p>
            <a:pPr lvl="0"/>
            <a:r>
              <a:rPr lang="ru-RU" sz="1200" kern="1200" dirty="0" smtClean="0">
                <a:solidFill>
                  <a:schemeClr val="tx1"/>
                </a:solidFill>
                <a:effectLst/>
                <a:latin typeface="+mn-lt"/>
                <a:ea typeface="+mn-ea"/>
                <a:cs typeface="+mn-cs"/>
              </a:rPr>
              <a:t>       Так, матросы (народ, толпа) - недальновидные, любящие развлечения и насмешки. </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Мальчики. Два молодых и безрассудных пацаненка, которые забыли про осторожность. Азартные и легкомысленные.</a:t>
            </a:r>
          </a:p>
          <a:p>
            <a:pPr lvl="0"/>
            <a:r>
              <a:rPr lang="ru-RU" sz="1200" kern="1200" dirty="0" smtClean="0">
                <a:solidFill>
                  <a:schemeClr val="tx1"/>
                </a:solidFill>
                <a:effectLst/>
                <a:latin typeface="+mn-lt"/>
                <a:ea typeface="+mn-ea"/>
                <a:cs typeface="+mn-cs"/>
              </a:rPr>
              <a:t>       Старый артиллерист. Отец одного мальчика. Решительный, отважный, смелый.</a:t>
            </a:r>
          </a:p>
          <a:p>
            <a:r>
              <a:rPr lang="ru-RU" sz="1200" b="1" kern="1200" dirty="0" smtClean="0">
                <a:solidFill>
                  <a:schemeClr val="tx1"/>
                </a:solidFill>
                <a:effectLst/>
                <a:latin typeface="+mn-lt"/>
                <a:ea typeface="+mn-ea"/>
                <a:cs typeface="+mn-cs"/>
              </a:rPr>
              <a:t>       Главная мысль рассказа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Никогда нельзя забывать об осторожности и осмотрительности.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Рассказ учит быть осторожным, осмотрительным, внимательным и предусмотрительным. Учит тому, что опасность может подстерегать в самом спокойном месте. Учит проявлять решительность и твердость духа в опасную минуту. Учит не баловаться там, где это запрещено.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понравился рассказ "Акула" потому что он очень поучительный. Мальчики в нем забыли про осторожность и тем самым подвергли свои жизни опасности. Если бы не решительность артиллериста, который выстрелил, они бы погибли. А для артиллериста, отца одного мальчика, этот выстрел стал страшным испытанием, ведь он мог попасть в своего сына.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"Акула"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Осторожность головной боли не причиняет.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Берегись козла спереди, коня сзади.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Баловство до добра не доводит.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Лучше выстрелить, чем остаться лежать.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Риск - благородное дело.</a:t>
            </a:r>
          </a:p>
          <a:p>
            <a:r>
              <a:rPr lang="ru-RU" sz="1200" b="1" i="1" dirty="0" smtClean="0">
                <a:solidFill>
                  <a:srgbClr val="500000"/>
                </a:solidFill>
                <a:latin typeface="Century Schoolbook" panose="02040604050505020304" pitchFamily="18" charset="0"/>
              </a:rPr>
              <a:t>       Вопросы и задания к рассказу</a:t>
            </a:r>
            <a:endParaRPr lang="ru-RU" sz="1200" kern="1200" dirty="0" smtClean="0">
              <a:solidFill>
                <a:schemeClr val="tx1"/>
              </a:solidFill>
              <a:effectLst/>
              <a:latin typeface="+mn-lt"/>
              <a:ea typeface="+mn-ea"/>
              <a:cs typeface="+mn-cs"/>
            </a:endParaRPr>
          </a:p>
          <a:p>
            <a:pPr lvl="0"/>
            <a:r>
              <a:rPr lang="ru-RU" sz="1200" i="0" kern="1200" dirty="0" smtClean="0">
                <a:solidFill>
                  <a:schemeClr val="tx1"/>
                </a:solidFill>
                <a:effectLst/>
                <a:latin typeface="Century Schoolbook" panose="02040604050505020304" pitchFamily="18" charset="0"/>
                <a:ea typeface="+mn-ea"/>
                <a:cs typeface="+mn-cs"/>
              </a:rPr>
              <a:t>       Почему мальчики оказались в открытом море? - Им было тесно в купальне и хотелось посоревноваться.</a:t>
            </a:r>
          </a:p>
          <a:p>
            <a:pPr lvl="0"/>
            <a:r>
              <a:rPr lang="ru-RU" sz="1200" i="0" kern="1200" dirty="0" smtClean="0">
                <a:solidFill>
                  <a:schemeClr val="tx1"/>
                </a:solidFill>
                <a:effectLst/>
                <a:latin typeface="Century Schoolbook" panose="02040604050505020304" pitchFamily="18" charset="0"/>
                <a:ea typeface="+mn-ea"/>
                <a:cs typeface="+mn-cs"/>
              </a:rPr>
              <a:t>       Как отнесся старый артиллерист к забавам сына? Когда его охватил страх? - Артиллерист одобрял забавы, пока не появилась акула. Тогда он испугался.</a:t>
            </a:r>
          </a:p>
          <a:p>
            <a:pPr lvl="0"/>
            <a:r>
              <a:rPr lang="ru-RU" sz="1200" i="0" kern="1200" dirty="0" smtClean="0">
                <a:solidFill>
                  <a:schemeClr val="tx1"/>
                </a:solidFill>
                <a:effectLst/>
                <a:latin typeface="Century Schoolbook" panose="02040604050505020304" pitchFamily="18" charset="0"/>
                <a:ea typeface="+mn-ea"/>
                <a:cs typeface="+mn-cs"/>
              </a:rPr>
              <a:t>       Почему с мальчиками произошла беда, едва не закончившаяся трагедией? - Причина - их легкомыслие и неосторожность.</a:t>
            </a:r>
          </a:p>
          <a:p>
            <a:pPr lvl="0"/>
            <a:r>
              <a:rPr lang="ru-RU" sz="1200" i="0" kern="1200" dirty="0" smtClean="0">
                <a:solidFill>
                  <a:schemeClr val="tx1"/>
                </a:solidFill>
                <a:effectLst/>
                <a:latin typeface="Century Schoolbook" panose="02040604050505020304" pitchFamily="18" charset="0"/>
                <a:ea typeface="+mn-ea"/>
                <a:cs typeface="+mn-cs"/>
              </a:rPr>
              <a:t>       Что ты думаешь о старом артиллеристе? Какой он человек? Что в нем тебе нравится? - Он решительный и смелый. Он рискнул выстрелить, зная, что может убить сына. Но он предпочел самому убить сына, чем дать его съесть акуле.</a:t>
            </a:r>
          </a:p>
          <a:p>
            <a:pPr lvl="0"/>
            <a:r>
              <a:rPr lang="ru-RU" sz="1200" i="0" kern="1200" dirty="0" smtClean="0">
                <a:solidFill>
                  <a:schemeClr val="tx1"/>
                </a:solidFill>
                <a:effectLst/>
                <a:latin typeface="Century Schoolbook" panose="02040604050505020304" pitchFamily="18" charset="0"/>
                <a:ea typeface="+mn-ea"/>
                <a:cs typeface="+mn-cs"/>
              </a:rPr>
              <a:t>       Почему рассказ назван "Акула"? Можно ли дать другое название? - Акула - символ рока, судьбы, трагедии. Но можно было назвать рассказ и менее символично, например "Баловство в открытом море", или "Отец и сын".</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5</a:t>
            </a:fld>
            <a:endParaRPr lang="ru-RU"/>
          </a:p>
        </p:txBody>
      </p:sp>
    </p:spTree>
    <p:extLst>
      <p:ext uri="{BB962C8B-B14F-4D97-AF65-F5344CB8AC3E}">
        <p14:creationId xmlns:p14="http://schemas.microsoft.com/office/powerpoint/2010/main" val="39644162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 творчестве Л.Н. Толстого большое внимание уделялось событиям, очевидцем которых он был. В жизни этого человека была служба в армии. Служил он и на море.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Во время одного плавания и случилась история, которую он</a:t>
            </a:r>
            <a:r>
              <a:rPr lang="ru-RU" sz="1200" kern="1200" baseline="0" dirty="0" smtClean="0">
                <a:solidFill>
                  <a:schemeClr val="tx1"/>
                </a:solidFill>
                <a:effectLst/>
                <a:latin typeface="+mn-lt"/>
                <a:ea typeface="+mn-ea"/>
                <a:cs typeface="+mn-cs"/>
              </a:rPr>
              <a:t> описал в рассказе </a:t>
            </a:r>
            <a:r>
              <a:rPr lang="ru-RU" sz="1200" kern="1200" dirty="0" smtClean="0">
                <a:solidFill>
                  <a:schemeClr val="tx1"/>
                </a:solidFill>
                <a:effectLst/>
                <a:latin typeface="+mn-lt"/>
                <a:ea typeface="+mn-ea"/>
                <a:cs typeface="+mn-cs"/>
              </a:rPr>
              <a:t>"Прыжок"</a:t>
            </a:r>
            <a:r>
              <a:rPr lang="ru-RU" sz="1200" kern="1200" baseline="0" dirty="0" smtClean="0">
                <a:solidFill>
                  <a:schemeClr val="tx1"/>
                </a:solidFill>
                <a:effectLst/>
                <a:latin typeface="+mn-lt"/>
                <a:ea typeface="+mn-ea"/>
                <a:cs typeface="+mn-cs"/>
              </a:rPr>
              <a:t> в</a:t>
            </a:r>
            <a:r>
              <a:rPr lang="ru-RU" sz="1200" kern="1200" dirty="0" smtClean="0">
                <a:solidFill>
                  <a:schemeClr val="tx1"/>
                </a:solidFill>
                <a:effectLst/>
                <a:latin typeface="+mn-lt"/>
                <a:ea typeface="+mn-ea"/>
                <a:cs typeface="+mn-cs"/>
              </a:rPr>
              <a:t> 1880 году, в возрасте 52 лет. </a:t>
            </a:r>
            <a:br>
              <a:rPr lang="ru-RU" sz="1200" kern="1200" dirty="0" smtClean="0">
                <a:solidFill>
                  <a:schemeClr val="tx1"/>
                </a:solidFill>
                <a:effectLst/>
                <a:latin typeface="+mn-lt"/>
                <a:ea typeface="+mn-ea"/>
                <a:cs typeface="+mn-cs"/>
              </a:rPr>
            </a:br>
            <a:r>
              <a:rPr lang="ru-RU" sz="1200"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Жанр:</a:t>
            </a:r>
            <a:r>
              <a:rPr lang="ru-RU" sz="1200" kern="1200" dirty="0" smtClean="0">
                <a:solidFill>
                  <a:schemeClr val="tx1"/>
                </a:solidFill>
                <a:effectLst/>
                <a:latin typeface="+mn-lt"/>
                <a:ea typeface="+mn-ea"/>
                <a:cs typeface="+mn-cs"/>
              </a:rPr>
              <a:t> рассказ о детях.</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i="0" dirty="0" smtClean="0">
                <a:solidFill>
                  <a:srgbClr val="500000"/>
                </a:solidFill>
                <a:latin typeface="Century Schoolbook" panose="02040604050505020304" pitchFamily="18" charset="0"/>
              </a:rPr>
              <a:t>       Композиция произведения.</a:t>
            </a:r>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Текст состоит из 4 частей:</a:t>
            </a:r>
          </a:p>
          <a:p>
            <a:pPr lvl="0"/>
            <a:r>
              <a:rPr lang="ru-RU" sz="1200" kern="1200" dirty="0" smtClean="0">
                <a:solidFill>
                  <a:schemeClr val="tx1"/>
                </a:solidFill>
                <a:effectLst/>
                <a:latin typeface="+mn-lt"/>
                <a:ea typeface="+mn-ea"/>
                <a:cs typeface="+mn-cs"/>
              </a:rPr>
              <a:t>       Вступление - обрисовка места событий и действующих лиц.</a:t>
            </a:r>
          </a:p>
          <a:p>
            <a:pPr lvl="0"/>
            <a:r>
              <a:rPr lang="ru-RU" sz="1200" kern="1200" dirty="0" smtClean="0">
                <a:solidFill>
                  <a:schemeClr val="tx1"/>
                </a:solidFill>
                <a:effectLst/>
                <a:latin typeface="+mn-lt"/>
                <a:ea typeface="+mn-ea"/>
                <a:cs typeface="+mn-cs"/>
              </a:rPr>
              <a:t>       Завязка - озорная обезьяна отбирает у мальчика, сына капитана, шляпу и взбирается с ней по мачтам судна. Все смеются. Мальчишка уязвлен и раздосадован, начинает погоню за мартышкой, чтобы вернуть свое добро.</a:t>
            </a:r>
          </a:p>
          <a:p>
            <a:pPr lvl="0"/>
            <a:r>
              <a:rPr lang="ru-RU" sz="1200" kern="1200" dirty="0" smtClean="0">
                <a:solidFill>
                  <a:schemeClr val="tx1"/>
                </a:solidFill>
                <a:effectLst/>
                <a:latin typeface="+mn-lt"/>
                <a:ea typeface="+mn-ea"/>
                <a:cs typeface="+mn-cs"/>
              </a:rPr>
              <a:t>       Кульминация - увлекшись, сын капитана взбирается на самую высокую мачту судна. Он в серьезной опасности. Ясно представить огромный риск для жизни ребенка поможет информация: высота мачты на судне, которое описывает в рассказе Толстой "Прыжок", могла достигать 25 м (это высота 8-ми этажного дома), палубы были сделаны из твердых ("каменных") пород дерева.</a:t>
            </a:r>
          </a:p>
          <a:p>
            <a:pPr lvl="0"/>
            <a:r>
              <a:rPr lang="ru-RU" sz="1200" kern="1200" dirty="0" smtClean="0">
                <a:solidFill>
                  <a:schemeClr val="tx1"/>
                </a:solidFill>
                <a:effectLst/>
                <a:latin typeface="+mn-lt"/>
                <a:ea typeface="+mn-ea"/>
                <a:cs typeface="+mn-cs"/>
              </a:rPr>
              <a:t>       Развязка - решительными действиями капитан спасает жизнь своему сыну.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Главные герои рассказа "Прыжок" и их характеристика</a:t>
            </a: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Первый герой — это мальчик</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- 12-летний сын капитана:</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гордый, смелый, юный, безрассудный, азартный, его психологический настрой - "я могу, мне все по плечу". Как сын капитана, мальчик чувствует свою значимость в социуме, боится подвести отца.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Второй герой это отец мальчика</a:t>
            </a:r>
            <a:r>
              <a:rPr lang="ru-RU" sz="1200" kern="1200" baseline="0" dirty="0" smtClean="0">
                <a:solidFill>
                  <a:schemeClr val="tx1"/>
                </a:solidFill>
                <a:effectLst/>
                <a:latin typeface="+mn-lt"/>
                <a:ea typeface="+mn-ea"/>
                <a:cs typeface="+mn-cs"/>
              </a:rPr>
              <a:t> -капитан. Капитан очень любит своего сына, способен на решительные действия. Это человек дела, он имеет очень быструю реакцию, умеет молниеносно сориентироваться и не боится принимать решения. Умный, гордый и независимый, решительный, находчивый, смелый. </a:t>
            </a:r>
            <a:r>
              <a:rPr lang="ru-RU" sz="1200" kern="1200" dirty="0" smtClean="0">
                <a:solidFill>
                  <a:schemeClr val="tx1"/>
                </a:solidFill>
                <a:effectLst/>
                <a:latin typeface="+mn-lt"/>
                <a:ea typeface="+mn-ea"/>
                <a:cs typeface="+mn-cs"/>
              </a:rPr>
              <a:t>Именно про его размеренные действия помогли выйти из сложившейся ситуации.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Матросы (народ, толпа) - недальновидные, любящие развлечения и насмешки.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Обезьяна. Дурная, бестолковая, злобная.</a:t>
            </a:r>
          </a:p>
          <a:p>
            <a:r>
              <a:rPr lang="ru-RU" sz="1200" b="1" kern="1200" dirty="0" smtClean="0">
                <a:solidFill>
                  <a:schemeClr val="tx1"/>
                </a:solidFill>
                <a:effectLst/>
                <a:latin typeface="+mn-lt"/>
                <a:ea typeface="+mn-ea"/>
                <a:cs typeface="+mn-cs"/>
              </a:rPr>
              <a:t>       Главная мысль рассказа "Прыжок«</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 рассказе Толстого "Прыжок" очень интересная главная мысль. В этом рассказе один из главных героев не потерял выдержку и самообладание, что спасло другого главного героя. Именно этому и учит этот рассказ. Даже в самой трудной и опасной ситуации человек должен сохранять спокойствие, что даст ему трезвую мысль в решении появившейся проблеме. Паника и метание из стороны в сторону замедлят мозговую деятельность.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Иногда, боясь показаться смешным, человек напрасно рискует своей жизнью.</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"Прыжок"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Рассказ учит не обращать внимание на глупые шутки и не обижаться на дураков и обезьян. Учит быть уверенным в себе, быть выше насмешек. Учит проявлять решительность и смелость, действовать быстро, по ситуации. Учит не потакать глупым шуткам.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"Прыжок"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понравился этот рассказ, хотя поведение мальчика я не могу одобрить. Ему показалось стыдным, что обезьяна сорвала с него шляпу, и тем самым он словно уравнял себя и обезьяну, забыв, что человек всегда останется выше животного. А вот капитан поступил очень решительно и быстро. Только благодаря его действиям мальчик не разбился и все закончилось благополучно.</a:t>
            </a:r>
          </a:p>
          <a:p>
            <a:r>
              <a:rPr lang="ru-RU" sz="1200" b="1" kern="1200" dirty="0" smtClean="0">
                <a:solidFill>
                  <a:schemeClr val="tx1"/>
                </a:solidFill>
                <a:effectLst/>
                <a:latin typeface="+mn-lt"/>
                <a:ea typeface="+mn-ea"/>
                <a:cs typeface="+mn-cs"/>
              </a:rPr>
              <a:t>       Выводы по тексту</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Рассказ Толстого "Прыжок" - очень глубокомысленное и поучительное произведение. Если вдуматься, то станет ясно, что мальчишке вовсе не жаль было шляпы. Что же его подтолкнуло на столь безрассудный поступок? Это насмешки матросов и нежелание подвести отца. Он, гордый и смелый, неустрашимо ринулся защищать свое достоинство. Но совершил необдуманный поступок, который чуть не стоил ему жизни. И только решительные действия капитана - любящего отца - предотвратили трагедию.</a:t>
            </a:r>
          </a:p>
          <a:p>
            <a:r>
              <a:rPr lang="ru-RU" sz="1200" kern="1200" dirty="0" smtClean="0">
                <a:solidFill>
                  <a:schemeClr val="tx1"/>
                </a:solidFill>
                <a:effectLst/>
                <a:latin typeface="+mn-lt"/>
                <a:ea typeface="+mn-ea"/>
                <a:cs typeface="+mn-cs"/>
              </a:rPr>
              <a:t>       Неспроста написал для детей Лев Николаевич Толстой "Прыжок". Он призывает юных безрассудных смельчаков не предавать значения насмешкам праздной толпы, сопоставлять цель с риском, обдумывать свои действия, не поддаваться сиюминутной обиде. И еще делает акцент на том, что любящие родители всегда спешат на помощь своим чадам, стараются защитить их от беды.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"Прыжок"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Что крестьяне, то и обезьяне.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Прощают обиду, но не позор.</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обиженных воду возят.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будь самоуверен, а будь в деле примерен.</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Промедление смерти подобно.</a:t>
            </a:r>
          </a:p>
          <a:p>
            <a:endParaRPr lang="ru-RU"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i="1" dirty="0" smtClean="0">
                <a:solidFill>
                  <a:srgbClr val="500000"/>
                </a:solidFill>
                <a:latin typeface="Century Schoolbook" panose="02040604050505020304" pitchFamily="18" charset="0"/>
              </a:rPr>
              <a:t>       Вопросы и задания к рассказу</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       Где происходит основное действие рассказа "Прыжок"? (На палубе корабля).</a:t>
            </a:r>
          </a:p>
          <a:p>
            <a:pPr lvl="0"/>
            <a:r>
              <a:rPr lang="ru-RU" sz="1200" kern="1200" dirty="0" smtClean="0">
                <a:solidFill>
                  <a:schemeClr val="tx1"/>
                </a:solidFill>
                <a:effectLst/>
                <a:latin typeface="+mn-lt"/>
                <a:ea typeface="+mn-ea"/>
                <a:cs typeface="+mn-cs"/>
              </a:rPr>
              <a:t>       Откуда возвращался корабль? (Из кругосветного путешествия. Это важное уточнение, поскольку по нему можно оценить примерное строение судна, высоту основной мачты).</a:t>
            </a:r>
          </a:p>
          <a:p>
            <a:pPr lvl="0"/>
            <a:r>
              <a:rPr lang="ru-RU" sz="1200" kern="1200" dirty="0" smtClean="0">
                <a:solidFill>
                  <a:schemeClr val="tx1"/>
                </a:solidFill>
                <a:effectLst/>
                <a:latin typeface="+mn-lt"/>
                <a:ea typeface="+mn-ea"/>
                <a:cs typeface="+mn-cs"/>
              </a:rPr>
              <a:t>       Каков возраст парнишки - сына капитана? (Ему исполнилось 12 лет).</a:t>
            </a:r>
          </a:p>
          <a:p>
            <a:pPr lvl="0"/>
            <a:r>
              <a:rPr lang="ru-RU" sz="1200" kern="1200" dirty="0" smtClean="0">
                <a:solidFill>
                  <a:schemeClr val="tx1"/>
                </a:solidFill>
                <a:effectLst/>
                <a:latin typeface="+mn-lt"/>
                <a:ea typeface="+mn-ea"/>
                <a:cs typeface="+mn-cs"/>
              </a:rPr>
              <a:t>       Кто был отец мальчика? (Капитан корабля).</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Что побудило мальчугана броситься отбирать у обезьяны шляпу и в погоне взбираться все выше и выше? (Имея сильно развитое </a:t>
            </a:r>
            <a:r>
              <a:rPr lang="ru-RU" sz="1200" kern="1200" dirty="0" smtClean="0">
                <a:solidFill>
                  <a:schemeClr val="tx1"/>
                </a:solidFill>
                <a:effectLst/>
                <a:latin typeface="+mn-lt"/>
                <a:ea typeface="+mn-ea"/>
                <a:cs typeface="+mn-cs"/>
                <a:hlinkClick r:id="rId3"/>
              </a:rPr>
              <a:t>чувство собственного достоинства,</a:t>
            </a:r>
            <a:r>
              <a:rPr lang="ru-RU" sz="1200" kern="1200" dirty="0" smtClean="0">
                <a:solidFill>
                  <a:schemeClr val="tx1"/>
                </a:solidFill>
                <a:effectLst/>
                <a:latin typeface="+mn-lt"/>
                <a:ea typeface="+mn-ea"/>
                <a:cs typeface="+mn-cs"/>
              </a:rPr>
              <a:t> он, в силу своей юности, не смог вытерпеть насмешки матросов).</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Почему мальчик залез на мачту корабля? - Мальчик полез на мачту потому, что хотел вернуть шляпу. Ему было стыдно, что какая-то обезьяна издевается над ним.</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На какую приблизительно высоту забрался мальчишка? (На высоту 8-ми этажного дома).</a:t>
            </a:r>
          </a:p>
          <a:p>
            <a:pPr lvl="0"/>
            <a:r>
              <a:rPr lang="ru-RU" sz="1200" kern="1200" dirty="0" smtClean="0">
                <a:solidFill>
                  <a:schemeClr val="tx1"/>
                </a:solidFill>
                <a:effectLst/>
                <a:latin typeface="+mn-lt"/>
                <a:ea typeface="+mn-ea"/>
                <a:cs typeface="+mn-cs"/>
              </a:rPr>
              <a:t>       Изменилось ли отношение окружающих к проделкам обезьяны и поведению мальчика? - Когда все поняли, что мальчик может погибнуть и развлечение кончилось, люди внизу перепугались за жизнь мальчика. Думаю, многим хотелось пристрелить наглую обезьяну.</a:t>
            </a:r>
          </a:p>
          <a:p>
            <a:pPr lvl="0"/>
            <a:r>
              <a:rPr lang="ru-RU" sz="1200" kern="1200" dirty="0" smtClean="0">
                <a:solidFill>
                  <a:schemeClr val="tx1"/>
                </a:solidFill>
                <a:effectLst/>
                <a:latin typeface="+mn-lt"/>
                <a:ea typeface="+mn-ea"/>
                <a:cs typeface="+mn-cs"/>
              </a:rPr>
              <a:t>       Почему капитан</a:t>
            </a:r>
            <a:r>
              <a:rPr lang="ru-RU" sz="1200" kern="1200" baseline="0" dirty="0" smtClean="0">
                <a:solidFill>
                  <a:schemeClr val="tx1"/>
                </a:solidFill>
                <a:effectLst/>
                <a:latin typeface="+mn-lt"/>
                <a:ea typeface="+mn-ea"/>
                <a:cs typeface="+mn-cs"/>
              </a:rPr>
              <a:t> не заплакал,</a:t>
            </a:r>
            <a:r>
              <a:rPr lang="ru-RU" sz="1200" kern="1200" dirty="0" smtClean="0">
                <a:solidFill>
                  <a:schemeClr val="tx1"/>
                </a:solidFill>
                <a:effectLst/>
                <a:latin typeface="+mn-lt"/>
                <a:ea typeface="+mn-ea"/>
                <a:cs typeface="+mn-cs"/>
              </a:rPr>
              <a:t> когда увидел, какая беда грозит его сыну, а заплакал уже после того, как опасность отступила? (Его целью было спасти своего сына. Он не позволил себе расслабиться. </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Почему капитан заплакал? (Капитан заплакал от избытка чувств, радуясь, что любимый сын избежал смертельной опасности).</a:t>
            </a:r>
          </a:p>
          <a:p>
            <a:pPr lvl="0"/>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Какие эпизоды говорят о смелости мальчика, а какие о его самоуверенности, растерянности, обидчивости, самолюбии? - О смелости мальчика говорит то, что он ступил на перекладину и потом прыгнул в море. Об обидчивости и самолюбии говорит то, что он полез за обезьяной на мачту.</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Что хотел сказать читателям Толстой своим рассказом "Прыжок"? (Не стоит поддаваться безрассудству из-за глупых насмешек окружающих).</a:t>
            </a:r>
          </a:p>
          <a:p>
            <a:pPr lvl="0"/>
            <a:r>
              <a:rPr lang="ru-RU" sz="1200" kern="1200" dirty="0" smtClean="0">
                <a:solidFill>
                  <a:schemeClr val="tx1"/>
                </a:solidFill>
                <a:effectLst/>
                <a:latin typeface="+mn-lt"/>
                <a:ea typeface="+mn-ea"/>
                <a:cs typeface="+mn-cs"/>
              </a:rPr>
              <a:t>       Сравни тексты рассказов "Акула" и "Прыжок", что в них общего? - Общего в них находчивость и решительность взрослых, которые спасли жизни детей. И пренебрежение детей правилами безопасности, их самоуверенность.</a:t>
            </a:r>
          </a:p>
          <a:p>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F1262CF0-21FE-4F0C-A7E0-E28FBD36E768}" type="slidenum">
              <a:rPr lang="ru-RU" smtClean="0"/>
              <a:t>6</a:t>
            </a:fld>
            <a:endParaRPr lang="ru-RU"/>
          </a:p>
        </p:txBody>
      </p:sp>
    </p:spTree>
    <p:extLst>
      <p:ext uri="{BB962C8B-B14F-4D97-AF65-F5344CB8AC3E}">
        <p14:creationId xmlns:p14="http://schemas.microsoft.com/office/powerpoint/2010/main" val="33890181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Анализируя рассказ "Пожарные собаки" (Толстой - автор этого произведения), необходимо указать на храбрость пса, его сообразительность и самоотверженность во время спасения детей из огня. Этим примером автор хочет показать, как тесно связан мир людей и животных, пытается внушить читателю мысль, что в трудную минуту наши братья меньшие способны спасти от беды, поэтому нужно беречь их и защищать. Намного позже другой герой, - Маленький принц, - скажет: "Мы в ответе за тех, кого приручили". Пожарные в детской книжке так и поступали: они внимательно осмотрели Боба после того, как он выбежал из горящего дома, чтобы убедиться, что пес цел и невредим. Такая забота о доблестном четвероногом друге достойна уважения.</a:t>
            </a:r>
          </a:p>
          <a:p>
            <a:r>
              <a:rPr lang="ru-RU" dirty="0" smtClean="0"/>
              <a:t>       </a:t>
            </a:r>
            <a:r>
              <a:rPr lang="ru-RU" sz="1200" b="1" kern="1200" dirty="0" smtClean="0">
                <a:solidFill>
                  <a:schemeClr val="tx1"/>
                </a:solidFill>
                <a:effectLst/>
                <a:latin typeface="+mn-lt"/>
                <a:ea typeface="+mn-ea"/>
                <a:cs typeface="+mn-cs"/>
              </a:rPr>
              <a:t>Пословицы к рассказу «Пожарные собаки» </a:t>
            </a:r>
          </a:p>
          <a:p>
            <a:r>
              <a:rPr lang="ru-RU" sz="1200" kern="1200" dirty="0" smtClean="0">
                <a:solidFill>
                  <a:schemeClr val="tx1"/>
                </a:solidFill>
                <a:effectLst/>
                <a:latin typeface="+mn-lt"/>
                <a:ea typeface="+mn-ea"/>
                <a:cs typeface="+mn-cs"/>
              </a:rPr>
              <a:t>       Старая собака на пустое дерево не лает.</a:t>
            </a:r>
          </a:p>
          <a:p>
            <a:r>
              <a:rPr lang="ru-RU" sz="1200" kern="1200" dirty="0" smtClean="0">
                <a:solidFill>
                  <a:schemeClr val="tx1"/>
                </a:solidFill>
                <a:effectLst/>
                <a:latin typeface="+mn-lt"/>
                <a:ea typeface="+mn-ea"/>
                <a:cs typeface="+mn-cs"/>
              </a:rPr>
              <a:t>       Собака – верный друг человека.</a:t>
            </a:r>
          </a:p>
          <a:p>
            <a:r>
              <a:rPr lang="ru-RU" sz="1200" b="1" kern="1200" dirty="0" smtClean="0">
                <a:solidFill>
                  <a:schemeClr val="tx1"/>
                </a:solidFill>
                <a:effectLst/>
                <a:latin typeface="+mn-lt"/>
                <a:ea typeface="+mn-ea"/>
                <a:cs typeface="+mn-cs"/>
              </a:rPr>
              <a:t>       Беседа по тексту.</a:t>
            </a:r>
          </a:p>
          <a:p>
            <a:pPr marL="171450" indent="-171450">
              <a:buFontTx/>
              <a:buChar char="-"/>
            </a:pPr>
            <a:r>
              <a:rPr lang="ru-RU" sz="1200" kern="1200" dirty="0" smtClean="0">
                <a:solidFill>
                  <a:schemeClr val="tx1"/>
                </a:solidFill>
                <a:effectLst/>
                <a:latin typeface="+mn-lt"/>
                <a:ea typeface="+mn-ea"/>
                <a:cs typeface="+mn-cs"/>
              </a:rPr>
              <a:t>Как называется рассказ, кто автор этого произведения? («Пожарные собаки», Л.Н. Толстой). </a:t>
            </a:r>
          </a:p>
          <a:p>
            <a:pPr marL="171450" indent="-171450">
              <a:buFontTx/>
              <a:buChar char="-"/>
            </a:pPr>
            <a:r>
              <a:rPr lang="ru-RU" sz="1200" kern="1200" dirty="0" smtClean="0">
                <a:solidFill>
                  <a:schemeClr val="tx1"/>
                </a:solidFill>
                <a:effectLst/>
                <a:latin typeface="+mn-lt"/>
                <a:ea typeface="+mn-ea"/>
                <a:cs typeface="+mn-cs"/>
              </a:rPr>
              <a:t>О чем говорится в рассказе? (В рассказе говорится о пожаре, о собаке, которая спасла девочку и куклу.)</a:t>
            </a:r>
          </a:p>
          <a:p>
            <a:pPr marL="171450" indent="-171450">
              <a:buFontTx/>
              <a:buChar char="-"/>
            </a:pPr>
            <a:r>
              <a:rPr lang="ru-RU" sz="1200" kern="1200" dirty="0" smtClean="0">
                <a:solidFill>
                  <a:schemeClr val="tx1"/>
                </a:solidFill>
                <a:effectLst/>
                <a:latin typeface="+mn-lt"/>
                <a:ea typeface="+mn-ea"/>
                <a:cs typeface="+mn-cs"/>
              </a:rPr>
              <a:t>Почему собак назвали пожарными? Что они делают? (Собаки спасают детей и людей во время пожара.)</a:t>
            </a:r>
          </a:p>
          <a:p>
            <a:pPr marL="171450" indent="-171450">
              <a:buFontTx/>
              <a:buChar char="-"/>
            </a:pPr>
            <a:r>
              <a:rPr lang="ru-RU" sz="1200" kern="1200" dirty="0" smtClean="0">
                <a:solidFill>
                  <a:schemeClr val="tx1"/>
                </a:solidFill>
                <a:effectLst/>
                <a:latin typeface="+mn-lt"/>
                <a:ea typeface="+mn-ea"/>
                <a:cs typeface="+mn-cs"/>
              </a:rPr>
              <a:t>Что однажды произошло? (Однажды загорелся дом. Приехали пожарные. Выбежала к ним женщина. Она плакала и говорила, что в доме осталась 2-х летняя девочка.)</a:t>
            </a:r>
          </a:p>
          <a:p>
            <a:pPr marL="171450" indent="-171450">
              <a:buFontTx/>
              <a:buChar char="-"/>
            </a:pPr>
            <a:r>
              <a:rPr lang="ru-RU" sz="1200" kern="1200" dirty="0" smtClean="0">
                <a:solidFill>
                  <a:schemeClr val="tx1"/>
                </a:solidFill>
                <a:effectLst/>
                <a:latin typeface="+mn-lt"/>
                <a:ea typeface="+mn-ea"/>
                <a:cs typeface="+mn-cs"/>
              </a:rPr>
              <a:t> С кем приехали к дому пожарные? (Пожарные приехали к дому с собакой по кличке Боб) . </a:t>
            </a:r>
          </a:p>
          <a:p>
            <a:pPr marL="171450" indent="-171450">
              <a:buFontTx/>
              <a:buChar char="-"/>
            </a:pPr>
            <a:r>
              <a:rPr lang="ru-RU" sz="1200" kern="1200" dirty="0" smtClean="0">
                <a:solidFill>
                  <a:schemeClr val="tx1"/>
                </a:solidFill>
                <a:effectLst/>
                <a:latin typeface="+mn-lt"/>
                <a:ea typeface="+mn-ea"/>
                <a:cs typeface="+mn-cs"/>
              </a:rPr>
              <a:t>Кто выбежал к пожарным, когда они приехали?  (К ним выбежала женщина). </a:t>
            </a:r>
          </a:p>
          <a:p>
            <a:pPr marL="171450" indent="-171450">
              <a:buFontTx/>
              <a:buChar char="-"/>
            </a:pPr>
            <a:r>
              <a:rPr lang="ru-RU" sz="1200" kern="1200" dirty="0" smtClean="0">
                <a:solidFill>
                  <a:schemeClr val="tx1"/>
                </a:solidFill>
                <a:effectLst/>
                <a:latin typeface="+mn-lt"/>
                <a:ea typeface="+mn-ea"/>
                <a:cs typeface="+mn-cs"/>
              </a:rPr>
              <a:t>Что делала женщина, о чем говорила? Д: (Она плакала и говорила, что в доме осталась двухлетняя девочка) . </a:t>
            </a:r>
          </a:p>
          <a:p>
            <a:pPr marL="171450" indent="-171450">
              <a:buFontTx/>
              <a:buChar char="-"/>
            </a:pPr>
            <a:r>
              <a:rPr lang="ru-RU" sz="1200" kern="1200" dirty="0" smtClean="0">
                <a:solidFill>
                  <a:schemeClr val="tx1"/>
                </a:solidFill>
                <a:effectLst/>
                <a:latin typeface="+mn-lt"/>
                <a:ea typeface="+mn-ea"/>
                <a:cs typeface="+mn-cs"/>
              </a:rPr>
              <a:t>Как Боб нёс девочку?  (В зубах за рубашку Боб нёс девочку). </a:t>
            </a:r>
          </a:p>
          <a:p>
            <a:pPr marL="171450" indent="-171450">
              <a:buFontTx/>
              <a:buChar char="-"/>
            </a:pPr>
            <a:r>
              <a:rPr lang="ru-RU" sz="1200" kern="1200" dirty="0" smtClean="0">
                <a:solidFill>
                  <a:schemeClr val="tx1"/>
                </a:solidFill>
                <a:effectLst/>
                <a:latin typeface="+mn-lt"/>
                <a:ea typeface="+mn-ea"/>
                <a:cs typeface="+mn-cs"/>
              </a:rPr>
              <a:t>Что сделал мать девочки? (Мать бросилась к дочери и плакала от радости, что та была жива). </a:t>
            </a:r>
          </a:p>
          <a:p>
            <a:pPr marL="171450" indent="-171450">
              <a:buFontTx/>
              <a:buChar char="-"/>
            </a:pPr>
            <a:r>
              <a:rPr lang="ru-RU" sz="1200" kern="1200" dirty="0" smtClean="0">
                <a:solidFill>
                  <a:schemeClr val="tx1"/>
                </a:solidFill>
                <a:effectLst/>
                <a:latin typeface="+mn-lt"/>
                <a:ea typeface="+mn-ea"/>
                <a:cs typeface="+mn-cs"/>
              </a:rPr>
              <a:t>Что делали пожарные после того, как собака вынесла девочку? (Пожарные ласкали собаку и осматривали её – не обгорела ли она). </a:t>
            </a:r>
          </a:p>
          <a:p>
            <a:pPr marL="171450" indent="-171450">
              <a:buFontTx/>
              <a:buChar char="-"/>
            </a:pPr>
            <a:r>
              <a:rPr lang="ru-RU" sz="1200" kern="1200" dirty="0" smtClean="0">
                <a:solidFill>
                  <a:schemeClr val="tx1"/>
                </a:solidFill>
                <a:effectLst/>
                <a:latin typeface="+mn-lt"/>
                <a:ea typeface="+mn-ea"/>
                <a:cs typeface="+mn-cs"/>
              </a:rPr>
              <a:t>Куда рвался Боб? (Боб рвался в дом). </a:t>
            </a:r>
          </a:p>
          <a:p>
            <a:pPr marL="171450" indent="-171450">
              <a:buFontTx/>
              <a:buChar char="-"/>
            </a:pPr>
            <a:r>
              <a:rPr lang="ru-RU" sz="1200" kern="1200" dirty="0" smtClean="0">
                <a:solidFill>
                  <a:schemeClr val="tx1"/>
                </a:solidFill>
                <a:effectLst/>
                <a:latin typeface="+mn-lt"/>
                <a:ea typeface="+mn-ea"/>
                <a:cs typeface="+mn-cs"/>
              </a:rPr>
              <a:t>Что подумали пожарные? (Пожарные подумали, что в доме еще есть кто-то живой и пустили его). </a:t>
            </a:r>
          </a:p>
          <a:p>
            <a:pPr marL="171450" indent="-171450">
              <a:buFontTx/>
              <a:buChar char="-"/>
            </a:pPr>
            <a:r>
              <a:rPr lang="ru-RU" sz="1200" kern="1200" dirty="0" smtClean="0">
                <a:solidFill>
                  <a:schemeClr val="tx1"/>
                </a:solidFill>
                <a:effectLst/>
                <a:latin typeface="+mn-lt"/>
                <a:ea typeface="+mn-ea"/>
                <a:cs typeface="+mn-cs"/>
              </a:rPr>
              <a:t>Что вынесла собака? (Собака вынесла любимую куклу девочки). </a:t>
            </a:r>
          </a:p>
          <a:p>
            <a:pPr marL="171450" indent="-171450">
              <a:buFontTx/>
              <a:buChar char="-"/>
            </a:pPr>
            <a:r>
              <a:rPr lang="ru-RU" sz="1200" kern="1200" dirty="0" smtClean="0">
                <a:solidFill>
                  <a:schemeClr val="tx1"/>
                </a:solidFill>
                <a:effectLst/>
                <a:latin typeface="+mn-lt"/>
                <a:ea typeface="+mn-ea"/>
                <a:cs typeface="+mn-cs"/>
              </a:rPr>
              <a:t>Что стал делать народ, когда рассмотрел то, что вынесла собака? Д: (Все расхохотались). </a:t>
            </a:r>
          </a:p>
          <a:p>
            <a:pPr marL="171450" indent="-171450">
              <a:buFontTx/>
              <a:buChar char="-"/>
            </a:pPr>
            <a:r>
              <a:rPr lang="ru-RU" sz="1200" kern="1200" dirty="0" smtClean="0">
                <a:solidFill>
                  <a:schemeClr val="tx1"/>
                </a:solidFill>
                <a:effectLst/>
                <a:latin typeface="+mn-lt"/>
                <a:ea typeface="+mn-ea"/>
                <a:cs typeface="+mn-cs"/>
              </a:rPr>
              <a:t>Как можно сказать о пожарных собаках?</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Пожарные собаки смелые, выносливые, послушные и т. д.)</a:t>
            </a:r>
          </a:p>
          <a:p>
            <a:pPr marL="171450" indent="-171450">
              <a:buFontTx/>
              <a:buChar char="-"/>
            </a:pPr>
            <a:r>
              <a:rPr lang="ru-RU" sz="1200" kern="1200" dirty="0" smtClean="0">
                <a:solidFill>
                  <a:schemeClr val="tx1"/>
                </a:solidFill>
                <a:effectLst/>
                <a:latin typeface="+mn-lt"/>
                <a:ea typeface="+mn-ea"/>
                <a:cs typeface="+mn-cs"/>
              </a:rPr>
              <a:t>Понравился вам рассказ? Чем понравился рассказ?</a:t>
            </a:r>
          </a:p>
          <a:p>
            <a:pPr marL="171450" indent="-171450">
              <a:buFontTx/>
              <a:buChar char="-"/>
            </a:pPr>
            <a:r>
              <a:rPr lang="ru-RU" sz="1200" kern="1200" dirty="0" smtClean="0">
                <a:solidFill>
                  <a:schemeClr val="tx1"/>
                </a:solidFill>
                <a:effectLst/>
                <a:latin typeface="+mn-lt"/>
                <a:ea typeface="+mn-ea"/>
                <a:cs typeface="+mn-cs"/>
              </a:rPr>
              <a:t>Какие чувства вы испытывали, когда слушали рассказ?</a:t>
            </a:r>
          </a:p>
        </p:txBody>
      </p:sp>
      <p:sp>
        <p:nvSpPr>
          <p:cNvPr id="4" name="Номер слайда 3"/>
          <p:cNvSpPr>
            <a:spLocks noGrp="1"/>
          </p:cNvSpPr>
          <p:nvPr>
            <p:ph type="sldNum" sz="quarter" idx="10"/>
          </p:nvPr>
        </p:nvSpPr>
        <p:spPr/>
        <p:txBody>
          <a:bodyPr/>
          <a:lstStyle/>
          <a:p>
            <a:fld id="{F1262CF0-21FE-4F0C-A7E0-E28FBD36E768}" type="slidenum">
              <a:rPr lang="ru-RU" smtClean="0"/>
              <a:t>7</a:t>
            </a:fld>
            <a:endParaRPr lang="ru-RU"/>
          </a:p>
        </p:txBody>
      </p:sp>
    </p:spTree>
    <p:extLst>
      <p:ext uri="{BB962C8B-B14F-4D97-AF65-F5344CB8AC3E}">
        <p14:creationId xmlns:p14="http://schemas.microsoft.com/office/powerpoint/2010/main" val="3274780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Толстой Л., рассказ "Филипок"</a:t>
            </a:r>
          </a:p>
          <a:p>
            <a:r>
              <a:rPr lang="ru-RU" sz="1200" b="0" kern="1200" dirty="0" smtClean="0">
                <a:solidFill>
                  <a:schemeClr val="tx1"/>
                </a:solidFill>
                <a:effectLst/>
                <a:latin typeface="+mn-lt"/>
                <a:ea typeface="+mn-ea"/>
                <a:cs typeface="+mn-cs"/>
              </a:rPr>
              <a:t>       В </a:t>
            </a:r>
            <a:r>
              <a:rPr lang="ru-RU" sz="1200" kern="1200" dirty="0" smtClean="0">
                <a:solidFill>
                  <a:schemeClr val="tx1"/>
                </a:solidFill>
                <a:effectLst/>
                <a:latin typeface="+mn-lt"/>
                <a:ea typeface="+mn-ea"/>
                <a:cs typeface="+mn-cs"/>
              </a:rPr>
              <a:t>одной из своих статей </a:t>
            </a:r>
            <a:r>
              <a:rPr lang="ru-RU" sz="1200" b="1" i="1" kern="1200" dirty="0" smtClean="0">
                <a:solidFill>
                  <a:schemeClr val="tx1"/>
                </a:solidFill>
                <a:effectLst/>
                <a:latin typeface="+mn-lt"/>
                <a:ea typeface="+mn-ea"/>
                <a:cs typeface="+mn-cs"/>
              </a:rPr>
              <a:t>Л.</a:t>
            </a:r>
            <a:r>
              <a:rPr lang="ru-RU" sz="1200" kern="1200" dirty="0" smtClean="0">
                <a:solidFill>
                  <a:schemeClr val="tx1"/>
                </a:solidFill>
                <a:effectLst/>
                <a:latin typeface="+mn-lt"/>
                <a:ea typeface="+mn-ea"/>
                <a:cs typeface="+mn-cs"/>
              </a:rPr>
              <a:t> Толстой писал о том, что дети любят мораль, но только умную, а не «глупую». Этой мыслью пронизаны и все его рассказы для детей. Он стремится вызвать глубокие переживания ребенка, воспитать в нем любовь и уважение к людям.</a:t>
            </a:r>
          </a:p>
          <a:p>
            <a:r>
              <a:rPr lang="ru-RU" sz="1200" kern="1200" dirty="0" smtClean="0">
                <a:solidFill>
                  <a:schemeClr val="tx1"/>
                </a:solidFill>
                <a:effectLst/>
                <a:latin typeface="+mn-lt"/>
                <a:ea typeface="+mn-ea"/>
                <a:cs typeface="+mn-cs"/>
              </a:rPr>
              <a:t>Считая детство важным периодом в жизни, Л. Толстой много внимания уделяет образам детей, особенно крестьянских. Он отмечает их впечатлительность, пытливость, любознательность, отзывчивость, трудолюбие.</a:t>
            </a:r>
          </a:p>
          <a:p>
            <a:r>
              <a:rPr lang="ru-RU" sz="1200" kern="1200" dirty="0" smtClean="0">
                <a:solidFill>
                  <a:schemeClr val="tx1"/>
                </a:solidFill>
                <a:effectLst/>
                <a:latin typeface="+mn-lt"/>
                <a:ea typeface="+mn-ea"/>
                <a:cs typeface="+mn-cs"/>
              </a:rPr>
              <a:t>       В рассказе</a:t>
            </a:r>
            <a:r>
              <a:rPr lang="ru-RU" sz="1200" b="1" i="1" kern="1200" dirty="0" smtClean="0">
                <a:solidFill>
                  <a:schemeClr val="tx1"/>
                </a:solidFill>
                <a:effectLst/>
                <a:latin typeface="+mn-lt"/>
                <a:ea typeface="+mn-ea"/>
                <a:cs typeface="+mn-cs"/>
              </a:rPr>
              <a:t> «Филипок»</a:t>
            </a:r>
            <a:r>
              <a:rPr lang="ru-RU" sz="1200" kern="1200" dirty="0" smtClean="0">
                <a:solidFill>
                  <a:schemeClr val="tx1"/>
                </a:solidFill>
                <a:effectLst/>
                <a:latin typeface="+mn-lt"/>
                <a:ea typeface="+mn-ea"/>
                <a:cs typeface="+mn-cs"/>
              </a:rPr>
              <a:t> перед маленьким читателем предстает история, которая вполне могла приключиться с ним самим или с его сверстником; недаром рассказ имеет подзаголовок «Быль». Филипку стало скучно в избе сидеть, и он решил пойти в школу. Пришел, но так растерялся, что в ответ на вопросы учителя только молчал и плакал. Учитель оставил его в классе: «Ну, садись на лавку возле брата. А я твою мать попрошу, чтоб пускала тебя в школу». Крестьянские дети показаны в родной для них среде, на фоне деревенской жизни, крестьянского быта. Более того, деревня, ее жизнь передаются часто так, что мы видим их глазами ребят: «Когда Филипок шел по своей слободе, собаки не трогали его — они его знали. Но когда он вышел к чужим дворам, выскочила Жучка и залаяла, а за Жучкой большая собака Волчок».</a:t>
            </a:r>
          </a:p>
          <a:p>
            <a:r>
              <a:rPr lang="ru-RU" sz="1200" kern="1200" dirty="0" smtClean="0">
                <a:solidFill>
                  <a:schemeClr val="tx1"/>
                </a:solidFill>
                <a:effectLst/>
                <a:latin typeface="+mn-lt"/>
                <a:ea typeface="+mn-ea"/>
                <a:cs typeface="+mn-cs"/>
              </a:rPr>
              <a:t>       Основным художественным приемом в изображении крестьянских детей у JI.H. Толстого часто оказывается прием контраста. Иногда это контрастные детали, связанные с описанием внешности. Чтобы подчеркнуть, насколько мал Филипок, писатель показывает его в огромной отцовской шапке и длинном пальто.</a:t>
            </a:r>
          </a:p>
          <a:p>
            <a:r>
              <a:rPr lang="ru-RU" sz="1200" kern="1200" dirty="0" smtClean="0">
                <a:solidFill>
                  <a:schemeClr val="tx1"/>
                </a:solidFill>
                <a:effectLst/>
                <a:latin typeface="+mn-lt"/>
                <a:ea typeface="+mn-ea"/>
                <a:cs typeface="+mn-cs"/>
              </a:rPr>
              <a:t>Несмотря на краткость рассказа, в нем создан характер мальчика. Как только Филипок осознает, что ему хочется учиться в школе, ничто не может сбить его с пути — ни собаки, набросившиеся на него, когда он «вышел к чужим дворам», ни страх перед учителем.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Жанр: </a:t>
            </a:r>
            <a:r>
              <a:rPr lang="ru-RU" sz="1200" b="0" kern="1200" dirty="0" smtClean="0">
                <a:solidFill>
                  <a:schemeClr val="tx1"/>
                </a:solidFill>
                <a:effectLst/>
                <a:latin typeface="+mn-lt"/>
                <a:ea typeface="+mn-ea"/>
                <a:cs typeface="+mn-cs"/>
              </a:rPr>
              <a:t>быль или </a:t>
            </a:r>
            <a:r>
              <a:rPr lang="ru-RU" sz="1200" kern="1200" dirty="0" smtClean="0">
                <a:solidFill>
                  <a:schemeClr val="tx1"/>
                </a:solidFill>
                <a:effectLst/>
                <a:latin typeface="+mn-lt"/>
                <a:ea typeface="+mn-ea"/>
                <a:cs typeface="+mn-cs"/>
              </a:rPr>
              <a:t>рассказ о детях, направление – реализм, назначение (для чего) – учебная литература.</a:t>
            </a:r>
          </a:p>
          <a:p>
            <a:r>
              <a:rPr lang="ru-RU" sz="1200" b="1" kern="1200" dirty="0" smtClean="0">
                <a:solidFill>
                  <a:schemeClr val="tx1"/>
                </a:solidFill>
                <a:effectLst/>
                <a:latin typeface="+mn-lt"/>
                <a:ea typeface="+mn-ea"/>
                <a:cs typeface="+mn-cs"/>
              </a:rPr>
              <a:t>       История создания</a:t>
            </a:r>
            <a:r>
              <a:rPr lang="ru-RU" sz="1200" kern="1200" dirty="0" smtClean="0">
                <a:solidFill>
                  <a:schemeClr val="tx1"/>
                </a:solidFill>
                <a:effectLst/>
                <a:latin typeface="+mn-lt"/>
                <a:ea typeface="+mn-ea"/>
                <a:cs typeface="+mn-cs"/>
              </a:rPr>
              <a:t> – рассказ был предназначен для изучения в сельских школах и входил в сборники чтения.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Тематика и проблематика</a:t>
            </a:r>
            <a:endParaRPr lang="ru-RU" sz="1200" kern="1200" dirty="0" smtClean="0">
              <a:solidFill>
                <a:schemeClr val="tx1"/>
              </a:solidFill>
              <a:effectLst/>
              <a:latin typeface="+mn-lt"/>
              <a:ea typeface="+mn-ea"/>
              <a:cs typeface="+mn-cs"/>
            </a:endParaRP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 1:</a:t>
            </a:r>
            <a:r>
              <a:rPr lang="ru-RU" sz="1200" kern="1200" dirty="0" smtClean="0">
                <a:solidFill>
                  <a:schemeClr val="tx1"/>
                </a:solidFill>
                <a:effectLst/>
                <a:latin typeface="+mn-lt"/>
                <a:ea typeface="+mn-ea"/>
                <a:cs typeface="+mn-cs"/>
              </a:rPr>
              <a:t> обучение в раннем возрасте.</a:t>
            </a:r>
          </a:p>
          <a:p>
            <a:r>
              <a:rPr lang="ru-RU" sz="1200" b="1" kern="1200" dirty="0" smtClean="0">
                <a:solidFill>
                  <a:schemeClr val="tx1"/>
                </a:solidFill>
                <a:effectLst/>
                <a:latin typeface="+mn-lt"/>
                <a:ea typeface="+mn-ea"/>
                <a:cs typeface="+mn-cs"/>
              </a:rPr>
              <a:t>       Проблема:</a:t>
            </a:r>
            <a:r>
              <a:rPr lang="ru-RU" sz="1200" kern="1200" dirty="0" smtClean="0">
                <a:solidFill>
                  <a:schemeClr val="tx1"/>
                </a:solidFill>
                <a:effectLst/>
                <a:latin typeface="+mn-lt"/>
                <a:ea typeface="+mn-ea"/>
                <a:cs typeface="+mn-cs"/>
              </a:rPr>
              <a:t> Обучение благотворно в любом возрасте, если человек этого хочет.</a:t>
            </a:r>
          </a:p>
          <a:p>
            <a:r>
              <a:rPr lang="ru-RU" sz="1200" kern="1200" dirty="0" smtClean="0">
                <a:solidFill>
                  <a:schemeClr val="tx1"/>
                </a:solidFill>
                <a:effectLst/>
                <a:latin typeface="+mn-lt"/>
                <a:ea typeface="+mn-ea"/>
                <a:cs typeface="+mn-cs"/>
              </a:rPr>
              <a:t>       Несмотря на то, что Филиппку нельзя было до этого момента посещать школу, он уже выучился понемногу писать и читать. Это значит, что он научился этому от старших родственников, наблюдая за братом Костюшей.</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Тема 2: </a:t>
            </a:r>
            <a:r>
              <a:rPr lang="ru-RU" sz="1200" kern="1200" dirty="0" smtClean="0">
                <a:solidFill>
                  <a:schemeClr val="tx1"/>
                </a:solidFill>
                <a:effectLst/>
                <a:latin typeface="+mn-lt"/>
                <a:ea typeface="+mn-ea"/>
                <a:cs typeface="+mn-cs"/>
              </a:rPr>
              <a:t>отношение старших к малышу, который рвется получить образование.</a:t>
            </a:r>
          </a:p>
          <a:p>
            <a:r>
              <a:rPr lang="ru-RU" sz="1200" b="1" kern="1200" dirty="0" smtClean="0">
                <a:solidFill>
                  <a:schemeClr val="tx1"/>
                </a:solidFill>
                <a:effectLst/>
                <a:latin typeface="+mn-lt"/>
                <a:ea typeface="+mn-ea"/>
                <a:cs typeface="+mn-cs"/>
              </a:rPr>
              <a:t>       Проблема:</a:t>
            </a:r>
            <a:r>
              <a:rPr lang="ru-RU" sz="1200" kern="1200" dirty="0" smtClean="0">
                <a:solidFill>
                  <a:schemeClr val="tx1"/>
                </a:solidFill>
                <a:effectLst/>
                <a:latin typeface="+mn-lt"/>
                <a:ea typeface="+mn-ea"/>
                <a:cs typeface="+mn-cs"/>
              </a:rPr>
              <a:t> Важно поддержать ребенка в его стремлении, уважать его желания;</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заметить в ребенке познавательную активность и поддержать ее, а не сдерживать, как это делала мама Филиппка. </a:t>
            </a:r>
          </a:p>
          <a:p>
            <a:r>
              <a:rPr lang="ru-RU" sz="1200" kern="1200" dirty="0" smtClean="0">
                <a:solidFill>
                  <a:schemeClr val="tx1"/>
                </a:solidFill>
                <a:effectLst/>
                <a:latin typeface="+mn-lt"/>
                <a:ea typeface="+mn-ea"/>
                <a:cs typeface="+mn-cs"/>
              </a:rPr>
              <a:t>       Мама не пускает Филиппка на занятия, видимо, опасаясь за него (он младший). Но тем самым она лишает его важного опыта.</a:t>
            </a:r>
          </a:p>
          <a:p>
            <a:r>
              <a:rPr lang="ru-RU" sz="1200" kern="1200" dirty="0" smtClean="0">
                <a:solidFill>
                  <a:schemeClr val="tx1"/>
                </a:solidFill>
                <a:effectLst/>
                <a:latin typeface="+mn-lt"/>
                <a:ea typeface="+mn-ea"/>
                <a:cs typeface="+mn-cs"/>
              </a:rPr>
              <a:t>       А вот учитель решает, что мальчик уже показал достаточно высокий интерес к образованию, он поддерживает и хвалит Филипка.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Композиция</a:t>
            </a:r>
            <a:r>
              <a:rPr lang="ru-RU" sz="1200" kern="1200" dirty="0" smtClean="0">
                <a:solidFill>
                  <a:schemeClr val="tx1"/>
                </a:solidFill>
                <a:effectLst/>
                <a:latin typeface="+mn-lt"/>
                <a:ea typeface="+mn-ea"/>
                <a:cs typeface="+mn-cs"/>
              </a:rPr>
              <a:t> – рассказ описывает один день из жизни крестьянского мальчика, который стал поворотным в его судьбе.</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Идея и пафос (идейно-эмоциональная оценка)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Человек, у которого есть цель, способен показать чудеса решимости и смелости.</a:t>
            </a:r>
          </a:p>
          <a:p>
            <a:r>
              <a:rPr lang="ru-RU" sz="1200" kern="1200" dirty="0" smtClean="0">
                <a:solidFill>
                  <a:schemeClr val="tx1"/>
                </a:solidFill>
                <a:effectLst/>
                <a:latin typeface="+mn-lt"/>
                <a:ea typeface="+mn-ea"/>
                <a:cs typeface="+mn-cs"/>
              </a:rPr>
              <a:t>       Филипок отправляется в школу, несмотря на то, мама его не пустила. Из разговора между учителем и ребятами читатель узнает, что «он давно просится в школу». То есть мальчик выслушал уже много отказов и запретов от родственников. При этом он постоянно видит, что старшие ребята ходят в школу, а ему нельзя.</a:t>
            </a:r>
          </a:p>
          <a:p>
            <a:r>
              <a:rPr lang="ru-RU" sz="1200" kern="1200" dirty="0" smtClean="0">
                <a:solidFill>
                  <a:schemeClr val="tx1"/>
                </a:solidFill>
                <a:effectLst/>
                <a:latin typeface="+mn-lt"/>
                <a:ea typeface="+mn-ea"/>
                <a:cs typeface="+mn-cs"/>
              </a:rPr>
              <a:t>       Все это рождает мощный порыв, и однажды Филипок отваживается пойти в школу без спроса. Он не пугается расстояния или собак по дороге, он не думает о том, будет ли его ругать мать, просто хочет добиться своей цели. Это образец того, как маленький человек уже показывает задатки сильной личности.</a:t>
            </a:r>
          </a:p>
          <a:p>
            <a:r>
              <a:rPr lang="ru-RU" sz="1200" b="1" kern="1200" dirty="0" smtClean="0">
                <a:solidFill>
                  <a:schemeClr val="tx1"/>
                </a:solidFill>
                <a:effectLst/>
                <a:latin typeface="+mn-lt"/>
                <a:ea typeface="+mn-ea"/>
                <a:cs typeface="+mn-cs"/>
              </a:rPr>
              <a:t>       Главные герои рассказа "Филипок" и их характеристика. </a:t>
            </a:r>
            <a:r>
              <a:rPr lang="ru-RU" sz="1200" b="0" kern="1200" dirty="0" smtClean="0">
                <a:solidFill>
                  <a:schemeClr val="tx1"/>
                </a:solidFill>
                <a:effectLst/>
                <a:latin typeface="+mn-lt"/>
                <a:ea typeface="+mn-ea"/>
                <a:cs typeface="+mn-cs"/>
              </a:rPr>
              <a:t>Образная система рассказа строится на том, что какие-то герои препятствуют Филипку, а какие-то помогают.</a:t>
            </a:r>
          </a:p>
          <a:p>
            <a:pPr lvl="0"/>
            <a:r>
              <a:rPr lang="ru-RU" sz="1200" kern="1200" dirty="0" smtClean="0">
                <a:solidFill>
                  <a:schemeClr val="tx1"/>
                </a:solidFill>
                <a:effectLst/>
                <a:latin typeface="+mn-lt"/>
                <a:ea typeface="+mn-ea"/>
                <a:cs typeface="+mn-cs"/>
              </a:rPr>
              <a:t>       Филипок. Маленький мальчик, который очень хотел учиться в школе. Любознательный и храбрый.</a:t>
            </a:r>
          </a:p>
          <a:p>
            <a:pPr lvl="0"/>
            <a:r>
              <a:rPr lang="ru-RU" sz="1200" kern="1200" dirty="0" smtClean="0">
                <a:solidFill>
                  <a:schemeClr val="tx1"/>
                </a:solidFill>
                <a:effectLst/>
                <a:latin typeface="+mn-lt"/>
                <a:ea typeface="+mn-ea"/>
                <a:cs typeface="+mn-cs"/>
              </a:rPr>
              <a:t>       Мать Филипка. Добрая и работящая женщина.</a:t>
            </a:r>
            <a:r>
              <a:rPr lang="ru-RU" sz="1200" b="1"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Мама не пускает, бабушка присматривает за мальчишкой, но обе слишком переживают за ребенка: «Ты еще мал, не ходи,— и мать оставила его дома».</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Учитель. Человек добрый, отзывчивый, умный.</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Учитель кажется строгим и сердитым поначалу, но потом показывает себя как добрый понимающий наставник: «Он посмотрел на учителя и заплакал. Тогда учителю жалко его стало. Он погладил его по голове и спросил у ребят, кто этот мальчик».</a:t>
            </a:r>
          </a:p>
          <a:p>
            <a:pPr lvl="0"/>
            <a:r>
              <a:rPr lang="ru-RU" sz="1200" kern="1200" dirty="0" smtClean="0">
                <a:solidFill>
                  <a:schemeClr val="tx1"/>
                </a:solidFill>
                <a:effectLst/>
                <a:latin typeface="+mn-lt"/>
                <a:ea typeface="+mn-ea"/>
                <a:cs typeface="+mn-cs"/>
              </a:rPr>
              <a:t>       Также помощником можно считать мужика, который помог малышу, отогнав собак.</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Литературные приёмы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этом поучительном рассказе очень важны символы, которые переносно показывают важность поступка Филипка.</a:t>
            </a:r>
          </a:p>
          <a:p>
            <a:r>
              <a:rPr lang="ru-RU" sz="1200" i="0" kern="1200" dirty="0" smtClean="0">
                <a:solidFill>
                  <a:schemeClr val="tx1"/>
                </a:solidFill>
                <a:effectLst/>
                <a:latin typeface="+mn-lt"/>
                <a:ea typeface="+mn-ea"/>
                <a:cs typeface="+mn-cs"/>
              </a:rPr>
              <a:t>       Главные символы в рассказе:</a:t>
            </a:r>
          </a:p>
          <a:p>
            <a:pPr lvl="0"/>
            <a:r>
              <a:rPr lang="ru-RU" sz="1200" b="1" kern="1200" dirty="0" smtClean="0">
                <a:solidFill>
                  <a:schemeClr val="tx1"/>
                </a:solidFill>
                <a:effectLst/>
                <a:latin typeface="+mn-lt"/>
                <a:ea typeface="+mn-ea"/>
                <a:cs typeface="+mn-cs"/>
              </a:rPr>
              <a:t>       Дорога в школу</a:t>
            </a:r>
            <a:r>
              <a:rPr lang="ru-RU" sz="1200" kern="1200" dirty="0" smtClean="0">
                <a:solidFill>
                  <a:schemeClr val="tx1"/>
                </a:solidFill>
                <a:effectLst/>
                <a:latin typeface="+mn-lt"/>
                <a:ea typeface="+mn-ea"/>
                <a:cs typeface="+mn-cs"/>
              </a:rPr>
              <a:t>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Она олицетворяет то, что к цели всегда ведет некий путь, что цель именно достигается, а не получается из ниоткуда. Трудная дорога придает ценность занятиям в школе.</a:t>
            </a:r>
          </a:p>
          <a:p>
            <a:pPr lvl="0"/>
            <a:r>
              <a:rPr lang="ru-RU" sz="1200" b="1" kern="1200" dirty="0" smtClean="0">
                <a:solidFill>
                  <a:schemeClr val="tx1"/>
                </a:solidFill>
                <a:effectLst/>
                <a:latin typeface="+mn-lt"/>
                <a:ea typeface="+mn-ea"/>
                <a:cs typeface="+mn-cs"/>
              </a:rPr>
              <a:t>       Препятствия</a:t>
            </a:r>
            <a:r>
              <a:rPr lang="ru-RU" sz="1200" kern="1200" dirty="0" smtClean="0">
                <a:solidFill>
                  <a:schemeClr val="tx1"/>
                </a:solidFill>
                <a:effectLst/>
                <a:latin typeface="+mn-lt"/>
                <a:ea typeface="+mn-ea"/>
                <a:cs typeface="+mn-cs"/>
              </a:rPr>
              <a:t>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пути Филиппка много препятствий: отсутствие шапки, злобные собаки, расстояние, запрет мамы, побег без спроса, пока бабушка спит, растерянность, неуверенность, боязнь, что учитель прогонит.</a:t>
            </a:r>
          </a:p>
          <a:p>
            <a:r>
              <a:rPr lang="ru-RU" sz="1200" kern="1200" dirty="0" smtClean="0">
                <a:solidFill>
                  <a:schemeClr val="tx1"/>
                </a:solidFill>
                <a:effectLst/>
                <a:latin typeface="+mn-lt"/>
                <a:ea typeface="+mn-ea"/>
                <a:cs typeface="+mn-cs"/>
              </a:rPr>
              <a:t>       Все они показывают, что путь к желаемому результату может быть не таким уж простым.</a:t>
            </a:r>
          </a:p>
          <a:p>
            <a:r>
              <a:rPr lang="ru-RU" sz="1200" kern="1200" dirty="0" smtClean="0">
                <a:solidFill>
                  <a:schemeClr val="tx1"/>
                </a:solidFill>
                <a:effectLst/>
                <a:latin typeface="+mn-lt"/>
                <a:ea typeface="+mn-ea"/>
                <a:cs typeface="+mn-cs"/>
              </a:rPr>
              <a:t>       Также в рассказе можно увидеть психологизм – выражение внутреннего состояния героев.</a:t>
            </a:r>
          </a:p>
          <a:p>
            <a:r>
              <a:rPr lang="ru-RU" sz="1200" kern="1200" dirty="0" smtClean="0">
                <a:solidFill>
                  <a:schemeClr val="tx1"/>
                </a:solidFill>
                <a:effectLst/>
                <a:latin typeface="+mn-lt"/>
                <a:ea typeface="+mn-ea"/>
                <a:cs typeface="+mn-cs"/>
              </a:rPr>
              <a:t>       Например, вот как автор описывает переживания мальчика:</a:t>
            </a:r>
          </a:p>
          <a:p>
            <a:r>
              <a:rPr lang="ru-RU" sz="1200" kern="1200" dirty="0" smtClean="0">
                <a:solidFill>
                  <a:schemeClr val="tx1"/>
                </a:solidFill>
                <a:effectLst/>
                <a:latin typeface="+mn-lt"/>
                <a:ea typeface="+mn-ea"/>
                <a:cs typeface="+mn-cs"/>
              </a:rPr>
              <a:t>       На Филипка нашел страх: что, как учитель меня прогонит? И стал он думать, что ему делать.</a:t>
            </a:r>
          </a:p>
          <a:p>
            <a:r>
              <a:rPr lang="ru-RU" sz="1200" kern="1200" dirty="0" smtClean="0">
                <a:solidFill>
                  <a:schemeClr val="tx1"/>
                </a:solidFill>
                <a:effectLst/>
                <a:latin typeface="+mn-lt"/>
                <a:ea typeface="+mn-ea"/>
                <a:cs typeface="+mn-cs"/>
              </a:rPr>
              <a:t>или</a:t>
            </a:r>
          </a:p>
          <a:p>
            <a:r>
              <a:rPr lang="ru-RU" sz="1200" kern="1200" dirty="0" smtClean="0">
                <a:solidFill>
                  <a:schemeClr val="tx1"/>
                </a:solidFill>
                <a:effectLst/>
                <a:latin typeface="+mn-lt"/>
                <a:ea typeface="+mn-ea"/>
                <a:cs typeface="+mn-cs"/>
              </a:rPr>
              <a:t>       Филипок так напугался, что говорить не мог. — Ну так иди домой, коли говорить не хочешь. — А Филипок и рад бы что сказать, да в горле у него от страха пересохло.</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Конфликт произведения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Главный конфликт – между запретом мамы и целью ребенка. Мальчик нарушает правила (ему по возрасту пока учиться нельзя), но получает желаемое. В итоге оказывается, что юный возраст – не помеха учебе.</a:t>
            </a:r>
          </a:p>
          <a:p>
            <a:r>
              <a:rPr lang="ru-RU" sz="1200" kern="1200" dirty="0" smtClean="0">
                <a:solidFill>
                  <a:schemeClr val="tx1"/>
                </a:solidFill>
                <a:effectLst/>
                <a:latin typeface="+mn-lt"/>
                <a:ea typeface="+mn-ea"/>
                <a:cs typeface="+mn-cs"/>
              </a:rPr>
              <a:t>       Финал рассказа открытый, читатель знает только, что «с тех пор Филипок стал ходить с ребятами в школу», но тем самым писатель подчеркивает, что с этого момента у мальчика стало все хорошо. Впереди героя ждет хорошее будущее.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Главная мысль рассказа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Учиться никогда не рано.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рассказ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Рассказ учит быть решительным, смелым, отважным. Учит самому принимать важные решения и отвечать за них. Учит пользе учения в школе. Учит добиваться желаемого результата.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рассказ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очень понравился мальчик Филипок, за его упрямство и стремление быть как все. Он не хотел один оставаться неграмотным, он хотел учиться и это очень похвальное желание. А еще Филипок смелый и решительный, он пошел на другой конец деревни, хотя и боялся этого пути.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Пословицы к рассказу "Филипок"</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насытиться око зрением, а человек знанием.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Знание - дело наживное.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Век живи, век учись.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Кто хочет много знать, тому надо мало спать.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Если воля тверда, цели достигнешь всегда.</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8</a:t>
            </a:fld>
            <a:endParaRPr lang="ru-RU"/>
          </a:p>
        </p:txBody>
      </p:sp>
    </p:spTree>
    <p:extLst>
      <p:ext uri="{BB962C8B-B14F-4D97-AF65-F5344CB8AC3E}">
        <p14:creationId xmlns:p14="http://schemas.microsoft.com/office/powerpoint/2010/main" val="819502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Быль – это то, что было: небольшой рассказ, в котором говорится о происшествии или случае, которое произошло когда-то давно. </a:t>
            </a:r>
          </a:p>
          <a:p>
            <a:r>
              <a:rPr lang="ru-RU" sz="1200" b="1" kern="1200" dirty="0" smtClean="0">
                <a:solidFill>
                  <a:schemeClr val="tx1"/>
                </a:solidFill>
                <a:effectLst/>
                <a:latin typeface="+mn-lt"/>
                <a:ea typeface="+mn-ea"/>
                <a:cs typeface="+mn-cs"/>
              </a:rPr>
              <a:t>       Рассказ</a:t>
            </a:r>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быль Л.Н. Толстого «Корова»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Жила вдова Марья с своей матерью и с шестью детьми. Жили они бедно. Но купили на последние деньги бурую корову, чтоб было молоко для детей. Старшие дети кормили Буренушку в поле и давали ей помои дома. Один раз мать вышла со двора, а старший мальчик Миша полез за хлебом на полку, уронил стакан и разбил его. Миша испугался, что мать его будет бранить, подобрал большие стекла от стакана, вынес на двор и зарыл в навозе, а маленькие стеклышки все подобрал и бросил в лоханку. Мать хватилась стакана, стала спрашивать, но Миша не сказал; и так дело осталось.</a:t>
            </a:r>
          </a:p>
          <a:p>
            <a:r>
              <a:rPr lang="ru-RU" sz="1200" kern="1200" dirty="0" smtClean="0">
                <a:solidFill>
                  <a:schemeClr val="tx1"/>
                </a:solidFill>
                <a:effectLst/>
                <a:latin typeface="+mn-lt"/>
                <a:ea typeface="+mn-ea"/>
                <a:cs typeface="+mn-cs"/>
              </a:rPr>
              <a:t>       На другой день после обеда пошла мать давать Буренушке помои из лоханки, видит, Буренушка скучна и не ест корма. Стали лечить корову, позвали бабку. Бабка сказала: корова жива не будет, надо ее убить на мясо. Позвали мужика, стали бить корову. Дети услыхали, как на дворе заревела Буренушка. Собрались все на печку и стали плакать. Когда убили Буренушку, сняли шкуру и разрезали на части, у ней в горле нашли стекло.</a:t>
            </a:r>
          </a:p>
          <a:p>
            <a:r>
              <a:rPr lang="ru-RU" sz="1200" kern="1200" dirty="0" smtClean="0">
                <a:solidFill>
                  <a:schemeClr val="tx1"/>
                </a:solidFill>
                <a:effectLst/>
                <a:latin typeface="+mn-lt"/>
                <a:ea typeface="+mn-ea"/>
                <a:cs typeface="+mn-cs"/>
              </a:rPr>
              <a:t>       И узнали, что она издохла оттого, что ей попало стекло в помоях. Когда Миша узнал это, он стал горько плакать и признался матери об стакане. Мать ничего не сказала и сама заплакала. Она сказала: убили мы свою Буренушку, купить теперь не на что. Как проживут малые дети без молока? Миша еще пуще стал плакать и не слезал с печи, когда ели студень из коровьей головы. Он каждый день во сне видел, как дядя Василий нес за рога мертвую, бурую голову Буренушки с открытыми глазами и красной шеей. С тех пор у детей молока не было. Только по праздникам бывало молоко, когда Марья попросит у соседей горшочек.  </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Случилось, барыне той деревни понадобилась к дитяти няня. Старушка и говорит дочери: отпусти меня, я пойду в няни, и тебе, может, бог поможет одной с детьми управляться. А я, бог даст, заслужу в год на корову. Так и сделали. Старушка ушла к барыне. А Марье еще тяжелее с детьми стало. И дети без молока целый год жили: один кисель и тюрю ели и стали худые и бледные. Прошел год, пришла старушка домой и принесла двадцать рублей. Ну, дочка! говорит, теперь купим корову. Обрадовалась Марья, обрадовались все дети. Собрались Марья с старухой на базар покупать корову. Соседку попросили с детьми побыть, а соседа дядю Захара попросили с ними поехать, выбирать корову. Помолились богу, поехали в город. Дети пообедали и вышли на улицу смотреть: не ведут ли корову.     Стали дети судить: какая будет корова   бурая или черная. Стали они говорить, как ее кормить будут. Ждали они, ждали целый день. За версту ушли встречать корову, уж смеркаться стало, вернулись назад. Вдруг, видят: по улице едет на телеге бабушка, а у заднего колеса идет пестрая корова, за рога привязана, и идет сзади мать, хворостиной подгоняет. Подбежали дети, стали смотреть корову. Набрали хлеба, травы, стали кормить. Мать пошла в избу, разделась и вышла на двор с полотенцем и подойником. Она села под корову, обтерла вымя. Господи благослови! стала доить корову, а дети сели кругом и смотрели, как молоко брызнуло из вымя в край подойника и засвистело у матери из под пальцев. Надоила мать половину подойника, снесла на погреб и отлила детям горшочек к ужину.</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рассказе-были — «</a:t>
            </a:r>
            <a:r>
              <a:rPr lang="ru-RU" sz="1200" b="1" i="0" kern="1200" dirty="0" smtClean="0">
                <a:solidFill>
                  <a:schemeClr val="tx1"/>
                </a:solidFill>
                <a:effectLst/>
                <a:latin typeface="+mn-lt"/>
                <a:ea typeface="+mn-ea"/>
                <a:cs typeface="+mn-cs"/>
              </a:rPr>
              <a:t>Корова</a:t>
            </a:r>
            <a:r>
              <a:rPr lang="ru-RU" sz="1200" kern="1200" dirty="0" smtClean="0">
                <a:solidFill>
                  <a:schemeClr val="tx1"/>
                </a:solidFill>
                <a:effectLst/>
                <a:latin typeface="+mn-lt"/>
                <a:ea typeface="+mn-ea"/>
                <a:cs typeface="+mn-cs"/>
              </a:rPr>
              <a:t>» — психологическая характеристика героя сложна. Мальчик Миша бросил осколки разбитого им стакана в коровье пойло и вызвал настоящую беду. Корову пришлось зарезать, семья осталась без молока, «дети стали худые и бледные». Бабушке пришлось в няньки наняться, чтобы заработать на новую корову. Мальчика так мучает совесть, что он «не слезал с печи, когда ели студень из коровьей головы» и «каждый день во сне видел, как дядя Василий нес за рога мертвую, бурую голову Буренушки с открытыми глазами и красной шеей». И в этом рассказе сюжетная линия освобождена от тормозящих действие описаний и характеристик, персонажи проявляются в ходе событий. Усложнение же психологической характеристики главного героя происходит за счет обшей нравственной задачи рассказа: не струсь Миша, признайся он вовремя, несчастья бы не произошло.</a:t>
            </a:r>
          </a:p>
          <a:p>
            <a:r>
              <a:rPr lang="ru-RU" sz="1200" kern="1200" dirty="0" smtClean="0">
                <a:solidFill>
                  <a:schemeClr val="tx1"/>
                </a:solidFill>
                <a:effectLst/>
                <a:latin typeface="+mn-lt"/>
                <a:ea typeface="+mn-ea"/>
                <a:cs typeface="+mn-cs"/>
              </a:rPr>
              <a:t>       Толстой стремится к тому, чтобы многовековой опыт народа закрепился в сознании читателя-ребенка, подсказывая ему правильное решение в разных случаях жизни.</a:t>
            </a:r>
          </a:p>
          <a:p>
            <a:r>
              <a:rPr lang="ru-RU" sz="1200" b="1" kern="1200" dirty="0" smtClean="0">
                <a:solidFill>
                  <a:schemeClr val="tx1"/>
                </a:solidFill>
                <a:effectLst/>
                <a:latin typeface="+mn-lt"/>
                <a:ea typeface="+mn-ea"/>
                <a:cs typeface="+mn-cs"/>
              </a:rPr>
              <a:t>       В рассказе</a:t>
            </a:r>
            <a:r>
              <a:rPr lang="ru-RU" sz="1200" kern="1200" dirty="0" smtClean="0">
                <a:solidFill>
                  <a:schemeClr val="tx1"/>
                </a:solidFill>
                <a:effectLst/>
                <a:latin typeface="+mn-lt"/>
                <a:ea typeface="+mn-ea"/>
                <a:cs typeface="+mn-cs"/>
              </a:rPr>
              <a:t> Льва Толстого нет явно выраженных главных персонажей, ведь основой этого произведения является конкретная ситуация, где многодетная семья без отца, по глупости одного ребенка лишилась кормилицы – коровы Буренки.</a:t>
            </a:r>
          </a:p>
          <a:p>
            <a:r>
              <a:rPr lang="ru-RU" sz="1200" kern="1200" dirty="0" smtClean="0">
                <a:solidFill>
                  <a:schemeClr val="tx1"/>
                </a:solidFill>
                <a:effectLst/>
                <a:latin typeface="+mn-lt"/>
                <a:ea typeface="+mn-ea"/>
                <a:cs typeface="+mn-cs"/>
              </a:rPr>
              <a:t>       Но, я бы хотел сказать, что весь сюжет развивается именно о корове и её молоке, нужным для питания детей. Поэтому главным персонажем этого рассказа является - корова, сначала это была Буренка, а потом просто пестрая (без имени/клички).</a:t>
            </a:r>
          </a:p>
          <a:p>
            <a:r>
              <a:rPr lang="ru-RU" sz="1200" b="1" kern="1200" dirty="0" smtClean="0">
                <a:solidFill>
                  <a:schemeClr val="tx1"/>
                </a:solidFill>
                <a:effectLst/>
                <a:latin typeface="+mn-lt"/>
                <a:ea typeface="+mn-ea"/>
                <a:cs typeface="+mn-cs"/>
              </a:rPr>
              <a:t>       К основным персонажам этого рассказа относятся:</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старший из детей Миша, от действий которого, первую корову Буренку, пришлось зарезать на мясо; </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бабушка, которой удалось за год заработать на новую «пеструю» корову;</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мать шестерых детей, Марья, - очень добрая женщина и её удается кормить и воспитывать своих детей.</a:t>
            </a:r>
          </a:p>
          <a:p>
            <a:r>
              <a:rPr lang="ru-RU" sz="1200" b="1" kern="1200" dirty="0" smtClean="0">
                <a:solidFill>
                  <a:schemeClr val="tx1"/>
                </a:solidFill>
                <a:effectLst/>
                <a:latin typeface="+mn-lt"/>
                <a:ea typeface="+mn-ea"/>
                <a:cs typeface="+mn-cs"/>
              </a:rPr>
              <a:t>       Главной мыслью</a:t>
            </a:r>
            <a:r>
              <a:rPr lang="ru-RU" sz="1200" kern="1200" dirty="0" smtClean="0">
                <a:solidFill>
                  <a:schemeClr val="tx1"/>
                </a:solidFill>
                <a:effectLst/>
                <a:latin typeface="+mn-lt"/>
                <a:ea typeface="+mn-ea"/>
                <a:cs typeface="+mn-cs"/>
              </a:rPr>
              <a:t> этого рассказа является то, что всегда нужно осознавать, то что делаешь и быть честным, ведь из-за боязни наказания за разбитый стакан, ребенок, своим необдуманным поступком, убил кормилицу детей - корову Буренку. Поэтому рассказ и учит быть честным и понимать, что обман может навредить не только тебе, но и твоим родным и близким.</a:t>
            </a:r>
          </a:p>
          <a:p>
            <a:r>
              <a:rPr lang="ru-RU" sz="1200" kern="1200" dirty="0" smtClean="0">
                <a:solidFill>
                  <a:schemeClr val="tx1"/>
                </a:solidFill>
                <a:effectLst/>
                <a:latin typeface="+mn-lt"/>
                <a:ea typeface="+mn-ea"/>
                <a:cs typeface="+mn-cs"/>
              </a:rPr>
              <a:t>       Лев Толстой этим рассказов, в доходчивой форме говорит, что:</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нужно понимать, что обман может обернуться тяжелым испытанием;</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всегда нужно искать решение любой проблемы, ведь безвыходных ситуаций фактически не бывает.</a:t>
            </a:r>
          </a:p>
          <a:p>
            <a:r>
              <a:rPr lang="ru-RU" sz="1200" kern="1200" dirty="0" smtClean="0">
                <a:solidFill>
                  <a:schemeClr val="tx1"/>
                </a:solidFill>
                <a:effectLst/>
                <a:latin typeface="+mn-lt"/>
                <a:ea typeface="+mn-ea"/>
                <a:cs typeface="+mn-cs"/>
              </a:rPr>
              <a:t>       Это рассказ о единстве и взаимосвязи всего живого: растений, животных, людей; о единстве, обусловленном общими законами природы, жизни; о том, что жизнь домашнего животного, коровы, помогавшей людям выжить в повседневном труде, составляет неотъемлемую часть и их эмоциональной жизни. Автор знает больше, чем его герой-подросток, поэтому он говорит о коровьей послушности “общему закону”: “она была полностью покорна жизни, природе и своей нужде в сыне, который еще не вырос, чтобы она могла оставить его…”; “она терпела и не понимала”; “с тех пор корова хотя жила и работала, но она стала угрюмой и непонятливой” (так можно сказать и о человеке). Но в отличие от людей, корова “не понимала, что можно одно счастье забыть, найти другое и жить опять, не мучаясь более”. Людям (как и их “братьям меньшим”) присущи тоска, равнодушие к своей жизни, возникающие от потери главного смысла и цели существования.</a:t>
            </a:r>
          </a:p>
          <a:p>
            <a:endParaRPr lang="ru-RU" dirty="0"/>
          </a:p>
        </p:txBody>
      </p:sp>
      <p:sp>
        <p:nvSpPr>
          <p:cNvPr id="4" name="Номер слайда 3"/>
          <p:cNvSpPr>
            <a:spLocks noGrp="1"/>
          </p:cNvSpPr>
          <p:nvPr>
            <p:ph type="sldNum" sz="quarter" idx="10"/>
          </p:nvPr>
        </p:nvSpPr>
        <p:spPr/>
        <p:txBody>
          <a:bodyPr/>
          <a:lstStyle/>
          <a:p>
            <a:fld id="{F1262CF0-21FE-4F0C-A7E0-E28FBD36E768}" type="slidenum">
              <a:rPr lang="ru-RU" smtClean="0"/>
              <a:t>9</a:t>
            </a:fld>
            <a:endParaRPr lang="ru-RU"/>
          </a:p>
        </p:txBody>
      </p:sp>
    </p:spTree>
    <p:extLst>
      <p:ext uri="{BB962C8B-B14F-4D97-AF65-F5344CB8AC3E}">
        <p14:creationId xmlns:p14="http://schemas.microsoft.com/office/powerpoint/2010/main" val="39513335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25.01.2021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895249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25.01.2021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67245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25.01.2021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76233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25.01.2021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465414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D7FA4F7-872A-4BB9-8A09-6D5193FC6F57}" type="datetimeFigureOut">
              <a:rPr lang="ru-RU" smtClean="0"/>
              <a:t>25.01.2021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968330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D7FA4F7-872A-4BB9-8A09-6D5193FC6F57}" type="datetimeFigureOut">
              <a:rPr lang="ru-RU" smtClean="0"/>
              <a:t>25.01.2021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53115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D7FA4F7-872A-4BB9-8A09-6D5193FC6F57}" type="datetimeFigureOut">
              <a:rPr lang="ru-RU" smtClean="0"/>
              <a:t>25.01.2021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663104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D7FA4F7-872A-4BB9-8A09-6D5193FC6F57}" type="datetimeFigureOut">
              <a:rPr lang="ru-RU" smtClean="0"/>
              <a:t>25.01.2021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469859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7FA4F7-872A-4BB9-8A09-6D5193FC6F57}" type="datetimeFigureOut">
              <a:rPr lang="ru-RU" smtClean="0"/>
              <a:t>25.01.2021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687944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D7FA4F7-872A-4BB9-8A09-6D5193FC6F57}" type="datetimeFigureOut">
              <a:rPr lang="ru-RU" smtClean="0"/>
              <a:t>25.01.2021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769874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D7FA4F7-872A-4BB9-8A09-6D5193FC6F57}" type="datetimeFigureOut">
              <a:rPr lang="ru-RU" smtClean="0"/>
              <a:t>25.01.2021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2745471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7FA4F7-872A-4BB9-8A09-6D5193FC6F57}" type="datetimeFigureOut">
              <a:rPr lang="ru-RU" smtClean="0"/>
              <a:t>25.01.2021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A0FED4-4292-4264-99FD-D2FA39F20773}" type="slidenum">
              <a:rPr lang="ru-RU" smtClean="0"/>
              <a:t>‹#›</a:t>
            </a:fld>
            <a:endParaRPr lang="ru-RU"/>
          </a:p>
        </p:txBody>
      </p:sp>
    </p:spTree>
    <p:extLst>
      <p:ext uri="{BB962C8B-B14F-4D97-AF65-F5344CB8AC3E}">
        <p14:creationId xmlns:p14="http://schemas.microsoft.com/office/powerpoint/2010/main" val="2111409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055" y="290945"/>
            <a:ext cx="7439890" cy="1277273"/>
          </a:xfrm>
          <a:prstGeom prst="rect">
            <a:avLst/>
          </a:prstGeom>
          <a:noFill/>
        </p:spPr>
        <p:txBody>
          <a:bodyPr wrap="square" rtlCol="0">
            <a:spAutoFit/>
          </a:bodyPr>
          <a:lstStyle/>
          <a:p>
            <a:pPr lvl="0" algn="ctr"/>
            <a:r>
              <a:rPr lang="ru-RU" sz="1100" b="1" i="1" dirty="0">
                <a:solidFill>
                  <a:srgbClr val="500000"/>
                </a:solidFill>
                <a:latin typeface="Century Schoolbook" panose="02040604050505020304" pitchFamily="18" charset="0"/>
                <a:ea typeface="Times New Roman" panose="02020603050405020304" pitchFamily="18" charset="0"/>
              </a:rPr>
              <a:t>РОССИЙСКАЯ ФЕДЕРАЦИЯ</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p>
          <a:p>
            <a:pPr lvl="0" algn="ctr"/>
            <a:r>
              <a:rPr lang="ru-RU" sz="1100" b="1" i="1" dirty="0">
                <a:solidFill>
                  <a:srgbClr val="500000"/>
                </a:solidFill>
                <a:latin typeface="Century Schoolbook" panose="02040604050505020304" pitchFamily="18" charset="0"/>
                <a:ea typeface="Times New Roman" panose="02020603050405020304" pitchFamily="18" charset="0"/>
              </a:rPr>
              <a:t> </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ГОСУДАРСТВЕННОЕ ПРОФЕССИОНАЛЬНОЕ ОБРАЗОВАТЕЛЬНОЕ</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 АВТОНОМНОЕ УЧРЕЖДЕНИЕ АМУРСКОЙ ОБЛАСТИ </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«АМУРСКИЙ ПЕДАГОГИЧЕСКИЙ КОЛЛЕДЖ»</a:t>
            </a:r>
            <a:endParaRPr lang="ru-RU" sz="1100" i="1" dirty="0">
              <a:solidFill>
                <a:srgbClr val="500000"/>
              </a:solidFill>
              <a:latin typeface="Century Schoolbook" panose="02040604050505020304" pitchFamily="18" charset="0"/>
              <a:ea typeface="Times New Roman" panose="02020603050405020304" pitchFamily="18" charset="0"/>
            </a:endParaRPr>
          </a:p>
          <a:p>
            <a:pPr lvl="0" algn="ctr"/>
            <a:r>
              <a:rPr lang="ru-RU" sz="1100" b="1" i="1" dirty="0">
                <a:solidFill>
                  <a:srgbClr val="500000"/>
                </a:solidFill>
                <a:latin typeface="Century Schoolbook" panose="02040604050505020304" pitchFamily="18" charset="0"/>
                <a:ea typeface="Times New Roman" panose="02020603050405020304" pitchFamily="18" charset="0"/>
              </a:rPr>
              <a:t>(ГПОАУ АО АПК)</a:t>
            </a:r>
            <a:endParaRPr lang="ru-RU" sz="1100" dirty="0">
              <a:solidFill>
                <a:srgbClr val="500000"/>
              </a:solidFill>
              <a:latin typeface="Century Schoolbook" panose="02040604050505020304" pitchFamily="18" charset="0"/>
            </a:endParaRPr>
          </a:p>
        </p:txBody>
      </p:sp>
      <p:sp>
        <p:nvSpPr>
          <p:cNvPr id="4" name="TextBox 3"/>
          <p:cNvSpPr txBox="1"/>
          <p:nvPr/>
        </p:nvSpPr>
        <p:spPr>
          <a:xfrm>
            <a:off x="318654" y="4821749"/>
            <a:ext cx="8201890" cy="1107996"/>
          </a:xfrm>
          <a:prstGeom prst="rect">
            <a:avLst/>
          </a:prstGeom>
          <a:noFill/>
        </p:spPr>
        <p:txBody>
          <a:bodyPr wrap="square" rtlCol="0">
            <a:spAutoFit/>
          </a:bodyPr>
          <a:lstStyle/>
          <a:p>
            <a:pPr lvl="0" algn="just"/>
            <a:r>
              <a:rPr lang="ru-RU" sz="1600" b="1" i="1" dirty="0" smtClean="0">
                <a:solidFill>
                  <a:srgbClr val="500000"/>
                </a:solidFill>
                <a:latin typeface="Century Schoolbook" panose="02040604050505020304" pitchFamily="18" charset="0"/>
                <a:ea typeface="Times New Roman" panose="02020603050405020304" pitchFamily="18" charset="0"/>
              </a:rPr>
              <a:t>ПМ.02 </a:t>
            </a:r>
            <a:r>
              <a:rPr lang="ru-RU" sz="1600" i="1" dirty="0" smtClean="0">
                <a:solidFill>
                  <a:srgbClr val="500000"/>
                </a:solidFill>
                <a:latin typeface="Century Schoolbook" panose="02040604050505020304" pitchFamily="18" charset="0"/>
                <a:ea typeface="Times New Roman" panose="02020603050405020304" pitchFamily="18" charset="0"/>
              </a:rPr>
              <a:t>Организация различных видов деятельности и общения детей</a:t>
            </a:r>
          </a:p>
          <a:p>
            <a:pPr lvl="0" algn="just"/>
            <a:r>
              <a:rPr lang="ru-RU" sz="1600" b="1" i="1" dirty="0" smtClean="0">
                <a:solidFill>
                  <a:srgbClr val="500000"/>
                </a:solidFill>
                <a:latin typeface="Century Schoolbook" panose="02040604050505020304" pitchFamily="18" charset="0"/>
                <a:ea typeface="Times New Roman" panose="02020603050405020304" pitchFamily="18" charset="0"/>
              </a:rPr>
              <a:t>МДК </a:t>
            </a:r>
            <a:r>
              <a:rPr lang="ru-RU" sz="1600" b="1" i="1" dirty="0">
                <a:solidFill>
                  <a:srgbClr val="500000"/>
                </a:solidFill>
                <a:latin typeface="Century Schoolbook" panose="02040604050505020304" pitchFamily="18" charset="0"/>
                <a:ea typeface="Times New Roman" panose="02020603050405020304" pitchFamily="18" charset="0"/>
              </a:rPr>
              <a:t>02.07 </a:t>
            </a:r>
            <a:r>
              <a:rPr lang="ru-RU" sz="1600" i="1" dirty="0">
                <a:solidFill>
                  <a:srgbClr val="500000"/>
                </a:solidFill>
                <a:latin typeface="Century Schoolbook" panose="02040604050505020304" pitchFamily="18" charset="0"/>
                <a:ea typeface="Times New Roman" panose="02020603050405020304" pitchFamily="18" charset="0"/>
              </a:rPr>
              <a:t>Детская литература с практикумом по выразительному </a:t>
            </a:r>
            <a:r>
              <a:rPr lang="ru-RU" sz="1600" i="1" dirty="0" smtClean="0">
                <a:solidFill>
                  <a:srgbClr val="500000"/>
                </a:solidFill>
                <a:latin typeface="Century Schoolbook" panose="02040604050505020304" pitchFamily="18" charset="0"/>
                <a:ea typeface="Times New Roman" panose="02020603050405020304" pitchFamily="18" charset="0"/>
              </a:rPr>
              <a:t>чтению</a:t>
            </a:r>
          </a:p>
          <a:p>
            <a:pPr lvl="0" algn="just"/>
            <a:r>
              <a:rPr lang="ru-RU" sz="1600" b="1" i="1" dirty="0" smtClean="0">
                <a:solidFill>
                  <a:srgbClr val="500000"/>
                </a:solidFill>
                <a:latin typeface="Century Schoolbook" panose="02040604050505020304" pitchFamily="18" charset="0"/>
                <a:ea typeface="Times New Roman" panose="02020603050405020304" pitchFamily="18" charset="0"/>
              </a:rPr>
              <a:t>Специальность: </a:t>
            </a:r>
            <a:r>
              <a:rPr lang="ru-RU" sz="1600" i="1" dirty="0" smtClean="0">
                <a:solidFill>
                  <a:srgbClr val="500000"/>
                </a:solidFill>
                <a:latin typeface="Century Schoolbook" panose="02040604050505020304" pitchFamily="18" charset="0"/>
                <a:ea typeface="Times New Roman" panose="02020603050405020304" pitchFamily="18" charset="0"/>
              </a:rPr>
              <a:t>44. 02.01 Дошкольное образование </a:t>
            </a:r>
          </a:p>
          <a:p>
            <a:pPr lvl="0" algn="just"/>
            <a:endParaRPr lang="ru-RU" i="1" dirty="0">
              <a:solidFill>
                <a:srgbClr val="000D26"/>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1118374" y="5893685"/>
            <a:ext cx="7724790" cy="830997"/>
          </a:xfrm>
          <a:prstGeom prst="rect">
            <a:avLst/>
          </a:prstGeom>
          <a:noFill/>
        </p:spPr>
        <p:txBody>
          <a:bodyPr wrap="square" rtlCol="0">
            <a:spAutoFit/>
          </a:bodyPr>
          <a:lstStyle/>
          <a:p>
            <a:pPr lvl="0" algn="r"/>
            <a:r>
              <a:rPr lang="ru-RU" sz="1600" b="1" i="1" dirty="0">
                <a:solidFill>
                  <a:srgbClr val="500000"/>
                </a:solidFill>
                <a:latin typeface="Century Schoolbook" panose="02040604050505020304" pitchFamily="18" charset="0"/>
                <a:cs typeface="Times New Roman" pitchFamily="18" charset="0"/>
              </a:rPr>
              <a:t>Преподаватель </a:t>
            </a:r>
            <a:r>
              <a:rPr lang="ru-RU" sz="1600" b="1" i="1" dirty="0" smtClean="0">
                <a:solidFill>
                  <a:srgbClr val="500000"/>
                </a:solidFill>
                <a:latin typeface="Century Schoolbook" panose="02040604050505020304" pitchFamily="18" charset="0"/>
                <a:cs typeface="Times New Roman" pitchFamily="18" charset="0"/>
              </a:rPr>
              <a:t>психолого – педагогических дисциплин,</a:t>
            </a:r>
          </a:p>
          <a:p>
            <a:pPr lvl="0" algn="r"/>
            <a:r>
              <a:rPr lang="ru-RU" sz="1600" b="1" i="1" dirty="0" smtClean="0">
                <a:solidFill>
                  <a:srgbClr val="500000"/>
                </a:solidFill>
                <a:latin typeface="Century Schoolbook" panose="02040604050505020304" pitchFamily="18" charset="0"/>
                <a:cs typeface="Times New Roman" pitchFamily="18" charset="0"/>
              </a:rPr>
              <a:t>высшей </a:t>
            </a:r>
            <a:r>
              <a:rPr lang="ru-RU" sz="1600" b="1" i="1" dirty="0">
                <a:solidFill>
                  <a:srgbClr val="500000"/>
                </a:solidFill>
                <a:latin typeface="Century Schoolbook" panose="02040604050505020304" pitchFamily="18" charset="0"/>
                <a:cs typeface="Times New Roman" pitchFamily="18" charset="0"/>
              </a:rPr>
              <a:t>квалификационной категории: </a:t>
            </a:r>
            <a:endParaRPr lang="ru-RU" sz="1600" b="1" i="1" dirty="0" smtClean="0">
              <a:solidFill>
                <a:srgbClr val="500000"/>
              </a:solidFill>
              <a:latin typeface="Century Schoolbook" panose="02040604050505020304" pitchFamily="18" charset="0"/>
              <a:cs typeface="Times New Roman" pitchFamily="18" charset="0"/>
            </a:endParaRPr>
          </a:p>
          <a:p>
            <a:pPr lvl="0" algn="r"/>
            <a:r>
              <a:rPr lang="ru-RU" sz="1600" i="1" dirty="0" smtClean="0">
                <a:solidFill>
                  <a:srgbClr val="500000"/>
                </a:solidFill>
                <a:latin typeface="Century Schoolbook" panose="02040604050505020304" pitchFamily="18" charset="0"/>
                <a:cs typeface="Times New Roman" pitchFamily="18" charset="0"/>
              </a:rPr>
              <a:t>Гольская </a:t>
            </a:r>
            <a:r>
              <a:rPr lang="ru-RU" sz="1600" i="1" dirty="0">
                <a:solidFill>
                  <a:srgbClr val="500000"/>
                </a:solidFill>
                <a:latin typeface="Century Schoolbook" panose="02040604050505020304" pitchFamily="18" charset="0"/>
                <a:cs typeface="Times New Roman" pitchFamily="18" charset="0"/>
              </a:rPr>
              <a:t>Оксана Геннадьевна</a:t>
            </a:r>
          </a:p>
        </p:txBody>
      </p:sp>
      <p:pic>
        <p:nvPicPr>
          <p:cNvPr id="6" name="Рисунок 5"/>
          <p:cNvPicPr>
            <a:picLocks noChangeAspect="1"/>
          </p:cNvPicPr>
          <p:nvPr/>
        </p:nvPicPr>
        <p:blipFill>
          <a:blip r:embed="rId3"/>
          <a:stretch>
            <a:fillRect/>
          </a:stretch>
        </p:blipFill>
        <p:spPr>
          <a:xfrm>
            <a:off x="1675266" y="314808"/>
            <a:ext cx="1574642" cy="915490"/>
          </a:xfrm>
          <a:prstGeom prst="rect">
            <a:avLst/>
          </a:prstGeom>
        </p:spPr>
      </p:pic>
      <p:sp>
        <p:nvSpPr>
          <p:cNvPr id="7" name="TextBox 6"/>
          <p:cNvSpPr txBox="1"/>
          <p:nvPr/>
        </p:nvSpPr>
        <p:spPr>
          <a:xfrm>
            <a:off x="942109" y="2079727"/>
            <a:ext cx="10654146"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ea typeface="Times New Roman" panose="02020603050405020304" pitchFamily="18" charset="0"/>
              </a:rPr>
              <a:t>Выразительное </a:t>
            </a:r>
            <a:r>
              <a:rPr lang="ru-RU" sz="2800" b="1" i="1" dirty="0">
                <a:solidFill>
                  <a:srgbClr val="500000"/>
                </a:solidFill>
                <a:latin typeface="Century Schoolbook" panose="02040604050505020304" pitchFamily="18" charset="0"/>
                <a:ea typeface="Times New Roman" panose="02020603050405020304" pitchFamily="18" charset="0"/>
              </a:rPr>
              <a:t>чтение и анализ произведений </a:t>
            </a:r>
            <a:endParaRPr lang="ru-RU" sz="2800" b="1" i="1" dirty="0" smtClean="0">
              <a:solidFill>
                <a:srgbClr val="500000"/>
              </a:solidFill>
              <a:latin typeface="Century Schoolbook" panose="02040604050505020304" pitchFamily="18" charset="0"/>
              <a:ea typeface="Times New Roman" panose="02020603050405020304" pitchFamily="18" charset="0"/>
            </a:endParaRPr>
          </a:p>
          <a:p>
            <a:pPr algn="ctr"/>
            <a:r>
              <a:rPr lang="ru-RU" sz="2800" b="1" i="1" dirty="0" smtClean="0">
                <a:solidFill>
                  <a:srgbClr val="500000"/>
                </a:solidFill>
                <a:latin typeface="Century Schoolbook" panose="02040604050505020304" pitchFamily="18" charset="0"/>
                <a:ea typeface="Times New Roman" panose="02020603050405020304" pitchFamily="18" charset="0"/>
              </a:rPr>
              <a:t>Льва </a:t>
            </a:r>
            <a:r>
              <a:rPr lang="ru-RU" sz="2800" b="1" i="1" dirty="0">
                <a:solidFill>
                  <a:srgbClr val="500000"/>
                </a:solidFill>
                <a:latin typeface="Century Schoolbook" panose="02040604050505020304" pitchFamily="18" charset="0"/>
                <a:ea typeface="Times New Roman" panose="02020603050405020304" pitchFamily="18" charset="0"/>
              </a:rPr>
              <a:t>Николаевича </a:t>
            </a:r>
            <a:r>
              <a:rPr lang="ru-RU" sz="2800" b="1" i="1" dirty="0" smtClean="0">
                <a:solidFill>
                  <a:srgbClr val="500000"/>
                </a:solidFill>
                <a:latin typeface="Century Schoolbook" panose="02040604050505020304" pitchFamily="18" charset="0"/>
                <a:ea typeface="Times New Roman" panose="02020603050405020304" pitchFamily="18" charset="0"/>
              </a:rPr>
              <a:t>Толстого для детей</a:t>
            </a:r>
            <a:endParaRPr lang="ru-RU" sz="2800" i="1" dirty="0">
              <a:solidFill>
                <a:srgbClr val="500000"/>
              </a:solidFill>
              <a:latin typeface="Century Schoolbook" panose="02040604050505020304" pitchFamily="18" charset="0"/>
            </a:endParaRPr>
          </a:p>
        </p:txBody>
      </p:sp>
      <p:cxnSp>
        <p:nvCxnSpPr>
          <p:cNvPr id="10" name="Прямая соединительная линия 9"/>
          <p:cNvCxnSpPr/>
          <p:nvPr/>
        </p:nvCxnSpPr>
        <p:spPr>
          <a:xfrm>
            <a:off x="436418" y="3056829"/>
            <a:ext cx="11319164" cy="0"/>
          </a:xfrm>
          <a:prstGeom prst="line">
            <a:avLst/>
          </a:prstGeom>
          <a:ln>
            <a:solidFill>
              <a:srgbClr val="500000"/>
            </a:solidFill>
          </a:ln>
        </p:spPr>
        <p:style>
          <a:lnRef idx="1">
            <a:schemeClr val="dk1"/>
          </a:lnRef>
          <a:fillRef idx="0">
            <a:schemeClr val="dk1"/>
          </a:fillRef>
          <a:effectRef idx="0">
            <a:schemeClr val="dk1"/>
          </a:effectRef>
          <a:fontRef idx="minor">
            <a:schemeClr val="tx1"/>
          </a:fontRef>
        </p:style>
      </p:cxn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4945" y="3194511"/>
            <a:ext cx="2645389" cy="3552652"/>
          </a:xfrm>
          <a:prstGeom prst="rect">
            <a:avLst/>
          </a:prstGeom>
        </p:spPr>
      </p:pic>
      <p:sp>
        <p:nvSpPr>
          <p:cNvPr id="11" name="TextBox 9"/>
          <p:cNvSpPr txBox="1"/>
          <p:nvPr/>
        </p:nvSpPr>
        <p:spPr>
          <a:xfrm>
            <a:off x="1322522" y="3198168"/>
            <a:ext cx="9546956" cy="461665"/>
          </a:xfrm>
          <a:prstGeom prst="rect">
            <a:avLst/>
          </a:prstGeom>
          <a:noFill/>
        </p:spPr>
        <p:txBody>
          <a:bodyPr wrap="square" rtlCol="0">
            <a:spAutoFit/>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ru-RU" sz="2400" b="1" i="1" dirty="0" smtClean="0">
                <a:solidFill>
                  <a:srgbClr val="500000"/>
                </a:solidFill>
                <a:latin typeface="Century Schoolbook" panose="02040604050505020304" pitchFamily="18" charset="0"/>
              </a:rPr>
              <a:t>(практический урок)</a:t>
            </a:r>
            <a:endParaRPr lang="ru-RU" sz="2400" b="1"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7984312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6463" y="198407"/>
            <a:ext cx="3777200" cy="1935193"/>
          </a:xfrm>
          <a:prstGeom prst="rect">
            <a:avLst/>
          </a:prstGeom>
          <a:effectLst>
            <a:softEdge rad="317500"/>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22976" y="2707130"/>
            <a:ext cx="6524645" cy="4034406"/>
          </a:xfrm>
          <a:prstGeom prst="rect">
            <a:avLst/>
          </a:prstGeom>
          <a:effectLst>
            <a:softEdge rad="317500"/>
          </a:effectLst>
        </p:spPr>
      </p:pic>
      <p:sp>
        <p:nvSpPr>
          <p:cNvPr id="6" name="TextBox 5"/>
          <p:cNvSpPr txBox="1"/>
          <p:nvPr/>
        </p:nvSpPr>
        <p:spPr>
          <a:xfrm>
            <a:off x="3625515" y="207666"/>
            <a:ext cx="8422106" cy="1384995"/>
          </a:xfrm>
          <a:prstGeom prst="rect">
            <a:avLst/>
          </a:prstGeom>
          <a:noFill/>
        </p:spPr>
        <p:txBody>
          <a:bodyPr wrap="square" rtlCol="0">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a:t>
            </a:r>
            <a:r>
              <a:rPr lang="ru-RU" sz="2800" b="1" i="1" dirty="0" smtClean="0">
                <a:solidFill>
                  <a:srgbClr val="500000"/>
                </a:solidFill>
                <a:latin typeface="Century Schoolbook" panose="02040604050505020304" pitchFamily="18" charset="0"/>
              </a:rPr>
              <a:t>с элементами драматизации и </a:t>
            </a:r>
            <a:r>
              <a:rPr lang="ru-RU" sz="2800" b="1" i="1" dirty="0">
                <a:solidFill>
                  <a:srgbClr val="500000"/>
                </a:solidFill>
                <a:latin typeface="Century Schoolbook" panose="02040604050505020304" pitchFamily="18" charset="0"/>
              </a:rPr>
              <a:t>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сказки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a:t>
            </a:r>
            <a:r>
              <a:rPr lang="ru-RU" sz="2800" b="1" i="1" dirty="0">
                <a:solidFill>
                  <a:srgbClr val="500000"/>
                </a:solidFill>
                <a:latin typeface="Century Schoolbook" panose="02040604050505020304" pitchFamily="18" charset="0"/>
              </a:rPr>
              <a:t>Белка и волк”</a:t>
            </a:r>
            <a:endParaRPr lang="ru-RU" sz="2800" dirty="0">
              <a:solidFill>
                <a:srgbClr val="500000"/>
              </a:solidFill>
            </a:endParaRPr>
          </a:p>
        </p:txBody>
      </p:sp>
      <p:sp>
        <p:nvSpPr>
          <p:cNvPr id="7" name="TextBox 6"/>
          <p:cNvSpPr txBox="1"/>
          <p:nvPr/>
        </p:nvSpPr>
        <p:spPr>
          <a:xfrm>
            <a:off x="534231" y="1845042"/>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сказки по плану</a:t>
            </a:r>
          </a:p>
          <a:p>
            <a:pPr algn="ctr"/>
            <a:r>
              <a:rPr lang="ru-RU" sz="2800" b="1" i="1" dirty="0" smtClean="0">
                <a:solidFill>
                  <a:srgbClr val="500000"/>
                </a:solidFill>
                <a:latin typeface="Century Schoolbook" panose="02040604050505020304" pitchFamily="18" charset="0"/>
              </a:rPr>
              <a:t> </a:t>
            </a:r>
          </a:p>
        </p:txBody>
      </p:sp>
      <p:sp>
        <p:nvSpPr>
          <p:cNvPr id="4" name="TextBox 3"/>
          <p:cNvSpPr txBox="1"/>
          <p:nvPr/>
        </p:nvSpPr>
        <p:spPr>
          <a:xfrm>
            <a:off x="886463" y="2434578"/>
            <a:ext cx="8008155" cy="6832640"/>
          </a:xfrm>
          <a:prstGeom prst="rect">
            <a:avLst/>
          </a:prstGeom>
          <a:noFill/>
        </p:spPr>
        <p:txBody>
          <a:bodyPr wrap="square" rtlCol="0">
            <a:spAutoFit/>
          </a:bodyPr>
          <a:lstStyle/>
          <a:p>
            <a:r>
              <a:rPr lang="ru-RU" sz="2700" i="1" dirty="0" smtClean="0">
                <a:solidFill>
                  <a:srgbClr val="500000"/>
                </a:solidFill>
                <a:latin typeface="Century Schoolbook" panose="02040604050505020304" pitchFamily="18" charset="0"/>
              </a:rPr>
              <a:t>Жанр</a:t>
            </a:r>
            <a:r>
              <a:rPr lang="ru-RU" sz="2700" dirty="0" smtClean="0"/>
              <a:t>.</a:t>
            </a:r>
          </a:p>
          <a:p>
            <a:r>
              <a:rPr lang="ru-RU" sz="2700" i="1" dirty="0">
                <a:solidFill>
                  <a:srgbClr val="500000"/>
                </a:solidFill>
                <a:latin typeface="Century Schoolbook" panose="02040604050505020304" pitchFamily="18" charset="0"/>
              </a:rPr>
              <a:t>Главные герои сказки </a:t>
            </a:r>
            <a:r>
              <a:rPr lang="ru-RU" sz="2700" i="1" dirty="0" smtClean="0">
                <a:solidFill>
                  <a:srgbClr val="500000"/>
                </a:solidFill>
                <a:latin typeface="Century Schoolbook" panose="02040604050505020304" pitchFamily="18" charset="0"/>
              </a:rPr>
              <a:t>и </a:t>
            </a:r>
            <a:r>
              <a:rPr lang="ru-RU" sz="2700" i="1" dirty="0">
                <a:solidFill>
                  <a:srgbClr val="500000"/>
                </a:solidFill>
                <a:latin typeface="Century Schoolbook" panose="02040604050505020304" pitchFamily="18" charset="0"/>
              </a:rPr>
              <a:t>их </a:t>
            </a:r>
            <a:r>
              <a:rPr lang="ru-RU" sz="2700" i="1" dirty="0" smtClean="0">
                <a:solidFill>
                  <a:srgbClr val="500000"/>
                </a:solidFill>
                <a:latin typeface="Century Schoolbook" panose="02040604050505020304" pitchFamily="18" charset="0"/>
              </a:rPr>
              <a:t>характеристика.</a:t>
            </a:r>
          </a:p>
          <a:p>
            <a:r>
              <a:rPr lang="ru-RU" sz="2700" i="1" dirty="0">
                <a:solidFill>
                  <a:srgbClr val="500000"/>
                </a:solidFill>
                <a:latin typeface="Century Schoolbook" panose="02040604050505020304" pitchFamily="18" charset="0"/>
              </a:rPr>
              <a:t>Мораль и главная мысль </a:t>
            </a:r>
            <a:r>
              <a:rPr lang="ru-RU" sz="2700" i="1" dirty="0" smtClean="0">
                <a:solidFill>
                  <a:srgbClr val="500000"/>
                </a:solidFill>
                <a:latin typeface="Century Schoolbook" panose="02040604050505020304" pitchFamily="18" charset="0"/>
              </a:rPr>
              <a:t>сказки.</a:t>
            </a:r>
          </a:p>
          <a:p>
            <a:r>
              <a:rPr lang="ru-RU" sz="2700" i="1" dirty="0" smtClean="0">
                <a:solidFill>
                  <a:srgbClr val="500000"/>
                </a:solidFill>
                <a:latin typeface="Century Schoolbook" panose="02040604050505020304" pitchFamily="18" charset="0"/>
              </a:rPr>
              <a:t>Анализ.</a:t>
            </a:r>
          </a:p>
          <a:p>
            <a:r>
              <a:rPr lang="ru-RU" sz="2700" i="1" dirty="0">
                <a:solidFill>
                  <a:srgbClr val="500000"/>
                </a:solidFill>
                <a:latin typeface="Century Schoolbook" panose="02040604050505020304" pitchFamily="18" charset="0"/>
              </a:rPr>
              <a:t>Главная </a:t>
            </a:r>
            <a:r>
              <a:rPr lang="ru-RU" sz="2700" i="1" dirty="0" smtClean="0">
                <a:solidFill>
                  <a:srgbClr val="500000"/>
                </a:solidFill>
                <a:latin typeface="Century Schoolbook" panose="02040604050505020304" pitchFamily="18" charset="0"/>
              </a:rPr>
              <a:t>мысль.</a:t>
            </a:r>
          </a:p>
          <a:p>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сказка.</a:t>
            </a:r>
          </a:p>
          <a:p>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возраста </a:t>
            </a:r>
          </a:p>
          <a:p>
            <a:pPr lvl="0"/>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сказки</a:t>
            </a:r>
            <a:r>
              <a:rPr lang="ru-RU" sz="27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smtClean="0">
              <a:solidFill>
                <a:srgbClr val="500000"/>
              </a:solidFill>
              <a:latin typeface="Century Schoolbook" panose="02040604050505020304" pitchFamily="18" charset="0"/>
            </a:endParaRPr>
          </a:p>
          <a:p>
            <a:endParaRPr lang="ru-RU" sz="2800" i="1" dirty="0" smtClean="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endParaRPr lang="ru-RU" dirty="0"/>
          </a:p>
        </p:txBody>
      </p:sp>
    </p:spTree>
    <p:extLst>
      <p:ext uri="{BB962C8B-B14F-4D97-AF65-F5344CB8AC3E}">
        <p14:creationId xmlns:p14="http://schemas.microsoft.com/office/powerpoint/2010/main" val="506033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692726" y="330360"/>
            <a:ext cx="10667532" cy="1384995"/>
          </a:xfrm>
          <a:prstGeom prst="rect">
            <a:avLst/>
          </a:prstGeom>
          <a:noFill/>
        </p:spPr>
        <p:txBody>
          <a:bodyPr wrap="square" rtlCol="0">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a:t>
            </a:r>
            <a:r>
              <a:rPr lang="ru-RU" sz="2800" b="1" i="1" dirty="0" smtClean="0">
                <a:solidFill>
                  <a:srgbClr val="500000"/>
                </a:solidFill>
                <a:latin typeface="Century Schoolbook" panose="02040604050505020304" pitchFamily="18" charset="0"/>
              </a:rPr>
              <a:t>анализ басни</a:t>
            </a:r>
            <a:endParaRPr lang="ru-RU" sz="2800" b="1" i="1" dirty="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“Отец </a:t>
            </a:r>
            <a:r>
              <a:rPr lang="ru-RU" sz="2800" b="1" i="1" dirty="0">
                <a:solidFill>
                  <a:srgbClr val="500000"/>
                </a:solidFill>
                <a:latin typeface="Century Schoolbook" panose="02040604050505020304" pitchFamily="18" charset="0"/>
              </a:rPr>
              <a:t>и сыновья”</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26" y="2107769"/>
            <a:ext cx="5580041" cy="4789535"/>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41889" y="2503748"/>
            <a:ext cx="3520958" cy="4354252"/>
          </a:xfrm>
          <a:prstGeom prst="rect">
            <a:avLst/>
          </a:prstGeom>
        </p:spPr>
      </p:pic>
      <p:sp>
        <p:nvSpPr>
          <p:cNvPr id="7" name="TextBox 6"/>
          <p:cNvSpPr txBox="1"/>
          <p:nvPr/>
        </p:nvSpPr>
        <p:spPr>
          <a:xfrm>
            <a:off x="1068543" y="1415438"/>
            <a:ext cx="10408450" cy="954107"/>
          </a:xfrm>
          <a:prstGeom prst="rect">
            <a:avLst/>
          </a:prstGeom>
          <a:noFill/>
        </p:spPr>
        <p:txBody>
          <a:bodyPr wrap="square" rtlCol="0">
            <a:spAutoFit/>
          </a:bodyPr>
          <a:lstStyle/>
          <a:p>
            <a:pPr lvl="0" algn="ctr"/>
            <a:r>
              <a:rPr lang="ru-RU" sz="2800" b="1" i="1" dirty="0">
                <a:solidFill>
                  <a:srgbClr val="500000"/>
                </a:solidFill>
                <a:latin typeface="Century Schoolbook" panose="02040604050505020304" pitchFamily="18" charset="0"/>
              </a:rPr>
              <a:t>Анализ </a:t>
            </a:r>
            <a:r>
              <a:rPr lang="ru-RU" sz="2800" b="1" i="1" dirty="0" smtClean="0">
                <a:solidFill>
                  <a:srgbClr val="500000"/>
                </a:solidFill>
                <a:latin typeface="Century Schoolbook" panose="02040604050505020304" pitchFamily="18" charset="0"/>
              </a:rPr>
              <a:t>басни по </a:t>
            </a:r>
            <a:r>
              <a:rPr lang="ru-RU" sz="2800" b="1" i="1" dirty="0">
                <a:solidFill>
                  <a:srgbClr val="500000"/>
                </a:solidFill>
                <a:latin typeface="Century Schoolbook" panose="02040604050505020304" pitchFamily="18" charset="0"/>
              </a:rPr>
              <a:t>плану</a:t>
            </a:r>
          </a:p>
          <a:p>
            <a:pPr lvl="0"/>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p:txBody>
      </p:sp>
      <p:sp>
        <p:nvSpPr>
          <p:cNvPr id="8" name="TextBox 7"/>
          <p:cNvSpPr txBox="1"/>
          <p:nvPr/>
        </p:nvSpPr>
        <p:spPr>
          <a:xfrm>
            <a:off x="3556000" y="2107769"/>
            <a:ext cx="5864562" cy="5493812"/>
          </a:xfrm>
          <a:prstGeom prst="rect">
            <a:avLst/>
          </a:prstGeom>
          <a:noFill/>
        </p:spPr>
        <p:txBody>
          <a:bodyPr wrap="square" rtlCol="0">
            <a:spAutoFit/>
          </a:bodyPr>
          <a:lstStyle/>
          <a:p>
            <a:pPr lvl="0"/>
            <a:r>
              <a:rPr lang="ru-RU" sz="2700" i="1" dirty="0">
                <a:solidFill>
                  <a:srgbClr val="500000"/>
                </a:solidFill>
                <a:latin typeface="Century Schoolbook" panose="02040604050505020304" pitchFamily="18" charset="0"/>
              </a:rPr>
              <a:t>Главные герои и сюжет </a:t>
            </a:r>
            <a:r>
              <a:rPr lang="ru-RU" sz="2700" i="1" dirty="0" smtClean="0">
                <a:solidFill>
                  <a:srgbClr val="500000"/>
                </a:solidFill>
                <a:latin typeface="Century Schoolbook" panose="02040604050505020304" pitchFamily="18" charset="0"/>
              </a:rPr>
              <a:t>басни.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Основная идея </a:t>
            </a:r>
            <a:r>
              <a:rPr lang="ru-RU" sz="2700" i="1" dirty="0" smtClean="0">
                <a:solidFill>
                  <a:srgbClr val="500000"/>
                </a:solidFill>
                <a:latin typeface="Century Schoolbook" panose="02040604050505020304" pitchFamily="18" charset="0"/>
              </a:rPr>
              <a:t>произведения.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Краткий анализ </a:t>
            </a:r>
            <a:r>
              <a:rPr lang="ru-RU" sz="2700" i="1" dirty="0" smtClean="0">
                <a:solidFill>
                  <a:srgbClr val="500000"/>
                </a:solidFill>
                <a:latin typeface="Century Schoolbook" panose="02040604050505020304" pitchFamily="18" charset="0"/>
              </a:rPr>
              <a:t>текста.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Главные герои и </a:t>
            </a:r>
            <a:r>
              <a:rPr lang="ru-RU" sz="2700" i="1" dirty="0" smtClean="0">
                <a:solidFill>
                  <a:srgbClr val="500000"/>
                </a:solidFill>
                <a:latin typeface="Century Schoolbook" panose="02040604050505020304" pitchFamily="18" charset="0"/>
              </a:rPr>
              <a:t>сюжет</a:t>
            </a:r>
          </a:p>
          <a:p>
            <a:pPr lvl="0"/>
            <a:r>
              <a:rPr lang="ru-RU" sz="2700" i="1" dirty="0" smtClean="0">
                <a:solidFill>
                  <a:srgbClr val="500000"/>
                </a:solidFill>
                <a:latin typeface="Century Schoolbook" panose="02040604050505020304" pitchFamily="18" charset="0"/>
              </a:rPr>
              <a:t> басни.</a:t>
            </a:r>
          </a:p>
          <a:p>
            <a:pPr lvl="0"/>
            <a:r>
              <a:rPr lang="ru-RU" sz="2700" i="1" dirty="0">
                <a:solidFill>
                  <a:srgbClr val="500000"/>
                </a:solidFill>
                <a:latin typeface="Century Schoolbook" panose="02040604050505020304" pitchFamily="18" charset="0"/>
              </a:rPr>
              <a:t>Пословицы и поговорки,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которые </a:t>
            </a:r>
            <a:r>
              <a:rPr lang="ru-RU" sz="2700" i="1" dirty="0">
                <a:solidFill>
                  <a:srgbClr val="500000"/>
                </a:solidFill>
                <a:latin typeface="Century Schoolbook" panose="02040604050505020304" pitchFamily="18" charset="0"/>
              </a:rPr>
              <a:t>подходят для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о</a:t>
            </a:r>
            <a:r>
              <a:rPr lang="ru-RU" sz="2700" i="1" dirty="0" smtClean="0">
                <a:solidFill>
                  <a:srgbClr val="500000"/>
                </a:solidFill>
                <a:latin typeface="Century Schoolbook" panose="02040604050505020304" pitchFamily="18" charset="0"/>
              </a:rPr>
              <a:t>писания текста.</a:t>
            </a:r>
            <a:r>
              <a:rPr lang="ru-RU" sz="2700" i="1" dirty="0">
                <a:solidFill>
                  <a:srgbClr val="500000"/>
                </a:solidFill>
                <a:latin typeface="Century Schoolbook" panose="02040604050505020304" pitchFamily="18" charset="0"/>
              </a:rPr>
              <a:t>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a:t>
            </a:r>
            <a:r>
              <a:rPr lang="ru-RU" sz="2700" i="1" dirty="0" smtClean="0">
                <a:solidFill>
                  <a:srgbClr val="500000"/>
                </a:solidFill>
                <a:latin typeface="Century Schoolbook" panose="02040604050505020304" pitchFamily="18" charset="0"/>
              </a:rPr>
              <a:t>возраста </a:t>
            </a:r>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басни</a:t>
            </a:r>
            <a:r>
              <a:rPr lang="ru-RU" sz="2700" i="1" dirty="0">
                <a:solidFill>
                  <a:srgbClr val="500000"/>
                </a:solidFill>
                <a:latin typeface="Century Schoolbook" panose="02040604050505020304" pitchFamily="18" charset="0"/>
              </a:rPr>
              <a:t>.</a:t>
            </a:r>
          </a:p>
          <a:p>
            <a:pPr lvl="0"/>
            <a:r>
              <a:rPr lang="ru-RU" dirty="0"/>
              <a:t/>
            </a:r>
            <a:br>
              <a:rPr lang="ru-RU" dirty="0"/>
            </a:br>
            <a:endParaRPr lang="ru-RU" dirty="0"/>
          </a:p>
          <a:p>
            <a:pPr lvl="0"/>
            <a:endParaRPr lang="ru-RU" dirty="0"/>
          </a:p>
        </p:txBody>
      </p:sp>
    </p:spTree>
    <p:extLst>
      <p:ext uri="{BB962C8B-B14F-4D97-AF65-F5344CB8AC3E}">
        <p14:creationId xmlns:p14="http://schemas.microsoft.com/office/powerpoint/2010/main" val="5270883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848844" y="289512"/>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“Два </a:t>
            </a:r>
            <a:r>
              <a:rPr lang="ru-RU" sz="2800" b="1" i="1" dirty="0">
                <a:solidFill>
                  <a:srgbClr val="500000"/>
                </a:solidFill>
                <a:latin typeface="Century Schoolbook" panose="02040604050505020304" pitchFamily="18" charset="0"/>
              </a:rPr>
              <a:t>товарища</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27363" y="2922533"/>
            <a:ext cx="6364638" cy="3935467"/>
          </a:xfrm>
          <a:prstGeom prst="rect">
            <a:avLst/>
          </a:prstGeom>
          <a:effectLst>
            <a:softEdge rad="317500"/>
          </a:effectLst>
        </p:spPr>
      </p:pic>
      <p:sp>
        <p:nvSpPr>
          <p:cNvPr id="5" name="TextBox 4"/>
          <p:cNvSpPr txBox="1"/>
          <p:nvPr/>
        </p:nvSpPr>
        <p:spPr>
          <a:xfrm>
            <a:off x="848844" y="1450029"/>
            <a:ext cx="11090114" cy="6124754"/>
          </a:xfrm>
          <a:prstGeom prst="rect">
            <a:avLst/>
          </a:prstGeom>
          <a:noFill/>
        </p:spPr>
        <p:txBody>
          <a:bodyPr wrap="square" rtlCol="0">
            <a:spAutoFit/>
          </a:bodyPr>
          <a:lstStyle/>
          <a:p>
            <a:pPr lvl="0" algn="ctr"/>
            <a:r>
              <a:rPr lang="ru-RU" sz="2800" b="1" i="1" dirty="0">
                <a:solidFill>
                  <a:srgbClr val="500000"/>
                </a:solidFill>
                <a:latin typeface="Century Schoolbook" panose="02040604050505020304" pitchFamily="18" charset="0"/>
              </a:rPr>
              <a:t>Анализ басни </a:t>
            </a:r>
            <a:r>
              <a:rPr lang="ru-RU" sz="2800" b="1" i="1" dirty="0" smtClean="0">
                <a:solidFill>
                  <a:srgbClr val="500000"/>
                </a:solidFill>
                <a:latin typeface="Century Schoolbook" panose="02040604050505020304" pitchFamily="18" charset="0"/>
              </a:rPr>
              <a:t>по плану </a:t>
            </a:r>
          </a:p>
          <a:p>
            <a:pPr lvl="0"/>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Главные герои и сюжет басни. </a:t>
            </a:r>
          </a:p>
          <a:p>
            <a:pPr lvl="0"/>
            <a:r>
              <a:rPr lang="ru-RU" sz="2800" i="1" dirty="0" smtClean="0">
                <a:solidFill>
                  <a:srgbClr val="500000"/>
                </a:solidFill>
                <a:latin typeface="Century Schoolbook" panose="02040604050505020304" pitchFamily="18" charset="0"/>
              </a:rPr>
              <a:t>Основная идея произведения. </a:t>
            </a:r>
          </a:p>
          <a:p>
            <a:pPr lvl="0"/>
            <a:r>
              <a:rPr lang="ru-RU" sz="2800" i="1" dirty="0" smtClean="0">
                <a:solidFill>
                  <a:srgbClr val="500000"/>
                </a:solidFill>
                <a:latin typeface="Century Schoolbook" panose="02040604050505020304" pitchFamily="18" charset="0"/>
              </a:rPr>
              <a:t>Анализ басни.</a:t>
            </a:r>
          </a:p>
          <a:p>
            <a:pPr lvl="0"/>
            <a:r>
              <a:rPr lang="ru-RU" sz="2800" i="1" dirty="0">
                <a:solidFill>
                  <a:srgbClr val="500000"/>
                </a:solidFill>
                <a:latin typeface="Century Schoolbook" panose="02040604050505020304" pitchFamily="18" charset="0"/>
              </a:rPr>
              <a:t>Мораль басни Толстого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a:t>
            </a:r>
            <a:r>
              <a:rPr lang="ru-RU" sz="2800" i="1" dirty="0">
                <a:solidFill>
                  <a:srgbClr val="500000"/>
                </a:solidFill>
                <a:latin typeface="Century Schoolbook" panose="02040604050505020304" pitchFamily="18" charset="0"/>
              </a:rPr>
              <a:t>Два товарища</a:t>
            </a:r>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Пословицы и поговорки, которые </a:t>
            </a:r>
          </a:p>
          <a:p>
            <a:pPr lvl="0"/>
            <a:r>
              <a:rPr lang="ru-RU" sz="2800" i="1" dirty="0" smtClean="0">
                <a:solidFill>
                  <a:srgbClr val="500000"/>
                </a:solidFill>
                <a:latin typeface="Century Schoolbook" panose="02040604050505020304" pitchFamily="18" charset="0"/>
              </a:rPr>
              <a:t>подходят для описания басни</a:t>
            </a:r>
            <a:r>
              <a:rPr lang="ru-RU" sz="2800" i="1" dirty="0" smtClean="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Вопросы к детям дошкольного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возраста </a:t>
            </a:r>
            <a:r>
              <a:rPr lang="ru-RU" sz="2700" i="1" dirty="0">
                <a:solidFill>
                  <a:srgbClr val="500000"/>
                </a:solidFill>
                <a:latin typeface="Century Schoolbook" panose="02040604050505020304" pitchFamily="18" charset="0"/>
              </a:rPr>
              <a:t>для анализа содержания </a:t>
            </a:r>
            <a:endParaRPr lang="ru-RU" sz="27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a:t>
            </a:r>
          </a:p>
          <a:p>
            <a:pPr lvl="0"/>
            <a:r>
              <a:rPr lang="ru-RU" sz="2800" i="1" dirty="0" smtClean="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pPr lvl="0"/>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4705371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TextBox 1"/>
          <p:cNvSpPr txBox="1"/>
          <p:nvPr/>
        </p:nvSpPr>
        <p:spPr>
          <a:xfrm>
            <a:off x="3142316" y="1707894"/>
            <a:ext cx="9049684" cy="523220"/>
          </a:xfrm>
          <a:prstGeom prst="rect">
            <a:avLst/>
          </a:prstGeom>
          <a:noFill/>
        </p:spPr>
        <p:txBody>
          <a:bodyPr wrap="square" rtlCol="0">
            <a:spAutoFit/>
          </a:bodyPr>
          <a:lstStyle/>
          <a:p>
            <a:pPr lvl="0" algn="ctr"/>
            <a:r>
              <a:rPr lang="ru-RU" sz="2800" b="1" i="1" dirty="0" smtClean="0">
                <a:solidFill>
                  <a:srgbClr val="500000"/>
                </a:solidFill>
                <a:latin typeface="Century Schoolbook" panose="02040604050505020304" pitchFamily="18" charset="0"/>
              </a:rPr>
              <a:t>Анализ рассказа по плану </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608" y="1433374"/>
            <a:ext cx="3503277" cy="3632024"/>
          </a:xfrm>
          <a:prstGeom prst="rect">
            <a:avLst/>
          </a:prstGeom>
          <a:effectLst>
            <a:softEdge rad="127000"/>
          </a:effectLst>
        </p:spPr>
      </p:pic>
      <p:sp>
        <p:nvSpPr>
          <p:cNvPr id="7" name="TextBox 6"/>
          <p:cNvSpPr txBox="1"/>
          <p:nvPr/>
        </p:nvSpPr>
        <p:spPr>
          <a:xfrm>
            <a:off x="4681316" y="2239375"/>
            <a:ext cx="7365541" cy="3539430"/>
          </a:xfrm>
          <a:prstGeom prst="rect">
            <a:avLst/>
          </a:prstGeom>
          <a:noFill/>
        </p:spPr>
        <p:txBody>
          <a:bodyPr wrap="square" rtlCol="0">
            <a:spAutoFit/>
          </a:bodyPr>
          <a:lstStyle/>
          <a:p>
            <a:pPr lvl="0"/>
            <a:r>
              <a:rPr lang="ru-RU" sz="2700" i="1" dirty="0" smtClean="0">
                <a:solidFill>
                  <a:srgbClr val="500000"/>
                </a:solidFill>
                <a:latin typeface="Century Schoolbook" panose="02040604050505020304" pitchFamily="18" charset="0"/>
              </a:rPr>
              <a:t>Главные герои </a:t>
            </a:r>
            <a:r>
              <a:rPr lang="ru-RU" sz="2700" i="1" dirty="0">
                <a:solidFill>
                  <a:srgbClr val="500000"/>
                </a:solidFill>
                <a:latin typeface="Century Schoolbook" panose="02040604050505020304" pitchFamily="18" charset="0"/>
              </a:rPr>
              <a:t>и сюжет </a:t>
            </a:r>
            <a:r>
              <a:rPr lang="ru-RU" sz="2700" i="1" dirty="0" smtClean="0">
                <a:solidFill>
                  <a:srgbClr val="500000"/>
                </a:solidFill>
                <a:latin typeface="Century Schoolbook" panose="02040604050505020304" pitchFamily="18" charset="0"/>
              </a:rPr>
              <a:t>рассказа. </a:t>
            </a:r>
          </a:p>
          <a:p>
            <a:pPr lvl="0"/>
            <a:r>
              <a:rPr lang="ru-RU" sz="2700" i="1" dirty="0">
                <a:solidFill>
                  <a:srgbClr val="500000"/>
                </a:solidFill>
                <a:latin typeface="Century Schoolbook" panose="02040604050505020304" pitchFamily="18" charset="0"/>
              </a:rPr>
              <a:t>Краткое содержание </a:t>
            </a:r>
            <a:r>
              <a:rPr lang="ru-RU" sz="2700" i="1" dirty="0" smtClean="0">
                <a:solidFill>
                  <a:srgbClr val="500000"/>
                </a:solidFill>
                <a:latin typeface="Century Schoolbook" panose="02040604050505020304" pitchFamily="18" charset="0"/>
              </a:rPr>
              <a:t>рассказа. </a:t>
            </a:r>
            <a:r>
              <a:rPr lang="ru-RU" sz="2700" i="1" dirty="0">
                <a:solidFill>
                  <a:srgbClr val="500000"/>
                </a:solidFill>
                <a:latin typeface="Century Schoolbook" panose="02040604050505020304" pitchFamily="18" charset="0"/>
              </a:rPr>
              <a:t>Основная идея </a:t>
            </a:r>
            <a:r>
              <a:rPr lang="ru-RU" sz="2700" i="1" dirty="0" smtClean="0">
                <a:solidFill>
                  <a:srgbClr val="500000"/>
                </a:solidFill>
                <a:latin typeface="Century Schoolbook" panose="02040604050505020304" pitchFamily="18" charset="0"/>
              </a:rPr>
              <a:t>произведения.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Анализ </a:t>
            </a:r>
            <a:r>
              <a:rPr lang="ru-RU" sz="2700" i="1" dirty="0" smtClean="0">
                <a:solidFill>
                  <a:srgbClr val="500000"/>
                </a:solidFill>
                <a:latin typeface="Century Schoolbook" panose="02040604050505020304" pitchFamily="18" charset="0"/>
              </a:rPr>
              <a:t>рассказа. </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Мораль рассказа </a:t>
            </a:r>
            <a:r>
              <a:rPr lang="ru-RU" sz="2700" i="1" dirty="0" smtClean="0">
                <a:solidFill>
                  <a:srgbClr val="500000"/>
                </a:solidFill>
                <a:latin typeface="Century Schoolbook" panose="02040604050505020304" pitchFamily="18" charset="0"/>
              </a:rPr>
              <a:t>Толстого </a:t>
            </a:r>
            <a:r>
              <a:rPr lang="ru-RU" sz="2700" i="1" dirty="0">
                <a:solidFill>
                  <a:srgbClr val="500000"/>
                </a:solidFill>
                <a:latin typeface="Century Schoolbook" panose="02040604050505020304" pitchFamily="18" charset="0"/>
              </a:rPr>
              <a:t>«Старый дед и внучек</a:t>
            </a:r>
            <a:r>
              <a:rPr lang="ru-RU" sz="2700" i="1" dirty="0" smtClean="0">
                <a:solidFill>
                  <a:srgbClr val="500000"/>
                </a:solidFill>
                <a:latin typeface="Century Schoolbook" panose="02040604050505020304" pitchFamily="18" charset="0"/>
              </a:rPr>
              <a:t>».</a:t>
            </a:r>
          </a:p>
          <a:p>
            <a:pPr lvl="0"/>
            <a:r>
              <a:rPr lang="ru-RU" sz="2700" i="1" dirty="0" smtClean="0">
                <a:solidFill>
                  <a:srgbClr val="500000"/>
                </a:solidFill>
                <a:latin typeface="Century Schoolbook" panose="02040604050505020304" pitchFamily="18" charset="0"/>
              </a:rPr>
              <a:t>Чему учит рассказ. </a:t>
            </a:r>
            <a:endParaRPr lang="ru-RU" sz="2700" i="1" dirty="0">
              <a:solidFill>
                <a:srgbClr val="500000"/>
              </a:solidFill>
              <a:latin typeface="Century Schoolbook" panose="02040604050505020304" pitchFamily="18" charset="0"/>
            </a:endParaRPr>
          </a:p>
          <a:p>
            <a:pPr lvl="0"/>
            <a:endParaRPr lang="ru-RU" sz="2800" i="1" dirty="0">
              <a:solidFill>
                <a:srgbClr val="500000"/>
              </a:solidFill>
              <a:latin typeface="Century Schoolbook" panose="020406040505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43425" y="4722006"/>
            <a:ext cx="3155602" cy="1876753"/>
          </a:xfrm>
          <a:prstGeom prst="rect">
            <a:avLst/>
          </a:prstGeom>
        </p:spPr>
      </p:pic>
      <p:sp>
        <p:nvSpPr>
          <p:cNvPr id="10" name="TextBox 9"/>
          <p:cNvSpPr txBox="1"/>
          <p:nvPr/>
        </p:nvSpPr>
        <p:spPr>
          <a:xfrm>
            <a:off x="888608" y="5065398"/>
            <a:ext cx="8483534" cy="2246769"/>
          </a:xfrm>
          <a:prstGeom prst="rect">
            <a:avLst/>
          </a:prstGeom>
          <a:noFill/>
        </p:spPr>
        <p:txBody>
          <a:bodyPr wrap="square" rtlCol="0">
            <a:spAutoFit/>
          </a:bodyPr>
          <a:lstStyle/>
          <a:p>
            <a:pPr lvl="0"/>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a:t>
            </a:r>
            <a:r>
              <a:rPr lang="ru-RU" sz="2700" i="1" dirty="0" smtClean="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Вопросы к детям дошкольного возраста </a:t>
            </a:r>
          </a:p>
          <a:p>
            <a:pPr lvl="0"/>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pPr lvl="0"/>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p:txBody>
      </p:sp>
      <p:sp>
        <p:nvSpPr>
          <p:cNvPr id="9" name="Прямоугольник 8"/>
          <p:cNvSpPr/>
          <p:nvPr/>
        </p:nvSpPr>
        <p:spPr>
          <a:xfrm>
            <a:off x="1670722" y="133203"/>
            <a:ext cx="10183905" cy="1384995"/>
          </a:xfrm>
          <a:prstGeom prst="rect">
            <a:avLst/>
          </a:prstGeom>
        </p:spPr>
        <p:txBody>
          <a:bodyPr wrap="square">
            <a:spAutoFit/>
          </a:bodyPr>
          <a:lstStyle/>
          <a:p>
            <a:pPr algn="ctr"/>
            <a:r>
              <a:rPr lang="ru-RU" sz="2800" b="1" i="1" dirty="0">
                <a:solidFill>
                  <a:srgbClr val="500000"/>
                </a:solidFill>
                <a:latin typeface="Century Schoolbook" panose="02040604050505020304" pitchFamily="18" charset="0"/>
              </a:rPr>
              <a:t>Выразительное чтение с элементами драматизации и анализ рассказа Л.Н. Толстого </a:t>
            </a:r>
            <a:r>
              <a:rPr lang="ru-RU" sz="2800" b="1" i="1" dirty="0" smtClean="0">
                <a:solidFill>
                  <a:srgbClr val="500000"/>
                </a:solidFill>
                <a:latin typeface="Century Schoolbook" panose="02040604050505020304" pitchFamily="18" charset="0"/>
              </a:rPr>
              <a:t>“Старый </a:t>
            </a:r>
            <a:r>
              <a:rPr lang="ru-RU" sz="2800" b="1" i="1" dirty="0">
                <a:solidFill>
                  <a:srgbClr val="500000"/>
                </a:solidFill>
                <a:latin typeface="Century Schoolbook" panose="02040604050505020304" pitchFamily="18" charset="0"/>
              </a:rPr>
              <a:t>дед и </a:t>
            </a:r>
            <a:r>
              <a:rPr lang="ru-RU" sz="2800" b="1" i="1" dirty="0" smtClean="0">
                <a:solidFill>
                  <a:srgbClr val="500000"/>
                </a:solidFill>
                <a:latin typeface="Century Schoolbook" panose="02040604050505020304" pitchFamily="18" charset="0"/>
              </a:rPr>
              <a:t>внучек”</a:t>
            </a:r>
            <a:endParaRPr lang="ru-RU" sz="2800" dirty="0">
              <a:solidFill>
                <a:srgbClr val="500000"/>
              </a:solidFill>
            </a:endParaRPr>
          </a:p>
        </p:txBody>
      </p:sp>
    </p:spTree>
    <p:extLst>
      <p:ext uri="{BB962C8B-B14F-4D97-AF65-F5344CB8AC3E}">
        <p14:creationId xmlns:p14="http://schemas.microsoft.com/office/powerpoint/2010/main" val="14148760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r="15422" b="6351"/>
          <a:stretch/>
        </p:blipFill>
        <p:spPr>
          <a:xfrm>
            <a:off x="6610357" y="2799600"/>
            <a:ext cx="5581643" cy="4058400"/>
          </a:xfrm>
          <a:prstGeom prst="rect">
            <a:avLst/>
          </a:prstGeom>
        </p:spPr>
      </p:pic>
      <p:sp>
        <p:nvSpPr>
          <p:cNvPr id="4" name="TextBox 3"/>
          <p:cNvSpPr txBox="1"/>
          <p:nvPr/>
        </p:nvSpPr>
        <p:spPr>
          <a:xfrm>
            <a:off x="548348" y="1414605"/>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7" name="TextBox 6"/>
          <p:cNvSpPr txBox="1"/>
          <p:nvPr/>
        </p:nvSpPr>
        <p:spPr>
          <a:xfrm>
            <a:off x="692727" y="298245"/>
            <a:ext cx="11108749" cy="138499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“Лгун</a:t>
            </a:r>
            <a:r>
              <a:rPr lang="ru-RU" sz="2800" b="1" i="1" dirty="0">
                <a:solidFill>
                  <a:srgbClr val="500000"/>
                </a:solidFill>
                <a:latin typeface="Century Schoolbook" panose="02040604050505020304" pitchFamily="18" charset="0"/>
              </a:rPr>
              <a:t>”</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5" name="TextBox 4"/>
          <p:cNvSpPr txBox="1"/>
          <p:nvPr/>
        </p:nvSpPr>
        <p:spPr>
          <a:xfrm>
            <a:off x="1107143" y="1981485"/>
            <a:ext cx="8491014" cy="5693866"/>
          </a:xfrm>
          <a:prstGeom prst="rect">
            <a:avLst/>
          </a:prstGeom>
          <a:noFill/>
        </p:spPr>
        <p:txBody>
          <a:bodyPr wrap="square" rtlCol="0">
            <a:spAutoFit/>
          </a:bodyPr>
          <a:lstStyle/>
          <a:p>
            <a:r>
              <a:rPr lang="ru-RU" sz="2800" i="1" dirty="0" smtClean="0">
                <a:solidFill>
                  <a:srgbClr val="500000"/>
                </a:solidFill>
                <a:latin typeface="Century Schoolbook" panose="02040604050505020304" pitchFamily="18" charset="0"/>
              </a:rPr>
              <a:t>Жанр</a:t>
            </a:r>
            <a:r>
              <a:rPr lang="ru-RU" sz="28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Главные герои рассказа и их характеристика.</a:t>
            </a:r>
          </a:p>
          <a:p>
            <a:r>
              <a:rPr lang="ru-RU" sz="2800" i="1" dirty="0">
                <a:solidFill>
                  <a:srgbClr val="500000"/>
                </a:solidFill>
                <a:latin typeface="Century Schoolbook" panose="02040604050505020304" pitchFamily="18" charset="0"/>
              </a:rPr>
              <a:t>Мораль произведения.</a:t>
            </a:r>
          </a:p>
          <a:p>
            <a:r>
              <a:rPr lang="ru-RU" sz="2800" i="1" dirty="0">
                <a:solidFill>
                  <a:srgbClr val="500000"/>
                </a:solidFill>
                <a:latin typeface="Century Schoolbook" panose="02040604050505020304" pitchFamily="18" charset="0"/>
              </a:rPr>
              <a:t>Анализ.</a:t>
            </a:r>
          </a:p>
          <a:p>
            <a:r>
              <a:rPr lang="ru-RU" sz="2800" i="1" dirty="0">
                <a:solidFill>
                  <a:srgbClr val="500000"/>
                </a:solidFill>
                <a:latin typeface="Century Schoolbook" panose="02040604050505020304" pitchFamily="18" charset="0"/>
              </a:rPr>
              <a:t>Главная мысль.</a:t>
            </a:r>
          </a:p>
          <a:p>
            <a:r>
              <a:rPr lang="ru-RU" sz="2800" i="1" dirty="0">
                <a:solidFill>
                  <a:srgbClr val="500000"/>
                </a:solidFill>
                <a:latin typeface="Century Schoolbook" panose="02040604050505020304" pitchFamily="18" charset="0"/>
              </a:rPr>
              <a:t>Чему учит рассказ.</a:t>
            </a:r>
          </a:p>
          <a:p>
            <a:r>
              <a:rPr lang="ru-RU" sz="2800" i="1" dirty="0">
                <a:solidFill>
                  <a:srgbClr val="500000"/>
                </a:solidFill>
                <a:latin typeface="Century Schoolbook" panose="02040604050505020304" pitchFamily="18" charset="0"/>
              </a:rPr>
              <a:t>Пословицы 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p>
          <a:p>
            <a:r>
              <a:rPr lang="ru-RU" sz="2800" i="1" dirty="0">
                <a:solidFill>
                  <a:srgbClr val="500000"/>
                </a:solidFill>
                <a:latin typeface="Century Schoolbook" panose="02040604050505020304" pitchFamily="18" charset="0"/>
              </a:rPr>
              <a:t>описания рассказа</a:t>
            </a:r>
            <a:r>
              <a:rPr lang="ru-RU" sz="2800" i="1" dirty="0" smtClean="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Вопросы к детям дошкольного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возраста </a:t>
            </a:r>
            <a:r>
              <a:rPr lang="ru-RU" sz="2700" i="1" dirty="0">
                <a:solidFill>
                  <a:srgbClr val="500000"/>
                </a:solidFill>
                <a:latin typeface="Century Schoolbook" panose="02040604050505020304" pitchFamily="18" charset="0"/>
              </a:rPr>
              <a:t>для анализа содержания </a:t>
            </a:r>
            <a:endParaRPr lang="ru-RU" sz="27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рассказа</a:t>
            </a:r>
            <a:r>
              <a:rPr lang="ru-RU" sz="28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t>
            </a:r>
          </a:p>
          <a:p>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1138574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214534" y="1746191"/>
            <a:ext cx="8909171"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18484" y="2345322"/>
            <a:ext cx="6520732" cy="4386554"/>
          </a:xfrm>
          <a:prstGeom prst="rect">
            <a:avLst/>
          </a:prstGeom>
          <a:effectLst>
            <a:softEdge rad="317500"/>
          </a:effectLst>
        </p:spPr>
      </p:pic>
      <p:sp>
        <p:nvSpPr>
          <p:cNvPr id="5" name="TextBox 4"/>
          <p:cNvSpPr txBox="1"/>
          <p:nvPr/>
        </p:nvSpPr>
        <p:spPr>
          <a:xfrm>
            <a:off x="692727" y="247394"/>
            <a:ext cx="11201017" cy="176971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700" b="1" i="1" dirty="0">
                <a:solidFill>
                  <a:srgbClr val="500000"/>
                </a:solidFill>
                <a:latin typeface="Century Schoolbook" panose="02040604050505020304" pitchFamily="18" charset="0"/>
              </a:rPr>
              <a:t>Выразительное чтение и анализ </a:t>
            </a:r>
            <a:r>
              <a:rPr lang="ru-RU" sz="2700" b="1" i="1" dirty="0" smtClean="0">
                <a:solidFill>
                  <a:srgbClr val="500000"/>
                </a:solidFill>
                <a:latin typeface="Century Schoolbook" panose="02040604050505020304" pitchFamily="18" charset="0"/>
              </a:rPr>
              <a:t>рассказа </a:t>
            </a:r>
          </a:p>
          <a:p>
            <a:pPr lvl="0" algn="ctr"/>
            <a:r>
              <a:rPr lang="ru-RU" sz="2700" b="1" i="1" dirty="0" smtClean="0">
                <a:solidFill>
                  <a:srgbClr val="500000"/>
                </a:solidFill>
                <a:latin typeface="Century Schoolbook" panose="02040604050505020304" pitchFamily="18" charset="0"/>
              </a:rPr>
              <a:t>Л.Н</a:t>
            </a:r>
            <a:r>
              <a:rPr lang="ru-RU" sz="2700" b="1" i="1" dirty="0">
                <a:solidFill>
                  <a:srgbClr val="500000"/>
                </a:solidFill>
                <a:latin typeface="Century Schoolbook" panose="02040604050505020304" pitchFamily="18" charset="0"/>
              </a:rPr>
              <a:t>. Толстого </a:t>
            </a:r>
            <a:r>
              <a:rPr lang="ru-RU" sz="2400" b="1" i="1" dirty="0" smtClean="0">
                <a:solidFill>
                  <a:srgbClr val="500000"/>
                </a:solidFill>
                <a:latin typeface="Century Schoolbook" panose="02040604050505020304" pitchFamily="18" charset="0"/>
              </a:rPr>
              <a:t>“</a:t>
            </a:r>
            <a:r>
              <a:rPr lang="ru-RU" sz="2700" b="1" i="1" dirty="0" smtClean="0">
                <a:solidFill>
                  <a:srgbClr val="500000"/>
                </a:solidFill>
                <a:latin typeface="Century Schoolbook" panose="02040604050505020304" pitchFamily="18" charset="0"/>
              </a:rPr>
              <a:t>Дуб </a:t>
            </a:r>
            <a:r>
              <a:rPr lang="ru-RU" sz="2700" b="1" i="1" dirty="0">
                <a:solidFill>
                  <a:srgbClr val="500000"/>
                </a:solidFill>
                <a:latin typeface="Century Schoolbook" panose="02040604050505020304" pitchFamily="18" charset="0"/>
              </a:rPr>
              <a:t>и </a:t>
            </a:r>
            <a:r>
              <a:rPr lang="ru-RU" sz="2700" b="1" i="1" dirty="0" smtClean="0">
                <a:solidFill>
                  <a:srgbClr val="500000"/>
                </a:solidFill>
                <a:latin typeface="Century Schoolbook" panose="02040604050505020304" pitchFamily="18" charset="0"/>
              </a:rPr>
              <a:t>орешник</a:t>
            </a:r>
            <a:r>
              <a:rPr lang="ru-RU" sz="2400" b="1" i="1" dirty="0" smtClean="0">
                <a:solidFill>
                  <a:srgbClr val="500000"/>
                </a:solidFill>
                <a:latin typeface="Century Schoolbook" panose="02040604050505020304" pitchFamily="18" charset="0"/>
              </a:rPr>
              <a:t>”</a:t>
            </a:r>
            <a:r>
              <a:rPr lang="ru-RU" sz="2700" b="1" i="1" dirty="0" smtClean="0">
                <a:solidFill>
                  <a:srgbClr val="500000"/>
                </a:solidFill>
                <a:latin typeface="Century Schoolbook" panose="02040604050505020304" pitchFamily="18" charset="0"/>
              </a:rPr>
              <a:t> </a:t>
            </a:r>
            <a:r>
              <a:rPr lang="ru-RU" sz="2700" i="1" dirty="0">
                <a:solidFill>
                  <a:srgbClr val="500000"/>
                </a:solidFill>
                <a:latin typeface="Century Schoolbook" panose="02040604050505020304" pitchFamily="18" charset="0"/>
              </a:rPr>
              <a:t>(</a:t>
            </a:r>
            <a:r>
              <a:rPr lang="ru-RU" sz="2700" i="1" dirty="0" smtClean="0">
                <a:solidFill>
                  <a:srgbClr val="500000"/>
                </a:solidFill>
                <a:latin typeface="Century Schoolbook" panose="02040604050505020304" pitchFamily="18" charset="0"/>
              </a:rPr>
              <a:t>1875)</a:t>
            </a:r>
            <a:r>
              <a:rPr lang="ru-RU" sz="2700" b="1" i="1" dirty="0" smtClean="0">
                <a:solidFill>
                  <a:srgbClr val="500000"/>
                </a:solidFill>
                <a:latin typeface="Century Schoolbook" panose="02040604050505020304" pitchFamily="18" charset="0"/>
              </a:rPr>
              <a:t>,</a:t>
            </a:r>
            <a:r>
              <a:rPr lang="ru-RU" sz="2700" i="1" dirty="0" smtClean="0">
                <a:solidFill>
                  <a:srgbClr val="500000"/>
                </a:solidFill>
                <a:latin typeface="Century Schoolbook" panose="02040604050505020304" pitchFamily="18" charset="0"/>
              </a:rPr>
              <a:t> </a:t>
            </a:r>
          </a:p>
          <a:p>
            <a:pPr algn="ctr"/>
            <a:r>
              <a:rPr lang="ru-RU" sz="2700" b="1" i="1" dirty="0" smtClean="0">
                <a:solidFill>
                  <a:srgbClr val="500000"/>
                </a:solidFill>
                <a:latin typeface="Century Schoolbook" panose="02040604050505020304" pitchFamily="18" charset="0"/>
              </a:rPr>
              <a:t>разыгрывание театрализованного этюда </a:t>
            </a: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4" name="Прямоугольник 3"/>
          <p:cNvSpPr/>
          <p:nvPr/>
        </p:nvSpPr>
        <p:spPr>
          <a:xfrm>
            <a:off x="938025" y="2453930"/>
            <a:ext cx="8117304" cy="4524315"/>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рассказа и </a:t>
            </a:r>
            <a:r>
              <a:rPr lang="ru-RU" sz="2700" i="1" dirty="0" smtClean="0">
                <a:solidFill>
                  <a:srgbClr val="500000"/>
                </a:solidFill>
                <a:latin typeface="Century Schoolbook" panose="02040604050505020304" pitchFamily="18" charset="0"/>
              </a:rPr>
              <a:t>их характеристика</a:t>
            </a:r>
            <a:r>
              <a:rPr lang="ru-RU" sz="2700" i="1" dirty="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Мораль произведения.</a:t>
            </a: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рассказ.</a:t>
            </a:r>
          </a:p>
          <a:p>
            <a:pPr lvl="0"/>
            <a:r>
              <a:rPr lang="ru-RU" sz="2700" i="1" dirty="0">
                <a:solidFill>
                  <a:srgbClr val="500000"/>
                </a:solidFill>
                <a:latin typeface="Century Schoolbook" panose="02040604050505020304" pitchFamily="18" charset="0"/>
              </a:rPr>
              <a:t>Пословицы которые </a:t>
            </a:r>
            <a:r>
              <a:rPr lang="ru-RU" sz="2700" i="1" dirty="0" smtClean="0">
                <a:solidFill>
                  <a:srgbClr val="500000"/>
                </a:solidFill>
                <a:latin typeface="Century Schoolbook" panose="02040604050505020304" pitchFamily="18" charset="0"/>
              </a:rPr>
              <a:t>подходят </a:t>
            </a:r>
            <a:r>
              <a:rPr lang="ru-RU" sz="2700" i="1" dirty="0">
                <a:solidFill>
                  <a:srgbClr val="500000"/>
                </a:solidFill>
                <a:latin typeface="Century Schoolbook" panose="02040604050505020304" pitchFamily="18" charset="0"/>
              </a:rPr>
              <a:t>для </a:t>
            </a:r>
          </a:p>
          <a:p>
            <a:pPr lvl="0"/>
            <a:r>
              <a:rPr lang="ru-RU" sz="2700" i="1" dirty="0">
                <a:solidFill>
                  <a:srgbClr val="500000"/>
                </a:solidFill>
                <a:latin typeface="Century Schoolbook" panose="02040604050505020304" pitchFamily="18" charset="0"/>
              </a:rPr>
              <a:t>описания рассказа.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возраста</a:t>
            </a:r>
            <a:r>
              <a:rPr lang="ru-RU" sz="2700" i="1" dirty="0">
                <a:solidFill>
                  <a:srgbClr val="500000"/>
                </a:solidFill>
                <a:latin typeface="Century Schoolbook" panose="02040604050505020304" pitchFamily="18" charset="0"/>
              </a:rPr>
              <a:t> для анализа содержания</a:t>
            </a:r>
            <a:r>
              <a:rPr lang="ru-RU" sz="2700" i="1" dirty="0" smtClean="0">
                <a:solidFill>
                  <a:srgbClr val="500000"/>
                </a:solidFill>
                <a:latin typeface="Century Schoolbook" panose="02040604050505020304" pitchFamily="18" charset="0"/>
              </a:rPr>
              <a:t> рассказа</a:t>
            </a:r>
            <a:r>
              <a:rPr lang="ru-RU" sz="27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16626742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847850" y="282061"/>
            <a:ext cx="9124949" cy="954107"/>
          </a:xfrm>
          <a:prstGeom prst="rect">
            <a:avLst/>
          </a:prstGeom>
        </p:spPr>
        <p:txBody>
          <a:bodyPr wrap="square">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“Девочка и грибы”</a:t>
            </a:r>
            <a:endParaRPr lang="ru-RU" sz="2800" dirty="0">
              <a:solidFill>
                <a:srgbClr val="500000"/>
              </a:solidFill>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30444" y="2417801"/>
            <a:ext cx="3477151" cy="4257128"/>
          </a:xfrm>
          <a:prstGeom prst="rect">
            <a:avLst/>
          </a:prstGeom>
          <a:effectLst/>
        </p:spPr>
      </p:pic>
      <p:sp>
        <p:nvSpPr>
          <p:cNvPr id="7" name="TextBox 6"/>
          <p:cNvSpPr txBox="1"/>
          <p:nvPr/>
        </p:nvSpPr>
        <p:spPr>
          <a:xfrm>
            <a:off x="692728" y="1463694"/>
            <a:ext cx="7370618"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2" name="TextBox 1"/>
          <p:cNvSpPr txBox="1"/>
          <p:nvPr/>
        </p:nvSpPr>
        <p:spPr>
          <a:xfrm>
            <a:off x="1184564" y="2244436"/>
            <a:ext cx="7294418" cy="4832092"/>
          </a:xfrm>
          <a:prstGeom prst="rect">
            <a:avLst/>
          </a:prstGeom>
          <a:noFill/>
        </p:spPr>
        <p:txBody>
          <a:bodyPr wrap="square" rtlCol="0">
            <a:spAutoFit/>
          </a:bodyPr>
          <a:lstStyle/>
          <a:p>
            <a:r>
              <a:rPr lang="ru-RU" dirty="0"/>
              <a:t> </a:t>
            </a:r>
            <a:r>
              <a:rPr lang="ru-RU" sz="2800" i="1" dirty="0" smtClean="0">
                <a:solidFill>
                  <a:srgbClr val="500000"/>
                </a:solidFill>
                <a:latin typeface="Century Schoolbook" panose="02040604050505020304" pitchFamily="18" charset="0"/>
              </a:rPr>
              <a:t>Жанр.</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r>
              <a:rPr lang="ru-RU" sz="2800" i="1" dirty="0" smtClean="0">
                <a:solidFill>
                  <a:srgbClr val="500000"/>
                </a:solidFill>
                <a:latin typeface="Century Schoolbook" panose="02040604050505020304" pitchFamily="18" charset="0"/>
              </a:rPr>
              <a:t>Главные </a:t>
            </a:r>
            <a:r>
              <a:rPr lang="ru-RU" sz="2800" i="1" dirty="0">
                <a:solidFill>
                  <a:srgbClr val="500000"/>
                </a:solidFill>
                <a:latin typeface="Century Schoolbook" panose="02040604050505020304" pitchFamily="18" charset="0"/>
              </a:rPr>
              <a:t>герои рассказа </a:t>
            </a:r>
            <a:r>
              <a:rPr lang="ru-RU" sz="2800" i="1" dirty="0" smtClean="0">
                <a:solidFill>
                  <a:srgbClr val="500000"/>
                </a:solidFill>
                <a:latin typeface="Century Schoolbook" panose="02040604050505020304" pitchFamily="18" charset="0"/>
              </a:rPr>
              <a:t>и </a:t>
            </a:r>
            <a:r>
              <a:rPr lang="ru-RU" sz="2800" i="1" dirty="0">
                <a:solidFill>
                  <a:srgbClr val="500000"/>
                </a:solidFill>
                <a:latin typeface="Century Schoolbook" panose="02040604050505020304" pitchFamily="18" charset="0"/>
              </a:rPr>
              <a:t>их </a:t>
            </a:r>
            <a:r>
              <a:rPr lang="ru-RU" sz="2800" i="1" dirty="0" smtClean="0">
                <a:solidFill>
                  <a:srgbClr val="500000"/>
                </a:solidFill>
                <a:latin typeface="Century Schoolbook" panose="02040604050505020304" pitchFamily="18" charset="0"/>
              </a:rPr>
              <a:t>характеристика.</a:t>
            </a:r>
          </a:p>
          <a:p>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рассказ.</a:t>
            </a:r>
          </a:p>
          <a:p>
            <a:r>
              <a:rPr lang="ru-RU" sz="2800" i="1" dirty="0">
                <a:solidFill>
                  <a:srgbClr val="500000"/>
                </a:solidFill>
                <a:latin typeface="Century Schoolbook" panose="02040604050505020304" pitchFamily="18" charset="0"/>
              </a:rPr>
              <a:t>Пословицы и поговорки, которые подходят для описания рассказа.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Вопросы к детям дошкольного возраста </a:t>
            </a:r>
          </a:p>
          <a:p>
            <a:pPr lvl="0"/>
            <a:r>
              <a:rPr lang="ru-RU" sz="2800" i="1" dirty="0">
                <a:solidFill>
                  <a:srgbClr val="500000"/>
                </a:solidFill>
                <a:latin typeface="Century Schoolbook" panose="02040604050505020304" pitchFamily="18" charset="0"/>
              </a:rPr>
              <a:t>для анализа содержания рассказа.</a:t>
            </a:r>
          </a:p>
          <a:p>
            <a:endParaRPr lang="ru-RU" sz="2800" i="1" dirty="0">
              <a:solidFill>
                <a:srgbClr val="500000"/>
              </a:solidFill>
              <a:latin typeface="Century Schoolbook" panose="02040604050505020304" pitchFamily="18" charset="0"/>
            </a:endParaRPr>
          </a:p>
          <a:p>
            <a:endParaRPr lang="ru-RU" sz="2800" i="1" dirty="0" smtClean="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444194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896471" y="229926"/>
            <a:ext cx="10742757" cy="1815882"/>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с элементами драматизации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a:t>
            </a:r>
            <a:r>
              <a:rPr lang="ru-RU" sz="2800" b="1" i="1" dirty="0" smtClean="0">
                <a:solidFill>
                  <a:srgbClr val="500000"/>
                </a:solidFill>
                <a:latin typeface="Century Schoolbook" panose="02040604050505020304" pitchFamily="18" charset="0"/>
              </a:rPr>
              <a:t>Толстого “Кот и </a:t>
            </a:r>
            <a:r>
              <a:rPr lang="ru-RU" sz="2800" b="1" i="1" dirty="0">
                <a:solidFill>
                  <a:srgbClr val="500000"/>
                </a:solidFill>
                <a:latin typeface="Century Schoolbook" panose="02040604050505020304" pitchFamily="18" charset="0"/>
              </a:rPr>
              <a:t>мыши”</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03771" y="1590506"/>
            <a:ext cx="3563565" cy="3601719"/>
          </a:xfrm>
          <a:prstGeom prst="rect">
            <a:avLst/>
          </a:prstGeom>
          <a:effectLst>
            <a:softEdge rad="317500"/>
          </a:effectLst>
        </p:spPr>
      </p:pic>
      <p:sp>
        <p:nvSpPr>
          <p:cNvPr id="7" name="TextBox 6"/>
          <p:cNvSpPr txBox="1"/>
          <p:nvPr/>
        </p:nvSpPr>
        <p:spPr>
          <a:xfrm>
            <a:off x="0" y="1569328"/>
            <a:ext cx="7547295"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2" name="Прямоугольник 1"/>
          <p:cNvSpPr/>
          <p:nvPr/>
        </p:nvSpPr>
        <p:spPr>
          <a:xfrm>
            <a:off x="1058779" y="2187162"/>
            <a:ext cx="10908557" cy="4939814"/>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a:t>
            </a:r>
            <a:r>
              <a:rPr lang="ru-RU" sz="2700" i="1" dirty="0" smtClean="0">
                <a:solidFill>
                  <a:srgbClr val="500000"/>
                </a:solidFill>
                <a:latin typeface="Century Schoolbook" panose="02040604050505020304" pitchFamily="18" charset="0"/>
              </a:rPr>
              <a:t>басни</a:t>
            </a:r>
            <a:r>
              <a:rPr lang="ru-RU" sz="2700" i="1" dirty="0">
                <a:solidFill>
                  <a:srgbClr val="500000"/>
                </a:solidFill>
                <a:latin typeface="Century Schoolbook" panose="02040604050505020304" pitchFamily="18" charset="0"/>
              </a:rPr>
              <a:t> и их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характеристика</a:t>
            </a:r>
            <a:r>
              <a:rPr lang="ru-RU" sz="2700" i="1" dirty="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Мораль произведения.</a:t>
            </a: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басня.</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Пословицы которые </a:t>
            </a:r>
            <a:r>
              <a:rPr lang="ru-RU" sz="2700" i="1" dirty="0" smtClean="0">
                <a:solidFill>
                  <a:srgbClr val="500000"/>
                </a:solidFill>
                <a:latin typeface="Century Schoolbook" panose="02040604050505020304" pitchFamily="18" charset="0"/>
              </a:rPr>
              <a:t>подходят </a:t>
            </a:r>
            <a:r>
              <a:rPr lang="ru-RU" sz="2700" i="1" dirty="0">
                <a:solidFill>
                  <a:srgbClr val="500000"/>
                </a:solidFill>
                <a:latin typeface="Century Schoolbook" panose="02040604050505020304" pitchFamily="18" charset="0"/>
              </a:rPr>
              <a:t>для </a:t>
            </a:r>
            <a:r>
              <a:rPr lang="ru-RU" sz="2700" i="1" dirty="0" smtClean="0">
                <a:solidFill>
                  <a:srgbClr val="500000"/>
                </a:solidFill>
                <a:latin typeface="Century Schoolbook" panose="02040604050505020304" pitchFamily="18" charset="0"/>
              </a:rPr>
              <a:t>описания </a:t>
            </a:r>
          </a:p>
          <a:p>
            <a:pPr lvl="0"/>
            <a:r>
              <a:rPr lang="ru-RU" sz="2700" i="1" dirty="0">
                <a:solidFill>
                  <a:srgbClr val="500000"/>
                </a:solidFill>
                <a:latin typeface="Century Schoolbook" panose="02040604050505020304" pitchFamily="18" charset="0"/>
              </a:rPr>
              <a:t>б</a:t>
            </a:r>
            <a:r>
              <a:rPr lang="ru-RU" sz="2700" i="1" dirty="0" smtClean="0">
                <a:solidFill>
                  <a:srgbClr val="500000"/>
                </a:solidFill>
                <a:latin typeface="Century Schoolbook" panose="02040604050505020304" pitchFamily="18" charset="0"/>
              </a:rPr>
              <a:t>асни.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басни</a:t>
            </a:r>
            <a:r>
              <a:rPr lang="ru-RU" sz="27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26954325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828800" y="1349599"/>
            <a:ext cx="8524068"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басни по плану</a:t>
            </a:r>
          </a:p>
          <a:p>
            <a:pPr algn="ctr"/>
            <a:r>
              <a:rPr lang="ru-RU" sz="2800" b="1" i="1" dirty="0" smtClean="0">
                <a:solidFill>
                  <a:srgbClr val="500000"/>
                </a:solidFill>
                <a:latin typeface="Century Schoolbook" panose="02040604050505020304" pitchFamily="18" charset="0"/>
              </a:rPr>
              <a:t> </a:t>
            </a:r>
          </a:p>
        </p:txBody>
      </p:sp>
      <p:sp>
        <p:nvSpPr>
          <p:cNvPr id="5" name="TextBox 4"/>
          <p:cNvSpPr txBox="1"/>
          <p:nvPr/>
        </p:nvSpPr>
        <p:spPr>
          <a:xfrm>
            <a:off x="692727" y="288388"/>
            <a:ext cx="11108749"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a:t>
            </a:r>
            <a:r>
              <a:rPr lang="ru-RU" sz="2800" b="1" i="1" dirty="0" smtClean="0">
                <a:solidFill>
                  <a:srgbClr val="500000"/>
                </a:solidFill>
                <a:latin typeface="Century Schoolbook" panose="02040604050505020304" pitchFamily="18" charset="0"/>
              </a:rPr>
              <a:t>анализ басни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“Собака </a:t>
            </a:r>
            <a:r>
              <a:rPr lang="ru-RU" sz="2800" b="1" i="1" dirty="0">
                <a:solidFill>
                  <a:srgbClr val="500000"/>
                </a:solidFill>
                <a:latin typeface="Century Schoolbook" panose="02040604050505020304" pitchFamily="18" charset="0"/>
              </a:rPr>
              <a:t>и ее тень</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3193" y="1519634"/>
            <a:ext cx="4316738" cy="5338366"/>
          </a:xfrm>
          <a:prstGeom prst="rect">
            <a:avLst/>
          </a:prstGeom>
          <a:effectLst>
            <a:softEdge rad="317500"/>
          </a:effectLst>
        </p:spPr>
      </p:pic>
      <p:sp>
        <p:nvSpPr>
          <p:cNvPr id="9" name="Прямоугольник 8"/>
          <p:cNvSpPr/>
          <p:nvPr/>
        </p:nvSpPr>
        <p:spPr>
          <a:xfrm>
            <a:off x="929898" y="2115241"/>
            <a:ext cx="10330361" cy="4832092"/>
          </a:xfrm>
          <a:prstGeom prst="rect">
            <a:avLst/>
          </a:prstGeom>
        </p:spPr>
        <p:txBody>
          <a:bodyPr wrap="square">
            <a:spAutoFit/>
          </a:bodyPr>
          <a:lstStyle/>
          <a:p>
            <a:pPr lvl="0"/>
            <a:r>
              <a:rPr lang="ru-RU" sz="2800" i="1" dirty="0">
                <a:solidFill>
                  <a:srgbClr val="500000"/>
                </a:solidFill>
                <a:latin typeface="Century Schoolbook" panose="02040604050505020304" pitchFamily="18" charset="0"/>
              </a:rPr>
              <a:t>Жанр</a:t>
            </a:r>
            <a:r>
              <a:rPr lang="ru-RU" dirty="0">
                <a:solidFill>
                  <a:prstClr val="black"/>
                </a:solidFill>
              </a:rPr>
              <a:t>.</a:t>
            </a:r>
          </a:p>
          <a:p>
            <a:pPr lvl="0"/>
            <a:r>
              <a:rPr lang="ru-RU" sz="2800" i="1" dirty="0">
                <a:solidFill>
                  <a:srgbClr val="500000"/>
                </a:solidFill>
                <a:latin typeface="Century Schoolbook" panose="02040604050505020304" pitchFamily="18" charset="0"/>
              </a:rPr>
              <a:t>Главные герои </a:t>
            </a:r>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 и их </a:t>
            </a:r>
            <a:r>
              <a:rPr lang="ru-RU" sz="2800" i="1" dirty="0" smtClean="0">
                <a:solidFill>
                  <a:srgbClr val="500000"/>
                </a:solidFill>
                <a:latin typeface="Century Schoolbook" panose="02040604050505020304" pitchFamily="18" charset="0"/>
              </a:rPr>
              <a:t>характеристика</a:t>
            </a:r>
            <a:r>
              <a:rPr lang="ru-RU" sz="28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Мораль произведения.</a:t>
            </a:r>
          </a:p>
          <a:p>
            <a:pPr lvl="0"/>
            <a:r>
              <a:rPr lang="ru-RU" sz="2800" i="1" dirty="0">
                <a:solidFill>
                  <a:srgbClr val="500000"/>
                </a:solidFill>
                <a:latin typeface="Century Schoolbook" panose="02040604050505020304" pitchFamily="18" charset="0"/>
              </a:rPr>
              <a:t>Анализ.</a:t>
            </a:r>
          </a:p>
          <a:p>
            <a:pPr lvl="0"/>
            <a:r>
              <a:rPr lang="ru-RU" sz="2800" i="1" dirty="0">
                <a:solidFill>
                  <a:srgbClr val="500000"/>
                </a:solidFill>
                <a:latin typeface="Century Schoolbook" panose="02040604050505020304" pitchFamily="18" charset="0"/>
              </a:rPr>
              <a:t>Главная мысль.</a:t>
            </a:r>
          </a:p>
          <a:p>
            <a:pPr lvl="0"/>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басня.</a:t>
            </a:r>
            <a:endParaRPr lang="ru-RU" sz="2800" i="1" dirty="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Пословицы 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описания басни</a:t>
            </a:r>
            <a:r>
              <a:rPr lang="ru-RU" sz="2800" i="1" dirty="0" smtClean="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Вопросы к детям дошкольного </a:t>
            </a:r>
            <a:r>
              <a:rPr lang="ru-RU" sz="2800" i="1" dirty="0" smtClean="0">
                <a:solidFill>
                  <a:srgbClr val="500000"/>
                </a:solidFill>
                <a:latin typeface="Century Schoolbook" panose="02040604050505020304" pitchFamily="18" charset="0"/>
              </a:rPr>
              <a:t>возраста </a:t>
            </a:r>
          </a:p>
          <a:p>
            <a:pPr lvl="0"/>
            <a:r>
              <a:rPr lang="ru-RU" sz="2700" i="1" dirty="0">
                <a:solidFill>
                  <a:srgbClr val="500000"/>
                </a:solidFill>
                <a:latin typeface="Century Schoolbook" panose="02040604050505020304" pitchFamily="18" charset="0"/>
              </a:rPr>
              <a:t>для анализа содержания </a:t>
            </a:r>
            <a:r>
              <a:rPr lang="ru-RU" sz="2800" i="1" dirty="0" smtClean="0">
                <a:solidFill>
                  <a:srgbClr val="500000"/>
                </a:solidFill>
                <a:latin typeface="Century Schoolbook" panose="02040604050505020304" pitchFamily="18" charset="0"/>
              </a:rPr>
              <a:t>басни.</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 </a:t>
            </a:r>
            <a:endParaRPr lang="ru-RU" dirty="0">
              <a:solidFill>
                <a:prstClr val="black"/>
              </a:solidFill>
            </a:endParaRPr>
          </a:p>
        </p:txBody>
      </p:sp>
    </p:spTree>
    <p:extLst>
      <p:ext uri="{BB962C8B-B14F-4D97-AF65-F5344CB8AC3E}">
        <p14:creationId xmlns:p14="http://schemas.microsoft.com/office/powerpoint/2010/main" val="41310287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l="14682" b="24109"/>
          <a:stretch/>
        </p:blipFill>
        <p:spPr>
          <a:xfrm>
            <a:off x="7672872" y="2905216"/>
            <a:ext cx="4519128" cy="3952784"/>
          </a:xfrm>
          <a:prstGeom prst="rect">
            <a:avLst/>
          </a:prstGeom>
          <a:effectLst>
            <a:softEdge rad="317500"/>
          </a:effectLst>
        </p:spPr>
      </p:pic>
      <p:sp>
        <p:nvSpPr>
          <p:cNvPr id="8" name="TextBox 7"/>
          <p:cNvSpPr txBox="1"/>
          <p:nvPr/>
        </p:nvSpPr>
        <p:spPr>
          <a:xfrm>
            <a:off x="692726" y="225983"/>
            <a:ext cx="11108749" cy="138499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“Свадьба”</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9" name="TextBox 8"/>
          <p:cNvSpPr txBox="1"/>
          <p:nvPr/>
        </p:nvSpPr>
        <p:spPr>
          <a:xfrm>
            <a:off x="590803" y="1294238"/>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10" name="Прямоугольник 9"/>
          <p:cNvSpPr/>
          <p:nvPr/>
        </p:nvSpPr>
        <p:spPr>
          <a:xfrm>
            <a:off x="1020845" y="1989973"/>
            <a:ext cx="10026316" cy="4678204"/>
          </a:xfrm>
          <a:prstGeom prst="rect">
            <a:avLst/>
          </a:prstGeom>
        </p:spPr>
        <p:txBody>
          <a:bodyPr wrap="square">
            <a:spAutoFit/>
          </a:bodyPr>
          <a:lstStyle/>
          <a:p>
            <a:pPr lvl="0"/>
            <a:r>
              <a:rPr lang="ru-RU" sz="2800" i="1" dirty="0">
                <a:solidFill>
                  <a:srgbClr val="500000"/>
                </a:solidFill>
                <a:latin typeface="Century Schoolbook" panose="02040604050505020304" pitchFamily="18" charset="0"/>
              </a:rPr>
              <a:t>Жанр</a:t>
            </a:r>
            <a:r>
              <a:rPr lang="ru-RU" dirty="0">
                <a:solidFill>
                  <a:prstClr val="black"/>
                </a:solidFill>
              </a:rPr>
              <a:t>.</a:t>
            </a:r>
          </a:p>
          <a:p>
            <a:pPr lvl="0"/>
            <a:r>
              <a:rPr lang="ru-RU" sz="2800" i="1" dirty="0">
                <a:solidFill>
                  <a:srgbClr val="500000"/>
                </a:solidFill>
                <a:latin typeface="Century Schoolbook" panose="02040604050505020304" pitchFamily="18" charset="0"/>
              </a:rPr>
              <a:t>Главные герои рассказа и их </a:t>
            </a:r>
            <a:r>
              <a:rPr lang="ru-RU" sz="2800" i="1" dirty="0" smtClean="0">
                <a:solidFill>
                  <a:srgbClr val="500000"/>
                </a:solidFill>
                <a:latin typeface="Century Schoolbook" panose="02040604050505020304" pitchFamily="18" charset="0"/>
              </a:rPr>
              <a:t>характеристика</a:t>
            </a:r>
            <a:r>
              <a:rPr lang="ru-RU" sz="28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Мораль произведения.</a:t>
            </a:r>
          </a:p>
          <a:p>
            <a:pPr lvl="0"/>
            <a:r>
              <a:rPr lang="ru-RU" sz="2800" i="1" dirty="0">
                <a:solidFill>
                  <a:srgbClr val="500000"/>
                </a:solidFill>
                <a:latin typeface="Century Schoolbook" panose="02040604050505020304" pitchFamily="18" charset="0"/>
              </a:rPr>
              <a:t>Анализ.</a:t>
            </a:r>
          </a:p>
          <a:p>
            <a:pPr lvl="0"/>
            <a:r>
              <a:rPr lang="ru-RU" sz="2800" i="1" dirty="0">
                <a:solidFill>
                  <a:srgbClr val="500000"/>
                </a:solidFill>
                <a:latin typeface="Century Schoolbook" panose="02040604050505020304" pitchFamily="18" charset="0"/>
              </a:rPr>
              <a:t>Главная мысль.</a:t>
            </a:r>
          </a:p>
          <a:p>
            <a:pPr lvl="0"/>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рассказ. </a:t>
            </a:r>
          </a:p>
          <a:p>
            <a:pPr lvl="0"/>
            <a:r>
              <a:rPr lang="ru-RU" sz="2800" i="1" dirty="0" smtClean="0">
                <a:solidFill>
                  <a:srgbClr val="500000"/>
                </a:solidFill>
                <a:latin typeface="Century Schoolbook" panose="02040604050505020304" pitchFamily="18" charset="0"/>
              </a:rPr>
              <a:t>Пословицы </a:t>
            </a:r>
            <a:r>
              <a:rPr lang="ru-RU" sz="2800" i="1" dirty="0">
                <a:solidFill>
                  <a:srgbClr val="500000"/>
                </a:solidFill>
                <a:latin typeface="Century Schoolbook" panose="02040604050505020304" pitchFamily="18" charset="0"/>
              </a:rPr>
              <a:t>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описания </a:t>
            </a:r>
            <a:r>
              <a:rPr lang="ru-RU" sz="2800" i="1" dirty="0" smtClean="0">
                <a:solidFill>
                  <a:srgbClr val="500000"/>
                </a:solidFill>
                <a:latin typeface="Century Schoolbook" panose="02040604050505020304" pitchFamily="18" charset="0"/>
              </a:rPr>
              <a:t>рассказа.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Вопросы к детям дошкольного возраста </a:t>
            </a:r>
          </a:p>
          <a:p>
            <a:pPr lvl="0"/>
            <a:r>
              <a:rPr lang="ru-RU" sz="2700" i="1" dirty="0">
                <a:solidFill>
                  <a:srgbClr val="500000"/>
                </a:solidFill>
                <a:latin typeface="Century Schoolbook" panose="02040604050505020304" pitchFamily="18" charset="0"/>
              </a:rPr>
              <a:t>для анализа содержания </a:t>
            </a:r>
            <a:r>
              <a:rPr lang="ru-RU" sz="2800" i="1" dirty="0" smtClean="0">
                <a:solidFill>
                  <a:srgbClr val="500000"/>
                </a:solidFill>
                <a:latin typeface="Century Schoolbook" panose="02040604050505020304" pitchFamily="18" charset="0"/>
              </a:rPr>
              <a:t>рассказа.</a:t>
            </a:r>
            <a:endParaRPr lang="ru-RU" sz="2800" i="1" dirty="0">
              <a:solidFill>
                <a:srgbClr val="500000"/>
              </a:solidFill>
              <a:latin typeface="Century Schoolbook" panose="02040604050505020304" pitchFamily="18" charset="0"/>
            </a:endParaRPr>
          </a:p>
          <a:p>
            <a:pPr lvl="0"/>
            <a:endParaRPr lang="ru-RU" dirty="0">
              <a:solidFill>
                <a:prstClr val="black"/>
              </a:solidFill>
            </a:endParaRPr>
          </a:p>
        </p:txBody>
      </p:sp>
    </p:spTree>
    <p:extLst>
      <p:ext uri="{BB962C8B-B14F-4D97-AF65-F5344CB8AC3E}">
        <p14:creationId xmlns:p14="http://schemas.microsoft.com/office/powerpoint/2010/main" val="26778296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678873" y="467591"/>
            <a:ext cx="9809018" cy="761999"/>
          </a:xfrm>
          <a:prstGeom prst="snip1Rect">
            <a:avLst/>
          </a:prstGeom>
          <a:solidFill>
            <a:schemeClr val="bg1"/>
          </a:solidFill>
          <a:ln w="889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i="1" dirty="0" smtClean="0">
                <a:solidFill>
                  <a:srgbClr val="162430"/>
                </a:solidFill>
                <a:latin typeface="Century Schoolbook" panose="02040604050505020304" pitchFamily="18" charset="0"/>
              </a:rPr>
              <a:t>       </a:t>
            </a:r>
            <a:r>
              <a:rPr lang="ru-RU" sz="2800" b="1" i="1" dirty="0" smtClean="0">
                <a:solidFill>
                  <a:srgbClr val="500000"/>
                </a:solidFill>
                <a:latin typeface="Century Schoolbook" panose="02040604050505020304" pitchFamily="18" charset="0"/>
              </a:rPr>
              <a:t>Содержание</a:t>
            </a:r>
            <a:endParaRPr lang="ru-RU" sz="2800" b="1" i="1" dirty="0">
              <a:solidFill>
                <a:srgbClr val="500000"/>
              </a:solidFill>
              <a:latin typeface="Century Schoolbook" panose="02040604050505020304" pitchFamily="18" charset="0"/>
            </a:endParaRPr>
          </a:p>
        </p:txBody>
      </p:sp>
      <p:pic>
        <p:nvPicPr>
          <p:cNvPr id="5" name="Рисунок 4"/>
          <p:cNvPicPr>
            <a:picLocks noChangeAspect="1"/>
          </p:cNvPicPr>
          <p:nvPr/>
        </p:nvPicPr>
        <p:blipFill>
          <a:blip r:embed="rId3"/>
          <a:stretch>
            <a:fillRect/>
          </a:stretch>
        </p:blipFill>
        <p:spPr>
          <a:xfrm>
            <a:off x="9903147" y="5699170"/>
            <a:ext cx="1889924" cy="835224"/>
          </a:xfrm>
          <a:prstGeom prst="rect">
            <a:avLst/>
          </a:prstGeom>
        </p:spPr>
      </p:pic>
      <p:sp>
        <p:nvSpPr>
          <p:cNvPr id="2" name="TextBox 1"/>
          <p:cNvSpPr txBox="1"/>
          <p:nvPr/>
        </p:nvSpPr>
        <p:spPr>
          <a:xfrm>
            <a:off x="678873" y="1694665"/>
            <a:ext cx="11114198" cy="3539430"/>
          </a:xfrm>
          <a:prstGeom prst="rect">
            <a:avLst/>
          </a:prstGeom>
          <a:noFill/>
        </p:spPr>
        <p:txBody>
          <a:bodyPr wrap="square" rtlCol="0">
            <a:spAutoFit/>
          </a:bodyPr>
          <a:lstStyle/>
          <a:p>
            <a:pPr marL="514350" indent="-514350">
              <a:buAutoNum type="arabicPeriod"/>
            </a:pPr>
            <a:r>
              <a:rPr lang="ru-RU" sz="2800" i="1" dirty="0" smtClean="0">
                <a:solidFill>
                  <a:srgbClr val="500000"/>
                </a:solidFill>
                <a:latin typeface="Century Schoolbook" panose="02040604050505020304" pitchFamily="18" charset="0"/>
              </a:rPr>
              <a:t>Чтение (пересказ) произведений Л.Н. Толстого.</a:t>
            </a:r>
          </a:p>
          <a:p>
            <a:pPr marL="514350" indent="-514350">
              <a:buAutoNum type="arabicPeriod"/>
            </a:pPr>
            <a:r>
              <a:rPr lang="ru-RU" sz="2800" i="1" dirty="0" smtClean="0">
                <a:solidFill>
                  <a:srgbClr val="500000"/>
                </a:solidFill>
                <a:latin typeface="Century Schoolbook" panose="02040604050505020304" pitchFamily="18" charset="0"/>
              </a:rPr>
              <a:t>Исполнительский анализ произведений </a:t>
            </a:r>
            <a:r>
              <a:rPr lang="ru-RU" sz="2800" i="1" dirty="0">
                <a:solidFill>
                  <a:srgbClr val="500000"/>
                </a:solidFill>
                <a:latin typeface="Century Schoolbook" panose="02040604050505020304" pitchFamily="18" charset="0"/>
              </a:rPr>
              <a:t>Л.Н. Толстого</a:t>
            </a:r>
            <a:r>
              <a:rPr lang="ru-RU" sz="2800" i="1" dirty="0" smtClean="0">
                <a:solidFill>
                  <a:srgbClr val="500000"/>
                </a:solidFill>
                <a:latin typeface="Century Schoolbook" panose="02040604050505020304" pitchFamily="18" charset="0"/>
              </a:rPr>
              <a:t>.</a:t>
            </a:r>
          </a:p>
          <a:p>
            <a:pPr marL="514350" indent="-514350">
              <a:buAutoNum type="arabicPeriod"/>
            </a:pPr>
            <a:r>
              <a:rPr lang="ru-RU" sz="2800" i="1" dirty="0" smtClean="0">
                <a:solidFill>
                  <a:srgbClr val="500000"/>
                </a:solidFill>
                <a:latin typeface="Century Schoolbook" panose="02040604050505020304" pitchFamily="18" charset="0"/>
              </a:rPr>
              <a:t>Литературоведческий анализ произведений Л.Н. Толстого.</a:t>
            </a:r>
          </a:p>
          <a:p>
            <a:pPr marL="514350" indent="-514350">
              <a:buAutoNum type="arabicPeriod"/>
            </a:pPr>
            <a:r>
              <a:rPr lang="ru-RU" sz="2800" i="1" dirty="0" smtClean="0">
                <a:solidFill>
                  <a:srgbClr val="500000"/>
                </a:solidFill>
                <a:latin typeface="Century Schoolbook" panose="02040604050505020304" pitchFamily="18" charset="0"/>
              </a:rPr>
              <a:t>Драматизация отрывков из произведений Л.Н</a:t>
            </a:r>
            <a:r>
              <a:rPr lang="ru-RU" sz="2800" i="1" dirty="0">
                <a:solidFill>
                  <a:srgbClr val="500000"/>
                </a:solidFill>
                <a:latin typeface="Century Schoolbook" panose="02040604050505020304" pitchFamily="18" charset="0"/>
              </a:rPr>
              <a:t>. Толстого / разыгрывание </a:t>
            </a:r>
            <a:r>
              <a:rPr lang="ru-RU" sz="2800" i="1" dirty="0" smtClean="0">
                <a:solidFill>
                  <a:srgbClr val="500000"/>
                </a:solidFill>
                <a:latin typeface="Century Schoolbook" panose="02040604050505020304" pitchFamily="18" charset="0"/>
              </a:rPr>
              <a:t>театрализованных этюдов.</a:t>
            </a:r>
          </a:p>
          <a:p>
            <a:endParaRPr lang="ru-RU" sz="2800" i="1" dirty="0" smtClean="0">
              <a:solidFill>
                <a:srgbClr val="500000"/>
              </a:solidFill>
              <a:latin typeface="Century Schoolbook" panose="02040604050505020304" pitchFamily="18" charset="0"/>
            </a:endParaRPr>
          </a:p>
          <a:p>
            <a:pPr marL="514350" indent="-514350">
              <a:buAutoNum type="arabicPeriod"/>
            </a:pPr>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616888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749" y="2490794"/>
            <a:ext cx="5326251" cy="3916727"/>
          </a:xfrm>
          <a:prstGeom prst="rect">
            <a:avLst/>
          </a:prstGeom>
          <a:effectLst>
            <a:softEdge rad="317500"/>
          </a:effectLst>
        </p:spPr>
      </p:pic>
      <p:sp>
        <p:nvSpPr>
          <p:cNvPr id="4" name="TextBox 3"/>
          <p:cNvSpPr txBox="1"/>
          <p:nvPr/>
        </p:nvSpPr>
        <p:spPr>
          <a:xfrm>
            <a:off x="959371" y="401149"/>
            <a:ext cx="10322592"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“Зайцы </a:t>
            </a:r>
            <a:r>
              <a:rPr lang="ru-RU" sz="2800" b="1" i="1" dirty="0">
                <a:solidFill>
                  <a:srgbClr val="500000"/>
                </a:solidFill>
                <a:latin typeface="Century Schoolbook" panose="02040604050505020304" pitchFamily="18" charset="0"/>
              </a:rPr>
              <a:t>и Лягушки</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sp>
        <p:nvSpPr>
          <p:cNvPr id="5" name="TextBox 4"/>
          <p:cNvSpPr txBox="1"/>
          <p:nvPr/>
        </p:nvSpPr>
        <p:spPr>
          <a:xfrm>
            <a:off x="692727" y="1540993"/>
            <a:ext cx="10249076"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7" name="Прямоугольник 6"/>
          <p:cNvSpPr/>
          <p:nvPr/>
        </p:nvSpPr>
        <p:spPr>
          <a:xfrm>
            <a:off x="808841" y="2337448"/>
            <a:ext cx="11160399" cy="4678204"/>
          </a:xfrm>
          <a:prstGeom prst="rect">
            <a:avLst/>
          </a:prstGeom>
        </p:spPr>
        <p:txBody>
          <a:bodyPr wrap="square">
            <a:spAutoFit/>
          </a:bodyPr>
          <a:lstStyle/>
          <a:p>
            <a:pPr lvl="0"/>
            <a:r>
              <a:rPr lang="ru-RU" sz="2800" i="1" dirty="0">
                <a:solidFill>
                  <a:srgbClr val="500000"/>
                </a:solidFill>
                <a:latin typeface="Century Schoolbook" panose="02040604050505020304" pitchFamily="18" charset="0"/>
              </a:rPr>
              <a:t>Жанр</a:t>
            </a:r>
            <a:r>
              <a:rPr lang="ru-RU" dirty="0">
                <a:solidFill>
                  <a:prstClr val="black"/>
                </a:solidFill>
              </a:rPr>
              <a:t>.</a:t>
            </a:r>
          </a:p>
          <a:p>
            <a:pPr lvl="0"/>
            <a:r>
              <a:rPr lang="ru-RU" sz="2800" i="1" dirty="0">
                <a:solidFill>
                  <a:srgbClr val="500000"/>
                </a:solidFill>
                <a:latin typeface="Century Schoolbook" panose="02040604050505020304" pitchFamily="18" charset="0"/>
              </a:rPr>
              <a:t>Главные герои </a:t>
            </a:r>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 и их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характеристика</a:t>
            </a:r>
            <a:r>
              <a:rPr lang="ru-RU" sz="28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Мораль произведения.</a:t>
            </a:r>
          </a:p>
          <a:p>
            <a:pPr lvl="0"/>
            <a:r>
              <a:rPr lang="ru-RU" sz="2800" i="1" dirty="0">
                <a:solidFill>
                  <a:srgbClr val="500000"/>
                </a:solidFill>
                <a:latin typeface="Century Schoolbook" panose="02040604050505020304" pitchFamily="18" charset="0"/>
              </a:rPr>
              <a:t>Анализ.</a:t>
            </a:r>
          </a:p>
          <a:p>
            <a:pPr lvl="0"/>
            <a:r>
              <a:rPr lang="ru-RU" sz="2800" i="1" dirty="0">
                <a:solidFill>
                  <a:srgbClr val="500000"/>
                </a:solidFill>
                <a:latin typeface="Century Schoolbook" panose="02040604050505020304" pitchFamily="18" charset="0"/>
              </a:rPr>
              <a:t>Главная мысль.</a:t>
            </a:r>
          </a:p>
          <a:p>
            <a:pPr lvl="0"/>
            <a:r>
              <a:rPr lang="ru-RU" sz="2800" i="1" dirty="0">
                <a:solidFill>
                  <a:srgbClr val="500000"/>
                </a:solidFill>
                <a:latin typeface="Century Schoolbook" panose="02040604050505020304" pitchFamily="18" charset="0"/>
              </a:rPr>
              <a:t>Чему учит </a:t>
            </a:r>
            <a:r>
              <a:rPr lang="ru-RU" sz="2800" i="1" dirty="0" smtClean="0">
                <a:solidFill>
                  <a:srgbClr val="500000"/>
                </a:solidFill>
                <a:latin typeface="Century Schoolbook" panose="02040604050505020304" pitchFamily="18" charset="0"/>
              </a:rPr>
              <a:t>басня.</a:t>
            </a:r>
            <a:endParaRPr lang="ru-RU" sz="2800" i="1" dirty="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Пословицы которые </a:t>
            </a:r>
            <a:r>
              <a:rPr lang="ru-RU" sz="2800" i="1" dirty="0" smtClean="0">
                <a:solidFill>
                  <a:srgbClr val="500000"/>
                </a:solidFill>
                <a:latin typeface="Century Schoolbook" panose="02040604050505020304" pitchFamily="18" charset="0"/>
              </a:rPr>
              <a:t>подходят для</a:t>
            </a:r>
          </a:p>
          <a:p>
            <a:pPr lvl="0"/>
            <a:r>
              <a:rPr lang="ru-RU" sz="2800" i="1" dirty="0" smtClean="0">
                <a:solidFill>
                  <a:srgbClr val="500000"/>
                </a:solidFill>
                <a:latin typeface="Century Schoolbook" panose="02040604050505020304" pitchFamily="18" charset="0"/>
              </a:rPr>
              <a:t> описания басни.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Вопросы к детям </a:t>
            </a:r>
            <a:r>
              <a:rPr lang="ru-RU" sz="2700" i="1" dirty="0">
                <a:solidFill>
                  <a:srgbClr val="500000"/>
                </a:solidFill>
                <a:latin typeface="Century Schoolbook" panose="02040604050505020304" pitchFamily="18" charset="0"/>
              </a:rPr>
              <a:t>для анализа содержания </a:t>
            </a:r>
            <a:r>
              <a:rPr lang="ru-RU" sz="2800" i="1" dirty="0" smtClean="0">
                <a:solidFill>
                  <a:srgbClr val="500000"/>
                </a:solidFill>
                <a:latin typeface="Century Schoolbook" panose="02040604050505020304" pitchFamily="18" charset="0"/>
              </a:rPr>
              <a:t>басни</a:t>
            </a:r>
            <a:r>
              <a:rPr lang="ru-RU" sz="28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19424522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51920" y="1351341"/>
            <a:ext cx="4259169" cy="5267173"/>
          </a:xfrm>
          <a:prstGeom prst="rect">
            <a:avLst/>
          </a:prstGeom>
          <a:effectLst>
            <a:softEdge rad="317500"/>
          </a:effectLst>
        </p:spPr>
      </p:pic>
      <p:sp>
        <p:nvSpPr>
          <p:cNvPr id="4" name="TextBox 3"/>
          <p:cNvSpPr txBox="1"/>
          <p:nvPr/>
        </p:nvSpPr>
        <p:spPr>
          <a:xfrm>
            <a:off x="692727" y="1351341"/>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5" name="TextBox 4"/>
          <p:cNvSpPr txBox="1"/>
          <p:nvPr/>
        </p:nvSpPr>
        <p:spPr>
          <a:xfrm>
            <a:off x="692727" y="241748"/>
            <a:ext cx="11108749" cy="1384995"/>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“Царь и </a:t>
            </a:r>
            <a:r>
              <a:rPr lang="ru-RU" sz="2800" b="1" i="1" dirty="0">
                <a:solidFill>
                  <a:srgbClr val="500000"/>
                </a:solidFill>
                <a:latin typeface="Century Schoolbook" panose="02040604050505020304" pitchFamily="18" charset="0"/>
              </a:rPr>
              <a:t>лягушки”</a:t>
            </a:r>
            <a:endParaRPr lang="ru-RU" sz="2800" dirty="0">
              <a:solidFill>
                <a:srgbClr val="500000"/>
              </a:solidFill>
            </a:endParaRPr>
          </a:p>
          <a:p>
            <a:pPr algn="ctr"/>
            <a:r>
              <a:rPr lang="ru-RU" sz="2800" b="1" i="1" dirty="0" smtClean="0">
                <a:solidFill>
                  <a:srgbClr val="500000"/>
                </a:solidFill>
                <a:latin typeface="Century Schoolbook" panose="02040604050505020304" pitchFamily="18" charset="0"/>
              </a:rPr>
              <a:t> </a:t>
            </a:r>
            <a:endParaRPr lang="ru-RU" sz="2800" dirty="0">
              <a:solidFill>
                <a:srgbClr val="500000"/>
              </a:solidFill>
            </a:endParaRPr>
          </a:p>
        </p:txBody>
      </p:sp>
      <p:sp>
        <p:nvSpPr>
          <p:cNvPr id="6" name="Прямоугольник 5"/>
          <p:cNvSpPr/>
          <p:nvPr/>
        </p:nvSpPr>
        <p:spPr>
          <a:xfrm>
            <a:off x="947387" y="1988434"/>
            <a:ext cx="9822213" cy="4939814"/>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рассказа и их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характеристика</a:t>
            </a:r>
            <a:r>
              <a:rPr lang="ru-RU" sz="2700" i="1" dirty="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Мораль произведения.</a:t>
            </a: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рассказ. </a:t>
            </a:r>
          </a:p>
          <a:p>
            <a:pPr lvl="0"/>
            <a:r>
              <a:rPr lang="ru-RU" sz="2700" i="1" dirty="0" smtClean="0">
                <a:solidFill>
                  <a:srgbClr val="500000"/>
                </a:solidFill>
                <a:latin typeface="Century Schoolbook" panose="02040604050505020304" pitchFamily="18" charset="0"/>
              </a:rPr>
              <a:t>Пословицы </a:t>
            </a:r>
            <a:r>
              <a:rPr lang="ru-RU" sz="2700" i="1" dirty="0">
                <a:solidFill>
                  <a:srgbClr val="500000"/>
                </a:solidFill>
                <a:latin typeface="Century Schoolbook" panose="02040604050505020304" pitchFamily="18" charset="0"/>
              </a:rPr>
              <a:t>которые </a:t>
            </a:r>
            <a:r>
              <a:rPr lang="ru-RU" sz="2700" i="1" dirty="0" smtClean="0">
                <a:solidFill>
                  <a:srgbClr val="500000"/>
                </a:solidFill>
                <a:latin typeface="Century Schoolbook" panose="02040604050505020304" pitchFamily="18" charset="0"/>
              </a:rPr>
              <a:t>подходят </a:t>
            </a:r>
            <a:r>
              <a:rPr lang="ru-RU" sz="2700" i="1" dirty="0">
                <a:solidFill>
                  <a:srgbClr val="500000"/>
                </a:solidFill>
                <a:latin typeface="Century Schoolbook" panose="02040604050505020304" pitchFamily="18" charset="0"/>
              </a:rPr>
              <a:t>для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описания </a:t>
            </a:r>
            <a:r>
              <a:rPr lang="ru-RU" sz="2700" i="1" dirty="0" smtClean="0">
                <a:solidFill>
                  <a:srgbClr val="500000"/>
                </a:solidFill>
                <a:latin typeface="Century Schoolbook" panose="02040604050505020304" pitchFamily="18" charset="0"/>
              </a:rPr>
              <a:t>рассказа.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дошкольного возраста </a:t>
            </a:r>
            <a:endParaRPr lang="ru-RU" sz="27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pPr lvl="0"/>
            <a:endParaRPr lang="ru-RU" dirty="0">
              <a:solidFill>
                <a:prstClr val="black"/>
              </a:solidFill>
            </a:endParaRPr>
          </a:p>
        </p:txBody>
      </p:sp>
    </p:spTree>
    <p:extLst>
      <p:ext uri="{BB962C8B-B14F-4D97-AF65-F5344CB8AC3E}">
        <p14:creationId xmlns:p14="http://schemas.microsoft.com/office/powerpoint/2010/main" val="40072105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85415" y="2886538"/>
            <a:ext cx="5086663" cy="3836551"/>
          </a:xfrm>
          <a:prstGeom prst="rect">
            <a:avLst/>
          </a:prstGeom>
          <a:effectLst>
            <a:softEdge rad="127000"/>
          </a:effectLst>
        </p:spPr>
      </p:pic>
      <p:sp>
        <p:nvSpPr>
          <p:cNvPr id="4" name="TextBox 3"/>
          <p:cNvSpPr txBox="1"/>
          <p:nvPr/>
        </p:nvSpPr>
        <p:spPr>
          <a:xfrm>
            <a:off x="848844" y="289512"/>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б</a:t>
            </a:r>
            <a:r>
              <a:rPr lang="ru-RU" sz="2800" b="1" i="1" dirty="0" smtClean="0">
                <a:solidFill>
                  <a:srgbClr val="500000"/>
                </a:solidFill>
                <a:latin typeface="Century Schoolbook" panose="02040604050505020304" pitchFamily="18" charset="0"/>
              </a:rPr>
              <a:t>асни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“Старик и </a:t>
            </a:r>
            <a:r>
              <a:rPr lang="ru-RU" sz="2800" b="1" i="1" dirty="0">
                <a:solidFill>
                  <a:srgbClr val="500000"/>
                </a:solidFill>
                <a:latin typeface="Century Schoolbook" panose="02040604050505020304" pitchFamily="18" charset="0"/>
              </a:rPr>
              <a:t>Смерть</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sp>
        <p:nvSpPr>
          <p:cNvPr id="5" name="TextBox 4"/>
          <p:cNvSpPr txBox="1"/>
          <p:nvPr/>
        </p:nvSpPr>
        <p:spPr>
          <a:xfrm>
            <a:off x="981964" y="1477651"/>
            <a:ext cx="11090114" cy="5693866"/>
          </a:xfrm>
          <a:prstGeom prst="rect">
            <a:avLst/>
          </a:prstGeom>
          <a:noFill/>
        </p:spPr>
        <p:txBody>
          <a:bodyPr wrap="square" rtlCol="0">
            <a:spAutoFit/>
          </a:bodyPr>
          <a:lstStyle/>
          <a:p>
            <a:pPr lvl="0" algn="ctr"/>
            <a:r>
              <a:rPr lang="ru-RU" sz="2800" b="1" i="1" dirty="0" smtClean="0">
                <a:solidFill>
                  <a:srgbClr val="500000"/>
                </a:solidFill>
                <a:latin typeface="Century Schoolbook" panose="02040604050505020304" pitchFamily="18" charset="0"/>
              </a:rPr>
              <a:t>Анализ рассказа по плану </a:t>
            </a:r>
          </a:p>
          <a:p>
            <a:pPr lvl="0"/>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Главные герои и сюжет </a:t>
            </a:r>
            <a:r>
              <a:rPr lang="ru-RU" sz="2800" i="1" dirty="0" smtClean="0">
                <a:solidFill>
                  <a:srgbClr val="500000"/>
                </a:solidFill>
                <a:latin typeface="Century Schoolbook" panose="02040604050505020304" pitchFamily="18" charset="0"/>
              </a:rPr>
              <a:t>басни.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Основная идея </a:t>
            </a:r>
            <a:r>
              <a:rPr lang="ru-RU" sz="2800" i="1" dirty="0" smtClean="0">
                <a:solidFill>
                  <a:srgbClr val="500000"/>
                </a:solidFill>
                <a:latin typeface="Century Schoolbook" panose="02040604050505020304" pitchFamily="18" charset="0"/>
              </a:rPr>
              <a:t>произведения. </a:t>
            </a:r>
            <a:endParaRPr lang="ru-RU" sz="28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Анализ </a:t>
            </a:r>
            <a:r>
              <a:rPr lang="ru-RU" sz="2800" i="1" dirty="0" smtClean="0">
                <a:solidFill>
                  <a:srgbClr val="500000"/>
                </a:solidFill>
                <a:latin typeface="Century Schoolbook" panose="02040604050505020304" pitchFamily="18" charset="0"/>
              </a:rPr>
              <a:t>басни.</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Мораль басни Толстого </a:t>
            </a:r>
            <a:endParaRPr lang="ru-RU" sz="2800" i="1" dirty="0" smtClean="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«Старик и Смерть</a:t>
            </a:r>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Пословицы и поговорки, которые</a:t>
            </a:r>
          </a:p>
          <a:p>
            <a:pPr lvl="0"/>
            <a:r>
              <a:rPr lang="ru-RU" sz="2800" i="1" dirty="0" smtClean="0">
                <a:solidFill>
                  <a:srgbClr val="500000"/>
                </a:solidFill>
                <a:latin typeface="Century Schoolbook" panose="02040604050505020304" pitchFamily="18" charset="0"/>
              </a:rPr>
              <a:t> подходят для описания </a:t>
            </a:r>
            <a:r>
              <a:rPr lang="ru-RU" sz="2800" i="1" dirty="0" smtClean="0">
                <a:solidFill>
                  <a:srgbClr val="500000"/>
                </a:solidFill>
                <a:latin typeface="Century Schoolbook" panose="02040604050505020304" pitchFamily="18" charset="0"/>
              </a:rPr>
              <a:t>басни. </a:t>
            </a:r>
          </a:p>
          <a:p>
            <a:pPr lvl="0"/>
            <a:r>
              <a:rPr lang="ru-RU" sz="2800" i="1" dirty="0">
                <a:solidFill>
                  <a:srgbClr val="500000"/>
                </a:solidFill>
                <a:latin typeface="Century Schoolbook" panose="02040604050505020304" pitchFamily="18" charset="0"/>
              </a:rPr>
              <a:t>Вопросы </a:t>
            </a:r>
            <a:r>
              <a:rPr lang="ru-RU" sz="2700" i="1" dirty="0">
                <a:solidFill>
                  <a:srgbClr val="500000"/>
                </a:solidFill>
                <a:latin typeface="Century Schoolbook" panose="02040604050505020304" pitchFamily="18" charset="0"/>
              </a:rPr>
              <a:t>для анализа содержания </a:t>
            </a:r>
            <a:endParaRPr lang="ru-RU" sz="2700" i="1" dirty="0" smtClean="0">
              <a:solidFill>
                <a:srgbClr val="500000"/>
              </a:solidFill>
              <a:latin typeface="Century Schoolbook" panose="02040604050505020304" pitchFamily="18" charset="0"/>
            </a:endParaRPr>
          </a:p>
          <a:p>
            <a:pPr lvl="0"/>
            <a:r>
              <a:rPr lang="ru-RU" sz="2800" i="1" dirty="0" smtClean="0">
                <a:solidFill>
                  <a:srgbClr val="500000"/>
                </a:solidFill>
                <a:latin typeface="Century Schoolbook" panose="02040604050505020304" pitchFamily="18" charset="0"/>
              </a:rPr>
              <a:t>басни.</a:t>
            </a:r>
            <a:endParaRPr lang="ru-RU" sz="2800" i="1" dirty="0">
              <a:solidFill>
                <a:srgbClr val="500000"/>
              </a:solidFill>
              <a:latin typeface="Century Schoolbook" panose="02040604050505020304" pitchFamily="18" charset="0"/>
            </a:endParaRPr>
          </a:p>
          <a:p>
            <a:pPr lvl="0"/>
            <a:endParaRPr lang="ru-RU" sz="2800" i="1" dirty="0" smtClean="0">
              <a:solidFill>
                <a:srgbClr val="500000"/>
              </a:solidFill>
              <a:latin typeface="Century Schoolbook" panose="02040604050505020304" pitchFamily="18" charset="0"/>
            </a:endParaRPr>
          </a:p>
          <a:p>
            <a:pPr lvl="0"/>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1634966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496040" y="298862"/>
            <a:ext cx="9809018" cy="761999"/>
          </a:xfrm>
          <a:prstGeom prst="snip1Rect">
            <a:avLst/>
          </a:prstGeom>
          <a:noFill/>
          <a:ln w="889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r>
              <a:rPr lang="ru-RU" sz="2800" b="1" i="1" dirty="0" smtClean="0">
                <a:solidFill>
                  <a:srgbClr val="500000"/>
                </a:solidFill>
                <a:latin typeface="Century Schoolbook" panose="02040604050505020304" pitchFamily="18" charset="0"/>
              </a:rPr>
              <a:t>Домашнее задание</a:t>
            </a:r>
            <a:endParaRPr lang="ru-RU" sz="2800" b="1" i="1" dirty="0">
              <a:solidFill>
                <a:srgbClr val="500000"/>
              </a:solidFill>
              <a:latin typeface="Century Schoolbook" panose="02040604050505020304" pitchFamily="18" charset="0"/>
            </a:endParaRPr>
          </a:p>
        </p:txBody>
      </p:sp>
      <p:sp>
        <p:nvSpPr>
          <p:cNvPr id="6" name="TextBox 5"/>
          <p:cNvSpPr txBox="1"/>
          <p:nvPr/>
        </p:nvSpPr>
        <p:spPr>
          <a:xfrm>
            <a:off x="496040" y="1246693"/>
            <a:ext cx="11452811" cy="3016210"/>
          </a:xfrm>
          <a:prstGeom prst="rect">
            <a:avLst/>
          </a:prstGeom>
          <a:noFill/>
        </p:spPr>
        <p:txBody>
          <a:bodyPr wrap="square" rtlCol="0">
            <a:spAutoFit/>
          </a:bodyPr>
          <a:lstStyle/>
          <a:p>
            <a:r>
              <a:rPr lang="ru-RU" sz="2800" i="1" dirty="0" smtClean="0">
                <a:solidFill>
                  <a:srgbClr val="500000"/>
                </a:solidFill>
                <a:latin typeface="Century Schoolbook" panose="02040604050505020304" pitchFamily="18" charset="0"/>
              </a:rPr>
              <a:t>В портфолио по предмету поместить:</a:t>
            </a:r>
          </a:p>
          <a:p>
            <a:pPr marL="457200" indent="-457200">
              <a:buFont typeface="Arial" panose="020B0604020202020204" pitchFamily="34" charset="0"/>
              <a:buChar char="•"/>
            </a:pPr>
            <a:r>
              <a:rPr lang="ru-RU" sz="2600" i="1" dirty="0">
                <a:solidFill>
                  <a:srgbClr val="500000"/>
                </a:solidFill>
                <a:latin typeface="Century Schoolbook" panose="02040604050505020304" pitchFamily="18" charset="0"/>
              </a:rPr>
              <a:t>п</a:t>
            </a:r>
            <a:r>
              <a:rPr lang="ru-RU" sz="2600" i="1" dirty="0" smtClean="0">
                <a:solidFill>
                  <a:srgbClr val="500000"/>
                </a:solidFill>
                <a:latin typeface="Century Schoolbook" panose="02040604050505020304" pitchFamily="18" charset="0"/>
              </a:rPr>
              <a:t>ортрет Л.Н. Толстого (лист формата А4);</a:t>
            </a:r>
          </a:p>
          <a:p>
            <a:pPr marL="457200" indent="-457200">
              <a:buFont typeface="Arial" panose="020B0604020202020204" pitchFamily="34" charset="0"/>
              <a:buChar char="•"/>
            </a:pPr>
            <a:r>
              <a:rPr lang="ru-RU" sz="2600" i="1" dirty="0">
                <a:solidFill>
                  <a:srgbClr val="500000"/>
                </a:solidFill>
                <a:latin typeface="Century Schoolbook" panose="02040604050505020304" pitchFamily="18" charset="0"/>
              </a:rPr>
              <a:t>п</a:t>
            </a:r>
            <a:r>
              <a:rPr lang="ru-RU" sz="2600" i="1" dirty="0" smtClean="0">
                <a:solidFill>
                  <a:srgbClr val="500000"/>
                </a:solidFill>
                <a:latin typeface="Century Schoolbook" panose="02040604050505020304" pitchFamily="18" charset="0"/>
              </a:rPr>
              <a:t>еречень произведений для детей Л.Н. Толстого по всем возрастным группам из «ОТ РОЖДЕНИЯ ДО ШКОЛЫ. Инновационная программа дошкольного образования/ Под ред. Н.Е. Вераксы, Т.С. Комаровой, Э.М. Дорофеевой 6-е изд., доп. – М. МОЗАИКА – СИНТЕЗ, 2020. – 368с.»;</a:t>
            </a: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7143" y="3858427"/>
            <a:ext cx="2151708" cy="2868943"/>
          </a:xfrm>
          <a:prstGeom prst="rect">
            <a:avLst/>
          </a:prstGeom>
        </p:spPr>
      </p:pic>
      <p:sp>
        <p:nvSpPr>
          <p:cNvPr id="3" name="TextBox 2"/>
          <p:cNvSpPr txBox="1"/>
          <p:nvPr/>
        </p:nvSpPr>
        <p:spPr>
          <a:xfrm>
            <a:off x="496041" y="4063976"/>
            <a:ext cx="8981788" cy="2862322"/>
          </a:xfrm>
          <a:prstGeom prst="rect">
            <a:avLst/>
          </a:prstGeom>
          <a:noFill/>
        </p:spPr>
        <p:txBody>
          <a:bodyPr wrap="square" rtlCol="0">
            <a:spAutoFit/>
          </a:bodyPr>
          <a:lstStyle/>
          <a:p>
            <a:pPr marL="457200" indent="-457200">
              <a:buFont typeface="Arial" panose="020B0604020202020204" pitchFamily="34" charset="0"/>
              <a:buChar char="•"/>
            </a:pPr>
            <a:r>
              <a:rPr lang="ru-RU" sz="2600" i="1" dirty="0">
                <a:solidFill>
                  <a:srgbClr val="500000"/>
                </a:solidFill>
                <a:latin typeface="Century Schoolbook" panose="02040604050505020304" pitchFamily="18" charset="0"/>
              </a:rPr>
              <a:t>образец литературоведческого анализа произведения Л.Н. Толстого, конспект занятия с подробным перечнем вопросов по содержанию произведения/ вопросы и задания к произведению (лист формата </a:t>
            </a:r>
            <a:r>
              <a:rPr lang="ru-RU" sz="2600" i="1" dirty="0" smtClean="0">
                <a:solidFill>
                  <a:srgbClr val="500000"/>
                </a:solidFill>
                <a:latin typeface="Century Schoolbook" panose="02040604050505020304" pitchFamily="18" charset="0"/>
              </a:rPr>
              <a:t>А4, поля верхние/нижние – 2 см, левое – 3 см, правое – 1см, шрифт -12).</a:t>
            </a:r>
            <a:endParaRPr lang="ru-RU" sz="2600" i="1" dirty="0">
              <a:solidFill>
                <a:srgbClr val="500000"/>
              </a:solidFill>
              <a:latin typeface="Century Schoolbook" panose="02040604050505020304" pitchFamily="18" charset="0"/>
            </a:endParaRPr>
          </a:p>
          <a:p>
            <a:r>
              <a:rPr lang="ru-RU" i="1" dirty="0">
                <a:solidFill>
                  <a:srgbClr val="000E2A"/>
                </a:solidFill>
                <a:latin typeface="Century Schoolbook" panose="02040604050505020304" pitchFamily="18" charset="0"/>
              </a:rPr>
              <a:t>  </a:t>
            </a:r>
          </a:p>
        </p:txBody>
      </p:sp>
    </p:spTree>
    <p:extLst>
      <p:ext uri="{BB962C8B-B14F-4D97-AF65-F5344CB8AC3E}">
        <p14:creationId xmlns:p14="http://schemas.microsoft.com/office/powerpoint/2010/main" val="29851025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90115" y="278061"/>
            <a:ext cx="9809018" cy="761999"/>
          </a:xfrm>
          <a:prstGeom prst="snip1Rect">
            <a:avLst/>
          </a:prstGeom>
          <a:noFill/>
          <a:ln w="88900">
            <a:solidFill>
              <a:srgbClr val="FF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500000"/>
                </a:solidFill>
                <a:latin typeface="Century Schoolbook" panose="02040604050505020304" pitchFamily="18" charset="0"/>
              </a:rPr>
              <a:t>       Источники</a:t>
            </a:r>
            <a:endParaRPr lang="ru-RU" sz="2800" b="1" i="1" dirty="0">
              <a:solidFill>
                <a:srgbClr val="500000"/>
              </a:solidFill>
              <a:latin typeface="Century Schoolbook" panose="02040604050505020304" pitchFamily="18" charset="0"/>
            </a:endParaRPr>
          </a:p>
        </p:txBody>
      </p:sp>
      <p:sp>
        <p:nvSpPr>
          <p:cNvPr id="2" name="TextBox 1"/>
          <p:cNvSpPr txBox="1"/>
          <p:nvPr/>
        </p:nvSpPr>
        <p:spPr>
          <a:xfrm>
            <a:off x="224589" y="1167864"/>
            <a:ext cx="11529456" cy="1791260"/>
          </a:xfrm>
          <a:prstGeom prst="rect">
            <a:avLst/>
          </a:prstGeom>
          <a:noFill/>
        </p:spPr>
        <p:txBody>
          <a:bodyPr wrap="square" rtlCol="0">
            <a:spAutoFit/>
          </a:bodyPr>
          <a:lstStyle/>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Арденс. Н. Н. Творческий путь Л. Н. Толстого / Н.Н. Арденс. – М.: Пушкин. Дом, 1962 г. – 678 с.</a:t>
            </a:r>
          </a:p>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Бурсов Б.И. Идейные искания и творческий метод Л.Н. Толстого / Б.И. Бурсов. – М.: ГИХЛ, 1960 г. – 408 с</a:t>
            </a: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a:t>
            </a:r>
            <a:endPar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32757" y="2884451"/>
            <a:ext cx="2457951" cy="3726254"/>
          </a:xfrm>
          <a:prstGeom prst="rect">
            <a:avLst/>
          </a:prstGeom>
        </p:spPr>
      </p:pic>
      <p:sp>
        <p:nvSpPr>
          <p:cNvPr id="5" name="TextBox 4"/>
          <p:cNvSpPr txBox="1"/>
          <p:nvPr/>
        </p:nvSpPr>
        <p:spPr>
          <a:xfrm>
            <a:off x="224589" y="2818362"/>
            <a:ext cx="9833811" cy="3914918"/>
          </a:xfrm>
          <a:prstGeom prst="rect">
            <a:avLst/>
          </a:prstGeom>
          <a:noFill/>
        </p:spPr>
        <p:txBody>
          <a:bodyPr wrap="square" rtlCol="0">
            <a:spAutoFit/>
          </a:bodyPr>
          <a:lstStyle/>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Бычков С. П. Л. Н. Толстой. Очерк творчества. / С. П. Бычков. – М.: ГИХЛ, 1954 г. - 480 с.</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Громов В. А. Рассказ «Филиппок» в контексте «Новой Азбуки» / В. А. Громов // Яснополянский сб. ст.- Тула, </a:t>
            </a:r>
            <a:endPar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Arial" panose="020B0604020202020204" pitchFamily="34" charset="0"/>
              <a:buChar char="•"/>
              <a:tabLst>
                <a:tab pos="228600" algn="l"/>
              </a:tabLst>
            </a:pP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2000 </a:t>
            </a: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г. - С. 45 - 46.</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Зондель М. А. Семантико-стилистические особенности детских рассказов Л. Н. Толстого /М. А. Зондель // Проблемы языка и стиля. Л. Н. Толстой: респ. сб. ст. </a:t>
            </a:r>
            <a:endPar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15000"/>
              </a:lnSpc>
              <a:buFont typeface="Arial" panose="020B0604020202020204" pitchFamily="34" charset="0"/>
              <a:buChar char="•"/>
              <a:tabLst>
                <a:tab pos="228600" algn="l"/>
              </a:tabLst>
            </a:pP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 </a:t>
            </a: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Тула, 1977 г.- С. 105 - 111.</a:t>
            </a:r>
          </a:p>
        </p:txBody>
      </p:sp>
    </p:spTree>
    <p:extLst>
      <p:ext uri="{BB962C8B-B14F-4D97-AF65-F5344CB8AC3E}">
        <p14:creationId xmlns:p14="http://schemas.microsoft.com/office/powerpoint/2010/main" val="15322101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1064" y="238453"/>
            <a:ext cx="11719198" cy="4339650"/>
          </a:xfrm>
          <a:prstGeom prst="rect">
            <a:avLst/>
          </a:prstGeom>
          <a:noFill/>
        </p:spPr>
        <p:txBody>
          <a:bodyPr wrap="square" rtlCol="0">
            <a:spAutoFit/>
          </a:bodyPr>
          <a:lstStyle/>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Ищук Г. Н. Социальная природа литературы и искусства в понимании Л. Н. Толстого / Г. Н. Ищук. – Калинин: Калинин. гос. ун-т, 1972 г. - 273 с.</a:t>
            </a:r>
          </a:p>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Ищук Г. Н. Лев Толстой. Диалог с читателем / Г. Н. Ищук – М.: Книга, 1984 г. - 191 с.</a:t>
            </a:r>
          </a:p>
          <a:p>
            <a:pPr marL="342900" lvl="0" indent="-342900">
              <a:lnSpc>
                <a:spcPct val="115000"/>
              </a:lnSpc>
              <a:spcAft>
                <a:spcPts val="0"/>
              </a:spcAft>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Каштанова И. А. «Детские рассказы» Л. Н. Толстого / И. А. Каштанова //Народное образование. - 1963. -№ 9. - С. 93 - 95</a:t>
            </a: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Лощинин Н. П. Л. Н. Толстой – великий русский писатель / Н. П. Лощинин. – Тула: Областное книжное изд-во, 1953 г. - 63 с.</a:t>
            </a:r>
          </a:p>
          <a:p>
            <a:pPr marL="342900" lvl="0" indent="-342900">
              <a:lnSpc>
                <a:spcPct val="115000"/>
              </a:lnSpc>
              <a:spcAft>
                <a:spcPts val="0"/>
              </a:spcAft>
              <a:buFont typeface="Arial" panose="020B0604020202020204" pitchFamily="34" charset="0"/>
              <a:buChar char="•"/>
              <a:tabLst>
                <a:tab pos="228600" algn="l"/>
              </a:tabLst>
            </a:pPr>
            <a:endPar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Arial" panose="020B0604020202020204" pitchFamily="34" charset="0"/>
              <a:buChar char="•"/>
              <a:tabLst>
                <a:tab pos="228600" algn="l"/>
              </a:tabLst>
            </a:pPr>
            <a:endParaRPr lang="ru-RU" sz="2400" i="1" dirty="0">
              <a:solidFill>
                <a:srgbClr val="500000"/>
              </a:solidFill>
              <a:effectLst/>
              <a:latin typeface="Century Schoolbook" panose="02040604050505020304" pitchFamily="18" charset="0"/>
              <a:ea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26452" y="3396999"/>
            <a:ext cx="2123810" cy="330476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72943" y="3636306"/>
            <a:ext cx="9722396" cy="3065455"/>
          </a:xfrm>
          <a:prstGeom prst="rect">
            <a:avLst/>
          </a:prstGeom>
          <a:noFill/>
        </p:spPr>
        <p:txBody>
          <a:bodyPr wrap="square" rtlCol="0">
            <a:spAutoFit/>
          </a:bodyPr>
          <a:lstStyle/>
          <a:p>
            <a:pPr marL="342900" lvl="0" indent="-342900">
              <a:lnSpc>
                <a:spcPct val="115000"/>
              </a:lnSpc>
              <a:buFont typeface="Arial" panose="020B0604020202020204" pitchFamily="34" charset="0"/>
              <a:buChar char="•"/>
              <a:tabLst>
                <a:tab pos="228600" algn="l"/>
              </a:tabLst>
            </a:pPr>
            <a:r>
              <a:rPr lang="ru-RU" sz="2400" i="1" dirty="0" smtClean="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Тюриков </a:t>
            </a: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И. П. Л. Н. Толстой о специфике детского восприятия художественной литературы / И. П. Тюриков // Проблемы детской литературы: межвуз. сб. – Петрозаводск, 1989 г - С. 5 – 13.</a:t>
            </a:r>
          </a:p>
          <a:p>
            <a:pPr marL="342900" lvl="0" indent="-342900">
              <a:lnSpc>
                <a:spcPct val="115000"/>
              </a:lnSpc>
              <a:buFont typeface="Arial" panose="020B0604020202020204" pitchFamily="34" charset="0"/>
              <a:buChar char="•"/>
              <a:tabLst>
                <a:tab pos="228600" algn="l"/>
              </a:tabLst>
            </a:pPr>
            <a:r>
              <a:rPr lang="ru-RU" sz="2400" i="1" dirty="0">
                <a:solidFill>
                  <a:srgbClr val="500000"/>
                </a:solidFill>
                <a:latin typeface="Century Schoolbook" panose="02040604050505020304" pitchFamily="18" charset="0"/>
                <a:ea typeface="Times New Roman" panose="02020603050405020304" pitchFamily="18" charset="0"/>
                <a:cs typeface="Times New Roman" panose="02020603050405020304" pitchFamily="18" charset="0"/>
              </a:rPr>
              <a:t>Хрестоматия для младшей группы. ФГОС ДО. Серия: библиотека детского сада.  Составитель: Юдаева М. В., - Издательство: Самовар, 2020.</a:t>
            </a:r>
          </a:p>
        </p:txBody>
      </p:sp>
    </p:spTree>
    <p:extLst>
      <p:ext uri="{BB962C8B-B14F-4D97-AF65-F5344CB8AC3E}">
        <p14:creationId xmlns:p14="http://schemas.microsoft.com/office/powerpoint/2010/main" val="204032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4659" y="196521"/>
            <a:ext cx="11702900" cy="3785652"/>
          </a:xfrm>
          <a:prstGeom prst="rect">
            <a:avLst/>
          </a:prstGeom>
          <a:noFill/>
        </p:spPr>
        <p:txBody>
          <a:bodyPr wrap="square" rtlCol="0">
            <a:spAutoFit/>
          </a:bodyPr>
          <a:lstStyle/>
          <a:p>
            <a:pPr marL="34290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средней группы. ФГОС ДО. Серия: библиотека детского сада. Составитель: Юдаева М. В., - Издательство: Самовар, 2020.</a:t>
            </a:r>
          </a:p>
          <a:p>
            <a:pPr marL="34290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старшей группы детского сада. ФГОС ДО. Серия: библиотека детского сада. Составитель: Юдаева М. В., - Издательство: Самовар, 2020</a:t>
            </a:r>
            <a:r>
              <a:rPr lang="ru-RU" sz="2400" i="1" dirty="0" smtClean="0">
                <a:solidFill>
                  <a:srgbClr val="500000"/>
                </a:solidFill>
                <a:latin typeface="Century Schoolbook" panose="02040604050505020304" pitchFamily="18" charset="0"/>
              </a:rPr>
              <a:t>.</a:t>
            </a:r>
          </a:p>
          <a:p>
            <a:pPr marL="342900" lvl="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подготовительной группы. ФГОС ДО. Серия: библиотека детского сада. Составитель: Юдаева М. В., - Издательство: Самовар, 2020.</a:t>
            </a:r>
          </a:p>
          <a:p>
            <a:pPr marL="342900" indent="-342900">
              <a:buFont typeface="Arial" panose="020B0604020202020204" pitchFamily="34" charset="0"/>
              <a:buChar char="•"/>
            </a:pPr>
            <a:endParaRPr lang="ru-RU" sz="2400" i="1" dirty="0">
              <a:solidFill>
                <a:srgbClr val="500000"/>
              </a:solidFill>
              <a:latin typeface="Century Schoolbook" panose="02040604050505020304" pitchFamily="18" charset="0"/>
            </a:endParaRPr>
          </a:p>
          <a:p>
            <a:endParaRPr lang="ru-RU" sz="2400" i="1" dirty="0">
              <a:latin typeface="Century Schoolbook" panose="020406040505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69853" y="3074881"/>
            <a:ext cx="2665816" cy="3530883"/>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294659" y="3074881"/>
            <a:ext cx="8905653" cy="3785652"/>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smtClean="0">
                <a:solidFill>
                  <a:srgbClr val="500000"/>
                </a:solidFill>
                <a:latin typeface="Century Schoolbook" panose="02040604050505020304" pitchFamily="18" charset="0"/>
              </a:rPr>
              <a:t>Хрестоматия </a:t>
            </a:r>
            <a:r>
              <a:rPr lang="ru-RU" sz="2400" i="1" dirty="0">
                <a:solidFill>
                  <a:srgbClr val="500000"/>
                </a:solidFill>
                <a:latin typeface="Century Schoolbook" panose="02040604050505020304" pitchFamily="18" charset="0"/>
              </a:rPr>
              <a:t>для чтения детям в детском саду и дома: 1 – 3 лет. – 3-е изд. - М.: МОЗАИКА – СИНТЕЗ, 2020. </a:t>
            </a:r>
            <a:r>
              <a:rPr lang="ru-RU" sz="2400" i="1" dirty="0" smtClean="0">
                <a:solidFill>
                  <a:srgbClr val="500000"/>
                </a:solidFill>
                <a:latin typeface="Century Schoolbook" panose="02040604050505020304" pitchFamily="18" charset="0"/>
              </a:rPr>
              <a:t>Хрестоматия </a:t>
            </a:r>
            <a:r>
              <a:rPr lang="ru-RU" sz="2400" i="1" dirty="0">
                <a:solidFill>
                  <a:srgbClr val="500000"/>
                </a:solidFill>
                <a:latin typeface="Century Schoolbook" panose="02040604050505020304" pitchFamily="18" charset="0"/>
              </a:rPr>
              <a:t>для чтения детям в детском саду и дома: 3 – 4 лет. – 2-е изд. - М.: МОЗАИКА – СИНТЕЗ, 2018. </a:t>
            </a:r>
          </a:p>
          <a:p>
            <a:pPr marL="342900" lvl="0" indent="-342900">
              <a:buFont typeface="Arial" panose="020B0604020202020204" pitchFamily="34" charset="0"/>
              <a:buChar char="•"/>
            </a:pPr>
            <a:r>
              <a:rPr lang="ru-RU" sz="2400" i="1" dirty="0">
                <a:solidFill>
                  <a:srgbClr val="500000"/>
                </a:solidFill>
                <a:latin typeface="Century Schoolbook" panose="02040604050505020304" pitchFamily="18" charset="0"/>
              </a:rPr>
              <a:t>Хрестоматия для чтения детям в детском саду и дома: 4 – 5 лет. – М.: МОЗАИКА – СИНТЕЗ, </a:t>
            </a:r>
            <a:r>
              <a:rPr lang="ru-RU" sz="2400" i="1" dirty="0" smtClean="0">
                <a:solidFill>
                  <a:srgbClr val="500000"/>
                </a:solidFill>
                <a:latin typeface="Century Schoolbook" panose="02040604050505020304" pitchFamily="18" charset="0"/>
              </a:rPr>
              <a:t>2016</a:t>
            </a:r>
          </a:p>
          <a:p>
            <a:pPr marL="342900" lvl="0" indent="-342900">
              <a:buFont typeface="Arial" panose="020B0604020202020204" pitchFamily="34" charset="0"/>
              <a:buChar char="•"/>
            </a:pPr>
            <a:r>
              <a:rPr lang="ru-RU" sz="2400" i="1" dirty="0" smtClean="0">
                <a:solidFill>
                  <a:srgbClr val="500000"/>
                </a:solidFill>
                <a:latin typeface="Century Schoolbook" panose="02040604050505020304" pitchFamily="18" charset="0"/>
              </a:rPr>
              <a:t>Хрестоматия </a:t>
            </a:r>
            <a:r>
              <a:rPr lang="ru-RU" sz="2400" i="1" dirty="0">
                <a:solidFill>
                  <a:srgbClr val="500000"/>
                </a:solidFill>
                <a:latin typeface="Century Schoolbook" panose="02040604050505020304" pitchFamily="18" charset="0"/>
              </a:rPr>
              <a:t>для чтения детям в детском саду и дома: 6 – 7 лет. – 2-е изд. - М.: МОЗАИКА – СИНТЕЗ, </a:t>
            </a:r>
            <a:r>
              <a:rPr lang="ru-RU" sz="2400" i="1" dirty="0" smtClean="0">
                <a:solidFill>
                  <a:srgbClr val="500000"/>
                </a:solidFill>
                <a:latin typeface="Century Schoolbook" panose="02040604050505020304" pitchFamily="18" charset="0"/>
              </a:rPr>
              <a:t>2018</a:t>
            </a:r>
            <a:endParaRPr lang="ru-RU" sz="24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2117192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457" y="450760"/>
            <a:ext cx="10502619" cy="1077218"/>
          </a:xfrm>
          <a:prstGeom prst="rect">
            <a:avLst/>
          </a:prstGeom>
          <a:noFill/>
        </p:spPr>
        <p:txBody>
          <a:bodyPr wrap="square" rtlCol="0">
            <a:spAutoFit/>
          </a:bodyPr>
          <a:lstStyle/>
          <a:p>
            <a:pPr lvl="0" algn="ctr"/>
            <a:r>
              <a:rPr lang="ru-RU" sz="3200" b="1" i="1" dirty="0" smtClean="0">
                <a:solidFill>
                  <a:srgbClr val="500000"/>
                </a:solidFill>
                <a:latin typeface="Times New Roman" panose="02020603050405020304" pitchFamily="18" charset="0"/>
                <a:cs typeface="Times New Roman" panose="02020603050405020304" pitchFamily="18" charset="0"/>
              </a:rPr>
              <a:t>Понравилась </a:t>
            </a:r>
            <a:r>
              <a:rPr lang="ru-RU" sz="3200" b="1" i="1" dirty="0">
                <a:solidFill>
                  <a:srgbClr val="500000"/>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94704"/>
            <a:ext cx="11590986" cy="12879"/>
          </a:xfrm>
          <a:prstGeom prst="line">
            <a:avLst/>
          </a:prstGeom>
          <a:ln>
            <a:solidFill>
              <a:srgbClr val="50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197736"/>
            <a:ext cx="11462197" cy="2246769"/>
          </a:xfrm>
          <a:prstGeom prst="rect">
            <a:avLst/>
          </a:prstGeom>
          <a:noFill/>
        </p:spPr>
        <p:txBody>
          <a:bodyPr wrap="square" rtlCol="0">
            <a:spAutoFit/>
          </a:bodyPr>
          <a:lstStyle/>
          <a:p>
            <a:pPr lvl="0"/>
            <a:r>
              <a:rPr lang="ru-RU" sz="2000" i="1" dirty="0" smtClean="0">
                <a:solidFill>
                  <a:srgbClr val="500000"/>
                </a:solidFill>
                <a:latin typeface="Times New Roman" panose="02020603050405020304" pitchFamily="18" charset="0"/>
                <a:cs typeface="Times New Roman" panose="02020603050405020304" pitchFamily="18" charset="0"/>
              </a:rPr>
              <a:t>       Зайди </a:t>
            </a:r>
            <a:r>
              <a:rPr lang="ru-RU" sz="2000" i="1" dirty="0">
                <a:solidFill>
                  <a:srgbClr val="500000"/>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500000"/>
                </a:solidFill>
                <a:latin typeface="Times New Roman" panose="02020603050405020304" pitchFamily="18" charset="0"/>
                <a:cs typeface="Times New Roman" panose="02020603050405020304" pitchFamily="18" charset="0"/>
              </a:rPr>
              <a:t>ДОО </a:t>
            </a:r>
            <a:r>
              <a:rPr lang="ru-RU" sz="2000" i="1" dirty="0">
                <a:solidFill>
                  <a:srgbClr val="500000"/>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500000"/>
              </a:solidFill>
              <a:latin typeface="Times New Roman" panose="02020603050405020304" pitchFamily="18" charset="0"/>
              <a:cs typeface="Times New Roman" panose="02020603050405020304" pitchFamily="18" charset="0"/>
            </a:endParaRPr>
          </a:p>
          <a:p>
            <a:pPr lvl="0"/>
            <a:r>
              <a:rPr lang="ru-RU" sz="2000" i="1" dirty="0">
                <a:solidFill>
                  <a:srgbClr val="500000"/>
                </a:solidFill>
                <a:latin typeface="Times New Roman" panose="02020603050405020304" pitchFamily="18" charset="0"/>
                <a:cs typeface="Times New Roman" panose="02020603050405020304" pitchFamily="18" charset="0"/>
              </a:rPr>
              <a:t>       </a:t>
            </a:r>
          </a:p>
        </p:txBody>
      </p:sp>
      <p:sp>
        <p:nvSpPr>
          <p:cNvPr id="10" name="TextBox 9"/>
          <p:cNvSpPr txBox="1"/>
          <p:nvPr/>
        </p:nvSpPr>
        <p:spPr>
          <a:xfrm>
            <a:off x="96983" y="3014543"/>
            <a:ext cx="9047017" cy="1631216"/>
          </a:xfrm>
          <a:prstGeom prst="rect">
            <a:avLst/>
          </a:prstGeom>
          <a:noFill/>
        </p:spPr>
        <p:txBody>
          <a:bodyPr wrap="square" rtlCol="0">
            <a:spAutoFit/>
          </a:bodyPr>
          <a:lstStyle/>
          <a:p>
            <a:r>
              <a:rPr lang="ru-RU" sz="2000" i="1" dirty="0" smtClean="0">
                <a:solidFill>
                  <a:srgbClr val="500000"/>
                </a:solidFill>
                <a:latin typeface="Times New Roman" panose="02020603050405020304" pitchFamily="18" charset="0"/>
                <a:cs typeface="Times New Roman" panose="02020603050405020304" pitchFamily="18" charset="0"/>
              </a:rPr>
              <a:t>        </a:t>
            </a:r>
            <a:r>
              <a:rPr lang="ru-RU" sz="2000" i="1" dirty="0">
                <a:solidFill>
                  <a:srgbClr val="500000"/>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en-US" sz="2000" i="1" dirty="0">
                <a:solidFill>
                  <a:srgbClr val="500000"/>
                </a:solidFill>
                <a:latin typeface="Times New Roman" panose="02020603050405020304" pitchFamily="18" charset="0"/>
                <a:cs typeface="Times New Roman" panose="02020603050405020304" pitchFamily="18" charset="0"/>
              </a:rPr>
              <a:t>URL: http: //nsportal.ru›golskaya-oksana</a:t>
            </a:r>
          </a:p>
          <a:p>
            <a:r>
              <a:rPr lang="ru-RU" sz="2000" i="1" dirty="0" smtClean="0">
                <a:solidFill>
                  <a:srgbClr val="000E2A"/>
                </a:solidFill>
                <a:latin typeface="Times New Roman" panose="02020603050405020304" pitchFamily="18" charset="0"/>
                <a:cs typeface="Times New Roman" panose="02020603050405020304" pitchFamily="18" charset="0"/>
              </a:rPr>
              <a:t>       </a:t>
            </a:r>
          </a:p>
          <a:p>
            <a:r>
              <a:rPr lang="ru-RU" sz="2000" i="1" dirty="0" smtClean="0">
                <a:solidFill>
                  <a:srgbClr val="500000"/>
                </a:solidFill>
                <a:latin typeface="Times New Roman" panose="02020603050405020304" pitchFamily="18" charset="0"/>
                <a:cs typeface="Times New Roman" panose="02020603050405020304" pitchFamily="18" charset="0"/>
              </a:rPr>
              <a:t>       Буду </a:t>
            </a:r>
            <a:r>
              <a:rPr lang="ru-RU" sz="2000" i="1" dirty="0">
                <a:solidFill>
                  <a:srgbClr val="500000"/>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500000"/>
              </a:solidFill>
            </a:endParaRPr>
          </a:p>
        </p:txBody>
      </p:sp>
      <p:sp>
        <p:nvSpPr>
          <p:cNvPr id="11" name="TextBox 10"/>
          <p:cNvSpPr txBox="1"/>
          <p:nvPr/>
        </p:nvSpPr>
        <p:spPr>
          <a:xfrm>
            <a:off x="3023804" y="5816235"/>
            <a:ext cx="5705341" cy="646331"/>
          </a:xfrm>
          <a:prstGeom prst="rect">
            <a:avLst/>
          </a:prstGeom>
          <a:noFill/>
        </p:spPr>
        <p:txBody>
          <a:bodyPr wrap="square" rtlCol="0">
            <a:spAutoFit/>
          </a:bodyPr>
          <a:lstStyle/>
          <a:p>
            <a:pPr lvl="0" algn="r"/>
            <a:r>
              <a:rPr lang="ru-RU" b="1" i="1" dirty="0">
                <a:solidFill>
                  <a:srgbClr val="500000"/>
                </a:solidFill>
                <a:latin typeface="Times New Roman" pitchFamily="18" charset="0"/>
                <a:cs typeface="Times New Roman" pitchFamily="18" charset="0"/>
              </a:rPr>
              <a:t>Преподаватель ГПОАУ АО АПК: </a:t>
            </a:r>
          </a:p>
          <a:p>
            <a:pPr lvl="0" algn="r"/>
            <a:r>
              <a:rPr lang="ru-RU" i="1" dirty="0">
                <a:solidFill>
                  <a:srgbClr val="500000"/>
                </a:solidFill>
                <a:latin typeface="Times New Roman" pitchFamily="18" charset="0"/>
                <a:cs typeface="Times New Roman" pitchFamily="18" charset="0"/>
              </a:rPr>
              <a:t>Гольская Оксана Геннадьевна</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0" y="2779737"/>
            <a:ext cx="2915700" cy="3915670"/>
          </a:xfrm>
          <a:prstGeom prst="rect">
            <a:avLst/>
          </a:prstGeom>
        </p:spPr>
      </p:pic>
    </p:spTree>
    <p:extLst>
      <p:ext uri="{BB962C8B-B14F-4D97-AF65-F5344CB8AC3E}">
        <p14:creationId xmlns:p14="http://schemas.microsoft.com/office/powerpoint/2010/main" val="3673611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1119113" y="-214227"/>
            <a:ext cx="10628429" cy="2246769"/>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a:t>
            </a:r>
          </a:p>
          <a:p>
            <a:pPr algn="ctr"/>
            <a:r>
              <a:rPr lang="ru-RU" sz="2800" b="1" i="1" dirty="0" smtClean="0">
                <a:solidFill>
                  <a:srgbClr val="500000"/>
                </a:solidFill>
                <a:latin typeface="Century Schoolbook" panose="02040604050505020304" pitchFamily="18" charset="0"/>
              </a:rPr>
              <a:t>Выразительное чтение и анализ </a:t>
            </a:r>
            <a:r>
              <a:rPr lang="ru-RU" sz="2800" b="1" i="1" dirty="0">
                <a:solidFill>
                  <a:srgbClr val="500000"/>
                </a:solidFill>
                <a:latin typeface="Century Schoolbook" panose="02040604050505020304" pitchFamily="18" charset="0"/>
              </a:rPr>
              <a:t>рассказа </a:t>
            </a:r>
            <a:endParaRPr lang="ru-RU" sz="2800" b="1" i="1" dirty="0" smtClean="0">
              <a:solidFill>
                <a:srgbClr val="500000"/>
              </a:solidFill>
              <a:latin typeface="Century Schoolbook" panose="02040604050505020304" pitchFamily="18" charset="0"/>
            </a:endParaRPr>
          </a:p>
          <a:p>
            <a:pPr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“Саша был трус”.</a:t>
            </a:r>
            <a:endParaRPr lang="ru-RU" sz="2800" b="1" i="1" dirty="0">
              <a:solidFill>
                <a:srgbClr val="500000"/>
              </a:solidFill>
              <a:latin typeface="Century Schoolbook" panose="02040604050505020304" pitchFamily="18" charset="0"/>
            </a:endParaRPr>
          </a:p>
          <a:p>
            <a:pPr algn="ctr"/>
            <a:endParaRPr lang="ru-RU" sz="2800" b="1" i="1" dirty="0" smtClean="0">
              <a:solidFill>
                <a:srgbClr val="500000"/>
              </a:solidFill>
              <a:latin typeface="Century Schoolbook" panose="02040604050505020304" pitchFamily="18" charset="0"/>
            </a:endParaRPr>
          </a:p>
          <a:p>
            <a:pPr algn="ctr"/>
            <a:r>
              <a:rPr lang="ru-RU" sz="2800" b="1" i="1" dirty="0" smtClean="0">
                <a:solidFill>
                  <a:srgbClr val="500000"/>
                </a:solidFill>
                <a:latin typeface="Century Schoolbook" panose="02040604050505020304" pitchFamily="18" charset="0"/>
              </a:rPr>
              <a:t> </a:t>
            </a: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0975" y="2830692"/>
            <a:ext cx="3973177" cy="4027308"/>
          </a:xfrm>
          <a:prstGeom prst="rect">
            <a:avLst/>
          </a:prstGeom>
          <a:effectLst>
            <a:softEdge rad="317500"/>
          </a:effectLst>
        </p:spPr>
      </p:pic>
      <p:sp>
        <p:nvSpPr>
          <p:cNvPr id="7" name="TextBox 6"/>
          <p:cNvSpPr txBox="1"/>
          <p:nvPr/>
        </p:nvSpPr>
        <p:spPr>
          <a:xfrm>
            <a:off x="1786264" y="1230022"/>
            <a:ext cx="9294125" cy="523220"/>
          </a:xfrm>
          <a:prstGeom prst="rect">
            <a:avLst/>
          </a:prstGeom>
          <a:noFill/>
        </p:spPr>
        <p:txBody>
          <a:bodyPr wrap="square" rtlCol="0">
            <a:spAutoFit/>
          </a:bodyPr>
          <a:lstStyle/>
          <a:p>
            <a:pPr algn="ctr"/>
            <a:r>
              <a:rPr lang="ru-RU" sz="2800" b="1" i="1" dirty="0">
                <a:solidFill>
                  <a:srgbClr val="500000"/>
                </a:solidFill>
                <a:latin typeface="Century Schoolbook" panose="02040604050505020304" pitchFamily="18" charset="0"/>
              </a:rPr>
              <a:t>Вопросы и задания к рассказу</a:t>
            </a:r>
          </a:p>
        </p:txBody>
      </p:sp>
      <p:sp>
        <p:nvSpPr>
          <p:cNvPr id="8" name="TextBox 7"/>
          <p:cNvSpPr txBox="1"/>
          <p:nvPr/>
        </p:nvSpPr>
        <p:spPr>
          <a:xfrm>
            <a:off x="836157" y="1891694"/>
            <a:ext cx="7698243" cy="4832092"/>
          </a:xfrm>
          <a:prstGeom prst="rect">
            <a:avLst/>
          </a:prstGeom>
          <a:noFill/>
        </p:spPr>
        <p:txBody>
          <a:bodyPr wrap="square" rtlCol="0">
            <a:spAutoFit/>
          </a:bodyPr>
          <a:lstStyle/>
          <a:p>
            <a:r>
              <a:rPr lang="ru-RU" sz="2800" i="1" dirty="0">
                <a:solidFill>
                  <a:srgbClr val="500000"/>
                </a:solidFill>
                <a:latin typeface="Century Schoolbook" panose="02040604050505020304" pitchFamily="18" charset="0"/>
              </a:rPr>
              <a:t>- О </a:t>
            </a:r>
            <a:r>
              <a:rPr lang="ru-RU" sz="2800" i="1" dirty="0" smtClean="0">
                <a:solidFill>
                  <a:srgbClr val="500000"/>
                </a:solidFill>
                <a:latin typeface="Century Schoolbook" panose="02040604050505020304" pitchFamily="18" charset="0"/>
              </a:rPr>
              <a:t>ком говорится в рассказе?</a:t>
            </a:r>
          </a:p>
          <a:p>
            <a:r>
              <a:rPr lang="ru-RU" sz="2800" i="1" dirty="0" smtClean="0">
                <a:solidFill>
                  <a:srgbClr val="500000"/>
                </a:solidFill>
                <a:latin typeface="Century Schoolbook" panose="02040604050505020304" pitchFamily="18" charset="0"/>
              </a:rPr>
              <a:t>- Чего </a:t>
            </a:r>
            <a:r>
              <a:rPr lang="ru-RU" sz="2800" i="1" dirty="0">
                <a:solidFill>
                  <a:srgbClr val="500000"/>
                </a:solidFill>
                <a:latin typeface="Century Schoolbook" panose="02040604050505020304" pitchFamily="18" charset="0"/>
              </a:rPr>
              <a:t>испугался Саша?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 </a:t>
            </a:r>
            <a:r>
              <a:rPr lang="ru-RU" sz="2800" i="1" dirty="0">
                <a:solidFill>
                  <a:srgbClr val="500000"/>
                </a:solidFill>
                <a:latin typeface="Century Schoolbook" panose="02040604050505020304" pitchFamily="18" charset="0"/>
              </a:rPr>
              <a:t>Почему </a:t>
            </a:r>
            <a:r>
              <a:rPr lang="ru-RU" sz="2800" i="1" dirty="0" smtClean="0">
                <a:solidFill>
                  <a:srgbClr val="500000"/>
                </a:solidFill>
                <a:latin typeface="Century Schoolbook" panose="02040604050505020304" pitchFamily="18" charset="0"/>
              </a:rPr>
              <a:t>Саша влез в шкаф?</a:t>
            </a:r>
          </a:p>
          <a:p>
            <a:r>
              <a:rPr lang="ru-RU" sz="2800" i="1" dirty="0">
                <a:solidFill>
                  <a:srgbClr val="500000"/>
                </a:solidFill>
                <a:latin typeface="Century Schoolbook" panose="02040604050505020304" pitchFamily="18" charset="0"/>
              </a:rPr>
              <a:t>- Сколько Саше придется сидеть в шкафу?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-Как </a:t>
            </a:r>
            <a:r>
              <a:rPr lang="ru-RU" sz="2800" i="1" dirty="0">
                <a:solidFill>
                  <a:srgbClr val="500000"/>
                </a:solidFill>
                <a:latin typeface="Century Schoolbook" panose="02040604050505020304" pitchFamily="18" charset="0"/>
              </a:rPr>
              <a:t>называют людей, которые всего боятся?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-Кого </a:t>
            </a:r>
            <a:r>
              <a:rPr lang="ru-RU" sz="2800" i="1" dirty="0">
                <a:solidFill>
                  <a:srgbClr val="500000"/>
                </a:solidFill>
                <a:latin typeface="Century Schoolbook" panose="02040604050505020304" pitchFamily="18" charset="0"/>
              </a:rPr>
              <a:t>вы видите на </a:t>
            </a:r>
            <a:r>
              <a:rPr lang="ru-RU" sz="2800" i="1" dirty="0" smtClean="0">
                <a:solidFill>
                  <a:srgbClr val="500000"/>
                </a:solidFill>
                <a:latin typeface="Century Schoolbook" panose="02040604050505020304" pitchFamily="18" charset="0"/>
              </a:rPr>
              <a:t>картине?</a:t>
            </a:r>
          </a:p>
          <a:p>
            <a:r>
              <a:rPr lang="ru-RU" sz="2800" i="1" dirty="0" smtClean="0">
                <a:solidFill>
                  <a:srgbClr val="500000"/>
                </a:solidFill>
                <a:latin typeface="Century Schoolbook" panose="02040604050505020304" pitchFamily="18" charset="0"/>
              </a:rPr>
              <a:t>- Какими качествами наделены другие дети изображённые на картине?</a:t>
            </a:r>
          </a:p>
          <a:p>
            <a:r>
              <a:rPr lang="ru-RU" sz="2800" i="1" dirty="0" smtClean="0">
                <a:solidFill>
                  <a:srgbClr val="500000"/>
                </a:solidFill>
                <a:latin typeface="Century Schoolbook" panose="02040604050505020304" pitchFamily="18" charset="0"/>
              </a:rPr>
              <a:t>- </a:t>
            </a:r>
            <a:r>
              <a:rPr lang="ru-RU" sz="2800" i="1" dirty="0">
                <a:solidFill>
                  <a:srgbClr val="500000"/>
                </a:solidFill>
                <a:latin typeface="Century Schoolbook" panose="02040604050505020304" pitchFamily="18" charset="0"/>
              </a:rPr>
              <a:t>Чему учит этот рассказ?</a:t>
            </a:r>
            <a:endParaRPr lang="ru-RU" sz="2800" i="1" dirty="0" smtClean="0">
              <a:solidFill>
                <a:srgbClr val="500000"/>
              </a:solidFill>
              <a:latin typeface="Century Schoolbook" panose="02040604050505020304" pitchFamily="18" charset="0"/>
            </a:endParaRPr>
          </a:p>
          <a:p>
            <a:r>
              <a:rPr lang="ru-RU" sz="2800" i="1" dirty="0">
                <a:solidFill>
                  <a:srgbClr val="500000"/>
                </a:solidFill>
                <a:latin typeface="Century Schoolbook" panose="02040604050505020304" pitchFamily="18" charset="0"/>
              </a:rPr>
              <a:t>- Что </a:t>
            </a:r>
            <a:r>
              <a:rPr lang="ru-RU" sz="2800" i="1" dirty="0" smtClean="0">
                <a:solidFill>
                  <a:srgbClr val="500000"/>
                </a:solidFill>
                <a:latin typeface="Century Schoolbook" panose="02040604050505020304" pitchFamily="18" charset="0"/>
              </a:rPr>
              <a:t>можно пожелать Саше?</a:t>
            </a:r>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32891561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22869" y="3777950"/>
            <a:ext cx="2969132" cy="3080050"/>
          </a:xfrm>
          <a:prstGeom prst="rect">
            <a:avLst/>
          </a:prstGeom>
          <a:effectLst>
            <a:softEdge rad="127000"/>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080" y="3777950"/>
            <a:ext cx="2806896" cy="3080050"/>
          </a:xfrm>
          <a:prstGeom prst="rect">
            <a:avLst/>
          </a:prstGeom>
          <a:effectLst>
            <a:softEdge rad="127000"/>
          </a:effec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3816" y="3815255"/>
            <a:ext cx="3049053" cy="3042745"/>
          </a:xfrm>
          <a:prstGeom prst="rect">
            <a:avLst/>
          </a:prstGeom>
          <a:effectLst>
            <a:softEdge rad="127000"/>
          </a:effectLst>
        </p:spPr>
      </p:pic>
      <p:sp>
        <p:nvSpPr>
          <p:cNvPr id="9" name="TextBox 8"/>
          <p:cNvSpPr txBox="1"/>
          <p:nvPr/>
        </p:nvSpPr>
        <p:spPr>
          <a:xfrm>
            <a:off x="933262" y="100103"/>
            <a:ext cx="10481107"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r>
              <a:rPr lang="ru-RU" sz="2800" b="1" i="1" dirty="0" smtClean="0">
                <a:solidFill>
                  <a:srgbClr val="500000"/>
                </a:solidFill>
                <a:latin typeface="Century Schoolbook" panose="02040604050505020304" pitchFamily="18" charset="0"/>
              </a:rPr>
              <a:t>рассказа </a:t>
            </a:r>
          </a:p>
          <a:p>
            <a:pPr lvl="0" algn="ctr"/>
            <a:r>
              <a:rPr lang="ru-RU" sz="2800" b="1" i="1" dirty="0" smtClean="0">
                <a:solidFill>
                  <a:srgbClr val="500000"/>
                </a:solidFill>
                <a:latin typeface="Century Schoolbook" panose="02040604050505020304" pitchFamily="18" charset="0"/>
              </a:rPr>
              <a:t>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“Котёнок” </a:t>
            </a:r>
            <a:r>
              <a:rPr lang="ru-RU" sz="2800" i="1" dirty="0">
                <a:solidFill>
                  <a:srgbClr val="500000"/>
                </a:solidFill>
                <a:latin typeface="Century Schoolbook" panose="02040604050505020304" pitchFamily="18" charset="0"/>
              </a:rPr>
              <a:t>(1875) </a:t>
            </a:r>
            <a:endParaRPr lang="ru-RU" sz="2800" dirty="0">
              <a:solidFill>
                <a:srgbClr val="500000"/>
              </a:solidFill>
            </a:endParaRPr>
          </a:p>
        </p:txBody>
      </p:sp>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8554" y="3615388"/>
            <a:ext cx="2797477" cy="3080051"/>
          </a:xfrm>
          <a:prstGeom prst="rect">
            <a:avLst/>
          </a:prstGeom>
          <a:effectLst>
            <a:softEdge rad="127000"/>
          </a:effectLst>
        </p:spPr>
      </p:pic>
      <p:sp>
        <p:nvSpPr>
          <p:cNvPr id="11" name="TextBox 10"/>
          <p:cNvSpPr txBox="1"/>
          <p:nvPr/>
        </p:nvSpPr>
        <p:spPr>
          <a:xfrm>
            <a:off x="933262" y="959837"/>
            <a:ext cx="11258737" cy="4985980"/>
          </a:xfrm>
          <a:prstGeom prst="rect">
            <a:avLst/>
          </a:prstGeom>
          <a:noFill/>
        </p:spPr>
        <p:txBody>
          <a:bodyPr wrap="square" rtlCol="0">
            <a:spAutoFit/>
          </a:bodyPr>
          <a:lstStyle/>
          <a:p>
            <a:pPr lvl="0"/>
            <a:r>
              <a:rPr lang="ru-RU" sz="2600" i="1" dirty="0">
                <a:solidFill>
                  <a:srgbClr val="500000"/>
                </a:solidFill>
                <a:latin typeface="Century Schoolbook" panose="02040604050505020304" pitchFamily="18" charset="0"/>
              </a:rPr>
              <a:t>История </a:t>
            </a:r>
            <a:r>
              <a:rPr lang="ru-RU" sz="2600" i="1" dirty="0" smtClean="0">
                <a:solidFill>
                  <a:srgbClr val="500000"/>
                </a:solidFill>
                <a:latin typeface="Century Schoolbook" panose="02040604050505020304" pitchFamily="18" charset="0"/>
              </a:rPr>
              <a:t>создания. Жанр </a:t>
            </a:r>
            <a:r>
              <a:rPr lang="ru-RU" sz="2600" i="1" dirty="0">
                <a:solidFill>
                  <a:srgbClr val="500000"/>
                </a:solidFill>
                <a:latin typeface="Century Schoolbook" panose="02040604050505020304" pitchFamily="18" charset="0"/>
              </a:rPr>
              <a:t>и </a:t>
            </a:r>
            <a:r>
              <a:rPr lang="ru-RU" sz="2600" i="1" dirty="0" smtClean="0">
                <a:solidFill>
                  <a:srgbClr val="500000"/>
                </a:solidFill>
                <a:latin typeface="Century Schoolbook" panose="02040604050505020304" pitchFamily="18" charset="0"/>
              </a:rPr>
              <a:t>направление. Смысл названия. Композиция. Суть</a:t>
            </a:r>
            <a:r>
              <a:rPr lang="ru-RU" sz="2600" i="1" dirty="0">
                <a:solidFill>
                  <a:srgbClr val="500000"/>
                </a:solidFill>
                <a:latin typeface="Century Schoolbook" panose="02040604050505020304" pitchFamily="18" charset="0"/>
              </a:rPr>
              <a:t>: о чём </a:t>
            </a:r>
            <a:r>
              <a:rPr lang="ru-RU" sz="2600" i="1" dirty="0" smtClean="0">
                <a:solidFill>
                  <a:srgbClr val="500000"/>
                </a:solidFill>
                <a:latin typeface="Century Schoolbook" panose="02040604050505020304" pitchFamily="18" charset="0"/>
              </a:rPr>
              <a:t>рассказ? </a:t>
            </a:r>
          </a:p>
          <a:p>
            <a:pPr lvl="0"/>
            <a:r>
              <a:rPr lang="ru-RU" sz="2600" i="1" dirty="0" smtClean="0">
                <a:solidFill>
                  <a:srgbClr val="500000"/>
                </a:solidFill>
                <a:latin typeface="Century Schoolbook" panose="02040604050505020304" pitchFamily="18" charset="0"/>
              </a:rPr>
              <a:t>Главные </a:t>
            </a:r>
            <a:r>
              <a:rPr lang="ru-RU" sz="2600" i="1" dirty="0">
                <a:solidFill>
                  <a:srgbClr val="500000"/>
                </a:solidFill>
                <a:latin typeface="Century Schoolbook" panose="02040604050505020304" pitchFamily="18" charset="0"/>
              </a:rPr>
              <a:t>герои и их </a:t>
            </a:r>
            <a:r>
              <a:rPr lang="ru-RU" sz="2600" i="1" dirty="0" smtClean="0">
                <a:solidFill>
                  <a:srgbClr val="500000"/>
                </a:solidFill>
                <a:latin typeface="Century Schoolbook" panose="02040604050505020304" pitchFamily="18" charset="0"/>
              </a:rPr>
              <a:t>характеристика. </a:t>
            </a:r>
          </a:p>
          <a:p>
            <a:pPr lvl="0"/>
            <a:r>
              <a:rPr lang="ru-RU" sz="2600" i="1" dirty="0" smtClean="0">
                <a:solidFill>
                  <a:srgbClr val="500000"/>
                </a:solidFill>
                <a:latin typeface="Century Schoolbook" panose="02040604050505020304" pitchFamily="18" charset="0"/>
              </a:rPr>
              <a:t>Темы. Проблемы. Основная идея. </a:t>
            </a:r>
          </a:p>
          <a:p>
            <a:pPr lvl="0"/>
            <a:r>
              <a:rPr lang="ru-RU" sz="2600" i="1" dirty="0" smtClean="0">
                <a:solidFill>
                  <a:srgbClr val="500000"/>
                </a:solidFill>
                <a:latin typeface="Century Schoolbook" panose="02040604050505020304" pitchFamily="18" charset="0"/>
              </a:rPr>
              <a:t>Чему учит? Художественные особенности. </a:t>
            </a:r>
          </a:p>
          <a:p>
            <a:pPr lvl="0"/>
            <a:r>
              <a:rPr lang="ru-RU" sz="2600" i="1" dirty="0" smtClean="0">
                <a:solidFill>
                  <a:srgbClr val="500000"/>
                </a:solidFill>
                <a:latin typeface="Century Schoolbook" panose="02040604050505020304" pitchFamily="18" charset="0"/>
              </a:rPr>
              <a:t>Пословицы которые подходят для описания рассказа.</a:t>
            </a:r>
            <a:r>
              <a:rPr lang="ru-RU" sz="2700" i="1" dirty="0">
                <a:solidFill>
                  <a:srgbClr val="500000"/>
                </a:solidFill>
                <a:latin typeface="Century Schoolbook" panose="02040604050505020304" pitchFamily="18" charset="0"/>
              </a:rPr>
              <a:t> </a:t>
            </a:r>
            <a:endParaRPr lang="ru-RU" sz="2700" i="1" dirty="0" smtClean="0">
              <a:solidFill>
                <a:srgbClr val="500000"/>
              </a:solidFill>
              <a:latin typeface="Century Schoolbook" panose="02040604050505020304" pitchFamily="18" charset="0"/>
            </a:endParaRPr>
          </a:p>
          <a:p>
            <a:pPr lvl="0"/>
            <a:r>
              <a:rPr lang="ru-RU" sz="2700" i="1" dirty="0" smtClean="0">
                <a:solidFill>
                  <a:srgbClr val="500000"/>
                </a:solidFill>
                <a:latin typeface="Century Schoolbook" panose="02040604050505020304" pitchFamily="18" charset="0"/>
              </a:rPr>
              <a:t>Вопросы </a:t>
            </a:r>
            <a:r>
              <a:rPr lang="ru-RU" sz="2700" i="1" dirty="0">
                <a:solidFill>
                  <a:srgbClr val="500000"/>
                </a:solidFill>
                <a:latin typeface="Century Schoolbook" panose="02040604050505020304" pitchFamily="18" charset="0"/>
              </a:rPr>
              <a:t>к детям </a:t>
            </a:r>
            <a:r>
              <a:rPr lang="ru-RU" sz="2700" i="1" dirty="0" smtClean="0">
                <a:solidFill>
                  <a:srgbClr val="500000"/>
                </a:solidFill>
                <a:latin typeface="Century Schoolbook" panose="02040604050505020304" pitchFamily="18" charset="0"/>
              </a:rPr>
              <a:t>для анализа содержания </a:t>
            </a:r>
            <a:r>
              <a:rPr lang="ru-RU" sz="2700" i="1" dirty="0">
                <a:solidFill>
                  <a:srgbClr val="500000"/>
                </a:solidFill>
                <a:latin typeface="Century Schoolbook" panose="02040604050505020304" pitchFamily="18" charset="0"/>
              </a:rPr>
              <a:t>рассказа.</a:t>
            </a:r>
          </a:p>
          <a:p>
            <a:pPr lvl="0"/>
            <a:endParaRPr lang="ru-RU" sz="2600" i="1" dirty="0" smtClean="0">
              <a:solidFill>
                <a:srgbClr val="500000"/>
              </a:solidFill>
              <a:latin typeface="Century Schoolbook" panose="02040604050505020304" pitchFamily="18" charset="0"/>
            </a:endParaRPr>
          </a:p>
          <a:p>
            <a:pPr lvl="0"/>
            <a:endParaRPr lang="ru-RU" sz="2600" i="1" dirty="0" smtClean="0">
              <a:solidFill>
                <a:srgbClr val="500000"/>
              </a:solidFill>
              <a:latin typeface="Century Schoolbook" panose="02040604050505020304" pitchFamily="18" charset="0"/>
            </a:endParaRPr>
          </a:p>
          <a:p>
            <a:pPr lvl="0"/>
            <a:r>
              <a:rPr lang="ru-RU" sz="2600" i="1" dirty="0">
                <a:solidFill>
                  <a:srgbClr val="500000"/>
                </a:solidFill>
                <a:latin typeface="Century Schoolbook" panose="02040604050505020304" pitchFamily="18" charset="0"/>
              </a:rPr>
              <a:t> </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a:p>
            <a:pPr lvl="0"/>
            <a:endParaRPr lang="ru-RU" sz="2800" i="1" dirty="0" smtClean="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2503082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981791" y="370998"/>
            <a:ext cx="8621792"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“Акула» </a:t>
            </a:r>
            <a:endParaRPr lang="ru-RU" sz="2800" dirty="0">
              <a:solidFill>
                <a:srgbClr val="500000"/>
              </a:solidFill>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427704" y="220241"/>
            <a:ext cx="2655807" cy="2305983"/>
          </a:xfrm>
          <a:prstGeom prst="rect">
            <a:avLst/>
          </a:prstGeom>
        </p:spPr>
      </p:pic>
      <p:pic>
        <p:nvPicPr>
          <p:cNvPr id="2" name="Рисунок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2727" y="2650210"/>
            <a:ext cx="3146115" cy="4207789"/>
          </a:xfrm>
          <a:prstGeom prst="rect">
            <a:avLst/>
          </a:prstGeom>
          <a:effectLst>
            <a:softEdge rad="317500"/>
          </a:effectLst>
        </p:spPr>
      </p:pic>
      <p:sp>
        <p:nvSpPr>
          <p:cNvPr id="7" name="TextBox 6"/>
          <p:cNvSpPr txBox="1"/>
          <p:nvPr/>
        </p:nvSpPr>
        <p:spPr>
          <a:xfrm>
            <a:off x="1741022" y="1479017"/>
            <a:ext cx="87349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4" name="TextBox 3"/>
          <p:cNvSpPr txBox="1"/>
          <p:nvPr/>
        </p:nvSpPr>
        <p:spPr>
          <a:xfrm>
            <a:off x="3838842" y="2294708"/>
            <a:ext cx="8019329" cy="5232202"/>
          </a:xfrm>
          <a:prstGeom prst="rect">
            <a:avLst/>
          </a:prstGeom>
          <a:noFill/>
        </p:spPr>
        <p:txBody>
          <a:bodyPr wrap="square" rtlCol="0">
            <a:spAutoFit/>
          </a:bodyPr>
          <a:lstStyle/>
          <a:p>
            <a:r>
              <a:rPr lang="ru-RU" b="1" dirty="0"/>
              <a:t> </a:t>
            </a:r>
            <a:r>
              <a:rPr lang="ru-RU" sz="2800" i="1" dirty="0" smtClean="0">
                <a:solidFill>
                  <a:srgbClr val="500000"/>
                </a:solidFill>
                <a:latin typeface="Century Schoolbook" panose="02040604050505020304" pitchFamily="18" charset="0"/>
              </a:rPr>
              <a:t>Жанр.</a:t>
            </a:r>
          </a:p>
          <a:p>
            <a:r>
              <a:rPr lang="ru-RU" sz="2800" i="1" dirty="0" smtClean="0">
                <a:solidFill>
                  <a:srgbClr val="500000"/>
                </a:solidFill>
                <a:latin typeface="Century Schoolbook" panose="02040604050505020304" pitchFamily="18" charset="0"/>
              </a:rPr>
              <a:t>Композиция текста.</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r>
              <a:rPr lang="ru-RU" sz="2800" i="1" dirty="0">
                <a:solidFill>
                  <a:srgbClr val="500000"/>
                </a:solidFill>
                <a:latin typeface="Century Schoolbook" panose="02040604050505020304" pitchFamily="18" charset="0"/>
              </a:rPr>
              <a:t> </a:t>
            </a:r>
            <a:r>
              <a:rPr lang="ru-RU" sz="2800" i="1" dirty="0" smtClean="0">
                <a:solidFill>
                  <a:srgbClr val="500000"/>
                </a:solidFill>
                <a:latin typeface="Century Schoolbook" panose="02040604050505020304" pitchFamily="18" charset="0"/>
              </a:rPr>
              <a:t>Главные </a:t>
            </a:r>
            <a:r>
              <a:rPr lang="ru-RU" sz="2800" i="1" dirty="0">
                <a:solidFill>
                  <a:srgbClr val="500000"/>
                </a:solidFill>
                <a:latin typeface="Century Schoolbook" panose="02040604050505020304" pitchFamily="18" charset="0"/>
              </a:rPr>
              <a:t>герои рассказа </a:t>
            </a:r>
            <a:r>
              <a:rPr lang="ru-RU" sz="2800" i="1" dirty="0" smtClean="0">
                <a:solidFill>
                  <a:srgbClr val="500000"/>
                </a:solidFill>
                <a:latin typeface="Century Schoolbook" panose="02040604050505020304" pitchFamily="18" charset="0"/>
              </a:rPr>
              <a:t>и </a:t>
            </a:r>
            <a:r>
              <a:rPr lang="ru-RU" sz="2800" i="1" dirty="0">
                <a:solidFill>
                  <a:srgbClr val="500000"/>
                </a:solidFill>
                <a:latin typeface="Century Schoolbook" panose="02040604050505020304" pitchFamily="18" charset="0"/>
              </a:rPr>
              <a:t>их </a:t>
            </a:r>
            <a:r>
              <a:rPr lang="ru-RU" sz="2800" i="1" dirty="0" smtClean="0">
                <a:solidFill>
                  <a:srgbClr val="500000"/>
                </a:solidFill>
                <a:latin typeface="Century Schoolbook" panose="02040604050505020304" pitchFamily="18" charset="0"/>
              </a:rPr>
              <a:t>характеристика.</a:t>
            </a:r>
          </a:p>
          <a:p>
            <a:r>
              <a:rPr lang="ru-RU" sz="2800" i="1" dirty="0">
                <a:solidFill>
                  <a:srgbClr val="500000"/>
                </a:solidFill>
                <a:latin typeface="Century Schoolbook" panose="02040604050505020304" pitchFamily="18" charset="0"/>
              </a:rPr>
              <a:t> Главная мысль </a:t>
            </a:r>
            <a:r>
              <a:rPr lang="ru-RU" sz="2800" i="1" dirty="0" smtClean="0">
                <a:solidFill>
                  <a:srgbClr val="500000"/>
                </a:solidFill>
                <a:latin typeface="Century Schoolbook" panose="02040604050505020304" pitchFamily="18" charset="0"/>
              </a:rPr>
              <a:t>рассказа.</a:t>
            </a:r>
            <a:r>
              <a:rPr lang="ru-RU" sz="2800" i="1" dirty="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Чему </a:t>
            </a:r>
            <a:r>
              <a:rPr lang="ru-RU" sz="2800" i="1" dirty="0">
                <a:solidFill>
                  <a:srgbClr val="500000"/>
                </a:solidFill>
                <a:latin typeface="Century Schoolbook" panose="02040604050505020304" pitchFamily="18" charset="0"/>
              </a:rPr>
              <a:t>учит </a:t>
            </a:r>
            <a:r>
              <a:rPr lang="ru-RU" sz="2800" i="1" dirty="0" smtClean="0">
                <a:solidFill>
                  <a:srgbClr val="500000"/>
                </a:solidFill>
                <a:latin typeface="Century Schoolbook" panose="02040604050505020304" pitchFamily="18" charset="0"/>
              </a:rPr>
              <a:t>рассказ.</a:t>
            </a:r>
            <a:r>
              <a:rPr lang="ru-RU" sz="2800" i="1" dirty="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r>
              <a:rPr lang="ru-RU" sz="2800" i="1" dirty="0">
                <a:solidFill>
                  <a:srgbClr val="500000"/>
                </a:solidFill>
                <a:latin typeface="Century Schoolbook" panose="02040604050505020304" pitchFamily="18" charset="0"/>
              </a:rPr>
              <a:t>Пословицы </a:t>
            </a:r>
            <a:r>
              <a:rPr lang="ru-RU" sz="2800" i="1" dirty="0" smtClean="0">
                <a:solidFill>
                  <a:srgbClr val="500000"/>
                </a:solidFill>
                <a:latin typeface="Century Schoolbook" panose="02040604050505020304" pitchFamily="18" charset="0"/>
              </a:rPr>
              <a:t>и </a:t>
            </a:r>
            <a:r>
              <a:rPr lang="ru-RU" sz="2800" i="1" dirty="0">
                <a:solidFill>
                  <a:srgbClr val="500000"/>
                </a:solidFill>
                <a:latin typeface="Century Schoolbook" panose="02040604050505020304" pitchFamily="18" charset="0"/>
              </a:rPr>
              <a:t>поговорки, которые </a:t>
            </a:r>
            <a:r>
              <a:rPr lang="ru-RU" sz="2800" i="1" dirty="0" smtClean="0">
                <a:solidFill>
                  <a:srgbClr val="500000"/>
                </a:solidFill>
                <a:latin typeface="Century Schoolbook" panose="02040604050505020304" pitchFamily="18" charset="0"/>
              </a:rPr>
              <a:t>подходят </a:t>
            </a:r>
            <a:r>
              <a:rPr lang="ru-RU" sz="2800" i="1" dirty="0">
                <a:solidFill>
                  <a:srgbClr val="500000"/>
                </a:solidFill>
                <a:latin typeface="Century Schoolbook" panose="02040604050505020304" pitchFamily="18" charset="0"/>
              </a:rPr>
              <a:t>для </a:t>
            </a:r>
            <a:r>
              <a:rPr lang="ru-RU" sz="2800" i="1" dirty="0" smtClean="0">
                <a:solidFill>
                  <a:srgbClr val="500000"/>
                </a:solidFill>
                <a:latin typeface="Century Schoolbook" panose="02040604050505020304" pitchFamily="18" charset="0"/>
              </a:rPr>
              <a:t>описания рассказа.</a:t>
            </a:r>
            <a:r>
              <a:rPr lang="ru-RU" sz="2800" i="1" dirty="0">
                <a:solidFill>
                  <a:srgbClr val="500000"/>
                </a:solidFill>
                <a:latin typeface="Century Schoolbook" panose="02040604050505020304" pitchFamily="18" charset="0"/>
              </a:rPr>
              <a:t> </a:t>
            </a:r>
            <a:endParaRPr lang="ru-RU" sz="2800" i="1" dirty="0" smtClean="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Вопросы к детям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p:txBody>
      </p:sp>
    </p:spTree>
    <p:extLst>
      <p:ext uri="{BB962C8B-B14F-4D97-AF65-F5344CB8AC3E}">
        <p14:creationId xmlns:p14="http://schemas.microsoft.com/office/powerpoint/2010/main" val="23507066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2789695"/>
            <a:ext cx="2933838" cy="3964395"/>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537164" y="181262"/>
            <a:ext cx="1654835" cy="779633"/>
          </a:xfrm>
          <a:prstGeom prst="rect">
            <a:avLst/>
          </a:prstGeom>
        </p:spPr>
      </p:pic>
      <p:sp>
        <p:nvSpPr>
          <p:cNvPr id="5" name="TextBox 4"/>
          <p:cNvSpPr txBox="1"/>
          <p:nvPr/>
        </p:nvSpPr>
        <p:spPr>
          <a:xfrm>
            <a:off x="692727" y="181262"/>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“Прыжок” </a:t>
            </a:r>
            <a:r>
              <a:rPr lang="ru-RU" sz="2800" i="1" dirty="0" smtClean="0">
                <a:solidFill>
                  <a:srgbClr val="500000"/>
                </a:solidFill>
                <a:latin typeface="Century Schoolbook" panose="02040604050505020304" pitchFamily="18" charset="0"/>
              </a:rPr>
              <a:t>(</a:t>
            </a:r>
            <a:r>
              <a:rPr lang="ru-RU" sz="2800" i="1" dirty="0">
                <a:solidFill>
                  <a:srgbClr val="500000"/>
                </a:solidFill>
                <a:latin typeface="Century Schoolbook" panose="02040604050505020304" pitchFamily="18" charset="0"/>
              </a:rPr>
              <a:t>1880)</a:t>
            </a:r>
            <a:endParaRPr lang="ru-RU" sz="2800" dirty="0">
              <a:solidFill>
                <a:srgbClr val="500000"/>
              </a:solidFill>
            </a:endParaRPr>
          </a:p>
        </p:txBody>
      </p:sp>
      <p:sp>
        <p:nvSpPr>
          <p:cNvPr id="6" name="TextBox 5"/>
          <p:cNvSpPr txBox="1"/>
          <p:nvPr/>
        </p:nvSpPr>
        <p:spPr>
          <a:xfrm>
            <a:off x="580104" y="1311004"/>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7" name="TextBox 6"/>
          <p:cNvSpPr txBox="1"/>
          <p:nvPr/>
        </p:nvSpPr>
        <p:spPr>
          <a:xfrm>
            <a:off x="3848238" y="2094807"/>
            <a:ext cx="8096447" cy="5970865"/>
          </a:xfrm>
          <a:prstGeom prst="rect">
            <a:avLst/>
          </a:prstGeom>
          <a:noFill/>
        </p:spPr>
        <p:txBody>
          <a:bodyPr wrap="square" rtlCol="0">
            <a:spAutoFit/>
          </a:bodyPr>
          <a:lstStyle/>
          <a:p>
            <a:r>
              <a:rPr lang="ru-RU" sz="2700" i="1" dirty="0" smtClean="0">
                <a:solidFill>
                  <a:srgbClr val="500000"/>
                </a:solidFill>
                <a:latin typeface="Century Schoolbook" panose="02040604050505020304" pitchFamily="18" charset="0"/>
              </a:rPr>
              <a:t>Жанр.</a:t>
            </a:r>
          </a:p>
          <a:p>
            <a:r>
              <a:rPr lang="ru-RU" sz="2700" i="1" dirty="0" smtClean="0">
                <a:solidFill>
                  <a:srgbClr val="500000"/>
                </a:solidFill>
                <a:latin typeface="Century Schoolbook" panose="02040604050505020304" pitchFamily="18" charset="0"/>
              </a:rPr>
              <a:t>Композиция произведения.</a:t>
            </a:r>
          </a:p>
          <a:p>
            <a:r>
              <a:rPr lang="ru-RU" sz="2700" i="1" dirty="0">
                <a:solidFill>
                  <a:srgbClr val="500000"/>
                </a:solidFill>
                <a:latin typeface="Century Schoolbook" panose="02040604050505020304" pitchFamily="18" charset="0"/>
              </a:rPr>
              <a:t>Главные герои </a:t>
            </a:r>
            <a:r>
              <a:rPr lang="ru-RU" sz="2700" i="1" dirty="0" smtClean="0">
                <a:solidFill>
                  <a:srgbClr val="500000"/>
                </a:solidFill>
                <a:latin typeface="Century Schoolbook" panose="02040604050505020304" pitchFamily="18" charset="0"/>
              </a:rPr>
              <a:t>рассказа и </a:t>
            </a:r>
            <a:r>
              <a:rPr lang="ru-RU" sz="2700" i="1" dirty="0">
                <a:solidFill>
                  <a:srgbClr val="500000"/>
                </a:solidFill>
                <a:latin typeface="Century Schoolbook" panose="02040604050505020304" pitchFamily="18" charset="0"/>
              </a:rPr>
              <a:t>их </a:t>
            </a:r>
            <a:r>
              <a:rPr lang="ru-RU" sz="2700" i="1" dirty="0" smtClean="0">
                <a:solidFill>
                  <a:srgbClr val="500000"/>
                </a:solidFill>
                <a:latin typeface="Century Schoolbook" panose="02040604050505020304" pitchFamily="18" charset="0"/>
              </a:rPr>
              <a:t>характеристика.</a:t>
            </a:r>
          </a:p>
          <a:p>
            <a:r>
              <a:rPr lang="ru-RU" sz="2700" i="1" dirty="0" smtClean="0">
                <a:solidFill>
                  <a:srgbClr val="500000"/>
                </a:solidFill>
                <a:latin typeface="Century Schoolbook" panose="02040604050505020304" pitchFamily="18" charset="0"/>
              </a:rPr>
              <a:t>Главная </a:t>
            </a:r>
            <a:r>
              <a:rPr lang="ru-RU" sz="2700" i="1" dirty="0">
                <a:solidFill>
                  <a:srgbClr val="500000"/>
                </a:solidFill>
                <a:latin typeface="Century Schoolbook" panose="02040604050505020304" pitchFamily="18" charset="0"/>
              </a:rPr>
              <a:t>мысль </a:t>
            </a:r>
            <a:r>
              <a:rPr lang="ru-RU" sz="2700" i="1" dirty="0" smtClean="0">
                <a:solidFill>
                  <a:srgbClr val="500000"/>
                </a:solidFill>
                <a:latin typeface="Century Schoolbook" panose="02040604050505020304" pitchFamily="18" charset="0"/>
              </a:rPr>
              <a:t>рассказа.</a:t>
            </a:r>
          </a:p>
          <a:p>
            <a:r>
              <a:rPr lang="ru-RU" sz="2700" i="1" dirty="0" smtClean="0">
                <a:solidFill>
                  <a:srgbClr val="500000"/>
                </a:solidFill>
                <a:latin typeface="Century Schoolbook" panose="02040604050505020304" pitchFamily="18" charset="0"/>
              </a:rPr>
              <a:t>Чему </a:t>
            </a:r>
            <a:r>
              <a:rPr lang="ru-RU" sz="2700" i="1" dirty="0">
                <a:solidFill>
                  <a:srgbClr val="500000"/>
                </a:solidFill>
                <a:latin typeface="Century Schoolbook" panose="02040604050505020304" pitchFamily="18" charset="0"/>
              </a:rPr>
              <a:t>учит </a:t>
            </a:r>
            <a:r>
              <a:rPr lang="ru-RU" sz="2700" i="1" dirty="0" smtClean="0">
                <a:solidFill>
                  <a:srgbClr val="500000"/>
                </a:solidFill>
                <a:latin typeface="Century Schoolbook" panose="02040604050505020304" pitchFamily="18" charset="0"/>
              </a:rPr>
              <a:t>рассказ.</a:t>
            </a:r>
          </a:p>
          <a:p>
            <a:r>
              <a:rPr lang="ru-RU" sz="2700" i="1" dirty="0" smtClean="0">
                <a:solidFill>
                  <a:srgbClr val="500000"/>
                </a:solidFill>
                <a:latin typeface="Century Schoolbook" panose="02040604050505020304" pitchFamily="18" charset="0"/>
              </a:rPr>
              <a:t>Выводы </a:t>
            </a:r>
            <a:r>
              <a:rPr lang="ru-RU" sz="2700" i="1" dirty="0">
                <a:solidFill>
                  <a:srgbClr val="500000"/>
                </a:solidFill>
                <a:latin typeface="Century Schoolbook" panose="02040604050505020304" pitchFamily="18" charset="0"/>
              </a:rPr>
              <a:t>по </a:t>
            </a:r>
            <a:r>
              <a:rPr lang="ru-RU" sz="2700" i="1" dirty="0" smtClean="0">
                <a:solidFill>
                  <a:srgbClr val="500000"/>
                </a:solidFill>
                <a:latin typeface="Century Schoolbook" panose="02040604050505020304" pitchFamily="18" charset="0"/>
              </a:rPr>
              <a:t>тексту.</a:t>
            </a:r>
          </a:p>
          <a:p>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a:t>
            </a:r>
            <a:r>
              <a:rPr lang="ru-RU" sz="2700" i="1" dirty="0" smtClean="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 </a:t>
            </a:r>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endParaRPr lang="ru-RU" sz="2800" i="1" dirty="0">
              <a:latin typeface="Century Schoolbook" panose="02040604050505020304" pitchFamily="18" charset="0"/>
            </a:endParaRPr>
          </a:p>
        </p:txBody>
      </p:sp>
    </p:spTree>
    <p:extLst>
      <p:ext uri="{BB962C8B-B14F-4D97-AF65-F5344CB8AC3E}">
        <p14:creationId xmlns:p14="http://schemas.microsoft.com/office/powerpoint/2010/main" val="24757482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43499" y="394201"/>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“Пожарные </a:t>
            </a:r>
            <a:r>
              <a:rPr lang="ru-RU" sz="2800" b="1" i="1" dirty="0">
                <a:solidFill>
                  <a:srgbClr val="500000"/>
                </a:solidFill>
                <a:latin typeface="Century Schoolbook" panose="02040604050505020304" pitchFamily="18" charset="0"/>
              </a:rPr>
              <a:t>собаки</a:t>
            </a:r>
            <a:r>
              <a:rPr lang="ru-RU" sz="2800" b="1" i="1" dirty="0" smtClean="0">
                <a:solidFill>
                  <a:srgbClr val="500000"/>
                </a:solidFill>
                <a:latin typeface="Century Schoolbook" panose="02040604050505020304" pitchFamily="18" charset="0"/>
              </a:rPr>
              <a:t>”</a:t>
            </a:r>
            <a:endParaRPr lang="ru-RU" sz="2800" dirty="0">
              <a:solidFill>
                <a:srgbClr val="500000"/>
              </a:solidFill>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3499" y="1695078"/>
            <a:ext cx="3944615" cy="4149826"/>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16500" y="4566761"/>
            <a:ext cx="2617037" cy="2120220"/>
          </a:xfrm>
          <a:prstGeom prst="rect">
            <a:avLst/>
          </a:prstGeom>
        </p:spPr>
      </p:pic>
      <p:sp>
        <p:nvSpPr>
          <p:cNvPr id="6" name="TextBox 5"/>
          <p:cNvSpPr txBox="1"/>
          <p:nvPr/>
        </p:nvSpPr>
        <p:spPr>
          <a:xfrm>
            <a:off x="692727" y="1464139"/>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9" name="Прямоугольник 8"/>
          <p:cNvSpPr/>
          <p:nvPr/>
        </p:nvSpPr>
        <p:spPr>
          <a:xfrm>
            <a:off x="4656975" y="2081167"/>
            <a:ext cx="7294652" cy="3416320"/>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 и их характеристика.</a:t>
            </a:r>
          </a:p>
          <a:p>
            <a:pPr lvl="0"/>
            <a:r>
              <a:rPr lang="ru-RU" sz="2700" i="1" dirty="0" smtClean="0">
                <a:solidFill>
                  <a:srgbClr val="500000"/>
                </a:solidFill>
                <a:latin typeface="Century Schoolbook" panose="02040604050505020304" pitchFamily="18" charset="0"/>
              </a:rPr>
              <a:t>Мораль произведения.</a:t>
            </a:r>
            <a:endParaRPr lang="ru-RU" sz="2700" i="1" dirty="0">
              <a:solidFill>
                <a:srgbClr val="500000"/>
              </a:solidFill>
              <a:latin typeface="Century Schoolbook" panose="02040604050505020304" pitchFamily="18" charset="0"/>
            </a:endParaRPr>
          </a:p>
          <a:p>
            <a:pPr lvl="0"/>
            <a:r>
              <a:rPr lang="ru-RU" sz="2700" i="1" dirty="0">
                <a:solidFill>
                  <a:srgbClr val="500000"/>
                </a:solidFill>
                <a:latin typeface="Century Schoolbook" panose="02040604050505020304" pitchFamily="18" charset="0"/>
              </a:rPr>
              <a:t>Анализ.</a:t>
            </a:r>
          </a:p>
          <a:p>
            <a:pPr lvl="0"/>
            <a:r>
              <a:rPr lang="ru-RU" sz="2700" i="1" dirty="0">
                <a:solidFill>
                  <a:srgbClr val="500000"/>
                </a:solidFill>
                <a:latin typeface="Century Schoolbook" panose="02040604050505020304" pitchFamily="18" charset="0"/>
              </a:rPr>
              <a:t>Главная мысль.</a:t>
            </a:r>
          </a:p>
          <a:p>
            <a:pPr lvl="0"/>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рассказ</a:t>
            </a:r>
            <a:r>
              <a:rPr lang="ru-RU" sz="2700" i="1" dirty="0" smtClean="0">
                <a:solidFill>
                  <a:srgbClr val="500000"/>
                </a:solidFill>
                <a:latin typeface="Century Schoolbook" panose="02040604050505020304" pitchFamily="18" charset="0"/>
              </a:rPr>
              <a:t>.</a:t>
            </a:r>
          </a:p>
          <a:p>
            <a:pPr lvl="0"/>
            <a:r>
              <a:rPr lang="ru-RU" sz="2700" i="1" dirty="0">
                <a:solidFill>
                  <a:srgbClr val="500000"/>
                </a:solidFill>
                <a:latin typeface="Century Schoolbook" panose="02040604050505020304" pitchFamily="18" charset="0"/>
              </a:rPr>
              <a:t>Пословицы которые подходят</a:t>
            </a:r>
            <a:endParaRPr lang="ru-RU" sz="2700" i="1" dirty="0">
              <a:solidFill>
                <a:srgbClr val="500000"/>
              </a:solidFill>
              <a:latin typeface="Century Schoolbook" panose="02040604050505020304" pitchFamily="18" charset="0"/>
            </a:endParaRPr>
          </a:p>
        </p:txBody>
      </p:sp>
      <p:sp>
        <p:nvSpPr>
          <p:cNvPr id="7" name="TextBox 6"/>
          <p:cNvSpPr txBox="1"/>
          <p:nvPr/>
        </p:nvSpPr>
        <p:spPr>
          <a:xfrm>
            <a:off x="885371" y="5471341"/>
            <a:ext cx="9550400" cy="1769715"/>
          </a:xfrm>
          <a:prstGeom prst="rect">
            <a:avLst/>
          </a:prstGeom>
          <a:noFill/>
        </p:spPr>
        <p:txBody>
          <a:bodyPr wrap="square" rtlCol="0">
            <a:spAutoFit/>
          </a:bodyPr>
          <a:lstStyle/>
          <a:p>
            <a:pPr lvl="0"/>
            <a:r>
              <a:rPr lang="ru-RU" sz="2700" i="1" dirty="0" smtClean="0">
                <a:solidFill>
                  <a:srgbClr val="500000"/>
                </a:solidFill>
                <a:latin typeface="Century Schoolbook" panose="02040604050505020304" pitchFamily="18" charset="0"/>
              </a:rPr>
              <a:t>для описания рассказа.</a:t>
            </a:r>
          </a:p>
          <a:p>
            <a:pPr lvl="0"/>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pPr lvl="0"/>
            <a:r>
              <a:rPr lang="ru-RU" sz="2800" i="1" dirty="0">
                <a:solidFill>
                  <a:srgbClr val="500000"/>
                </a:solidFill>
                <a:latin typeface="Century Schoolbook" panose="02040604050505020304" pitchFamily="18" charset="0"/>
              </a:rPr>
              <a:t> </a:t>
            </a:r>
            <a:endParaRPr lang="ru-RU" dirty="0">
              <a:solidFill>
                <a:prstClr val="black"/>
              </a:solidFill>
            </a:endParaRPr>
          </a:p>
        </p:txBody>
      </p:sp>
    </p:spTree>
    <p:extLst>
      <p:ext uri="{BB962C8B-B14F-4D97-AF65-F5344CB8AC3E}">
        <p14:creationId xmlns:p14="http://schemas.microsoft.com/office/powerpoint/2010/main" val="29005969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42268" y="2806262"/>
            <a:ext cx="2656396" cy="3714960"/>
          </a:xfrm>
          <a:prstGeom prst="rect">
            <a:avLst/>
          </a:prstGeom>
        </p:spPr>
      </p:pic>
      <p:sp>
        <p:nvSpPr>
          <p:cNvPr id="6" name="TextBox 5"/>
          <p:cNvSpPr txBox="1"/>
          <p:nvPr/>
        </p:nvSpPr>
        <p:spPr>
          <a:xfrm>
            <a:off x="692727" y="1149615"/>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
        <p:nvSpPr>
          <p:cNvPr id="5" name="TextBox 4"/>
          <p:cNvSpPr txBox="1"/>
          <p:nvPr/>
        </p:nvSpPr>
        <p:spPr>
          <a:xfrm>
            <a:off x="952247" y="1786326"/>
            <a:ext cx="8390021" cy="7417415"/>
          </a:xfrm>
          <a:prstGeom prst="rect">
            <a:avLst/>
          </a:prstGeom>
          <a:noFill/>
        </p:spPr>
        <p:txBody>
          <a:bodyPr wrap="square" rtlCol="0">
            <a:spAutoFit/>
          </a:bodyPr>
          <a:lstStyle/>
          <a:p>
            <a:r>
              <a:rPr lang="ru-RU" sz="2700" i="1" dirty="0" smtClean="0">
                <a:solidFill>
                  <a:srgbClr val="500000"/>
                </a:solidFill>
                <a:latin typeface="Century Schoolbook" panose="02040604050505020304" pitchFamily="18" charset="0"/>
              </a:rPr>
              <a:t>Жанр.</a:t>
            </a:r>
            <a:endParaRPr lang="ru-RU" sz="2700" i="1" dirty="0">
              <a:solidFill>
                <a:srgbClr val="500000"/>
              </a:solidFill>
              <a:latin typeface="Century Schoolbook" panose="02040604050505020304" pitchFamily="18" charset="0"/>
            </a:endParaRPr>
          </a:p>
          <a:p>
            <a:r>
              <a:rPr lang="ru-RU" sz="2700" i="1" dirty="0" smtClean="0">
                <a:solidFill>
                  <a:srgbClr val="500000"/>
                </a:solidFill>
                <a:latin typeface="Century Schoolbook" panose="02040604050505020304" pitchFamily="18" charset="0"/>
              </a:rPr>
              <a:t>История создания.</a:t>
            </a:r>
          </a:p>
          <a:p>
            <a:r>
              <a:rPr lang="ru-RU" sz="2700" i="1" dirty="0" smtClean="0">
                <a:solidFill>
                  <a:srgbClr val="500000"/>
                </a:solidFill>
                <a:latin typeface="Century Schoolbook" panose="02040604050505020304" pitchFamily="18" charset="0"/>
              </a:rPr>
              <a:t>Тематика </a:t>
            </a:r>
            <a:r>
              <a:rPr lang="ru-RU" sz="2700" i="1" dirty="0">
                <a:solidFill>
                  <a:srgbClr val="500000"/>
                </a:solidFill>
                <a:latin typeface="Century Schoolbook" panose="02040604050505020304" pitchFamily="18" charset="0"/>
              </a:rPr>
              <a:t>и </a:t>
            </a:r>
            <a:r>
              <a:rPr lang="ru-RU" sz="2700" i="1" dirty="0" smtClean="0">
                <a:solidFill>
                  <a:srgbClr val="500000"/>
                </a:solidFill>
                <a:latin typeface="Century Schoolbook" panose="02040604050505020304" pitchFamily="18" charset="0"/>
              </a:rPr>
              <a:t>проблематика.</a:t>
            </a:r>
          </a:p>
          <a:p>
            <a:r>
              <a:rPr lang="ru-RU" sz="2700" i="1" dirty="0" smtClean="0">
                <a:solidFill>
                  <a:srgbClr val="500000"/>
                </a:solidFill>
                <a:latin typeface="Century Schoolbook" panose="02040604050505020304" pitchFamily="18" charset="0"/>
              </a:rPr>
              <a:t>Композиция.</a:t>
            </a:r>
          </a:p>
          <a:p>
            <a:r>
              <a:rPr lang="ru-RU" sz="2700" i="1" dirty="0" smtClean="0">
                <a:solidFill>
                  <a:srgbClr val="500000"/>
                </a:solidFill>
                <a:latin typeface="Century Schoolbook" panose="02040604050505020304" pitchFamily="18" charset="0"/>
              </a:rPr>
              <a:t>Идея </a:t>
            </a:r>
            <a:r>
              <a:rPr lang="ru-RU" sz="2700" i="1" dirty="0">
                <a:solidFill>
                  <a:srgbClr val="500000"/>
                </a:solidFill>
                <a:latin typeface="Century Schoolbook" panose="02040604050505020304" pitchFamily="18" charset="0"/>
              </a:rPr>
              <a:t>и пафос (идейно-эмоциональная оценка</a:t>
            </a:r>
            <a:r>
              <a:rPr lang="ru-RU" sz="2700" i="1" dirty="0" smtClean="0">
                <a:solidFill>
                  <a:srgbClr val="500000"/>
                </a:solidFill>
                <a:latin typeface="Century Schoolbook" panose="02040604050505020304" pitchFamily="18" charset="0"/>
              </a:rPr>
              <a:t>).</a:t>
            </a:r>
          </a:p>
          <a:p>
            <a:r>
              <a:rPr lang="ru-RU" sz="2700" i="1" dirty="0">
                <a:solidFill>
                  <a:srgbClr val="500000"/>
                </a:solidFill>
                <a:latin typeface="Century Schoolbook" panose="02040604050505020304" pitchFamily="18" charset="0"/>
              </a:rPr>
              <a:t>Главные герои рассказа </a:t>
            </a:r>
            <a:r>
              <a:rPr lang="ru-RU" sz="2700" i="1" dirty="0" smtClean="0">
                <a:solidFill>
                  <a:srgbClr val="500000"/>
                </a:solidFill>
                <a:latin typeface="Century Schoolbook" panose="02040604050505020304" pitchFamily="18" charset="0"/>
              </a:rPr>
              <a:t>и их характеристика.</a:t>
            </a:r>
          </a:p>
          <a:p>
            <a:r>
              <a:rPr lang="ru-RU" sz="2700" i="1" dirty="0">
                <a:solidFill>
                  <a:srgbClr val="500000"/>
                </a:solidFill>
                <a:latin typeface="Century Schoolbook" panose="02040604050505020304" pitchFamily="18" charset="0"/>
              </a:rPr>
              <a:t>Литературные </a:t>
            </a:r>
            <a:r>
              <a:rPr lang="ru-RU" sz="2700" i="1" dirty="0" smtClean="0">
                <a:solidFill>
                  <a:srgbClr val="500000"/>
                </a:solidFill>
                <a:latin typeface="Century Schoolbook" panose="02040604050505020304" pitchFamily="18" charset="0"/>
              </a:rPr>
              <a:t>приёмы.</a:t>
            </a:r>
          </a:p>
          <a:p>
            <a:r>
              <a:rPr lang="ru-RU" sz="2700" i="1" dirty="0">
                <a:solidFill>
                  <a:srgbClr val="500000"/>
                </a:solidFill>
                <a:latin typeface="Century Schoolbook" panose="02040604050505020304" pitchFamily="18" charset="0"/>
              </a:rPr>
              <a:t>Конфликт </a:t>
            </a:r>
            <a:r>
              <a:rPr lang="ru-RU" sz="2700" i="1" dirty="0" smtClean="0">
                <a:solidFill>
                  <a:srgbClr val="500000"/>
                </a:solidFill>
                <a:latin typeface="Century Schoolbook" panose="02040604050505020304" pitchFamily="18" charset="0"/>
              </a:rPr>
              <a:t>произведения.</a:t>
            </a:r>
          </a:p>
          <a:p>
            <a:r>
              <a:rPr lang="ru-RU" sz="2700" i="1" dirty="0">
                <a:solidFill>
                  <a:srgbClr val="500000"/>
                </a:solidFill>
                <a:latin typeface="Century Schoolbook" panose="02040604050505020304" pitchFamily="18" charset="0"/>
              </a:rPr>
              <a:t>Главная мысль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
            </a:r>
            <a:br>
              <a:rPr lang="ru-RU" sz="2700" i="1" dirty="0">
                <a:solidFill>
                  <a:srgbClr val="500000"/>
                </a:solidFill>
                <a:latin typeface="Century Schoolbook" panose="02040604050505020304" pitchFamily="18" charset="0"/>
              </a:rPr>
            </a:br>
            <a:r>
              <a:rPr lang="ru-RU" sz="2700" i="1" dirty="0" smtClean="0">
                <a:solidFill>
                  <a:srgbClr val="500000"/>
                </a:solidFill>
                <a:latin typeface="Century Schoolbook" panose="02040604050505020304" pitchFamily="18" charset="0"/>
              </a:rPr>
              <a:t>Чему </a:t>
            </a:r>
            <a:r>
              <a:rPr lang="ru-RU" sz="2700" i="1" dirty="0">
                <a:solidFill>
                  <a:srgbClr val="500000"/>
                </a:solidFill>
                <a:latin typeface="Century Schoolbook" panose="02040604050505020304" pitchFamily="18" charset="0"/>
              </a:rPr>
              <a:t>учит рассказ "</a:t>
            </a:r>
            <a:r>
              <a:rPr lang="ru-RU" sz="2700" i="1" dirty="0" smtClean="0">
                <a:solidFill>
                  <a:srgbClr val="500000"/>
                </a:solidFill>
                <a:latin typeface="Century Schoolbook" panose="02040604050505020304" pitchFamily="18" charset="0"/>
              </a:rPr>
              <a:t>Филипок".</a:t>
            </a:r>
            <a:r>
              <a:rPr lang="ru-RU" sz="2700" i="1" dirty="0">
                <a:solidFill>
                  <a:srgbClr val="500000"/>
                </a:solidFill>
                <a:latin typeface="Century Schoolbook" panose="02040604050505020304" pitchFamily="18" charset="0"/>
              </a:rPr>
              <a:t/>
            </a:r>
            <a:br>
              <a:rPr lang="ru-RU" sz="2700" i="1" dirty="0">
                <a:solidFill>
                  <a:srgbClr val="500000"/>
                </a:solidFill>
                <a:latin typeface="Century Schoolbook" panose="02040604050505020304" pitchFamily="18" charset="0"/>
              </a:rPr>
            </a:br>
            <a:r>
              <a:rPr lang="ru-RU" sz="2700" i="1" dirty="0">
                <a:solidFill>
                  <a:srgbClr val="500000"/>
                </a:solidFill>
                <a:latin typeface="Century Schoolbook" panose="02040604050505020304" pitchFamily="18" charset="0"/>
              </a:rPr>
              <a:t>Пословицы и поговорки, которые подходят для описания рассказа. </a:t>
            </a:r>
            <a:r>
              <a:rPr lang="ru-RU" sz="2800" i="1" dirty="0">
                <a:solidFill>
                  <a:srgbClr val="500000"/>
                </a:solidFill>
                <a:latin typeface="Century Schoolbook" panose="02040604050505020304" pitchFamily="18" charset="0"/>
              </a:rPr>
              <a:t/>
            </a:r>
            <a:br>
              <a:rPr lang="ru-RU" sz="2800" i="1" dirty="0">
                <a:solidFill>
                  <a:srgbClr val="500000"/>
                </a:solidFill>
                <a:latin typeface="Century Schoolbook" panose="02040604050505020304" pitchFamily="18" charset="0"/>
              </a:rPr>
            </a:br>
            <a:endParaRPr lang="ru-RU" sz="2800" i="1" dirty="0">
              <a:solidFill>
                <a:srgbClr val="500000"/>
              </a:solidFill>
              <a:latin typeface="Century Schoolbook" panose="02040604050505020304" pitchFamily="18" charset="0"/>
            </a:endParaRPr>
          </a:p>
          <a:p>
            <a:endParaRPr lang="ru-RU" sz="2800" i="1" dirty="0" smtClean="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a:p>
            <a:r>
              <a:rPr lang="ru-RU" sz="2800" i="1" dirty="0" smtClean="0">
                <a:solidFill>
                  <a:srgbClr val="500000"/>
                </a:solidFill>
                <a:latin typeface="Century Schoolbook" panose="02040604050505020304" pitchFamily="18" charset="0"/>
              </a:rPr>
              <a:t> </a:t>
            </a:r>
            <a:endParaRPr lang="ru-RU" sz="2800" i="1" dirty="0">
              <a:solidFill>
                <a:srgbClr val="500000"/>
              </a:solidFill>
              <a:latin typeface="Century Schoolbook" panose="02040604050505020304" pitchFamily="18" charset="0"/>
            </a:endParaRPr>
          </a:p>
          <a:p>
            <a:endParaRPr lang="ru-RU" sz="2800" i="1" dirty="0">
              <a:solidFill>
                <a:srgbClr val="500000"/>
              </a:solidFill>
              <a:latin typeface="Century Schoolbook" panose="02040604050505020304" pitchFamily="18" charset="0"/>
            </a:endParaRPr>
          </a:p>
        </p:txBody>
      </p:sp>
      <p:sp>
        <p:nvSpPr>
          <p:cNvPr id="7" name="TextBox 6"/>
          <p:cNvSpPr txBox="1"/>
          <p:nvPr/>
        </p:nvSpPr>
        <p:spPr>
          <a:xfrm>
            <a:off x="978568" y="108340"/>
            <a:ext cx="11020096" cy="954107"/>
          </a:xfrm>
          <a:prstGeom prst="rect">
            <a:avLst/>
          </a:prstGeom>
          <a:noFill/>
        </p:spPr>
        <p:txBody>
          <a:bodyPr wrap="square" rtlCol="0">
            <a:spAutoFit/>
          </a:bodyPr>
          <a:lstStyle/>
          <a:p>
            <a:pPr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endParaRPr lang="ru-RU" sz="2800" b="1" i="1" dirty="0" smtClean="0">
              <a:solidFill>
                <a:srgbClr val="500000"/>
              </a:solidFill>
              <a:latin typeface="Century Schoolbook" panose="02040604050505020304" pitchFamily="18" charset="0"/>
            </a:endParaRPr>
          </a:p>
          <a:p>
            <a:pPr lvl="0" algn="ctr"/>
            <a:r>
              <a:rPr lang="ru-RU" sz="2800" b="1" i="1" dirty="0" smtClean="0">
                <a:solidFill>
                  <a:srgbClr val="500000"/>
                </a:solidFill>
                <a:latin typeface="Century Schoolbook" panose="02040604050505020304" pitchFamily="18" charset="0"/>
              </a:rPr>
              <a:t>рассказа </a:t>
            </a:r>
            <a:r>
              <a:rPr lang="ru-RU" sz="2800" b="1" i="1" dirty="0">
                <a:solidFill>
                  <a:srgbClr val="500000"/>
                </a:solidFill>
                <a:latin typeface="Century Schoolbook" panose="02040604050505020304" pitchFamily="18" charset="0"/>
              </a:rPr>
              <a:t>Л.Н. Толстого </a:t>
            </a:r>
            <a:r>
              <a:rPr lang="ru-RU" sz="2800" b="1" i="1" dirty="0" smtClean="0">
                <a:solidFill>
                  <a:srgbClr val="500000"/>
                </a:solidFill>
                <a:latin typeface="Century Schoolbook" panose="02040604050505020304" pitchFamily="18" charset="0"/>
              </a:rPr>
              <a:t>“Филипок” </a:t>
            </a:r>
            <a:r>
              <a:rPr lang="ru-RU" sz="2800" i="1" dirty="0">
                <a:solidFill>
                  <a:srgbClr val="500000"/>
                </a:solidFill>
                <a:latin typeface="Century Schoolbook" panose="02040604050505020304" pitchFamily="18" charset="0"/>
              </a:rPr>
              <a:t>(</a:t>
            </a:r>
            <a:r>
              <a:rPr lang="ru-RU" sz="2800" i="1" dirty="0" smtClean="0">
                <a:solidFill>
                  <a:srgbClr val="500000"/>
                </a:solidFill>
                <a:latin typeface="Century Schoolbook" panose="02040604050505020304" pitchFamily="18" charset="0"/>
              </a:rPr>
              <a:t>1875) </a:t>
            </a:r>
            <a:endParaRPr lang="ru-RU" sz="2800" dirty="0">
              <a:solidFill>
                <a:srgbClr val="500000"/>
              </a:solidFill>
            </a:endParaRPr>
          </a:p>
        </p:txBody>
      </p:sp>
    </p:spTree>
    <p:extLst>
      <p:ext uri="{BB962C8B-B14F-4D97-AF65-F5344CB8AC3E}">
        <p14:creationId xmlns:p14="http://schemas.microsoft.com/office/powerpoint/2010/main" val="12918054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692727" cy="6858000"/>
          </a:xfrm>
          <a:prstGeom prst="rect">
            <a:avLst/>
          </a:prstGeom>
          <a:solidFill>
            <a:srgbClr val="FF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727" y="3140441"/>
            <a:ext cx="3414052" cy="3628651"/>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78886" y="1740323"/>
            <a:ext cx="3391045" cy="3570572"/>
          </a:xfrm>
          <a:prstGeom prst="rect">
            <a:avLst/>
          </a:prstGeom>
        </p:spPr>
      </p:pic>
      <p:sp>
        <p:nvSpPr>
          <p:cNvPr id="8" name="TextBox 7"/>
          <p:cNvSpPr txBox="1"/>
          <p:nvPr/>
        </p:nvSpPr>
        <p:spPr>
          <a:xfrm>
            <a:off x="1219200" y="184343"/>
            <a:ext cx="10074443" cy="954107"/>
          </a:xfrm>
          <a:prstGeom prst="rect">
            <a:avLst/>
          </a:prstGeom>
          <a:noFill/>
        </p:spPr>
        <p:txBody>
          <a:bodyPr wrap="square" rtlCol="0">
            <a:spAutoFit/>
          </a:bodyPr>
          <a:lstStyle/>
          <a:p>
            <a:pPr lvl="0" algn="ctr"/>
            <a:r>
              <a:rPr lang="ru-RU" sz="1600" b="1" i="1" dirty="0">
                <a:solidFill>
                  <a:srgbClr val="162430"/>
                </a:solidFill>
                <a:latin typeface="Century Schoolbook" panose="02040604050505020304" pitchFamily="18" charset="0"/>
              </a:rPr>
              <a:t> </a:t>
            </a:r>
            <a:r>
              <a:rPr lang="ru-RU" sz="2800" b="1" i="1" dirty="0">
                <a:solidFill>
                  <a:srgbClr val="500000"/>
                </a:solidFill>
                <a:latin typeface="Century Schoolbook" panose="02040604050505020304" pitchFamily="18" charset="0"/>
              </a:rPr>
              <a:t>Выразительное чтение и анализ </a:t>
            </a:r>
            <a:r>
              <a:rPr lang="ru-RU" sz="2800" b="1" i="1" dirty="0" smtClean="0">
                <a:solidFill>
                  <a:srgbClr val="500000"/>
                </a:solidFill>
                <a:latin typeface="Century Schoolbook" panose="02040604050505020304" pitchFamily="18" charset="0"/>
              </a:rPr>
              <a:t>рассказа (были) Л.Н</a:t>
            </a:r>
            <a:r>
              <a:rPr lang="ru-RU" sz="2800" b="1" i="1" dirty="0">
                <a:solidFill>
                  <a:srgbClr val="500000"/>
                </a:solidFill>
                <a:latin typeface="Century Schoolbook" panose="02040604050505020304" pitchFamily="18" charset="0"/>
              </a:rPr>
              <a:t>. Толстого </a:t>
            </a:r>
            <a:r>
              <a:rPr lang="ru-RU" sz="2800" b="1" i="1" dirty="0" smtClean="0">
                <a:solidFill>
                  <a:srgbClr val="500000"/>
                </a:solidFill>
                <a:latin typeface="Century Schoolbook" panose="02040604050505020304" pitchFamily="18" charset="0"/>
              </a:rPr>
              <a:t>“Корова”</a:t>
            </a:r>
            <a:endParaRPr lang="ru-RU" sz="2800" dirty="0">
              <a:solidFill>
                <a:srgbClr val="500000"/>
              </a:solidFill>
            </a:endParaRPr>
          </a:p>
        </p:txBody>
      </p:sp>
      <p:sp>
        <p:nvSpPr>
          <p:cNvPr id="9" name="Прямоугольник 8"/>
          <p:cNvSpPr/>
          <p:nvPr/>
        </p:nvSpPr>
        <p:spPr>
          <a:xfrm>
            <a:off x="3962641" y="2134519"/>
            <a:ext cx="6770798" cy="2246769"/>
          </a:xfrm>
          <a:prstGeom prst="rect">
            <a:avLst/>
          </a:prstGeom>
        </p:spPr>
        <p:txBody>
          <a:bodyPr wrap="square">
            <a:spAutoFit/>
          </a:bodyPr>
          <a:lstStyle/>
          <a:p>
            <a:pPr lvl="0"/>
            <a:r>
              <a:rPr lang="ru-RU" sz="2700" i="1" dirty="0">
                <a:solidFill>
                  <a:srgbClr val="500000"/>
                </a:solidFill>
                <a:latin typeface="Century Schoolbook" panose="02040604050505020304" pitchFamily="18" charset="0"/>
              </a:rPr>
              <a:t>Жанр</a:t>
            </a:r>
            <a:r>
              <a:rPr lang="ru-RU" sz="2700" dirty="0">
                <a:solidFill>
                  <a:prstClr val="black"/>
                </a:solidFill>
              </a:rPr>
              <a:t>.</a:t>
            </a:r>
          </a:p>
          <a:p>
            <a:pPr lvl="0"/>
            <a:r>
              <a:rPr lang="ru-RU" sz="2700" i="1" dirty="0">
                <a:solidFill>
                  <a:srgbClr val="500000"/>
                </a:solidFill>
                <a:latin typeface="Century Schoolbook" panose="02040604050505020304" pitchFamily="18" charset="0"/>
              </a:rPr>
              <a:t>Главные герои рассказа </a:t>
            </a:r>
            <a:r>
              <a:rPr lang="ru-RU" sz="2700" i="1" dirty="0" smtClean="0">
                <a:solidFill>
                  <a:srgbClr val="500000"/>
                </a:solidFill>
                <a:latin typeface="Century Schoolbook" panose="02040604050505020304" pitchFamily="18" charset="0"/>
              </a:rPr>
              <a:t>и </a:t>
            </a:r>
            <a:r>
              <a:rPr lang="ru-RU" sz="2700" i="1" dirty="0">
                <a:solidFill>
                  <a:srgbClr val="500000"/>
                </a:solidFill>
                <a:latin typeface="Century Schoolbook" panose="02040604050505020304" pitchFamily="18" charset="0"/>
              </a:rPr>
              <a:t>их характеристика.</a:t>
            </a:r>
          </a:p>
          <a:p>
            <a:pPr lvl="0"/>
            <a:r>
              <a:rPr lang="ru-RU" sz="2700" i="1" dirty="0">
                <a:solidFill>
                  <a:srgbClr val="500000"/>
                </a:solidFill>
                <a:latin typeface="Century Schoolbook" panose="02040604050505020304" pitchFamily="18" charset="0"/>
              </a:rPr>
              <a:t>Мораль </a:t>
            </a:r>
            <a:r>
              <a:rPr lang="ru-RU" sz="2700" i="1" dirty="0" smtClean="0">
                <a:solidFill>
                  <a:srgbClr val="500000"/>
                </a:solidFill>
                <a:latin typeface="Century Schoolbook" panose="02040604050505020304" pitchFamily="18" charset="0"/>
              </a:rPr>
              <a:t>рассказа.</a:t>
            </a:r>
            <a:endParaRPr lang="ru-RU" sz="2700" i="1" dirty="0">
              <a:solidFill>
                <a:srgbClr val="500000"/>
              </a:solidFill>
              <a:latin typeface="Century Schoolbook" panose="02040604050505020304" pitchFamily="18" charset="0"/>
            </a:endParaRPr>
          </a:p>
          <a:p>
            <a:pPr lvl="0"/>
            <a:r>
              <a:rPr lang="ru-RU" sz="2800" i="1" dirty="0">
                <a:solidFill>
                  <a:srgbClr val="500000"/>
                </a:solidFill>
                <a:latin typeface="Century Schoolbook" panose="02040604050505020304" pitchFamily="18" charset="0"/>
              </a:rPr>
              <a:t> </a:t>
            </a:r>
            <a:endParaRPr lang="ru-RU" dirty="0"/>
          </a:p>
        </p:txBody>
      </p:sp>
      <p:sp>
        <p:nvSpPr>
          <p:cNvPr id="10" name="TextBox 9"/>
          <p:cNvSpPr txBox="1"/>
          <p:nvPr/>
        </p:nvSpPr>
        <p:spPr>
          <a:xfrm>
            <a:off x="3933988" y="3742314"/>
            <a:ext cx="8009062" cy="3431709"/>
          </a:xfrm>
          <a:prstGeom prst="rect">
            <a:avLst/>
          </a:prstGeom>
          <a:noFill/>
        </p:spPr>
        <p:txBody>
          <a:bodyPr wrap="square" rtlCol="0">
            <a:spAutoFit/>
          </a:bodyPr>
          <a:lstStyle/>
          <a:p>
            <a:r>
              <a:rPr lang="ru-RU" sz="2700" i="1" dirty="0">
                <a:solidFill>
                  <a:srgbClr val="500000"/>
                </a:solidFill>
                <a:latin typeface="Century Schoolbook" panose="02040604050505020304" pitchFamily="18" charset="0"/>
              </a:rPr>
              <a:t>Анализ.</a:t>
            </a:r>
          </a:p>
          <a:p>
            <a:r>
              <a:rPr lang="ru-RU" sz="2700" i="1" dirty="0">
                <a:solidFill>
                  <a:srgbClr val="500000"/>
                </a:solidFill>
                <a:latin typeface="Century Schoolbook" panose="02040604050505020304" pitchFamily="18" charset="0"/>
              </a:rPr>
              <a:t>Главная мысль.</a:t>
            </a:r>
          </a:p>
          <a:p>
            <a:r>
              <a:rPr lang="ru-RU" sz="2700" i="1" dirty="0">
                <a:solidFill>
                  <a:srgbClr val="500000"/>
                </a:solidFill>
                <a:latin typeface="Century Schoolbook" panose="02040604050505020304" pitchFamily="18" charset="0"/>
              </a:rPr>
              <a:t>Чему учит </a:t>
            </a:r>
            <a:r>
              <a:rPr lang="ru-RU" sz="2700" i="1" dirty="0" smtClean="0">
                <a:solidFill>
                  <a:srgbClr val="500000"/>
                </a:solidFill>
                <a:latin typeface="Century Schoolbook" panose="02040604050505020304" pitchFamily="18" charset="0"/>
              </a:rPr>
              <a:t>рассказ. </a:t>
            </a:r>
          </a:p>
          <a:p>
            <a:r>
              <a:rPr lang="ru-RU" sz="2700" i="1" dirty="0" smtClean="0">
                <a:solidFill>
                  <a:srgbClr val="500000"/>
                </a:solidFill>
                <a:latin typeface="Century Schoolbook" panose="02040604050505020304" pitchFamily="18" charset="0"/>
              </a:rPr>
              <a:t>Пословицы </a:t>
            </a:r>
            <a:r>
              <a:rPr lang="ru-RU" sz="2700" i="1" dirty="0">
                <a:solidFill>
                  <a:srgbClr val="500000"/>
                </a:solidFill>
                <a:latin typeface="Century Schoolbook" panose="02040604050505020304" pitchFamily="18" charset="0"/>
              </a:rPr>
              <a:t>и поговорки, которые подходят для описания рассказа</a:t>
            </a:r>
            <a:r>
              <a:rPr lang="ru-RU" sz="2700" i="1" dirty="0" smtClean="0">
                <a:solidFill>
                  <a:srgbClr val="500000"/>
                </a:solidFill>
                <a:latin typeface="Century Schoolbook" panose="02040604050505020304" pitchFamily="18" charset="0"/>
              </a:rPr>
              <a:t>.</a:t>
            </a:r>
          </a:p>
          <a:p>
            <a:r>
              <a:rPr lang="ru-RU" sz="2700" i="1" dirty="0">
                <a:solidFill>
                  <a:srgbClr val="500000"/>
                </a:solidFill>
                <a:latin typeface="Century Schoolbook" panose="02040604050505020304" pitchFamily="18" charset="0"/>
              </a:rPr>
              <a:t>Вопросы к детям дошкольного возраста для анализа содержания </a:t>
            </a:r>
            <a:r>
              <a:rPr lang="ru-RU" sz="2700" i="1" dirty="0" smtClean="0">
                <a:solidFill>
                  <a:srgbClr val="500000"/>
                </a:solidFill>
                <a:latin typeface="Century Schoolbook" panose="02040604050505020304" pitchFamily="18" charset="0"/>
              </a:rPr>
              <a:t>рассказа</a:t>
            </a:r>
            <a:r>
              <a:rPr lang="ru-RU" sz="2700" i="1" dirty="0">
                <a:solidFill>
                  <a:srgbClr val="500000"/>
                </a:solidFill>
                <a:latin typeface="Century Schoolbook" panose="02040604050505020304" pitchFamily="18" charset="0"/>
              </a:rPr>
              <a:t>.</a:t>
            </a:r>
          </a:p>
          <a:p>
            <a:endParaRPr lang="ru-RU" sz="2800" i="1" dirty="0">
              <a:solidFill>
                <a:srgbClr val="500000"/>
              </a:solidFill>
              <a:latin typeface="Century Schoolbook" panose="02040604050505020304" pitchFamily="18" charset="0"/>
            </a:endParaRPr>
          </a:p>
        </p:txBody>
      </p:sp>
      <p:sp>
        <p:nvSpPr>
          <p:cNvPr id="11" name="TextBox 10"/>
          <p:cNvSpPr txBox="1"/>
          <p:nvPr/>
        </p:nvSpPr>
        <p:spPr>
          <a:xfrm>
            <a:off x="692727" y="1326272"/>
            <a:ext cx="10784477" cy="954107"/>
          </a:xfrm>
          <a:prstGeom prst="rect">
            <a:avLst/>
          </a:prstGeom>
          <a:noFill/>
        </p:spPr>
        <p:txBody>
          <a:bodyPr wrap="square" rtlCol="0">
            <a:spAutoFit/>
          </a:bodyPr>
          <a:lstStyle/>
          <a:p>
            <a:pPr algn="ctr"/>
            <a:r>
              <a:rPr lang="ru-RU" sz="2800" b="1" i="1" dirty="0" smtClean="0">
                <a:solidFill>
                  <a:srgbClr val="500000"/>
                </a:solidFill>
                <a:latin typeface="Century Schoolbook" panose="02040604050505020304" pitchFamily="18" charset="0"/>
              </a:rPr>
              <a:t>       Анализ </a:t>
            </a:r>
            <a:r>
              <a:rPr lang="ru-RU" sz="2800" b="1" i="1" dirty="0">
                <a:solidFill>
                  <a:srgbClr val="500000"/>
                </a:solidFill>
                <a:latin typeface="Century Schoolbook" panose="02040604050505020304" pitchFamily="18" charset="0"/>
              </a:rPr>
              <a:t>рассказа Л.Н. Толстого </a:t>
            </a:r>
            <a:r>
              <a:rPr lang="ru-RU" sz="2800" b="1" i="1" dirty="0" smtClean="0">
                <a:solidFill>
                  <a:srgbClr val="500000"/>
                </a:solidFill>
                <a:latin typeface="Century Schoolbook" panose="02040604050505020304" pitchFamily="18" charset="0"/>
              </a:rPr>
              <a:t>по плану</a:t>
            </a:r>
          </a:p>
          <a:p>
            <a:pPr algn="ctr"/>
            <a:r>
              <a:rPr lang="ru-RU" sz="2800" b="1" i="1" dirty="0" smtClean="0">
                <a:solidFill>
                  <a:srgbClr val="500000"/>
                </a:solidFill>
                <a:latin typeface="Century Schoolbook" panose="02040604050505020304" pitchFamily="18" charset="0"/>
              </a:rPr>
              <a:t> </a:t>
            </a:r>
          </a:p>
        </p:txBody>
      </p:sp>
    </p:spTree>
    <p:extLst>
      <p:ext uri="{BB962C8B-B14F-4D97-AF65-F5344CB8AC3E}">
        <p14:creationId xmlns:p14="http://schemas.microsoft.com/office/powerpoint/2010/main" val="2356079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3008</TotalTime>
  <Words>5075</Words>
  <Application>Microsoft Office PowerPoint</Application>
  <PresentationFormat>Широкоэкранный</PresentationFormat>
  <Paragraphs>845</Paragraphs>
  <Slides>27</Slides>
  <Notes>22</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27</vt:i4>
      </vt:variant>
    </vt:vector>
  </HeadingPairs>
  <TitlesOfParts>
    <vt:vector size="33" baseType="lpstr">
      <vt:lpstr>Arial</vt:lpstr>
      <vt:lpstr>Calibri</vt:lpstr>
      <vt:lpstr>Calibri Light</vt:lpstr>
      <vt:lpstr>Century Schoolbook</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по МДК 02.07 Детская литература с практикумом по выразительному чтению.</dc:title>
  <dc:subject>Выразительное чтение и анализ произведений Л.Толстого для детей.</dc:subject>
  <dc:creator>преподаватель ГПОАУ АО АПК О.Г. Гольская.</dc:creator>
  <cp:lastModifiedBy>Admin</cp:lastModifiedBy>
  <cp:revision>305</cp:revision>
  <dcterms:created xsi:type="dcterms:W3CDTF">2020-01-22T05:20:32Z</dcterms:created>
  <dcterms:modified xsi:type="dcterms:W3CDTF">2021-01-25T14:58:56Z</dcterms:modified>
</cp:coreProperties>
</file>