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00" r:id="rId2"/>
    <p:sldId id="301" r:id="rId3"/>
    <p:sldId id="304" r:id="rId4"/>
    <p:sldId id="267" r:id="rId5"/>
    <p:sldId id="268" r:id="rId6"/>
    <p:sldId id="269" r:id="rId7"/>
    <p:sldId id="271" r:id="rId8"/>
    <p:sldId id="270" r:id="rId9"/>
    <p:sldId id="272" r:id="rId10"/>
    <p:sldId id="279" r:id="rId11"/>
    <p:sldId id="280" r:id="rId12"/>
    <p:sldId id="282" r:id="rId13"/>
    <p:sldId id="283" r:id="rId14"/>
    <p:sldId id="256" r:id="rId15"/>
    <p:sldId id="288" r:id="rId16"/>
    <p:sldId id="289" r:id="rId17"/>
    <p:sldId id="277" r:id="rId18"/>
    <p:sldId id="278" r:id="rId19"/>
    <p:sldId id="257" r:id="rId20"/>
    <p:sldId id="291" r:id="rId21"/>
    <p:sldId id="292" r:id="rId22"/>
    <p:sldId id="293" r:id="rId23"/>
    <p:sldId id="294" r:id="rId24"/>
    <p:sldId id="295" r:id="rId25"/>
    <p:sldId id="29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2A54F-6720-4480-9131-8D95AC224914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BABD4-02F0-4D05-AC31-2D7C347DE0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363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rambler.ru/cl?rex=521F26B88AE89DB9&amp;block=serp&amp;st=1424894881&amp;id=img_27&amp;rnd=0.07286521789440448&amp;key=jydmfK2aPy0vqsL8Z7P_uR7f0IlODVlc1fnia9SkCpu2w_DEtjcxkECdLcAMaxgcOlXC0czn58GWCWEXF_ilyurtjqFqbAQWZL59X2jQAWvr2dCsqDgq8lLg0Qxa6TyBP-PD6RezQlT8mQzFphDZcV3o6XK_BDw8Wg4RXR1zXm4o-lFAgKVZxNO9oBBJenrY&amp;_URL=http://fotki.yandex.ru/users/i-bodrova2011/view/617316/&amp;yid=1424894881085768-688478489374771933521562-sas1-5468-XML-REASK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rambler.ru/cl?rex=521F26B88AE89DB9&amp;block=serp&amp;st=1424894881&amp;id=img_27&amp;rnd=0.07286521789440448&amp;key=jydmfK2aPy0vqsL8Z7P_uR7f0IlODVlc1fnia9SkCpu2w_DEtjcxkECdLcAMaxgcOlXC0czn58GWCWEXF_ilyurtjqFqbAQWZL59X2jQAWvr2dCsqDgq8lLg0Qxa6TyBP-PD6RezQlT8mQzFphDZcV3o6XK_BDw8Wg4RXR1zXm4o-lFAgKVZxNO9oBBJenrY&amp;_URL=http://fotki.yandex.ru/users/i-bodrova2011/view/617316/&amp;yid=1424894881085768-688478489374771933521562-sas1-5468-XML-REASK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rambler.ru/cl?rex=521F26B88AE89DB9&amp;block=serp&amp;st=1424894881&amp;id=img_27&amp;rnd=0.07286521789440448&amp;key=jydmfK2aPy0vqsL8Z7P_uR7f0IlODVlc1fnia9SkCpu2w_DEtjcxkECdLcAMaxgcOlXC0czn58GWCWEXF_ilyurtjqFqbAQWZL59X2jQAWvr2dCsqDgq8lLg0Qxa6TyBP-PD6RezQlT8mQzFphDZcV3o6XK_BDw8Wg4RXR1zXm4o-lFAgKVZxNO9oBBJenrY&amp;_URL=http://fotki.yandex.ru/users/i-bodrova2011/view/617316/&amp;yid=1424894881085768-688478489374771933521562-sas1-5468-XML-REASK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rambler.ru/cl?rex=521F26B88AE89DB9&amp;block=serp&amp;st=1424894881&amp;id=img_27&amp;rnd=0.07286521789440448&amp;key=jydmfK2aPy0vqsL8Z7P_uR7f0IlODVlc1fnia9SkCpu2w_DEtjcxkECdLcAMaxgcOlXC0czn58GWCWEXF_ilyurtjqFqbAQWZL59X2jQAWvr2dCsqDgq8lLg0Qxa6TyBP-PD6RezQlT8mQzFphDZcV3o6XK_BDw8Wg4RXR1zXm4o-lFAgKVZxNO9oBBJenrY&amp;_URL=http://fotki.yandex.ru/users/i-bodrova2011/view/617316/&amp;yid=1424894881085768-688478489374771933521562-sas1-5468-XML-REASK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3"/>
          <p:cNvSpPr>
            <a:spLocks noChangeArrowheads="1"/>
          </p:cNvSpPr>
          <p:nvPr/>
        </p:nvSpPr>
        <p:spPr bwMode="auto">
          <a:xfrm>
            <a:off x="342900" y="1988840"/>
            <a:ext cx="8458200" cy="2667000"/>
          </a:xfrm>
          <a:prstGeom prst="foldedCorner">
            <a:avLst>
              <a:gd name="adj" fmla="val 23069"/>
            </a:avLst>
          </a:prstGeom>
          <a:solidFill>
            <a:srgbClr val="FFFFCC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5400" b="1">
              <a:solidFill>
                <a:srgbClr val="D60093"/>
              </a:solidFill>
              <a:latin typeface="Arial Narrow" pitchFamily="34" charset="0"/>
            </a:endParaRPr>
          </a:p>
        </p:txBody>
      </p:sp>
      <p:pic>
        <p:nvPicPr>
          <p:cNvPr id="2051" name="Picture 17" descr="MC90043258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790561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19" descr="MC90043258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7281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71600" y="2260511"/>
            <a:ext cx="6400800" cy="21236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6600" b="1" dirty="0">
                <a:ln w="11430">
                  <a:solidFill>
                    <a:srgbClr val="FF0000"/>
                  </a:solidFill>
                </a:ln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Звуки </a:t>
            </a:r>
            <a:r>
              <a:rPr lang="ru-RU" sz="6600" b="1" dirty="0" smtClean="0">
                <a:ln w="11430">
                  <a:solidFill>
                    <a:srgbClr val="0066FF"/>
                  </a:solidFill>
                </a:ln>
                <a:solidFill>
                  <a:srgbClr val="00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Д</a:t>
            </a:r>
            <a:r>
              <a:rPr lang="ru-RU" sz="6600" b="1" dirty="0" smtClean="0">
                <a:ln w="11430">
                  <a:solidFill>
                    <a:srgbClr val="FF0000"/>
                  </a:solidFill>
                </a:ln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6600" b="1" dirty="0">
                <a:ln w="11430">
                  <a:solidFill>
                    <a:srgbClr val="0BB15A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Д</a:t>
            </a:r>
            <a:r>
              <a:rPr lang="ru-RU" sz="6600" b="1" baseline="60000" dirty="0">
                <a:ln w="11430">
                  <a:solidFill>
                    <a:srgbClr val="0BB15A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 ,</a:t>
            </a:r>
          </a:p>
          <a:p>
            <a:pPr algn="ctr" eaLnBrk="1" hangingPunct="1">
              <a:defRPr/>
            </a:pPr>
            <a:r>
              <a:rPr lang="ru-RU" sz="6600" b="1" dirty="0">
                <a:ln w="11430">
                  <a:solidFill>
                    <a:srgbClr val="FF0000"/>
                  </a:solidFill>
                </a:ln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Буква Д</a:t>
            </a:r>
            <a:endParaRPr lang="ru-RU" sz="9600" b="1" dirty="0">
              <a:ln w="11430">
                <a:solidFill>
                  <a:srgbClr val="FF0000"/>
                </a:solidFill>
              </a:ln>
              <a:solidFill>
                <a:srgbClr val="FF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8484548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69269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тишине морских глубин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Ловко плавает …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69269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тишине морских глубин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Ловко плавает …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im3-tub-ru.yandex.net/i?id=6f3e759f5f67caa0ef371678c240bd5a-111-144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548680"/>
            <a:ext cx="249668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3645024"/>
            <a:ext cx="4330824" cy="1252736"/>
          </a:xfrm>
        </p:spPr>
        <p:txBody>
          <a:bodyPr/>
          <a:lstStyle/>
          <a:p>
            <a:pPr algn="r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Летом шубу надевает, </a:t>
            </a:r>
          </a:p>
          <a:p>
            <a:pPr algn="r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зимой её снимает …</a:t>
            </a:r>
          </a:p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69269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тишине морских глубин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Ловко плавает …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im3-tub-ru.yandex.net/i?id=6f3e759f5f67caa0ef371678c240bd5a-111-144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548680"/>
            <a:ext cx="249668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3645024"/>
            <a:ext cx="4330824" cy="1252736"/>
          </a:xfrm>
        </p:spPr>
        <p:txBody>
          <a:bodyPr/>
          <a:lstStyle/>
          <a:p>
            <a:pPr algn="r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Летом шубу надевает, </a:t>
            </a:r>
          </a:p>
          <a:p>
            <a:pPr algn="r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зимой её снимает …</a:t>
            </a:r>
          </a:p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69269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тишине морских глубин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Ловко плавает …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im3-tub-ru.yandex.net/i?id=6f3e759f5f67caa0ef371678c240bd5a-111-144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548680"/>
            <a:ext cx="249668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daviddunning.co.uk/communities/8/004/011/979/388/images/4594916315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2492896"/>
            <a:ext cx="244827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anchor="ctr"/>
          <a:lstStyle/>
          <a:p>
            <a:pPr algn="ctr">
              <a:buNone/>
            </a:pPr>
            <a:endParaRPr lang="ru-RU" sz="4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«Чего не стало»?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marinalog.ucoz.com/risunok4.jpg"/>
          <p:cNvPicPr/>
          <p:nvPr/>
        </p:nvPicPr>
        <p:blipFill>
          <a:blip r:embed="rId2" cstate="print"/>
          <a:srcRect l="56361" b="4725"/>
          <a:stretch>
            <a:fillRect/>
          </a:stretch>
        </p:blipFill>
        <p:spPr bwMode="auto">
          <a:xfrm>
            <a:off x="1475656" y="404664"/>
            <a:ext cx="208823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3-tub-ru.yandex.net/i?id=6f3e759f5f67caa0ef371678c240bd5a-111-144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476672"/>
            <a:ext cx="249668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daviddunning.co.uk/communities/8/004/011/979/388/images/4594916315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3789040"/>
            <a:ext cx="2137410" cy="2419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https://img06.rl0.ru/09d5a2ad4c086bf8f6f3eca4508551cb/c2176x1831/detsad110.ru/sites/default/files/field/image/27.12.16_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789040"/>
            <a:ext cx="2995155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marinalog.ucoz.com/risunok4.jpg"/>
          <p:cNvPicPr/>
          <p:nvPr/>
        </p:nvPicPr>
        <p:blipFill>
          <a:blip r:embed="rId2" cstate="print"/>
          <a:srcRect l="56361" b="4725"/>
          <a:stretch>
            <a:fillRect/>
          </a:stretch>
        </p:blipFill>
        <p:spPr bwMode="auto">
          <a:xfrm>
            <a:off x="1475656" y="404664"/>
            <a:ext cx="208823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daviddunning.co.uk/communities/8/004/011/979/388/images/4594916315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789040"/>
            <a:ext cx="2137410" cy="2419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https://img06.rl0.ru/09d5a2ad4c086bf8f6f3eca4508551cb/c2176x1831/detsad110.ru/sites/default/files/field/image/27.12.16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060848"/>
            <a:ext cx="2995155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s://img09.rl0.ru/7da80796d0338fa496c3f48bf7508579/c700x700/img1.liveinternet.ru/images/attach/c/7/124/700/124700233_00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6632"/>
            <a:ext cx="3456384" cy="3456384"/>
          </a:xfrm>
          <a:prstGeom prst="rect">
            <a:avLst/>
          </a:prstGeom>
          <a:noFill/>
        </p:spPr>
      </p:pic>
      <p:pic>
        <p:nvPicPr>
          <p:cNvPr id="17414" name="Picture 6" descr="https://img04.rl0.ru/81009ef0def7809641354f62fdd825b8/c1024x576/www.youkids.com.br/wp-content/uploads/2015/01/alfabetizacao-divertida-la-le-li-1024x576.jpg"/>
          <p:cNvPicPr>
            <a:picLocks noChangeAspect="1" noChangeArrowheads="1"/>
          </p:cNvPicPr>
          <p:nvPr/>
        </p:nvPicPr>
        <p:blipFill>
          <a:blip r:embed="rId3" cstate="print"/>
          <a:srcRect l="20515" t="12157" r="20675" b="10037"/>
          <a:stretch>
            <a:fillRect/>
          </a:stretch>
        </p:blipFill>
        <p:spPr bwMode="auto">
          <a:xfrm>
            <a:off x="4234462" y="188640"/>
            <a:ext cx="4547756" cy="3384376"/>
          </a:xfrm>
          <a:prstGeom prst="rect">
            <a:avLst/>
          </a:prstGeom>
          <a:noFill/>
        </p:spPr>
      </p:pic>
      <p:pic>
        <p:nvPicPr>
          <p:cNvPr id="17416" name="Picture 8" descr="https://img02.rl0.ru/15ba03837611780efc9cdd9568f9894b/c685x396/www.playcast.ru/uploads/2017/09/03/2335251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293096"/>
            <a:ext cx="3401005" cy="1966129"/>
          </a:xfrm>
          <a:prstGeom prst="rect">
            <a:avLst/>
          </a:prstGeom>
          <a:noFill/>
        </p:spPr>
      </p:pic>
      <p:pic>
        <p:nvPicPr>
          <p:cNvPr id="17420" name="Picture 12" descr="https://img04.rl0.ru/68c0274710a3ec0c3bc2de77a11c7f89/c640x480/fs00.infourok.ru/images/doc/243/243908/1/640/img21.jpg"/>
          <p:cNvPicPr>
            <a:picLocks noChangeAspect="1" noChangeArrowheads="1"/>
          </p:cNvPicPr>
          <p:nvPr/>
        </p:nvPicPr>
        <p:blipFill>
          <a:blip r:embed="rId5" cstate="print"/>
          <a:srcRect l="25987" t="24601" r="26764" b="4525"/>
          <a:stretch>
            <a:fillRect/>
          </a:stretch>
        </p:blipFill>
        <p:spPr bwMode="auto">
          <a:xfrm>
            <a:off x="1835696" y="3789040"/>
            <a:ext cx="2520280" cy="28353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s://img09.rl0.ru/7da80796d0338fa496c3f48bf7508579/c700x700/img1.liveinternet.ru/images/attach/c/7/124/700/124700233_00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6632"/>
            <a:ext cx="3456384" cy="3456384"/>
          </a:xfrm>
          <a:prstGeom prst="rect">
            <a:avLst/>
          </a:prstGeom>
          <a:noFill/>
        </p:spPr>
      </p:pic>
      <p:pic>
        <p:nvPicPr>
          <p:cNvPr id="17414" name="Picture 6" descr="https://img04.rl0.ru/81009ef0def7809641354f62fdd825b8/c1024x576/www.youkids.com.br/wp-content/uploads/2015/01/alfabetizacao-divertida-la-le-li-1024x576.jpg"/>
          <p:cNvPicPr>
            <a:picLocks noChangeAspect="1" noChangeArrowheads="1"/>
          </p:cNvPicPr>
          <p:nvPr/>
        </p:nvPicPr>
        <p:blipFill>
          <a:blip r:embed="rId3" cstate="print"/>
          <a:srcRect l="20515" t="12157" r="20675" b="10037"/>
          <a:stretch>
            <a:fillRect/>
          </a:stretch>
        </p:blipFill>
        <p:spPr bwMode="auto">
          <a:xfrm>
            <a:off x="4234462" y="188640"/>
            <a:ext cx="4547756" cy="3384376"/>
          </a:xfrm>
          <a:prstGeom prst="rect">
            <a:avLst/>
          </a:prstGeom>
          <a:noFill/>
        </p:spPr>
      </p:pic>
      <p:pic>
        <p:nvPicPr>
          <p:cNvPr id="17420" name="Picture 12" descr="https://img04.rl0.ru/68c0274710a3ec0c3bc2de77a11c7f89/c640x480/fs00.infourok.ru/images/doc/243/243908/1/640/img21.jpg"/>
          <p:cNvPicPr>
            <a:picLocks noChangeAspect="1" noChangeArrowheads="1"/>
          </p:cNvPicPr>
          <p:nvPr/>
        </p:nvPicPr>
        <p:blipFill>
          <a:blip r:embed="rId4" cstate="print"/>
          <a:srcRect l="25987" t="24601" r="26764" b="4525"/>
          <a:stretch>
            <a:fillRect/>
          </a:stretch>
        </p:blipFill>
        <p:spPr bwMode="auto">
          <a:xfrm>
            <a:off x="2987824" y="3789040"/>
            <a:ext cx="2520280" cy="28353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9511" y="2924944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«Назови ласково»</a:t>
            </a:r>
            <a:endParaRPr lang="ru-RU" sz="5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3"/>
          <p:cNvSpPr>
            <a:spLocks noChangeArrowheads="1"/>
          </p:cNvSpPr>
          <p:nvPr/>
        </p:nvSpPr>
        <p:spPr bwMode="auto">
          <a:xfrm>
            <a:off x="381000" y="457200"/>
            <a:ext cx="8458200" cy="6019800"/>
          </a:xfrm>
          <a:prstGeom prst="foldedCorner">
            <a:avLst>
              <a:gd name="adj" fmla="val 23069"/>
            </a:avLst>
          </a:prstGeom>
          <a:solidFill>
            <a:srgbClr val="FFFFCC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5400" b="1">
              <a:solidFill>
                <a:srgbClr val="D60093"/>
              </a:solidFill>
              <a:latin typeface="Arial Narrow" pitchFamily="34" charset="0"/>
            </a:endParaRPr>
          </a:p>
        </p:txBody>
      </p:sp>
      <p:pic>
        <p:nvPicPr>
          <p:cNvPr id="3075" name="Picture 17" descr="MC90043258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9" descr="MC90043258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33400" y="304800"/>
            <a:ext cx="86106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>
                  <a:solidFill>
                    <a:srgbClr val="FF0000"/>
                  </a:solidFill>
                </a:ln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Запомни:</a:t>
            </a:r>
            <a:endParaRPr lang="ru-RU" sz="5400" b="1" dirty="0">
              <a:ln w="11430">
                <a:solidFill>
                  <a:srgbClr val="FF0000"/>
                </a:solidFill>
              </a:ln>
              <a:solidFill>
                <a:srgbClr val="FF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78" name="TextBox 5"/>
          <p:cNvSpPr txBox="1">
            <a:spLocks noChangeArrowheads="1"/>
          </p:cNvSpPr>
          <p:nvPr/>
        </p:nvSpPr>
        <p:spPr bwMode="auto">
          <a:xfrm>
            <a:off x="609600" y="1600200"/>
            <a:ext cx="8001000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dirty="0">
                <a:solidFill>
                  <a:srgbClr val="0000FF"/>
                </a:solidFill>
              </a:rPr>
              <a:t>Буква Д - </a:t>
            </a:r>
            <a:r>
              <a:rPr lang="ru-RU" altLang="ru-RU" sz="4000" dirty="0"/>
              <a:t>обозначает 2 звука: </a:t>
            </a:r>
            <a:endParaRPr lang="ru-RU" altLang="ru-RU" sz="4000" dirty="0" smtClean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dirty="0" smtClean="0"/>
              <a:t>Д </a:t>
            </a:r>
            <a:r>
              <a:rPr lang="ru-RU" altLang="ru-RU" sz="4000" dirty="0"/>
              <a:t>и Д</a:t>
            </a:r>
            <a:r>
              <a:rPr lang="ru-RU" altLang="ru-RU" sz="6600" baseline="50000" dirty="0"/>
              <a:t>,</a:t>
            </a:r>
            <a:r>
              <a:rPr lang="ru-RU" altLang="ru-RU" sz="4000" dirty="0"/>
              <a:t>.</a:t>
            </a:r>
            <a:endParaRPr lang="ru-RU" altLang="ru-RU" sz="4000" dirty="0">
              <a:solidFill>
                <a:srgbClr val="0000FF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dirty="0">
                <a:solidFill>
                  <a:srgbClr val="0000FF"/>
                </a:solidFill>
              </a:rPr>
              <a:t>Звук Д </a:t>
            </a:r>
            <a:r>
              <a:rPr lang="ru-RU" altLang="ru-RU" sz="4000" dirty="0"/>
              <a:t>– согласный, твёрдый, звонкий.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dirty="0">
                <a:solidFill>
                  <a:srgbClr val="0BB15A"/>
                </a:solidFill>
              </a:rPr>
              <a:t>Звук Д</a:t>
            </a:r>
            <a:r>
              <a:rPr lang="ru-RU" altLang="ru-RU" sz="6600" baseline="50000" dirty="0">
                <a:solidFill>
                  <a:srgbClr val="0BB15A"/>
                </a:solidFill>
              </a:rPr>
              <a:t>,</a:t>
            </a:r>
            <a:r>
              <a:rPr lang="ru-RU" altLang="ru-RU" sz="4000" dirty="0"/>
              <a:t> – согласный, мягкий, звонкий. </a:t>
            </a:r>
          </a:p>
        </p:txBody>
      </p:sp>
      <p:sp>
        <p:nvSpPr>
          <p:cNvPr id="10" name="Овал 9"/>
          <p:cNvSpPr/>
          <p:nvPr/>
        </p:nvSpPr>
        <p:spPr>
          <a:xfrm>
            <a:off x="3124200" y="3581400"/>
            <a:ext cx="457200" cy="5334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048000" y="4876800"/>
            <a:ext cx="457200" cy="533400"/>
          </a:xfrm>
          <a:prstGeom prst="ellipse">
            <a:avLst/>
          </a:prstGeom>
          <a:solidFill>
            <a:srgbClr val="0BB15A"/>
          </a:solidFill>
          <a:ln>
            <a:solidFill>
              <a:srgbClr val="0BB1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3083" name="Picture 3" descr="C:\Users\Виктория\Desktop\коло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505200"/>
            <a:ext cx="4953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3" descr="C:\Users\Виктория\Desktop\коло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800600"/>
            <a:ext cx="4953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007202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9.rl0.ru/7da80796d0338fa496c3f48bf7508579/c700x700/img1.liveinternet.ru/images/attach/c/7/124/700/124700233_00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6632"/>
            <a:ext cx="3456384" cy="3456384"/>
          </a:xfrm>
          <a:prstGeom prst="rect">
            <a:avLst/>
          </a:prstGeom>
          <a:noFill/>
        </p:spPr>
      </p:pic>
      <p:pic>
        <p:nvPicPr>
          <p:cNvPr id="5" name="Picture 2" descr="https://img09.rl0.ru/7da80796d0338fa496c3f48bf7508579/c700x700/img1.liveinternet.ru/images/attach/c/7/124/700/124700233_00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356992"/>
            <a:ext cx="2088232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daviddunning.co.uk/communities/8/004/011/979/388/images/4594916315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295232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daviddunning.co.uk/communities/8/004/011/979/388/images/4594916315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501008"/>
            <a:ext cx="172819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6.rl0.ru/09d5a2ad4c086bf8f6f3eca4508551cb/c2176x1831/detsad110.ru/sites/default/files/field/image/27.12.16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3337458" cy="2808312"/>
          </a:xfrm>
          <a:prstGeom prst="rect">
            <a:avLst/>
          </a:prstGeom>
          <a:noFill/>
        </p:spPr>
      </p:pic>
      <p:pic>
        <p:nvPicPr>
          <p:cNvPr id="5" name="Picture 2" descr="https://img06.rl0.ru/09d5a2ad4c086bf8f6f3eca4508551cb/c2176x1831/detsad110.ru/sites/default/files/field/image/27.12.16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005064"/>
            <a:ext cx="2224972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https://img02.rl0.ru/15ba03837611780efc9cdd9568f9894b/c685x396/www.playcast.ru/uploads/2017/09/03/233525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4484133" cy="2592288"/>
          </a:xfrm>
          <a:prstGeom prst="rect">
            <a:avLst/>
          </a:prstGeom>
          <a:noFill/>
        </p:spPr>
      </p:pic>
      <p:pic>
        <p:nvPicPr>
          <p:cNvPr id="5" name="Picture 8" descr="https://img02.rl0.ru/15ba03837611780efc9cdd9568f9894b/c685x396/www.playcast.ru/uploads/2017/09/03/233525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077072"/>
            <a:ext cx="2880320" cy="1665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8.rl0.ru/f872177a12822bc685e4971621b33cfb/c600x435/www.playcast.ru/uploads/2015/04/05/130237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3854092" cy="3672408"/>
          </a:xfrm>
          <a:prstGeom prst="rect">
            <a:avLst/>
          </a:prstGeom>
          <a:noFill/>
        </p:spPr>
      </p:pic>
      <p:pic>
        <p:nvPicPr>
          <p:cNvPr id="5" name="Picture 2" descr="https://img08.rl0.ru/f872177a12822bc685e4971621b33cfb/c600x435/www.playcast.ru/uploads/2015/04/05/130237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710243"/>
            <a:ext cx="2376264" cy="2264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alphabetonline.ru/images/letters2/d/d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548680"/>
            <a:ext cx="5517232" cy="55172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1844824"/>
            <a:ext cx="32038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Буква Д – </a:t>
            </a:r>
          </a:p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будто дом,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всего с одним окном.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36912"/>
            <a:ext cx="91563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«Доскажи словечко»</a:t>
            </a:r>
            <a:endParaRPr lang="ru-RU" sz="5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97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95536" y="548680"/>
            <a:ext cx="4572000" cy="958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 – да был веселый гном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в лесу построил …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95536" y="548680"/>
            <a:ext cx="4572000" cy="958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 – да был веселый гном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в лесу построил …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Picture 2" descr="https://img09.rl0.ru/7da80796d0338fa496c3f48bf7508579/c700x700/img1.liveinternet.ru/images/attach/c/7/124/700/124700233_00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0648"/>
            <a:ext cx="3456384" cy="3456384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95536" y="548680"/>
            <a:ext cx="4572000" cy="958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 – да был веселый гном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в лесу построил …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Picture 2" descr="https://img09.rl0.ru/7da80796d0338fa496c3f48bf7508579/c700x700/img1.liveinternet.ru/images/attach/c/7/124/700/124700233_00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60648"/>
            <a:ext cx="3456384" cy="3456384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067944" y="3645024"/>
            <a:ext cx="46440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этом доме ты мне верь,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Заперта надежно …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95536" y="548680"/>
            <a:ext cx="4572000" cy="958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 – да был веселый гном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в лесу построил …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Picture 2" descr="https://img09.rl0.ru/7da80796d0338fa496c3f48bf7508579/c700x700/img1.liveinternet.ru/images/attach/c/7/124/700/124700233_00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0648"/>
            <a:ext cx="3456384" cy="3456384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067944" y="3645024"/>
            <a:ext cx="46440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этом доме ты мне верь,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Заперта надежно …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8" name="Picture 9" descr="https://img01.rl0.ru/ea1bb371c92d04451946a499aaeeb48a/c80x140/clipground.com/images/wood-door-clipart-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484784"/>
            <a:ext cx="1440160" cy="2520282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95536" y="548680"/>
            <a:ext cx="4572000" cy="958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 – да был веселый гном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в лесу построил …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Picture 2" descr="https://img09.rl0.ru/7da80796d0338fa496c3f48bf7508579/c700x700/img1.liveinternet.ru/images/attach/c/7/124/700/124700233_00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60648"/>
            <a:ext cx="3456384" cy="3456384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067944" y="3645024"/>
            <a:ext cx="46440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этом доме ты мне верь,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Заперта надежно …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8" name="Picture 9" descr="https://img01.rl0.ru/ea1bb371c92d04451946a499aaeeb48a/c80x140/clipground.com/images/wood-door-clipart-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484784"/>
            <a:ext cx="1440160" cy="2520281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3528" y="3902859"/>
            <a:ext cx="43924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влезть захочет вор,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не попадет во …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95536" y="548680"/>
            <a:ext cx="4572000" cy="958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 – да был веселый гном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в лесу построил …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Picture 2" descr="https://img09.rl0.ru/7da80796d0338fa496c3f48bf7508579/c700x700/img1.liveinternet.ru/images/attach/c/7/124/700/124700233_00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0648"/>
            <a:ext cx="3456384" cy="3456384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067944" y="3645024"/>
            <a:ext cx="46440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этом доме ты мне верь,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Заперта надежно …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8" name="Picture 9" descr="https://img01.rl0.ru/ea1bb371c92d04451946a499aaeeb48a/c80x140/clipground.com/images/wood-door-clipart-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484784"/>
            <a:ext cx="1440160" cy="2520282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3528" y="3902859"/>
            <a:ext cx="43924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влезть захочет вор,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не попадет во …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7651" name="Picture 3" descr="https://img01.rl0.ru/53a4c2e4c5e0466219225b459505c0e9/c600x379/ds03.infourok.ru/uploads/ex/119f/0003f5b6-f4115cc6/hello_html_m5bfbbe6c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3901470"/>
            <a:ext cx="4680520" cy="2956529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233</Words>
  <Application>Microsoft Office PowerPoint</Application>
  <PresentationFormat>Экран (4:3)</PresentationFormat>
  <Paragraphs>49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Партина Александра</dc:creator>
  <cp:lastModifiedBy>Александра</cp:lastModifiedBy>
  <cp:revision>8</cp:revision>
  <dcterms:created xsi:type="dcterms:W3CDTF">2017-12-05T17:05:28Z</dcterms:created>
  <dcterms:modified xsi:type="dcterms:W3CDTF">2021-02-01T13:13:00Z</dcterms:modified>
</cp:coreProperties>
</file>