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3" r:id="rId7"/>
    <p:sldId id="273" r:id="rId8"/>
    <p:sldId id="264" r:id="rId9"/>
    <p:sldId id="265" r:id="rId10"/>
    <p:sldId id="266" r:id="rId11"/>
    <p:sldId id="267" r:id="rId12"/>
    <p:sldId id="268" r:id="rId13"/>
    <p:sldId id="269" r:id="rId14"/>
    <p:sldId id="270" r:id="rId15"/>
    <p:sldId id="271" r:id="rId16"/>
    <p:sldId id="272"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p:cViewPr varScale="1">
        <p:scale>
          <a:sx n="119" d="100"/>
          <a:sy n="119" d="100"/>
        </p:scale>
        <p:origin x="188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03.02.2021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03.02.2021</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ctrTitle"/>
          </p:nvPr>
        </p:nvSpPr>
        <p:spPr>
          <a:xfrm>
            <a:off x="539552" y="188641"/>
            <a:ext cx="7992888" cy="3411810"/>
          </a:xfrm>
        </p:spPr>
        <p:txBody>
          <a:bodyPr>
            <a:normAutofit/>
          </a:bodyPr>
          <a:lstStyle/>
          <a:p>
            <a:r>
              <a:rPr lang="ru-RU" dirty="0">
                <a:latin typeface="Times New Roman" pitchFamily="18" charset="0"/>
                <a:cs typeface="Times New Roman" pitchFamily="18" charset="0"/>
              </a:rPr>
              <a:t>Презентация на тему:</a:t>
            </a:r>
            <a:br>
              <a:rPr lang="ru-RU" dirty="0">
                <a:latin typeface="Times New Roman" pitchFamily="18" charset="0"/>
                <a:cs typeface="Times New Roman" pitchFamily="18" charset="0"/>
              </a:rPr>
            </a:br>
            <a:r>
              <a:rPr lang="ru-RU" dirty="0">
                <a:solidFill>
                  <a:srgbClr val="FF0000"/>
                </a:solidFill>
                <a:latin typeface="Times New Roman" pitchFamily="18" charset="0"/>
                <a:cs typeface="Times New Roman" pitchFamily="18" charset="0"/>
              </a:rPr>
              <a:t>«Адаптация детей раннего возраста через </a:t>
            </a:r>
            <a:r>
              <a:rPr lang="ru-RU">
                <a:solidFill>
                  <a:srgbClr val="FF0000"/>
                </a:solidFill>
                <a:latin typeface="Times New Roman" pitchFamily="18" charset="0"/>
                <a:cs typeface="Times New Roman" pitchFamily="18" charset="0"/>
              </a:rPr>
              <a:t>игровую деятельность»</a:t>
            </a:r>
            <a:endParaRPr lang="ru-RU"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779912" y="3886200"/>
            <a:ext cx="5112568" cy="2567136"/>
          </a:xfrm>
        </p:spPr>
        <p:txBody>
          <a:bodyPr>
            <a:normAutofit fontScale="92500"/>
          </a:bodyPr>
          <a:lstStyle/>
          <a:p>
            <a:pPr algn="l"/>
            <a:r>
              <a:rPr lang="ru-RU" dirty="0">
                <a:solidFill>
                  <a:schemeClr val="tx1"/>
                </a:solidFill>
                <a:latin typeface="Times New Roman" pitchFamily="18" charset="0"/>
                <a:cs typeface="Times New Roman" pitchFamily="18" charset="0"/>
              </a:rPr>
              <a:t>Презентацию подготовила</a:t>
            </a:r>
          </a:p>
          <a:p>
            <a:pPr algn="l"/>
            <a:r>
              <a:rPr lang="ru-RU" dirty="0">
                <a:solidFill>
                  <a:schemeClr val="tx1"/>
                </a:solidFill>
                <a:latin typeface="Times New Roman" pitchFamily="18" charset="0"/>
                <a:cs typeface="Times New Roman" pitchFamily="18" charset="0"/>
              </a:rPr>
              <a:t>Воспитатель младшей группы</a:t>
            </a:r>
          </a:p>
          <a:p>
            <a:pPr algn="l"/>
            <a:r>
              <a:rPr lang="ru-RU" dirty="0">
                <a:solidFill>
                  <a:schemeClr val="tx1"/>
                </a:solidFill>
                <a:latin typeface="Times New Roman" pitchFamily="18" charset="0"/>
                <a:cs typeface="Times New Roman" pitchFamily="18" charset="0"/>
              </a:rPr>
              <a:t>МАДОУ №51 «Зоренька»</a:t>
            </a:r>
          </a:p>
          <a:p>
            <a:pPr algn="l"/>
            <a:r>
              <a:rPr lang="ru-RU" dirty="0"/>
              <a:t>Устрицкая Юлия Степановна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457200" y="620688"/>
            <a:ext cx="8229600" cy="1368152"/>
          </a:xfrm>
        </p:spPr>
        <p:txBody>
          <a:bodyPr>
            <a:noAutofit/>
          </a:bodyPr>
          <a:lstStyle/>
          <a:p>
            <a:r>
              <a:rPr lang="ru-RU" sz="3600" dirty="0">
                <a:solidFill>
                  <a:srgbClr val="7030A0"/>
                </a:solidFill>
                <a:latin typeface="Times New Roman" pitchFamily="18" charset="0"/>
                <a:cs typeface="Times New Roman" pitchFamily="18" charset="0"/>
              </a:rPr>
              <a:t>Индивидуальный подход к ребенку  осуществляется за счет:</a:t>
            </a:r>
            <a:br>
              <a:rPr lang="ru-RU" sz="3600" dirty="0">
                <a:solidFill>
                  <a:srgbClr val="7030A0"/>
                </a:solidFill>
                <a:latin typeface="Times New Roman" pitchFamily="18" charset="0"/>
                <a:cs typeface="Times New Roman" pitchFamily="18" charset="0"/>
              </a:rPr>
            </a:br>
            <a:endParaRPr lang="ru-RU" sz="3600" dirty="0">
              <a:solidFill>
                <a:srgbClr val="7030A0"/>
              </a:solidFill>
              <a:latin typeface="Times New Roman" pitchFamily="18" charset="0"/>
              <a:cs typeface="Times New Roman" pitchFamily="18" charset="0"/>
            </a:endParaRPr>
          </a:p>
        </p:txBody>
      </p:sp>
      <p:sp>
        <p:nvSpPr>
          <p:cNvPr id="3" name="Содержимое 2"/>
          <p:cNvSpPr>
            <a:spLocks noGrp="1"/>
          </p:cNvSpPr>
          <p:nvPr>
            <p:ph idx="1"/>
          </p:nvPr>
        </p:nvSpPr>
        <p:spPr>
          <a:xfrm>
            <a:off x="539552" y="1700808"/>
            <a:ext cx="8424936" cy="4680520"/>
          </a:xfrm>
        </p:spPr>
        <p:txBody>
          <a:bodyPr>
            <a:normAutofit fontScale="62500" lnSpcReduction="20000"/>
          </a:bodyPr>
          <a:lstStyle/>
          <a:p>
            <a:pPr algn="just">
              <a:buFont typeface="Wingdings" pitchFamily="2" charset="2"/>
              <a:buChar char="ü"/>
            </a:pPr>
            <a:r>
              <a:rPr lang="ru-RU" dirty="0">
                <a:latin typeface="Times New Roman" pitchFamily="18" charset="0"/>
                <a:cs typeface="Times New Roman" pitchFamily="18" charset="0"/>
              </a:rPr>
              <a:t>Постепенного заполнение групп. В неделю принимается не более  2-3</a:t>
            </a:r>
          </a:p>
          <a:p>
            <a:pPr algn="just">
              <a:buNone/>
            </a:pPr>
            <a:r>
              <a:rPr lang="ru-RU" dirty="0">
                <a:latin typeface="Times New Roman" pitchFamily="18" charset="0"/>
                <a:cs typeface="Times New Roman" pitchFamily="18" charset="0"/>
              </a:rPr>
              <a:t>малышей. Т.к персоналу легче уделить больше внимания новичку. </a:t>
            </a:r>
          </a:p>
          <a:p>
            <a:pPr algn="just">
              <a:buFont typeface="Wingdings" pitchFamily="2" charset="2"/>
              <a:buChar char="ü"/>
            </a:pPr>
            <a:r>
              <a:rPr lang="ru-RU" dirty="0">
                <a:latin typeface="Times New Roman" pitchFamily="18" charset="0"/>
                <a:cs typeface="Times New Roman" pitchFamily="18" charset="0"/>
              </a:rPr>
              <a:t>Гибкого режима пребывания детей в начальный период адаптации с</a:t>
            </a:r>
          </a:p>
          <a:p>
            <a:pPr algn="just">
              <a:buNone/>
            </a:pPr>
            <a:r>
              <a:rPr lang="ru-RU" dirty="0">
                <a:latin typeface="Times New Roman" pitchFamily="18" charset="0"/>
                <a:cs typeface="Times New Roman" pitchFamily="18" charset="0"/>
              </a:rPr>
              <a:t>учетом индивидуальных особенностей. В первые дни  оставляем ребенка</a:t>
            </a:r>
          </a:p>
          <a:p>
            <a:pPr algn="just">
              <a:buNone/>
            </a:pPr>
            <a:r>
              <a:rPr lang="ru-RU" dirty="0">
                <a:latin typeface="Times New Roman" pitchFamily="18" charset="0"/>
                <a:cs typeface="Times New Roman" pitchFamily="18" charset="0"/>
              </a:rPr>
              <a:t>на 1,5 -2 ч, увеличивая время пребывания вначале до сна, затем</a:t>
            </a:r>
          </a:p>
          <a:p>
            <a:pPr algn="just">
              <a:buNone/>
            </a:pPr>
            <a:r>
              <a:rPr lang="ru-RU" dirty="0">
                <a:latin typeface="Times New Roman" pitchFamily="18" charset="0"/>
                <a:cs typeface="Times New Roman" pitchFamily="18" charset="0"/>
              </a:rPr>
              <a:t>оставляем на сон, и до вечера.</a:t>
            </a:r>
          </a:p>
          <a:p>
            <a:pPr algn="just">
              <a:buFont typeface="Wingdings" pitchFamily="2" charset="2"/>
              <a:buChar char="ü"/>
            </a:pPr>
            <a:r>
              <a:rPr lang="ru-RU" dirty="0">
                <a:latin typeface="Times New Roman" pitchFamily="18" charset="0"/>
                <a:cs typeface="Times New Roman" pitchFamily="18" charset="0"/>
              </a:rPr>
              <a:t>Сохранения в первые 2-3 недели имеющихся у малышей привычек,</a:t>
            </a:r>
          </a:p>
          <a:p>
            <a:pPr algn="just">
              <a:buNone/>
            </a:pPr>
            <a:r>
              <a:rPr lang="ru-RU" dirty="0">
                <a:latin typeface="Times New Roman" pitchFamily="18" charset="0"/>
                <a:cs typeface="Times New Roman" pitchFamily="18" charset="0"/>
              </a:rPr>
              <a:t>потому что резкое разрушение любых привычек (будь то соска,</a:t>
            </a:r>
          </a:p>
          <a:p>
            <a:pPr algn="just">
              <a:buNone/>
            </a:pPr>
            <a:r>
              <a:rPr lang="ru-RU" dirty="0">
                <a:latin typeface="Times New Roman" pitchFamily="18" charset="0"/>
                <a:cs typeface="Times New Roman" pitchFamily="18" charset="0"/>
              </a:rPr>
              <a:t>бутылочка, памперсы) осложнит приспособление к новым условиям.</a:t>
            </a:r>
          </a:p>
          <a:p>
            <a:pPr algn="just">
              <a:buFont typeface="Wingdings" pitchFamily="2" charset="2"/>
              <a:buChar char="ü"/>
            </a:pPr>
            <a:r>
              <a:rPr lang="ru-RU" dirty="0">
                <a:latin typeface="Times New Roman" pitchFamily="18" charset="0"/>
                <a:cs typeface="Times New Roman" pitchFamily="18" charset="0"/>
              </a:rPr>
              <a:t>Один из способов смягчения разлуки с мамой заключается в том, что</a:t>
            </a:r>
          </a:p>
          <a:p>
            <a:pPr algn="just">
              <a:buNone/>
            </a:pPr>
            <a:r>
              <a:rPr lang="ru-RU" dirty="0">
                <a:latin typeface="Times New Roman" pitchFamily="18" charset="0"/>
                <a:cs typeface="Times New Roman" pitchFamily="18" charset="0"/>
              </a:rPr>
              <a:t>мы просим приносить с собой ребёнку из дома какую-либо игрушку,</a:t>
            </a:r>
          </a:p>
          <a:p>
            <a:pPr algn="just">
              <a:buNone/>
            </a:pPr>
            <a:r>
              <a:rPr lang="ru-RU" dirty="0">
                <a:latin typeface="Times New Roman" pitchFamily="18" charset="0"/>
                <a:cs typeface="Times New Roman" pitchFamily="18" charset="0"/>
              </a:rPr>
              <a:t>которую он, если загрустит, сможет прижать к себе и почувствовать себя</a:t>
            </a:r>
          </a:p>
          <a:p>
            <a:pPr algn="just">
              <a:buNone/>
            </a:pPr>
            <a:r>
              <a:rPr lang="ru-RU" dirty="0">
                <a:latin typeface="Times New Roman" pitchFamily="18" charset="0"/>
                <a:cs typeface="Times New Roman" pitchFamily="18" charset="0"/>
              </a:rPr>
              <a:t>более спокойно. Таким образом у малыша часть домашней привычной</a:t>
            </a:r>
          </a:p>
          <a:p>
            <a:pPr algn="just">
              <a:buNone/>
            </a:pPr>
            <a:r>
              <a:rPr lang="ru-RU" dirty="0">
                <a:latin typeface="Times New Roman" pitchFamily="18" charset="0"/>
                <a:cs typeface="Times New Roman" pitchFamily="18" charset="0"/>
              </a:rPr>
              <a:t>обстановки переносится в детский сад, что способствует более быстрой</a:t>
            </a:r>
          </a:p>
          <a:p>
            <a:pPr algn="just">
              <a:buNone/>
            </a:pPr>
            <a:r>
              <a:rPr lang="ru-RU" dirty="0">
                <a:latin typeface="Times New Roman" pitchFamily="18" charset="0"/>
                <a:cs typeface="Times New Roman" pitchFamily="18" charset="0"/>
              </a:rPr>
              <a:t>адаптации ребёнка.</a:t>
            </a:r>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395536" y="692696"/>
            <a:ext cx="8136904" cy="1152128"/>
          </a:xfrm>
        </p:spPr>
        <p:txBody>
          <a:bodyPr>
            <a:noAutofit/>
          </a:bodyPr>
          <a:lstStyle/>
          <a:p>
            <a:r>
              <a:rPr lang="ru-RU" sz="3600" b="1" dirty="0">
                <a:solidFill>
                  <a:schemeClr val="accent1"/>
                </a:solidFill>
                <a:latin typeface="Times New Roman" pitchFamily="18" charset="0"/>
                <a:cs typeface="Times New Roman" pitchFamily="18" charset="0"/>
              </a:rPr>
              <a:t>Сохранение и укрепление здоровья:</a:t>
            </a:r>
            <a:br>
              <a:rPr lang="ru-RU" sz="3600" dirty="0">
                <a:solidFill>
                  <a:schemeClr val="accent1"/>
                </a:solidFill>
                <a:latin typeface="Times New Roman" pitchFamily="18" charset="0"/>
                <a:cs typeface="Times New Roman" pitchFamily="18" charset="0"/>
              </a:rPr>
            </a:br>
            <a:endParaRPr lang="ru-RU" sz="3600" dirty="0">
              <a:solidFill>
                <a:schemeClr val="accent1"/>
              </a:solidFill>
              <a:latin typeface="Times New Roman" pitchFamily="18" charset="0"/>
              <a:cs typeface="Times New Roman" pitchFamily="18" charset="0"/>
            </a:endParaRPr>
          </a:p>
        </p:txBody>
      </p:sp>
      <p:sp>
        <p:nvSpPr>
          <p:cNvPr id="3" name="Содержимое 2"/>
          <p:cNvSpPr>
            <a:spLocks noGrp="1"/>
          </p:cNvSpPr>
          <p:nvPr>
            <p:ph idx="1"/>
          </p:nvPr>
        </p:nvSpPr>
        <p:spPr>
          <a:xfrm>
            <a:off x="683568" y="1844824"/>
            <a:ext cx="7848872" cy="4536504"/>
          </a:xfrm>
        </p:spPr>
        <p:txBody>
          <a:bodyPr>
            <a:normAutofit fontScale="92500"/>
          </a:bodyPr>
          <a:lstStyle/>
          <a:p>
            <a:pPr algn="ctr">
              <a:buNone/>
            </a:pPr>
            <a:r>
              <a:rPr lang="ru-RU" dirty="0"/>
              <a:t>  </a:t>
            </a:r>
            <a:r>
              <a:rPr lang="ru-RU" dirty="0">
                <a:latin typeface="Times New Roman" pitchFamily="18" charset="0"/>
                <a:cs typeface="Times New Roman" pitchFamily="18" charset="0"/>
              </a:rPr>
              <a:t>В первое время пребывания малыша в яслях</a:t>
            </a:r>
          </a:p>
          <a:p>
            <a:pPr algn="ctr">
              <a:buNone/>
            </a:pPr>
            <a:r>
              <a:rPr lang="ru-RU" dirty="0">
                <a:latin typeface="Times New Roman" pitchFamily="18" charset="0"/>
                <a:cs typeface="Times New Roman" pitchFamily="18" charset="0"/>
              </a:rPr>
              <a:t>часто осложняется поведенческая реакция,</a:t>
            </a:r>
          </a:p>
          <a:p>
            <a:pPr algn="ctr">
              <a:buNone/>
            </a:pPr>
            <a:r>
              <a:rPr lang="ru-RU" dirty="0">
                <a:latin typeface="Times New Roman" pitchFamily="18" charset="0"/>
                <a:cs typeface="Times New Roman" pitchFamily="18" charset="0"/>
              </a:rPr>
              <a:t>нарушается сон, питание, коммуникативность</a:t>
            </a:r>
          </a:p>
          <a:p>
            <a:pPr algn="ctr">
              <a:buNone/>
            </a:pPr>
            <a:r>
              <a:rPr lang="ru-RU" dirty="0">
                <a:latin typeface="Times New Roman" pitchFamily="18" charset="0"/>
                <a:cs typeface="Times New Roman" pitchFamily="18" charset="0"/>
              </a:rPr>
              <a:t>(ребенок плохо идет на контакт с взрослыми</a:t>
            </a:r>
          </a:p>
          <a:p>
            <a:pPr algn="ctr">
              <a:buNone/>
            </a:pPr>
            <a:r>
              <a:rPr lang="ru-RU" dirty="0">
                <a:latin typeface="Times New Roman" pitchFamily="18" charset="0"/>
                <a:cs typeface="Times New Roman" pitchFamily="18" charset="0"/>
              </a:rPr>
              <a:t>и ровесниками), что в конечном счете</a:t>
            </a:r>
          </a:p>
          <a:p>
            <a:pPr algn="ctr">
              <a:buNone/>
            </a:pPr>
            <a:r>
              <a:rPr lang="ru-RU" dirty="0">
                <a:latin typeface="Times New Roman" pitchFamily="18" charset="0"/>
                <a:cs typeface="Times New Roman" pitchFamily="18" charset="0"/>
              </a:rPr>
              <a:t>отрицательно сказывается на его состоянии</a:t>
            </a:r>
          </a:p>
          <a:p>
            <a:pPr algn="ctr">
              <a:buNone/>
            </a:pPr>
            <a:r>
              <a:rPr lang="ru-RU" dirty="0">
                <a:latin typeface="Times New Roman" pitchFamily="18" charset="0"/>
                <a:cs typeface="Times New Roman" pitchFamily="18" charset="0"/>
              </a:rPr>
              <a:t>здоровья.</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0481" name="Rectangle 1"/>
          <p:cNvSpPr>
            <a:spLocks noChangeArrowheads="1"/>
          </p:cNvSpPr>
          <p:nvPr/>
        </p:nvSpPr>
        <p:spPr bwMode="auto">
          <a:xfrm>
            <a:off x="611560" y="522891"/>
            <a:ext cx="806489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a:ln>
                  <a:noFill/>
                </a:ln>
                <a:effectLst/>
                <a:latin typeface="Times New Roman" pitchFamily="18" charset="0"/>
                <a:ea typeface="Times New Roman" pitchFamily="18" charset="0"/>
                <a:cs typeface="Times New Roman" pitchFamily="18" charset="0"/>
              </a:rPr>
              <a:t>- Медицинский работник, ведет усиленный контроль за физическим состоянием детей (следит за сном, аппетитом, температурой, стулом), проводит в группах совместно с воспитателями дополнительные профилактические  мероприятия (ежедневный приём, осмотр, беседы с родителями, витаминизация, ведёт паспорта здоровья детей).</a:t>
            </a:r>
            <a:endParaRPr kumimoji="0" lang="ru-RU" sz="2000" b="0" i="0" u="none" strike="noStrike" cap="none" normalizeH="0" baseline="0" dirty="0">
              <a:ln>
                <a:noFill/>
              </a:ln>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a:ln>
                  <a:noFill/>
                </a:ln>
                <a:effectLst/>
                <a:latin typeface="Times New Roman" pitchFamily="18" charset="0"/>
                <a:ea typeface="Times New Roman" pitchFamily="18" charset="0"/>
                <a:cs typeface="Times New Roman" pitchFamily="18" charset="0"/>
              </a:rPr>
              <a:t>- Педиатр районной поликлиники еженедельно проводит профилактические осмотры детей группы раннего возраста.</a:t>
            </a:r>
            <a:endParaRPr kumimoji="0" lang="ru-RU" sz="2000" b="0" i="0" u="none" strike="noStrike" cap="none" normalizeH="0" baseline="0" dirty="0">
              <a:ln>
                <a:noFill/>
              </a:ln>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a:ln>
                  <a:noFill/>
                </a:ln>
                <a:effectLst/>
                <a:latin typeface="Times New Roman" pitchFamily="18" charset="0"/>
                <a:ea typeface="Times New Roman" pitchFamily="18" charset="0"/>
                <a:cs typeface="Times New Roman" pitchFamily="18" charset="0"/>
              </a:rPr>
              <a:t> - Стараясь избежать изнеженности, перегревания, постепенно приучая детский организм переносить те климатические условия, в которых мы живем, создавая атмосферу здорового образа жизни, воспитатели проводят закаливание, используя как природные факторы (солнце, воздух, вода), так и специально организованные мероприятия, игры.  </a:t>
            </a:r>
            <a:endParaRPr kumimoji="0" lang="ru-RU" sz="2000" b="0" i="0" u="none" strike="noStrike" cap="none" normalizeH="0" baseline="0" dirty="0">
              <a:ln>
                <a:noFill/>
              </a:ln>
              <a:effectLst/>
              <a:latin typeface="Times New Roman" pitchFamily="18" charset="0"/>
              <a:cs typeface="Times New Roman" pitchFamily="18" charset="0"/>
            </a:endParaRPr>
          </a:p>
        </p:txBody>
      </p:sp>
      <p:pic>
        <p:nvPicPr>
          <p:cNvPr id="1026" name="Picture 2" descr="D:\детский сад\2014-2015\USB DISK\группа 2014-2016\фото садик\P709008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5576" y="4365104"/>
            <a:ext cx="3384376" cy="1943816"/>
          </a:xfrm>
          <a:prstGeom prst="rect">
            <a:avLst/>
          </a:prstGeom>
          <a:noFill/>
          <a:ln w="57150">
            <a:solidFill>
              <a:srgbClr val="FF0000"/>
            </a:solidFill>
          </a:ln>
        </p:spPr>
      </p:pic>
      <p:pic>
        <p:nvPicPr>
          <p:cNvPr id="1027" name="Picture 3" descr="D:\детский сад\2014-2015\USB DISK\группа 2014-2016\фото садик\P710010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99992" y="4293096"/>
            <a:ext cx="3888432" cy="1944216"/>
          </a:xfrm>
          <a:prstGeom prst="rect">
            <a:avLst/>
          </a:prstGeom>
          <a:noFill/>
          <a:ln w="57150">
            <a:solidFill>
              <a:srgbClr val="FF0000"/>
            </a:solid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457200" y="548680"/>
            <a:ext cx="8229600" cy="1656184"/>
          </a:xfrm>
        </p:spPr>
        <p:txBody>
          <a:bodyPr>
            <a:normAutofit fontScale="90000"/>
          </a:bodyPr>
          <a:lstStyle/>
          <a:p>
            <a:r>
              <a:rPr lang="ru-RU" sz="2700" dirty="0">
                <a:solidFill>
                  <a:schemeClr val="accent2">
                    <a:lumMod val="75000"/>
                  </a:schemeClr>
                </a:solidFill>
                <a:latin typeface="Times New Roman" pitchFamily="18" charset="0"/>
                <a:cs typeface="Times New Roman" pitchFamily="18" charset="0"/>
              </a:rPr>
              <a:t>При проведении закаливающих процедур педагоги не стремятся к специальным методикам, но проводят их регулярно и в игровой форме.</a:t>
            </a:r>
            <a:br>
              <a:rPr lang="ru-RU" dirty="0">
                <a:solidFill>
                  <a:schemeClr val="accent2">
                    <a:lumMod val="75000"/>
                  </a:schemeClr>
                </a:solidFill>
              </a:rPr>
            </a:br>
            <a:endParaRPr lang="ru-RU" dirty="0">
              <a:solidFill>
                <a:schemeClr val="accent2">
                  <a:lumMod val="75000"/>
                </a:schemeClr>
              </a:solidFill>
            </a:endParaRPr>
          </a:p>
        </p:txBody>
      </p:sp>
      <p:sp>
        <p:nvSpPr>
          <p:cNvPr id="3" name="Содержимое 2"/>
          <p:cNvSpPr>
            <a:spLocks noGrp="1"/>
          </p:cNvSpPr>
          <p:nvPr>
            <p:ph idx="1"/>
          </p:nvPr>
        </p:nvSpPr>
        <p:spPr>
          <a:xfrm>
            <a:off x="611560" y="1988840"/>
            <a:ext cx="8085584" cy="4536504"/>
          </a:xfrm>
        </p:spPr>
        <p:txBody>
          <a:bodyPr>
            <a:noAutofit/>
          </a:bodyPr>
          <a:lstStyle/>
          <a:p>
            <a:pPr>
              <a:buFont typeface="Wingdings" pitchFamily="2" charset="2"/>
              <a:buChar char="ü"/>
            </a:pPr>
            <a:r>
              <a:rPr lang="ru-RU" sz="1800" dirty="0">
                <a:latin typeface="Times New Roman" pitchFamily="18" charset="0"/>
                <a:cs typeface="Times New Roman" pitchFamily="18" charset="0"/>
              </a:rPr>
              <a:t> </a:t>
            </a:r>
            <a:r>
              <a:rPr lang="ru-RU" sz="2000" dirty="0">
                <a:latin typeface="Times New Roman" pitchFamily="18" charset="0"/>
                <a:cs typeface="Times New Roman" pitchFamily="18" charset="0"/>
              </a:rPr>
              <a:t>Поддерживается оптимальный температурный режим </a:t>
            </a:r>
          </a:p>
          <a:p>
            <a:pPr>
              <a:buNone/>
            </a:pPr>
            <a:r>
              <a:rPr lang="ru-RU" sz="2000" dirty="0">
                <a:latin typeface="Times New Roman" pitchFamily="18" charset="0"/>
                <a:cs typeface="Times New Roman" pitchFamily="18" charset="0"/>
              </a:rPr>
              <a:t>группе, одежда детей в группе и во время пребывания на прогулке</a:t>
            </a:r>
          </a:p>
          <a:p>
            <a:pPr>
              <a:buNone/>
            </a:pPr>
            <a:r>
              <a:rPr lang="ru-RU" sz="2000" dirty="0">
                <a:latin typeface="Times New Roman" pitchFamily="18" charset="0"/>
                <a:cs typeface="Times New Roman" pitchFamily="18" charset="0"/>
              </a:rPr>
              <a:t>соответствует погодным условиям и температуре.</a:t>
            </a:r>
          </a:p>
          <a:p>
            <a:pPr>
              <a:buFont typeface="Wingdings" pitchFamily="2" charset="2"/>
              <a:buChar char="ü"/>
            </a:pPr>
            <a:r>
              <a:rPr lang="ru-RU" sz="2000" dirty="0">
                <a:latin typeface="Times New Roman" pitchFamily="18" charset="0"/>
                <a:cs typeface="Times New Roman" pitchFamily="18" charset="0"/>
              </a:rPr>
              <a:t> Умывание в течение дня, постепенное обучение полосканию</a:t>
            </a:r>
          </a:p>
          <a:p>
            <a:pPr>
              <a:buNone/>
            </a:pPr>
            <a:r>
              <a:rPr lang="ru-RU" sz="2000" dirty="0">
                <a:latin typeface="Times New Roman" pitchFamily="18" charset="0"/>
                <a:cs typeface="Times New Roman" pitchFamily="18" charset="0"/>
              </a:rPr>
              <a:t>рта, питье прохладной воды.</a:t>
            </a:r>
          </a:p>
          <a:p>
            <a:pPr>
              <a:buFont typeface="Wingdings" pitchFamily="2" charset="2"/>
              <a:buChar char="ü"/>
            </a:pPr>
            <a:r>
              <a:rPr lang="ru-RU" sz="2000" dirty="0">
                <a:latin typeface="Times New Roman" pitchFamily="18" charset="0"/>
                <a:cs typeface="Times New Roman" pitchFamily="18" charset="0"/>
              </a:rPr>
              <a:t> Воспитатели организуют хождение босиком по ковру, тактильным</a:t>
            </a:r>
          </a:p>
          <a:p>
            <a:pPr>
              <a:buNone/>
            </a:pPr>
            <a:r>
              <a:rPr lang="ru-RU" sz="2000" dirty="0">
                <a:latin typeface="Times New Roman" pitchFamily="18" charset="0"/>
                <a:cs typeface="Times New Roman" pitchFamily="18" charset="0"/>
              </a:rPr>
              <a:t>коврикам, ребристой дорожке.</a:t>
            </a:r>
          </a:p>
          <a:p>
            <a:pPr>
              <a:buFont typeface="Wingdings" pitchFamily="2" charset="2"/>
              <a:buChar char="ü"/>
            </a:pPr>
            <a:r>
              <a:rPr lang="ru-RU" sz="2000" dirty="0">
                <a:latin typeface="Times New Roman" pitchFamily="18" charset="0"/>
                <a:cs typeface="Times New Roman" pitchFamily="18" charset="0"/>
              </a:rPr>
              <a:t> Используют элементы контрастных воздушных ванн при</a:t>
            </a:r>
          </a:p>
          <a:p>
            <a:pPr>
              <a:buNone/>
            </a:pPr>
            <a:r>
              <a:rPr lang="ru-RU" sz="2000" dirty="0">
                <a:latin typeface="Times New Roman" pitchFamily="18" charset="0"/>
                <a:cs typeface="Times New Roman" pitchFamily="18" charset="0"/>
              </a:rPr>
              <a:t>подготовке ко сну.</a:t>
            </a:r>
          </a:p>
          <a:p>
            <a:pPr>
              <a:buFont typeface="Wingdings" pitchFamily="2" charset="2"/>
              <a:buChar char="ü"/>
            </a:pPr>
            <a:r>
              <a:rPr lang="ru-RU" sz="2000" dirty="0">
                <a:latin typeface="Times New Roman" pitchFamily="18" charset="0"/>
                <a:cs typeface="Times New Roman" pitchFamily="18" charset="0"/>
              </a:rPr>
              <a:t>Незаменимое воздействие на укрепление здоровья оказывают</a:t>
            </a:r>
          </a:p>
          <a:p>
            <a:pPr>
              <a:buNone/>
            </a:pPr>
            <a:r>
              <a:rPr lang="ru-RU" sz="2000" dirty="0">
                <a:latin typeface="Times New Roman" pitchFamily="18" charset="0"/>
                <a:cs typeface="Times New Roman" pitchFamily="18" charset="0"/>
              </a:rPr>
              <a:t>физические нагрузки: утренняя гимнастика, физкультурные</a:t>
            </a:r>
          </a:p>
          <a:p>
            <a:pPr>
              <a:buNone/>
            </a:pPr>
            <a:r>
              <a:rPr lang="ru-RU" sz="2000" dirty="0">
                <a:latin typeface="Times New Roman" pitchFamily="18" charset="0"/>
                <a:cs typeface="Times New Roman" pitchFamily="18" charset="0"/>
              </a:rPr>
              <a:t>занятия, подвижные игры.</a:t>
            </a:r>
          </a:p>
          <a:p>
            <a:endParaRPr lang="ru-RU"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395536" y="692696"/>
            <a:ext cx="8280920" cy="1656184"/>
          </a:xfrm>
        </p:spPr>
        <p:txBody>
          <a:bodyPr>
            <a:noAutofit/>
          </a:bodyPr>
          <a:lstStyle/>
          <a:p>
            <a:r>
              <a:rPr lang="ru-RU" sz="3200" dirty="0">
                <a:solidFill>
                  <a:schemeClr val="accent2">
                    <a:lumMod val="75000"/>
                  </a:schemeClr>
                </a:solidFill>
                <a:latin typeface="Times New Roman" pitchFamily="18" charset="0"/>
                <a:cs typeface="Times New Roman" pitchFamily="18" charset="0"/>
              </a:rPr>
              <a:t>В организации работы в адаптационный период большое значение имеет развивающая предметно-развивающая среда.</a:t>
            </a:r>
            <a:br>
              <a:rPr lang="ru-RU" sz="3600" dirty="0">
                <a:solidFill>
                  <a:schemeClr val="accent2">
                    <a:lumMod val="75000"/>
                  </a:schemeClr>
                </a:solidFill>
                <a:latin typeface="Times New Roman" pitchFamily="18" charset="0"/>
                <a:cs typeface="Times New Roman" pitchFamily="18" charset="0"/>
              </a:rPr>
            </a:br>
            <a:endParaRPr lang="ru-RU" sz="3600"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539552" y="2276872"/>
            <a:ext cx="8064896" cy="1800200"/>
          </a:xfrm>
        </p:spPr>
        <p:txBody>
          <a:bodyPr>
            <a:normAutofit fontScale="62500" lnSpcReduction="20000"/>
          </a:bodyPr>
          <a:lstStyle/>
          <a:p>
            <a:pPr marL="0" algn="just">
              <a:spcBef>
                <a:spcPts val="0"/>
              </a:spcBef>
              <a:buNone/>
            </a:pPr>
            <a:r>
              <a:rPr lang="ru-RU" dirty="0">
                <a:latin typeface="Times New Roman" pitchFamily="18" charset="0"/>
                <a:cs typeface="Times New Roman" pitchFamily="18" charset="0"/>
              </a:rPr>
              <a:t>Развивающая предметно-развивающая среда мотивирует деятельность детей. Она  мобильна, многофункциональна, отвечает возрастным и индивидуальным особенностям детей, игрушки</a:t>
            </a:r>
          </a:p>
          <a:p>
            <a:pPr marL="0" algn="just">
              <a:spcBef>
                <a:spcPts val="0"/>
              </a:spcBef>
              <a:buNone/>
            </a:pPr>
            <a:r>
              <a:rPr lang="ru-RU" dirty="0">
                <a:latin typeface="Times New Roman" pitchFamily="18" charset="0"/>
                <a:cs typeface="Times New Roman" pitchFamily="18" charset="0"/>
              </a:rPr>
              <a:t>доступны для самостоятельного пользования, площадь группы максимально освобождена для игр и подвижной деятельности детей.</a:t>
            </a:r>
          </a:p>
          <a:p>
            <a:pPr marL="0">
              <a:spcBef>
                <a:spcPts val="0"/>
              </a:spcBef>
            </a:pPr>
            <a:endParaRPr lang="ru-RU" dirty="0"/>
          </a:p>
        </p:txBody>
      </p:sp>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3645024"/>
            <a:ext cx="3456384" cy="2591888"/>
          </a:xfrm>
          <a:prstGeom prst="rect">
            <a:avLst/>
          </a:prstGeom>
          <a:noFill/>
          <a:ln w="57150">
            <a:solidFill>
              <a:srgbClr val="FF0000"/>
            </a:solidFill>
            <a:miter lim="800000"/>
            <a:headEnd/>
            <a:tailEnd/>
          </a:ln>
          <a:effectLst/>
        </p:spPr>
      </p:pic>
      <p:pic>
        <p:nvPicPr>
          <p:cNvPr id="307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0" y="3645024"/>
            <a:ext cx="3888432" cy="2592288"/>
          </a:xfrm>
          <a:prstGeom prst="rect">
            <a:avLst/>
          </a:prstGeom>
          <a:noFill/>
          <a:ln w="57150">
            <a:solidFill>
              <a:srgbClr val="FF0000"/>
            </a:solid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3" name="Содержимое 2"/>
          <p:cNvSpPr>
            <a:spLocks noGrp="1"/>
          </p:cNvSpPr>
          <p:nvPr>
            <p:ph idx="1"/>
          </p:nvPr>
        </p:nvSpPr>
        <p:spPr>
          <a:xfrm>
            <a:off x="683568" y="548680"/>
            <a:ext cx="7848872" cy="5976664"/>
          </a:xfrm>
        </p:spPr>
        <p:txBody>
          <a:bodyPr>
            <a:noAutofit/>
          </a:bodyPr>
          <a:lstStyle/>
          <a:p>
            <a:pPr marL="0" indent="0" algn="just">
              <a:lnSpc>
                <a:spcPct val="120000"/>
              </a:lnSpc>
              <a:spcBef>
                <a:spcPts val="0"/>
              </a:spcBef>
              <a:buFontTx/>
              <a:buChar char="-"/>
            </a:pPr>
            <a:r>
              <a:rPr lang="ru-RU" sz="1600" dirty="0">
                <a:latin typeface="Times New Roman" pitchFamily="18" charset="0"/>
                <a:cs typeface="Times New Roman" pitchFamily="18" charset="0"/>
              </a:rPr>
              <a:t>Маленькие дети очень привязаны к маме. Ребенку хочется, чтобы мама все время была рядом, поэтому в группе имеется полочка «Моя семья». Небольшие фотоальбомы с семейными фотографиями, рассматривание которых всегда поднимают настроение загрустившему малышу.</a:t>
            </a:r>
          </a:p>
          <a:p>
            <a:pPr marL="0" indent="0" algn="just">
              <a:lnSpc>
                <a:spcPct val="120000"/>
              </a:lnSpc>
              <a:spcBef>
                <a:spcPts val="0"/>
              </a:spcBef>
              <a:buNone/>
            </a:pPr>
            <a:r>
              <a:rPr lang="ru-RU" sz="1600" b="1" dirty="0">
                <a:latin typeface="Times New Roman" pitchFamily="18" charset="0"/>
                <a:cs typeface="Times New Roman" pitchFamily="18" charset="0"/>
              </a:rPr>
              <a:t> </a:t>
            </a:r>
            <a:r>
              <a:rPr lang="ru-RU" sz="1600" dirty="0">
                <a:latin typeface="Times New Roman" pitchFamily="18" charset="0"/>
                <a:cs typeface="Times New Roman" pitchFamily="18" charset="0"/>
              </a:rPr>
              <a:t>- Если ребенку очень грустно, то можно поиграть в «Телефон» и позвонить маме, однако при этом нельзя допускать обмана, ребенок должен знать, что это игра.</a:t>
            </a:r>
          </a:p>
          <a:p>
            <a:pPr marL="0" indent="0" algn="just">
              <a:lnSpc>
                <a:spcPct val="120000"/>
              </a:lnSpc>
              <a:spcBef>
                <a:spcPts val="0"/>
              </a:spcBef>
              <a:buNone/>
            </a:pPr>
            <a:r>
              <a:rPr lang="ru-RU" sz="1600" b="1" dirty="0">
                <a:latin typeface="Times New Roman" pitchFamily="18" charset="0"/>
                <a:cs typeface="Times New Roman" pitchFamily="18" charset="0"/>
              </a:rPr>
              <a:t> </a:t>
            </a:r>
            <a:r>
              <a:rPr lang="ru-RU" sz="1600" dirty="0">
                <a:latin typeface="Times New Roman" pitchFamily="18" charset="0"/>
                <a:cs typeface="Times New Roman" pitchFamily="18" charset="0"/>
              </a:rPr>
              <a:t>- В процессе игры дети приобретают новые знания и навыки, познают окружающий мир. Поэтому акцент в выборе игр для детей раннего возраста мы делаем на сенсорные и моторные игры. Кроме того, монотонные движения руками или сжимание кистей рук, затормаживают отрицательные эмоции.</a:t>
            </a:r>
          </a:p>
          <a:p>
            <a:pPr marL="0" indent="0" algn="just">
              <a:lnSpc>
                <a:spcPct val="120000"/>
              </a:lnSpc>
              <a:spcBef>
                <a:spcPts val="0"/>
              </a:spcBef>
              <a:buNone/>
            </a:pPr>
            <a:r>
              <a:rPr lang="ru-RU" sz="1600" dirty="0">
                <a:latin typeface="Times New Roman" pitchFamily="18" charset="0"/>
                <a:cs typeface="Times New Roman" pitchFamily="18" charset="0"/>
              </a:rPr>
              <a:t>Для этой цели оборудован сенсомоторный уголок, в котором находятся пирамидки, вкладыши с геометрическими формами</a:t>
            </a:r>
            <a:r>
              <a:rPr lang="ru-RU" sz="1050" dirty="0">
                <a:latin typeface="Times New Roman" pitchFamily="18" charset="0"/>
                <a:cs typeface="Times New Roman" pitchFamily="18" charset="0"/>
              </a:rPr>
              <a:t>, </a:t>
            </a:r>
            <a:r>
              <a:rPr lang="ru-RU" sz="1600" dirty="0">
                <a:latin typeface="Times New Roman" pitchFamily="18" charset="0"/>
                <a:cs typeface="Times New Roman" pitchFamily="18" charset="0"/>
              </a:rPr>
              <a:t>крупные детали строительного материала и конструктора.</a:t>
            </a:r>
          </a:p>
          <a:p>
            <a:endParaRPr lang="ru-RU" sz="1100" dirty="0"/>
          </a:p>
        </p:txBody>
      </p:sp>
      <p:pic>
        <p:nvPicPr>
          <p:cNvPr id="2050" name="Picture 2" descr="D:\детский сад\2014-2015\USB DISK\группа 2014-2016\фото садик\SAM_352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478000" y="-10858500"/>
            <a:ext cx="4800000" cy="3600000"/>
          </a:xfrm>
          <a:prstGeom prst="rect">
            <a:avLst/>
          </a:prstGeom>
          <a:noFill/>
        </p:spPr>
      </p:pic>
      <p:pic>
        <p:nvPicPr>
          <p:cNvPr id="2052" name="Picture 4" descr="D:\детский сад\2014-2015\USB DISK\группа 2014-2016\фото садик\SAM_352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478000" y="-10858500"/>
            <a:ext cx="4800000" cy="3600000"/>
          </a:xfrm>
          <a:prstGeom prst="rect">
            <a:avLst/>
          </a:prstGeom>
          <a:noFill/>
        </p:spPr>
      </p:pic>
      <p:pic>
        <p:nvPicPr>
          <p:cNvPr id="2053" name="Picture 5" descr="D:\детский сад\2014-2015\USB DISK\группа 2014-2016\фото садик\SAM_352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478000" y="-10858500"/>
            <a:ext cx="4800000" cy="3600000"/>
          </a:xfrm>
          <a:prstGeom prst="rect">
            <a:avLst/>
          </a:prstGeom>
          <a:noFill/>
        </p:spPr>
      </p:pic>
      <p:pic>
        <p:nvPicPr>
          <p:cNvPr id="2054" name="Picture 6" descr="D:\детский сад\2014-2015\USB DISK\группа 2014-2016\фото садик\P7090067.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95736" y="4293096"/>
            <a:ext cx="3096344" cy="1943816"/>
          </a:xfrm>
          <a:prstGeom prst="rect">
            <a:avLst/>
          </a:prstGeom>
          <a:noFill/>
          <a:ln w="57150">
            <a:solidFill>
              <a:srgbClr val="FF0000"/>
            </a:solidFill>
          </a:ln>
        </p:spPr>
      </p:pic>
      <p:pic>
        <p:nvPicPr>
          <p:cNvPr id="2055" name="Picture 7" descr="D:\детский сад\2014-2015\USB DISK\группа 2014-2016\фото садик\SAM_356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478000" y="-10858500"/>
            <a:ext cx="4800000" cy="3600000"/>
          </a:xfrm>
          <a:prstGeom prst="rect">
            <a:avLst/>
          </a:prstGeom>
          <a:noFill/>
        </p:spPr>
      </p:pic>
      <p:pic>
        <p:nvPicPr>
          <p:cNvPr id="2056" name="Picture 8" descr="D:\детский сад\2014-2015\USB DISK\группа 2014-2016\фото садик\SAM_356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478000" y="-10858500"/>
            <a:ext cx="4800000" cy="3600000"/>
          </a:xfrm>
          <a:prstGeom prst="rect">
            <a:avLst/>
          </a:prstGeom>
          <a:noFill/>
        </p:spPr>
      </p:pic>
      <p:pic>
        <p:nvPicPr>
          <p:cNvPr id="12" name="Picture 2" descr="D:\детский сад\2014-2015\USB DISK\группа 2014-2016\фото садик\SAM_3529.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508104" y="4293096"/>
            <a:ext cx="2778414" cy="1977083"/>
          </a:xfrm>
          <a:prstGeom prst="rect">
            <a:avLst/>
          </a:prstGeom>
          <a:noFill/>
          <a:ln w="57150">
            <a:solidFill>
              <a:srgbClr val="FF0000"/>
            </a:solid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3" name="Содержимое 2"/>
          <p:cNvSpPr>
            <a:spLocks noGrp="1"/>
          </p:cNvSpPr>
          <p:nvPr>
            <p:ph idx="1"/>
          </p:nvPr>
        </p:nvSpPr>
        <p:spPr>
          <a:xfrm>
            <a:off x="611560" y="620688"/>
            <a:ext cx="7920880" cy="3384376"/>
          </a:xfrm>
        </p:spPr>
        <p:txBody>
          <a:bodyPr>
            <a:noAutofit/>
          </a:bodyPr>
          <a:lstStyle/>
          <a:p>
            <a:pPr algn="just">
              <a:buFontTx/>
              <a:buChar char="-"/>
            </a:pPr>
            <a:r>
              <a:rPr lang="ru-RU" sz="2000" dirty="0">
                <a:latin typeface="Times New Roman" pitchFamily="18" charset="0"/>
                <a:cs typeface="Times New Roman" pitchFamily="18" charset="0"/>
              </a:rPr>
              <a:t>Дети раннего возраста любят играть с игрушками, бытовыми</a:t>
            </a:r>
          </a:p>
          <a:p>
            <a:pPr algn="just">
              <a:buNone/>
            </a:pPr>
            <a:r>
              <a:rPr lang="ru-RU" sz="2000" dirty="0">
                <a:latin typeface="Times New Roman" pitchFamily="18" charset="0"/>
                <a:cs typeface="Times New Roman" pitchFamily="18" charset="0"/>
              </a:rPr>
              <a:t>предметами. В группе есть уголок «Дом»,где дети могут, играя</a:t>
            </a:r>
          </a:p>
          <a:p>
            <a:pPr algn="just">
              <a:buNone/>
            </a:pPr>
            <a:r>
              <a:rPr lang="ru-RU" sz="2000" dirty="0">
                <a:latin typeface="Times New Roman" pitchFamily="18" charset="0"/>
                <a:cs typeface="Times New Roman" pitchFamily="18" charset="0"/>
              </a:rPr>
              <a:t>повторять действия родителей (варить кушать, кормить гостей, что-то  </a:t>
            </a:r>
          </a:p>
          <a:p>
            <a:pPr algn="just">
              <a:buNone/>
            </a:pPr>
            <a:r>
              <a:rPr lang="ru-RU" sz="2000" dirty="0">
                <a:latin typeface="Times New Roman" pitchFamily="18" charset="0"/>
                <a:cs typeface="Times New Roman" pitchFamily="18" charset="0"/>
              </a:rPr>
              <a:t>отремонтировать), тем самым как бы приближая к себе своих близких,</a:t>
            </a:r>
          </a:p>
          <a:p>
            <a:pPr algn="just">
              <a:buNone/>
            </a:pPr>
            <a:r>
              <a:rPr lang="ru-RU" sz="2000" dirty="0">
                <a:latin typeface="Times New Roman" pitchFamily="18" charset="0"/>
                <a:cs typeface="Times New Roman" pitchFamily="18" charset="0"/>
              </a:rPr>
              <a:t>что не только успокаивает малышей, но и учит их общению друг с </a:t>
            </a:r>
          </a:p>
          <a:p>
            <a:pPr algn="just">
              <a:buNone/>
            </a:pPr>
            <a:r>
              <a:rPr lang="ru-RU" sz="2000" dirty="0">
                <a:latin typeface="Times New Roman" pitchFamily="18" charset="0"/>
                <a:cs typeface="Times New Roman" pitchFamily="18" charset="0"/>
              </a:rPr>
              <a:t>другом.  Рядом с уголком  размещается живые цветы, мы считаем, что</a:t>
            </a:r>
          </a:p>
          <a:p>
            <a:pPr algn="just">
              <a:buNone/>
            </a:pPr>
            <a:r>
              <a:rPr lang="ru-RU" sz="2000" dirty="0">
                <a:latin typeface="Times New Roman" pitchFamily="18" charset="0"/>
                <a:cs typeface="Times New Roman" pitchFamily="18" charset="0"/>
              </a:rPr>
              <a:t>растения и вообще зеленый цвет благоприятно влияют на</a:t>
            </a:r>
          </a:p>
          <a:p>
            <a:pPr algn="just">
              <a:buNone/>
            </a:pPr>
            <a:r>
              <a:rPr lang="ru-RU" sz="2000" dirty="0">
                <a:latin typeface="Times New Roman" pitchFamily="18" charset="0"/>
                <a:cs typeface="Times New Roman" pitchFamily="18" charset="0"/>
              </a:rPr>
              <a:t>эмоциональное состояние человека и конечно же на маленького</a:t>
            </a:r>
          </a:p>
          <a:p>
            <a:pPr algn="just">
              <a:buNone/>
            </a:pPr>
            <a:r>
              <a:rPr lang="ru-RU" sz="2000" dirty="0">
                <a:latin typeface="Times New Roman" pitchFamily="18" charset="0"/>
                <a:cs typeface="Times New Roman" pitchFamily="18" charset="0"/>
              </a:rPr>
              <a:t>ребёнка.</a:t>
            </a:r>
          </a:p>
          <a:p>
            <a:endParaRPr lang="ru-RU" sz="2600" dirty="0"/>
          </a:p>
        </p:txBody>
      </p:sp>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11760" y="3573016"/>
            <a:ext cx="5328592" cy="2664296"/>
          </a:xfrm>
          <a:prstGeom prst="rect">
            <a:avLst/>
          </a:prstGeom>
          <a:noFill/>
          <a:ln w="57150">
            <a:solidFill>
              <a:srgbClr val="FF0000"/>
            </a:solidFill>
            <a:miter lim="800000"/>
            <a:headEnd/>
            <a:tailEnd/>
          </a:ln>
          <a:effectLst/>
        </p:spPr>
      </p:pic>
      <p:pic>
        <p:nvPicPr>
          <p:cNvPr id="5122" name="Picture 2" descr="D:\детский сад\2014-2015\USB DISK\группа 2014-2016\фото садик\SAM_3553.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4478000" y="-10858500"/>
            <a:ext cx="4800000" cy="3600000"/>
          </a:xfrm>
          <a:prstGeom prst="rect">
            <a:avLst/>
          </a:prstGeom>
          <a:noFill/>
        </p:spPr>
      </p:pic>
      <p:pic>
        <p:nvPicPr>
          <p:cNvPr id="5123" name="Picture 3" descr="D:\детский сад\2014-2015\USB DISK\группа 2014-2016\фото садик\SAM_3553.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4478000" y="-10858500"/>
            <a:ext cx="4800000" cy="3600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714348" y="357166"/>
            <a:ext cx="7786742" cy="1775690"/>
          </a:xfrm>
        </p:spPr>
        <p:txBody>
          <a:bodyPr>
            <a:normAutofit fontScale="90000"/>
          </a:bodyPr>
          <a:lstStyle/>
          <a:p>
            <a:pPr algn="l"/>
            <a:r>
              <a:rPr lang="ru-RU" sz="3600" dirty="0"/>
              <a:t>- </a:t>
            </a:r>
            <a:r>
              <a:rPr lang="ru-RU" sz="2400" dirty="0">
                <a:latin typeface="Times New Roman" pitchFamily="18" charset="0"/>
                <a:cs typeface="Times New Roman" pitchFamily="18" charset="0"/>
              </a:rPr>
              <a:t>Полочка с домашними вещами и игрушками способствует созданию эмоционально благоприятной атмосферы в группе, формированию у ребенка чувства уверенности в себе.  </a:t>
            </a:r>
            <a:br>
              <a:rPr lang="ru-RU" sz="3600" dirty="0"/>
            </a:br>
            <a:endParaRPr lang="ru-RU" sz="3600" dirty="0"/>
          </a:p>
        </p:txBody>
      </p:sp>
      <p:sp>
        <p:nvSpPr>
          <p:cNvPr id="3" name="Содержимое 2"/>
          <p:cNvSpPr>
            <a:spLocks noGrp="1"/>
          </p:cNvSpPr>
          <p:nvPr>
            <p:ph idx="1"/>
          </p:nvPr>
        </p:nvSpPr>
        <p:spPr>
          <a:xfrm>
            <a:off x="642910" y="1628800"/>
            <a:ext cx="8043890" cy="4608512"/>
          </a:xfrm>
        </p:spPr>
        <p:txBody>
          <a:bodyPr>
            <a:normAutofit fontScale="55000" lnSpcReduction="20000"/>
          </a:bodyPr>
          <a:lstStyle/>
          <a:p>
            <a:pPr algn="just">
              <a:buNone/>
            </a:pPr>
            <a:r>
              <a:rPr lang="ru-RU" sz="3600" b="1" dirty="0">
                <a:latin typeface="Times New Roman" pitchFamily="18" charset="0"/>
                <a:cs typeface="Times New Roman" pitchFamily="18" charset="0"/>
              </a:rPr>
              <a:t>-</a:t>
            </a:r>
            <a:r>
              <a:rPr lang="ru-RU" sz="3600" dirty="0">
                <a:latin typeface="Times New Roman" pitchFamily="18" charset="0"/>
                <a:cs typeface="Times New Roman" pitchFamily="18" charset="0"/>
              </a:rPr>
              <a:t> Главным же расслабляющим средством для детей является игра.</a:t>
            </a:r>
          </a:p>
          <a:p>
            <a:pPr algn="just">
              <a:buNone/>
            </a:pPr>
            <a:r>
              <a:rPr lang="ru-RU" sz="3600" dirty="0">
                <a:latin typeface="Times New Roman" pitchFamily="18" charset="0"/>
                <a:cs typeface="Times New Roman" pitchFamily="18" charset="0"/>
              </a:rPr>
              <a:t>Основная задача игр в этот период формирование эмоционального</a:t>
            </a:r>
          </a:p>
          <a:p>
            <a:pPr algn="just">
              <a:buNone/>
            </a:pPr>
            <a:r>
              <a:rPr lang="ru-RU" sz="3600" dirty="0">
                <a:latin typeface="Times New Roman" pitchFamily="18" charset="0"/>
                <a:cs typeface="Times New Roman" pitchFamily="18" charset="0"/>
              </a:rPr>
              <a:t>контакта между ребенком и воспитателем, ребенком и другими детьми.</a:t>
            </a:r>
          </a:p>
          <a:p>
            <a:pPr algn="just">
              <a:buNone/>
            </a:pPr>
            <a:r>
              <a:rPr lang="ru-RU" sz="3600" dirty="0">
                <a:latin typeface="Times New Roman" pitchFamily="18" charset="0"/>
                <a:cs typeface="Times New Roman" pitchFamily="18" charset="0"/>
              </a:rPr>
              <a:t>На втором году жизни взрослый становится для ребёнка не только</a:t>
            </a:r>
          </a:p>
          <a:p>
            <a:pPr algn="just">
              <a:buNone/>
            </a:pPr>
            <a:r>
              <a:rPr lang="ru-RU" sz="3600" dirty="0">
                <a:latin typeface="Times New Roman" pitchFamily="18" charset="0"/>
                <a:cs typeface="Times New Roman" pitchFamily="18" charset="0"/>
              </a:rPr>
              <a:t>источником внимания и доброжелательности, но и действий. В ходе</a:t>
            </a:r>
          </a:p>
          <a:p>
            <a:pPr algn="just">
              <a:buNone/>
            </a:pPr>
            <a:r>
              <a:rPr lang="ru-RU" sz="3600" dirty="0">
                <a:latin typeface="Times New Roman" pitchFamily="18" charset="0"/>
                <a:cs typeface="Times New Roman" pitchFamily="18" charset="0"/>
              </a:rPr>
              <a:t>Такого сотрудничества ребёнок одновременно получает и внимание </a:t>
            </a:r>
          </a:p>
          <a:p>
            <a:pPr algn="just">
              <a:buNone/>
            </a:pPr>
            <a:r>
              <a:rPr lang="ru-RU" sz="3600" dirty="0">
                <a:latin typeface="Times New Roman" pitchFamily="18" charset="0"/>
                <a:cs typeface="Times New Roman" pitchFamily="18" charset="0"/>
              </a:rPr>
              <a:t>взрослого, и его участие в действиях ребёнка, и, главное – новые</a:t>
            </a:r>
          </a:p>
          <a:p>
            <a:pPr algn="just">
              <a:buNone/>
            </a:pPr>
            <a:r>
              <a:rPr lang="ru-RU" sz="3600" dirty="0">
                <a:latin typeface="Times New Roman" pitchFamily="18" charset="0"/>
                <a:cs typeface="Times New Roman" pitchFamily="18" charset="0"/>
              </a:rPr>
              <a:t>способы действия с предметами</a:t>
            </a:r>
            <a:r>
              <a:rPr lang="ru-RU" sz="2800" dirty="0">
                <a:latin typeface="Times New Roman" pitchFamily="18" charset="0"/>
                <a:cs typeface="Times New Roman" pitchFamily="18" charset="0"/>
              </a:rPr>
              <a:t>.</a:t>
            </a:r>
          </a:p>
          <a:p>
            <a:endParaRPr lang="ru-RU" dirty="0"/>
          </a:p>
        </p:txBody>
      </p:sp>
      <p:pic>
        <p:nvPicPr>
          <p:cNvPr id="3074" name="Picture 2" descr="D:\детский сад\2014-2015\USB DISK\группа 2014-2016\фото садик\SAM_352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478000" y="-10858500"/>
            <a:ext cx="4800000" cy="3600000"/>
          </a:xfrm>
          <a:prstGeom prst="rect">
            <a:avLst/>
          </a:prstGeom>
          <a:noFill/>
        </p:spPr>
      </p:pic>
      <p:pic>
        <p:nvPicPr>
          <p:cNvPr id="3075" name="Picture 3" descr="D:\детский сад\2014-2015\USB DISK\группа 2014-2016\фото садик\SAM_352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478000" y="-10858500"/>
            <a:ext cx="4800000" cy="3600000"/>
          </a:xfrm>
          <a:prstGeom prst="rect">
            <a:avLst/>
          </a:prstGeom>
          <a:noFill/>
        </p:spPr>
      </p:pic>
      <p:pic>
        <p:nvPicPr>
          <p:cNvPr id="3076" name="Picture 4" descr="D:\детский сад\2014-2015\USB DISK\группа 2014-2016\фото садик\P709007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16016" y="3861048"/>
            <a:ext cx="3504076" cy="2232248"/>
          </a:xfrm>
          <a:prstGeom prst="rect">
            <a:avLst/>
          </a:prstGeom>
          <a:noFill/>
          <a:ln w="57150">
            <a:solidFill>
              <a:srgbClr val="FF0000"/>
            </a:solid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571472" y="548680"/>
            <a:ext cx="7929618" cy="2808312"/>
          </a:xfrm>
        </p:spPr>
        <p:txBody>
          <a:bodyPr>
            <a:normAutofit fontScale="90000"/>
          </a:bodyPr>
          <a:lstStyle/>
          <a:p>
            <a:pPr algn="l"/>
            <a:r>
              <a:rPr lang="ru-RU" sz="2400" dirty="0">
                <a:latin typeface="Times New Roman" pitchFamily="18" charset="0"/>
                <a:cs typeface="Times New Roman" pitchFamily="18" charset="0"/>
              </a:rPr>
              <a:t>Организуя совместную, согласованную игру детей, помогая им понять действия и желания другого, педагог воспитывает потребность и способность к сотрудничеству. Даже самые маленькие дети испытывают интерес друг к другу – легко подражают движениям и действиям партнёра, заражают его эмоциями и настроениями.</a:t>
            </a:r>
            <a:br>
              <a:rPr lang="ru-RU" sz="3600" dirty="0"/>
            </a:br>
            <a:endParaRPr lang="ru-RU" sz="3600" dirty="0"/>
          </a:p>
        </p:txBody>
      </p:sp>
      <p:sp>
        <p:nvSpPr>
          <p:cNvPr id="3" name="Содержимое 2"/>
          <p:cNvSpPr>
            <a:spLocks noGrp="1"/>
          </p:cNvSpPr>
          <p:nvPr>
            <p:ph idx="1"/>
          </p:nvPr>
        </p:nvSpPr>
        <p:spPr>
          <a:xfrm>
            <a:off x="467544" y="2708920"/>
            <a:ext cx="8496944" cy="1584176"/>
          </a:xfrm>
        </p:spPr>
        <p:txBody>
          <a:bodyPr>
            <a:normAutofit fontScale="92500" lnSpcReduction="10000"/>
          </a:bodyPr>
          <a:lstStyle/>
          <a:p>
            <a:pPr algn="just">
              <a:buNone/>
            </a:pPr>
            <a:r>
              <a:rPr lang="ru-RU" sz="2400" dirty="0">
                <a:latin typeface="Times New Roman" pitchFamily="18" charset="0"/>
                <a:cs typeface="Times New Roman" pitchFamily="18" charset="0"/>
              </a:rPr>
              <a:t>Игры и психологические минутки проводятся с детьми каждый </a:t>
            </a:r>
          </a:p>
          <a:p>
            <a:pPr algn="just">
              <a:buNone/>
            </a:pPr>
            <a:r>
              <a:rPr lang="ru-RU" sz="2400" dirty="0">
                <a:latin typeface="Times New Roman" pitchFamily="18" charset="0"/>
                <a:cs typeface="Times New Roman" pitchFamily="18" charset="0"/>
              </a:rPr>
              <a:t>день. Работа начинается с утреннего приема детей, это речевые</a:t>
            </a:r>
          </a:p>
          <a:p>
            <a:pPr algn="just">
              <a:buNone/>
            </a:pPr>
            <a:r>
              <a:rPr lang="ru-RU" sz="2400" dirty="0">
                <a:latin typeface="Times New Roman" pitchFamily="18" charset="0"/>
                <a:cs typeface="Times New Roman" pitchFamily="18" charset="0"/>
              </a:rPr>
              <a:t>настройки, психологические игры, утренняя гимнастика,</a:t>
            </a:r>
          </a:p>
          <a:p>
            <a:pPr algn="just">
              <a:buNone/>
            </a:pPr>
            <a:r>
              <a:rPr lang="ru-RU" sz="2400" dirty="0">
                <a:latin typeface="Times New Roman" pitchFamily="18" charset="0"/>
                <a:cs typeface="Times New Roman" pitchFamily="18" charset="0"/>
              </a:rPr>
              <a:t>повышающие эмоциональный настрой детей.</a:t>
            </a:r>
          </a:p>
          <a:p>
            <a:pPr algn="just">
              <a:buNone/>
            </a:pPr>
            <a:endParaRPr lang="ru-RU" sz="2400" dirty="0">
              <a:latin typeface="Times New Roman" pitchFamily="18" charset="0"/>
              <a:cs typeface="Times New Roman" pitchFamily="18" charset="0"/>
            </a:endParaRPr>
          </a:p>
          <a:p>
            <a:pPr algn="just"/>
            <a:endParaRPr lang="ru-RU" dirty="0"/>
          </a:p>
        </p:txBody>
      </p:sp>
      <p:pic>
        <p:nvPicPr>
          <p:cNvPr id="6149" name="Picture 5" descr="D:\детский сад\2014-2015\USB DISK\группа 2014-2016\фото садик\P709007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56176" y="3861048"/>
            <a:ext cx="2277062" cy="2304256"/>
          </a:xfrm>
          <a:prstGeom prst="rect">
            <a:avLst/>
          </a:prstGeom>
          <a:noFill/>
          <a:ln w="57150">
            <a:solidFill>
              <a:srgbClr val="FF0000"/>
            </a:solidFill>
          </a:ln>
        </p:spPr>
      </p:pic>
      <p:pic>
        <p:nvPicPr>
          <p:cNvPr id="6150" name="Picture 6" descr="D:\детский сад\2014-2015\USB DISK\группа 2014-2016\фото садик\P7090075.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55776" y="4365104"/>
            <a:ext cx="3144036" cy="2132856"/>
          </a:xfrm>
          <a:prstGeom prst="rect">
            <a:avLst/>
          </a:prstGeom>
          <a:noFill/>
          <a:ln w="57150">
            <a:solidFill>
              <a:srgbClr val="FF0000"/>
            </a:solid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571472" y="642918"/>
            <a:ext cx="7929618" cy="2000264"/>
          </a:xfrm>
        </p:spPr>
        <p:txBody>
          <a:bodyPr>
            <a:normAutofit/>
          </a:bodyPr>
          <a:lstStyle/>
          <a:p>
            <a:pPr algn="just"/>
            <a:r>
              <a:rPr lang="ru-RU" sz="3600" b="1" dirty="0">
                <a:solidFill>
                  <a:srgbClr val="FF0000"/>
                </a:solidFill>
                <a:latin typeface="Times New Roman" pitchFamily="18" charset="0"/>
                <a:cs typeface="Times New Roman" pitchFamily="18" charset="0"/>
              </a:rPr>
              <a:t>-</a:t>
            </a:r>
            <a:r>
              <a:rPr lang="ru-RU" sz="3600" dirty="0">
                <a:solidFill>
                  <a:srgbClr val="FF0000"/>
                </a:solidFill>
                <a:latin typeface="Times New Roman" pitchFamily="18" charset="0"/>
                <a:cs typeface="Times New Roman" pitchFamily="18" charset="0"/>
              </a:rPr>
              <a:t> </a:t>
            </a:r>
            <a:r>
              <a:rPr lang="ru-RU" sz="2400" dirty="0">
                <a:solidFill>
                  <a:srgbClr val="FF0000"/>
                </a:solidFill>
                <a:latin typeface="Times New Roman" pitchFamily="18" charset="0"/>
                <a:cs typeface="Times New Roman" pitchFamily="18" charset="0"/>
              </a:rPr>
              <a:t>Малышей сделают друзьями подвижные игры-забавы, хороводы, где дети действуют одновременно и одинаково, соблюдая простые и понятные для них правила.</a:t>
            </a:r>
            <a:br>
              <a:rPr lang="ru-RU" sz="3600" dirty="0">
                <a:solidFill>
                  <a:srgbClr val="FF0000"/>
                </a:solidFill>
                <a:latin typeface="Times New Roman" pitchFamily="18" charset="0"/>
                <a:cs typeface="Times New Roman" pitchFamily="18" charset="0"/>
              </a:rPr>
            </a:br>
            <a:endParaRPr lang="ru-RU" sz="3600" dirty="0">
              <a:solidFill>
                <a:srgbClr val="FF0000"/>
              </a:solidFill>
              <a:latin typeface="Times New Roman" pitchFamily="18" charset="0"/>
              <a:cs typeface="Times New Roman" pitchFamily="18" charset="0"/>
            </a:endParaRPr>
          </a:p>
        </p:txBody>
      </p:sp>
      <p:pic>
        <p:nvPicPr>
          <p:cNvPr id="7" name="Picture 5" descr="D:\детский сад\2014-2015\USB DISK\группа 2014-2016\фото садик\P7100095.JPG"/>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bwMode="auto">
          <a:xfrm>
            <a:off x="4788024" y="2276872"/>
            <a:ext cx="3665380" cy="3345235"/>
          </a:xfrm>
          <a:prstGeom prst="rect">
            <a:avLst/>
          </a:prstGeom>
          <a:noFill/>
          <a:ln w="57150">
            <a:solidFill>
              <a:srgbClr val="FF0000"/>
            </a:solidFill>
          </a:ln>
        </p:spPr>
      </p:pic>
      <p:pic>
        <p:nvPicPr>
          <p:cNvPr id="4099" name="Picture 3" descr="D:\детский сад\2014-2015\USB DISK\группа 2014-2016\фото садик\P710010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5576" y="2420888"/>
            <a:ext cx="3960440" cy="3600000"/>
          </a:xfrm>
          <a:prstGeom prst="rect">
            <a:avLst/>
          </a:prstGeom>
          <a:solidFill>
            <a:srgbClr val="FF0000"/>
          </a:solidFill>
          <a:ln w="57150">
            <a:solidFill>
              <a:srgbClr val="FF0000"/>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Администратор\Desktop\img19.jpg"/>
          <p:cNvPicPr>
            <a:picLocks noChangeAspect="1" noChangeArrowheads="1"/>
          </p:cNvPicPr>
          <p:nvPr/>
        </p:nvPicPr>
        <p:blipFill>
          <a:blip r:embed="rId2" cstate="print"/>
          <a:srcRect/>
          <a:stretch>
            <a:fillRect/>
          </a:stretch>
        </p:blipFill>
        <p:spPr bwMode="auto">
          <a:xfrm>
            <a:off x="-2368413" y="-1235363"/>
            <a:ext cx="11512413" cy="8670636"/>
          </a:xfrm>
          <a:prstGeom prst="rect">
            <a:avLst/>
          </a:prstGeom>
          <a:noFill/>
        </p:spPr>
      </p:pic>
      <p:sp>
        <p:nvSpPr>
          <p:cNvPr id="2" name="Заголовок 1"/>
          <p:cNvSpPr>
            <a:spLocks noGrp="1"/>
          </p:cNvSpPr>
          <p:nvPr>
            <p:ph type="title"/>
          </p:nvPr>
        </p:nvSpPr>
        <p:spPr>
          <a:xfrm>
            <a:off x="611560" y="548680"/>
            <a:ext cx="7992888" cy="5962674"/>
          </a:xfrm>
        </p:spPr>
        <p:txBody>
          <a:bodyPr>
            <a:normAutofit/>
          </a:bodyPr>
          <a:lstStyle/>
          <a:p>
            <a:r>
              <a:rPr lang="ru-RU" dirty="0">
                <a:solidFill>
                  <a:schemeClr val="tx1">
                    <a:lumMod val="95000"/>
                    <a:lumOff val="5000"/>
                  </a:schemeClr>
                </a:solidFill>
                <a:latin typeface="Times New Roman" pitchFamily="18" charset="0"/>
                <a:cs typeface="Times New Roman" pitchFamily="18" charset="0"/>
              </a:rPr>
              <a:t>Ежегодно в наш детский сад поступает около 20 малышей в возрасте от 2 до  3 лет. </a:t>
            </a:r>
            <a:br>
              <a:rPr lang="ru-RU" dirty="0">
                <a:solidFill>
                  <a:schemeClr val="tx1">
                    <a:lumMod val="95000"/>
                    <a:lumOff val="5000"/>
                  </a:schemeClr>
                </a:solidFill>
                <a:latin typeface="Times New Roman" pitchFamily="18" charset="0"/>
                <a:cs typeface="Times New Roman" pitchFamily="18" charset="0"/>
              </a:rPr>
            </a:br>
            <a:r>
              <a:rPr lang="ru-RU" dirty="0">
                <a:solidFill>
                  <a:schemeClr val="tx1">
                    <a:lumMod val="95000"/>
                    <a:lumOff val="5000"/>
                  </a:schemeClr>
                </a:solidFill>
                <a:latin typeface="Times New Roman" pitchFamily="18" charset="0"/>
                <a:cs typeface="Times New Roman" pitchFamily="18" charset="0"/>
              </a:rPr>
              <a:t>Я  представляю опыт работы  детского сада по вопросам адаптации детей раннего возраста.</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642910" y="428604"/>
            <a:ext cx="7929618" cy="3071834"/>
          </a:xfrm>
        </p:spPr>
        <p:txBody>
          <a:bodyPr>
            <a:noAutofit/>
          </a:bodyPr>
          <a:lstStyle/>
          <a:p>
            <a:pPr algn="l"/>
            <a:r>
              <a:rPr lang="ru-RU" sz="2400" b="1" dirty="0">
                <a:solidFill>
                  <a:srgbClr val="00B0F0"/>
                </a:solidFill>
                <a:latin typeface="Times New Roman" pitchFamily="18" charset="0"/>
                <a:cs typeface="Times New Roman" pitchFamily="18" charset="0"/>
              </a:rPr>
              <a:t>- Пальчиковая игра замечательна по своей сути, она не только развлекает малышей, но и способствует формированию их представлений об окружающем мире, развивает речь, тренирует память, умение соотносить свои движения с текстом, развивает  мелкой моторики моторику пальцев. </a:t>
            </a:r>
            <a:br>
              <a:rPr lang="ru-RU" sz="2400" dirty="0">
                <a:solidFill>
                  <a:srgbClr val="00B0F0"/>
                </a:solidFill>
                <a:latin typeface="Times New Roman" pitchFamily="18" charset="0"/>
                <a:cs typeface="Times New Roman" pitchFamily="18" charset="0"/>
              </a:rPr>
            </a:br>
            <a:endParaRPr lang="ru-RU" sz="2400" dirty="0">
              <a:solidFill>
                <a:srgbClr val="00B0F0"/>
              </a:solidFill>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bwMode="auto">
          <a:xfrm>
            <a:off x="683568" y="3068960"/>
            <a:ext cx="3500967" cy="3024336"/>
          </a:xfrm>
          <a:prstGeom prst="rect">
            <a:avLst/>
          </a:prstGeom>
          <a:noFill/>
          <a:ln w="57150">
            <a:solidFill>
              <a:srgbClr val="FF0000"/>
            </a:solidFill>
            <a:miter lim="800000"/>
            <a:headEnd/>
            <a:tailEnd/>
          </a:ln>
          <a:effectLst/>
        </p:spPr>
      </p:pic>
      <p:pic>
        <p:nvPicPr>
          <p:cNvPr id="1027"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55976" y="3068960"/>
            <a:ext cx="4032448" cy="3023936"/>
          </a:xfrm>
          <a:prstGeom prst="rect">
            <a:avLst/>
          </a:prstGeom>
          <a:noFill/>
          <a:ln w="57150">
            <a:solidFill>
              <a:srgbClr val="FF0000"/>
            </a:solid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683568" y="764704"/>
            <a:ext cx="7857040" cy="5256584"/>
          </a:xfrm>
        </p:spPr>
        <p:txBody>
          <a:bodyPr>
            <a:noAutofit/>
          </a:bodyPr>
          <a:lstStyle/>
          <a:p>
            <a:pPr algn="just"/>
            <a:r>
              <a:rPr lang="ru-RU" sz="2800" dirty="0">
                <a:solidFill>
                  <a:schemeClr val="accent3">
                    <a:lumMod val="50000"/>
                  </a:schemeClr>
                </a:solidFill>
                <a:latin typeface="Times New Roman" pitchFamily="18" charset="0"/>
                <a:cs typeface="Times New Roman" pitchFamily="18" charset="0"/>
              </a:rPr>
              <a:t>- </a:t>
            </a:r>
            <a:r>
              <a:rPr lang="ru-RU" sz="4000" dirty="0">
                <a:solidFill>
                  <a:schemeClr val="accent3">
                    <a:lumMod val="50000"/>
                  </a:schemeClr>
                </a:solidFill>
                <a:latin typeface="Times New Roman" pitchFamily="18" charset="0"/>
                <a:cs typeface="Times New Roman" pitchFamily="18" charset="0"/>
              </a:rPr>
              <a:t>Лучшее лекарство от стресса – смех. Необходимо создавать такие ситуации, чтобы ребенок больше смеялся. Поэтому используются игрушки-забавы, игры-инсценировки, куклы Бибабо, приглашаются необычные гости – зайчики, собачки, лисички</a:t>
            </a:r>
            <a:r>
              <a:rPr lang="ru-RU" sz="4000" dirty="0">
                <a:solidFill>
                  <a:srgbClr val="00B050"/>
                </a:solidFill>
                <a:latin typeface="Times New Roman" pitchFamily="18" charset="0"/>
                <a:cs typeface="Times New Roman" pitchFamily="18" charset="0"/>
              </a:rPr>
              <a:t>.</a:t>
            </a:r>
            <a:br>
              <a:rPr lang="ru-RU" sz="4000" dirty="0">
                <a:solidFill>
                  <a:srgbClr val="00B050"/>
                </a:solidFill>
                <a:latin typeface="Times New Roman" pitchFamily="18" charset="0"/>
                <a:cs typeface="Times New Roman" pitchFamily="18" charset="0"/>
              </a:rPr>
            </a:br>
            <a:endParaRPr lang="ru-RU" sz="2800" dirty="0">
              <a:solidFill>
                <a:srgbClr val="00B050"/>
              </a:solidFill>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642910" y="548680"/>
            <a:ext cx="7858180" cy="5544616"/>
          </a:xfrm>
        </p:spPr>
        <p:txBody>
          <a:bodyPr>
            <a:noAutofit/>
          </a:bodyPr>
          <a:lstStyle/>
          <a:p>
            <a:r>
              <a:rPr lang="ru-RU" sz="2800" dirty="0">
                <a:solidFill>
                  <a:srgbClr val="00B0F0"/>
                </a:solidFill>
                <a:latin typeface="Times New Roman" pitchFamily="18" charset="0"/>
                <a:cs typeface="Times New Roman" pitchFamily="18" charset="0"/>
              </a:rPr>
              <a:t>- особую значимость в адаптации ребенка имеет музыкальное воспитание. Музыка рано начинает привлекать внимание детей и вызывает у большинства из них постоянный интерес. Песни разного характера вызывают у детей различный эмоциональный отклик. Вначале музыкальный руководитель проводит музыкальные занятия с внесением в группу и обыгрыванием детских музыкальных инструментов: колокольчики, погремушки и др. Затем приглашает детей  в музыкальный зал.</a:t>
            </a:r>
            <a:br>
              <a:rPr lang="ru-RU" sz="2800" dirty="0">
                <a:solidFill>
                  <a:srgbClr val="00B0F0"/>
                </a:solidFill>
                <a:latin typeface="Times New Roman" pitchFamily="18" charset="0"/>
                <a:cs typeface="Times New Roman" pitchFamily="18" charset="0"/>
              </a:rPr>
            </a:b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35842" name="Rectangle 2"/>
          <p:cNvSpPr>
            <a:spLocks noChangeArrowheads="1"/>
          </p:cNvSpPr>
          <p:nvPr/>
        </p:nvSpPr>
        <p:spPr bwMode="auto">
          <a:xfrm>
            <a:off x="571472" y="642918"/>
            <a:ext cx="7929618"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a:ln>
                  <a:noFill/>
                </a:ln>
                <a:solidFill>
                  <a:srgbClr val="0000CD"/>
                </a:solidFill>
                <a:effectLst/>
                <a:latin typeface="Times New Roman" pitchFamily="18" charset="0"/>
                <a:ea typeface="Times New Roman" pitchFamily="18" charset="0"/>
                <a:cs typeface="Times New Roman" pitchFamily="18" charset="0"/>
              </a:rPr>
              <a:t>-Наличие магнитофона в группе позволяет слушать с малышами спокойную музыку, весёлые детские песенки, «Звуки природы», а иногда и современные популярные мелодии. Слушание музыки помогает  детям расслабится, успокоится, а также развеселится и потанцевать.</a:t>
            </a: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a:ln>
                  <a:noFill/>
                </a:ln>
                <a:solidFill>
                  <a:srgbClr val="0000CD"/>
                </a:solidFill>
                <a:effectLst/>
                <a:latin typeface="Times New Roman" pitchFamily="18" charset="0"/>
                <a:ea typeface="Times New Roman" pitchFamily="18" charset="0"/>
                <a:cs typeface="Times New Roman" pitchFamily="18" charset="0"/>
              </a:rPr>
              <a:t>Во время укладывания спать могут звучать колыбельные песни или спокойная музыка, это снимает у детей тревожность, возбуждение, уводит страх.</a:t>
            </a:r>
            <a:endParaRPr kumimoji="0" lang="ru-RU" sz="40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3" name="Прямоугольник 2"/>
          <p:cNvSpPr/>
          <p:nvPr/>
        </p:nvSpPr>
        <p:spPr>
          <a:xfrm>
            <a:off x="571472" y="571480"/>
            <a:ext cx="7929618" cy="2985433"/>
          </a:xfrm>
          <a:prstGeom prst="rect">
            <a:avLst/>
          </a:prstGeom>
        </p:spPr>
        <p:txBody>
          <a:bodyPr wrap="square">
            <a:spAutoFit/>
          </a:bodyPr>
          <a:lstStyle/>
          <a:p>
            <a:pPr algn="just"/>
            <a:r>
              <a:rPr lang="ru-RU" sz="2800" dirty="0">
                <a:solidFill>
                  <a:schemeClr val="accent2">
                    <a:lumMod val="75000"/>
                  </a:schemeClr>
                </a:solidFill>
                <a:latin typeface="Times New Roman" pitchFamily="18" charset="0"/>
                <a:cs typeface="Times New Roman" pitchFamily="18" charset="0"/>
              </a:rPr>
              <a:t>- </a:t>
            </a:r>
            <a:r>
              <a:rPr lang="ru-RU" sz="2000" dirty="0">
                <a:solidFill>
                  <a:schemeClr val="accent2">
                    <a:lumMod val="75000"/>
                  </a:schemeClr>
                </a:solidFill>
                <a:latin typeface="Times New Roman" pitchFamily="18" charset="0"/>
                <a:cs typeface="Times New Roman" pitchFamily="18" charset="0"/>
              </a:rPr>
              <a:t>Чтение ребенку поэзии, произведений устного народного творчества оказывают такой же эффект. В отличие от обычной речи, стихи обладают ритмом и  благотворно влияют на эмоциональное состояние ребёнка. Правильно подобранный репертуар помогает погасить в малыше отрицательные эмоции, проявить чувство симпатии к персонажу. С помощью фольклора достаточно легко установить контакт с ребенком. Ласковый говорок прибауток, потешек вызывает у него радость, побуждает познавательную активность. Известно, что элементы фольклора можно подобрать на все случаи жизни. </a:t>
            </a:r>
            <a:endParaRPr lang="ru-RU" sz="2800" dirty="0">
              <a:solidFill>
                <a:schemeClr val="accent2">
                  <a:lumMod val="75000"/>
                </a:schemeClr>
              </a:solidFill>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5576" y="3645024"/>
            <a:ext cx="3168352" cy="2519880"/>
          </a:xfrm>
          <a:prstGeom prst="rect">
            <a:avLst/>
          </a:prstGeom>
          <a:noFill/>
          <a:ln w="9525">
            <a:noFill/>
            <a:miter lim="800000"/>
            <a:headEnd/>
            <a:tailEnd/>
          </a:ln>
          <a:effectLst/>
        </p:spPr>
      </p:pic>
      <p:pic>
        <p:nvPicPr>
          <p:cNvPr id="7171" name="Picture 3" descr="D:\детский сад\2014-2015\группа 2014-2016\фото садик\P7100108.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39952" y="3645024"/>
            <a:ext cx="4392488" cy="251988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857224" y="785794"/>
            <a:ext cx="7643866" cy="1779110"/>
          </a:xfrm>
        </p:spPr>
        <p:txBody>
          <a:bodyPr>
            <a:noAutofit/>
          </a:bodyPr>
          <a:lstStyle/>
          <a:p>
            <a:pPr algn="l"/>
            <a:r>
              <a:rPr lang="ru-RU" sz="4000" dirty="0">
                <a:solidFill>
                  <a:srgbClr val="FF0000"/>
                </a:solidFill>
                <a:latin typeface="Times New Roman" pitchFamily="18" charset="0"/>
                <a:cs typeface="Times New Roman" pitchFamily="18" charset="0"/>
              </a:rPr>
              <a:t>Маленькие песенки – потешки  помогают в проведении режимных моментов.</a:t>
            </a:r>
            <a:br>
              <a:rPr lang="ru-RU" sz="4000" dirty="0">
                <a:solidFill>
                  <a:srgbClr val="FF0000"/>
                </a:solidFill>
                <a:latin typeface="Times New Roman" pitchFamily="18" charset="0"/>
                <a:cs typeface="Times New Roman" pitchFamily="18" charset="0"/>
              </a:rPr>
            </a:br>
            <a:endParaRPr lang="ru-RU" sz="40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2348881"/>
            <a:ext cx="8229600" cy="1728191"/>
          </a:xfrm>
        </p:spPr>
        <p:txBody>
          <a:bodyPr>
            <a:normAutofit fontScale="92500" lnSpcReduction="20000"/>
          </a:bodyPr>
          <a:lstStyle/>
          <a:p>
            <a:pPr>
              <a:buFontTx/>
              <a:buChar char="-"/>
            </a:pPr>
            <a:r>
              <a:rPr lang="ru-RU" sz="3600" dirty="0">
                <a:latin typeface="Times New Roman" pitchFamily="18" charset="0"/>
                <a:cs typeface="Times New Roman" pitchFamily="18" charset="0"/>
              </a:rPr>
              <a:t>Процессы умывания, одевания, раздевания, принятия пищи, приборки игрушек воспитатель сопровождает стишками.</a:t>
            </a:r>
          </a:p>
          <a:p>
            <a:endParaRPr lang="ru-RU" dirty="0"/>
          </a:p>
        </p:txBody>
      </p:sp>
      <p:pic>
        <p:nvPicPr>
          <p:cNvPr id="4099"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4077072"/>
            <a:ext cx="3575864" cy="2231848"/>
          </a:xfrm>
          <a:prstGeom prst="rect">
            <a:avLst/>
          </a:prstGeom>
          <a:noFill/>
          <a:ln w="9525">
            <a:noFill/>
            <a:miter lim="800000"/>
            <a:headEnd/>
            <a:tailEnd/>
          </a:ln>
          <a:effectLst/>
        </p:spPr>
      </p:pic>
      <p:pic>
        <p:nvPicPr>
          <p:cNvPr id="4100"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0" y="3789040"/>
            <a:ext cx="3863896" cy="2448272"/>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642910" y="571480"/>
            <a:ext cx="7929618" cy="3214710"/>
          </a:xfrm>
        </p:spPr>
        <p:txBody>
          <a:bodyPr>
            <a:noAutofit/>
          </a:bodyPr>
          <a:lstStyle/>
          <a:p>
            <a:r>
              <a:rPr lang="ru-RU" sz="6000" dirty="0">
                <a:latin typeface="Times New Roman" pitchFamily="18" charset="0"/>
                <a:cs typeface="Times New Roman" pitchFamily="18" charset="0"/>
              </a:rPr>
              <a:t> </a:t>
            </a:r>
            <a:r>
              <a:rPr lang="ru-RU" sz="4000" dirty="0">
                <a:solidFill>
                  <a:srgbClr val="00B050"/>
                </a:solidFill>
                <a:latin typeface="Times New Roman" pitchFamily="18" charset="0"/>
                <a:cs typeface="Times New Roman" pitchFamily="18" charset="0"/>
              </a:rPr>
              <a:t>В процессе адаптации ребенка в ДОУ также используют такие формы и способы адаптации детей как:</a:t>
            </a:r>
            <a:br>
              <a:rPr lang="ru-RU" sz="4000" dirty="0">
                <a:solidFill>
                  <a:schemeClr val="bg1"/>
                </a:solidFill>
                <a:latin typeface="Times New Roman" pitchFamily="18" charset="0"/>
                <a:cs typeface="Times New Roman" pitchFamily="18" charset="0"/>
              </a:rPr>
            </a:br>
            <a:endParaRPr lang="ru-RU" sz="6000"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3214686"/>
            <a:ext cx="8229600" cy="2911477"/>
          </a:xfrm>
        </p:spPr>
        <p:txBody>
          <a:bodyPr/>
          <a:lstStyle/>
          <a:p>
            <a:pPr algn="just">
              <a:buNone/>
            </a:pPr>
            <a:r>
              <a:rPr lang="ru-RU" sz="4000" b="1" dirty="0">
                <a:latin typeface="Times New Roman" pitchFamily="18" charset="0"/>
                <a:cs typeface="Times New Roman" pitchFamily="18" charset="0"/>
              </a:rPr>
              <a:t>- </a:t>
            </a:r>
            <a:r>
              <a:rPr lang="ru-RU" sz="4000" dirty="0">
                <a:latin typeface="Times New Roman" pitchFamily="18" charset="0"/>
                <a:cs typeface="Times New Roman" pitchFamily="18" charset="0"/>
              </a:rPr>
              <a:t>элементы телесной терапии (обнять, погладить, подержать на коленях);</a:t>
            </a:r>
          </a:p>
          <a:p>
            <a:pPr algn="just">
              <a:buNone/>
            </a:pPr>
            <a:r>
              <a:rPr lang="ru-RU" sz="4000" dirty="0">
                <a:latin typeface="Times New Roman" pitchFamily="18" charset="0"/>
                <a:cs typeface="Times New Roman" pitchFamily="18" charset="0"/>
              </a:rPr>
              <a:t> - релаксационные игры.</a:t>
            </a: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39937" name="Rectangle 1"/>
          <p:cNvSpPr>
            <a:spLocks noChangeArrowheads="1"/>
          </p:cNvSpPr>
          <p:nvPr/>
        </p:nvSpPr>
        <p:spPr bwMode="auto">
          <a:xfrm>
            <a:off x="642910" y="500042"/>
            <a:ext cx="807249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a:ln>
                  <a:noFill/>
                </a:ln>
                <a:solidFill>
                  <a:srgbClr val="0000CD"/>
                </a:solidFill>
                <a:effectLst/>
                <a:latin typeface="Times New Roman" pitchFamily="18" charset="0"/>
                <a:ea typeface="Times New Roman" pitchFamily="18" charset="0"/>
                <a:cs typeface="Times New Roman" pitchFamily="18" charset="0"/>
              </a:rPr>
              <a:t>Упражнения по релаксации являются методом предотвращения стрессов у детей и оказывают положительное влияние на их здоровье. За основу упражнений по релаксации взяты приемы по дыхательной гимнастике, мышечному и эмоциональному расслаблению. Умиротворяюще действуют на детей игры с песком и водой. Такие игры имеют большие развивающие возможности, но в период адаптации главным является их успокаивающее и расслабляющее действие. Летом подобные игры легко организовываем на улице.</a:t>
            </a:r>
            <a:endParaRPr kumimoji="0" lang="ru-RU" sz="11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rgbClr val="0000CD"/>
                </a:solidFill>
                <a:effectLst/>
                <a:latin typeface="Times New Roman" pitchFamily="18" charset="0"/>
                <a:ea typeface="Times New Roman" pitchFamily="18" charset="0"/>
                <a:cs typeface="Times New Roman" pitchFamily="18" charset="0"/>
              </a:rPr>
              <a:t>Для того, чтобы сформировать эмоциональные контакты между ребенком и воспитателем, ребенком и другими детьми мы используем игровые приемы, направленные на сближение детей друг с другом и воспитателем, на освоение окружающей среды ребенком, что приносит очень неплохие результаты.( Пузырь, Зайка, Найди игрушку)</a:t>
            </a:r>
            <a:endParaRPr kumimoji="0" lang="ru-RU" sz="32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44033" name="Rectangle 1"/>
          <p:cNvSpPr>
            <a:spLocks noChangeArrowheads="1"/>
          </p:cNvSpPr>
          <p:nvPr/>
        </p:nvSpPr>
        <p:spPr bwMode="auto">
          <a:xfrm>
            <a:off x="500034" y="571480"/>
            <a:ext cx="8072494"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a:ln>
                  <a:noFill/>
                </a:ln>
                <a:solidFill>
                  <a:schemeClr val="accent2">
                    <a:lumMod val="75000"/>
                  </a:schemeClr>
                </a:solidFill>
                <a:effectLst/>
                <a:latin typeface="Times New Roman" pitchFamily="18" charset="0"/>
                <a:ea typeface="Times New Roman" pitchFamily="18" charset="0"/>
                <a:cs typeface="Times New Roman" pitchFamily="18" charset="0"/>
              </a:rPr>
              <a:t>- </a:t>
            </a:r>
            <a:r>
              <a:rPr kumimoji="0" lang="ru-RU" sz="2800" b="0" i="0" u="none" strike="noStrike" cap="none" normalizeH="0" baseline="0" dirty="0">
                <a:ln>
                  <a:noFill/>
                </a:ln>
                <a:solidFill>
                  <a:schemeClr val="accent2">
                    <a:lumMod val="75000"/>
                  </a:schemeClr>
                </a:solidFill>
                <a:effectLst/>
                <a:latin typeface="Times New Roman" pitchFamily="18" charset="0"/>
                <a:ea typeface="Times New Roman" pitchFamily="18" charset="0"/>
                <a:cs typeface="Times New Roman" pitchFamily="18" charset="0"/>
              </a:rPr>
              <a:t>Для того чтобы сделать процесс адаптации менее болезненным необходимы согласованность действий родителей и воспитателей. С целью создания доверия и информированности  в раздевалке организована фотовыставка «А у нас в детском саду». Здесь же сосредоточена настенная и настольная наглядная информация по темам « Советы специалиста», «Адаптация», « Мы растём» и др. Проводятся родительские собрания. консультации для родителей. Ежедневное информирование родителей об особенностях адаптации каждого ребёнка в индивидуальной беседе.</a:t>
            </a:r>
            <a:endParaRPr kumimoji="0" lang="ru-RU" sz="3600" b="0" i="0" u="none" strike="noStrike" cap="none" normalizeH="0" baseline="0" dirty="0">
              <a:ln>
                <a:noFill/>
              </a:ln>
              <a:solidFill>
                <a:schemeClr val="accent2">
                  <a:lumMod val="75000"/>
                </a:schemeClr>
              </a:solidFill>
              <a:effectLst/>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p:txBody>
          <a:bodyPr/>
          <a:lstStyle/>
          <a:p>
            <a:r>
              <a:rPr lang="ru-RU" b="1" dirty="0">
                <a:solidFill>
                  <a:srgbClr val="00B050"/>
                </a:solidFill>
              </a:rPr>
              <a:t>Третий этап:</a:t>
            </a:r>
            <a:r>
              <a:rPr lang="ru-RU" dirty="0">
                <a:solidFill>
                  <a:srgbClr val="00B050"/>
                </a:solidFill>
              </a:rPr>
              <a:t> </a:t>
            </a:r>
          </a:p>
        </p:txBody>
      </p:sp>
      <p:sp>
        <p:nvSpPr>
          <p:cNvPr id="3" name="Содержимое 2"/>
          <p:cNvSpPr>
            <a:spLocks noGrp="1"/>
          </p:cNvSpPr>
          <p:nvPr>
            <p:ph idx="1"/>
          </p:nvPr>
        </p:nvSpPr>
        <p:spPr>
          <a:xfrm>
            <a:off x="571472" y="1600200"/>
            <a:ext cx="8115328" cy="4525963"/>
          </a:xfrm>
        </p:spPr>
        <p:txBody>
          <a:bodyPr>
            <a:normAutofit fontScale="55000" lnSpcReduction="20000"/>
          </a:bodyPr>
          <a:lstStyle/>
          <a:p>
            <a:pPr algn="just">
              <a:buNone/>
            </a:pPr>
            <a:r>
              <a:rPr lang="ru-RU" sz="4500" dirty="0">
                <a:latin typeface="Times New Roman" pitchFamily="18" charset="0"/>
                <a:cs typeface="Times New Roman" pitchFamily="18" charset="0"/>
              </a:rPr>
              <a:t>- Совещание по итогам адаптационного периода,</a:t>
            </a:r>
          </a:p>
          <a:p>
            <a:pPr algn="just">
              <a:buNone/>
            </a:pPr>
            <a:r>
              <a:rPr lang="ru-RU" sz="4500" dirty="0">
                <a:latin typeface="Times New Roman" pitchFamily="18" charset="0"/>
                <a:cs typeface="Times New Roman" pitchFamily="18" charset="0"/>
              </a:rPr>
              <a:t>родительское собрание.</a:t>
            </a:r>
          </a:p>
          <a:p>
            <a:pPr algn="just">
              <a:buNone/>
            </a:pPr>
            <a:r>
              <a:rPr lang="ru-RU" sz="4500" dirty="0">
                <a:latin typeface="Times New Roman" pitchFamily="18" charset="0"/>
                <a:cs typeface="Times New Roman" pitchFamily="18" charset="0"/>
              </a:rPr>
              <a:t>- Совещание по итогам адаптации.</a:t>
            </a:r>
          </a:p>
          <a:p>
            <a:pPr algn="just">
              <a:buNone/>
            </a:pPr>
            <a:r>
              <a:rPr lang="ru-RU" sz="4500" dirty="0">
                <a:latin typeface="Times New Roman" pitchFamily="18" charset="0"/>
                <a:cs typeface="Times New Roman" pitchFamily="18" charset="0"/>
              </a:rPr>
              <a:t>- Анкетирование родителей.</a:t>
            </a:r>
          </a:p>
          <a:p>
            <a:pPr algn="just">
              <a:buNone/>
            </a:pPr>
            <a:r>
              <a:rPr lang="ru-RU" sz="4500" dirty="0">
                <a:latin typeface="Times New Roman" pitchFamily="18" charset="0"/>
                <a:cs typeface="Times New Roman" pitchFamily="18" charset="0"/>
              </a:rPr>
              <a:t>- Информирование родителей об особенностях адаптации каждого ребенка:</a:t>
            </a:r>
          </a:p>
          <a:p>
            <a:pPr algn="just">
              <a:buNone/>
            </a:pPr>
            <a:r>
              <a:rPr lang="ru-RU" sz="4500" dirty="0">
                <a:latin typeface="Times New Roman" pitchFamily="18" charset="0"/>
                <a:cs typeface="Times New Roman" pitchFamily="18" charset="0"/>
              </a:rPr>
              <a:t>- Индивидуальные беседы;</a:t>
            </a:r>
          </a:p>
          <a:p>
            <a:pPr algn="just">
              <a:buNone/>
            </a:pPr>
            <a:r>
              <a:rPr lang="ru-RU" sz="4500" dirty="0">
                <a:latin typeface="Times New Roman" pitchFamily="18" charset="0"/>
                <a:cs typeface="Times New Roman" pitchFamily="18" charset="0"/>
              </a:rPr>
              <a:t>- Родительское собрание.</a:t>
            </a:r>
          </a:p>
          <a:p>
            <a:pPr algn="just">
              <a:buNone/>
            </a:pPr>
            <a:r>
              <a:rPr lang="ru-RU" sz="4500" dirty="0">
                <a:solidFill>
                  <a:srgbClr val="FF0000"/>
                </a:solidFill>
                <a:latin typeface="Times New Roman" pitchFamily="18" charset="0"/>
                <a:cs typeface="Times New Roman" pitchFamily="18" charset="0"/>
              </a:rPr>
              <a:t>Адаптационный период считается законченным, если</a:t>
            </a:r>
          </a:p>
          <a:p>
            <a:pPr algn="just">
              <a:buNone/>
            </a:pPr>
            <a:r>
              <a:rPr lang="ru-RU" sz="4500" dirty="0">
                <a:solidFill>
                  <a:srgbClr val="FF0000"/>
                </a:solidFill>
                <a:latin typeface="Times New Roman" pitchFamily="18" charset="0"/>
                <a:cs typeface="Times New Roman" pitchFamily="18" charset="0"/>
              </a:rPr>
              <a:t>ребёнок с аппетитом ест, быстро засыпает, просыпается в</a:t>
            </a:r>
          </a:p>
          <a:p>
            <a:pPr algn="just">
              <a:buNone/>
            </a:pPr>
            <a:r>
              <a:rPr lang="ru-RU" sz="4500" dirty="0">
                <a:solidFill>
                  <a:srgbClr val="FF0000"/>
                </a:solidFill>
                <a:latin typeface="Times New Roman" pitchFamily="18" charset="0"/>
                <a:cs typeface="Times New Roman" pitchFamily="18" charset="0"/>
              </a:rPr>
              <a:t>бодром настроении, играет со сверстниками.</a:t>
            </a:r>
          </a:p>
          <a:p>
            <a:pPr algn="just">
              <a:buNone/>
            </a:pPr>
            <a:endParaRPr lang="ru-RU"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467544" y="260648"/>
            <a:ext cx="8219256" cy="1800200"/>
          </a:xfrm>
        </p:spPr>
        <p:txBody>
          <a:bodyPr>
            <a:normAutofit/>
          </a:bodyPr>
          <a:lstStyle/>
          <a:p>
            <a:r>
              <a:rPr lang="ru-RU" sz="3600" dirty="0">
                <a:solidFill>
                  <a:srgbClr val="C00000"/>
                </a:solidFill>
                <a:latin typeface="Times New Roman" pitchFamily="18" charset="0"/>
                <a:cs typeface="Times New Roman" pitchFamily="18" charset="0"/>
              </a:rPr>
              <a:t>Своё выступление мне хочется начать словами Сухомлинского В.А.  </a:t>
            </a:r>
            <a:r>
              <a:rPr lang="ru-RU" sz="3600" dirty="0">
                <a:latin typeface="Times New Roman" pitchFamily="18" charset="0"/>
                <a:cs typeface="Times New Roman" pitchFamily="18" charset="0"/>
              </a:rPr>
              <a:t> </a:t>
            </a:r>
          </a:p>
        </p:txBody>
      </p:sp>
      <p:sp>
        <p:nvSpPr>
          <p:cNvPr id="3" name="Содержимое 2"/>
          <p:cNvSpPr>
            <a:spLocks noGrp="1"/>
          </p:cNvSpPr>
          <p:nvPr>
            <p:ph sz="half" idx="1"/>
          </p:nvPr>
        </p:nvSpPr>
        <p:spPr>
          <a:xfrm>
            <a:off x="755576" y="2060847"/>
            <a:ext cx="7776864" cy="3816425"/>
          </a:xfrm>
        </p:spPr>
        <p:txBody>
          <a:bodyPr>
            <a:noAutofit/>
          </a:bodyPr>
          <a:lstStyle/>
          <a:p>
            <a:pPr algn="ctr">
              <a:buNone/>
            </a:pPr>
            <a:r>
              <a:rPr lang="ru-RU" sz="3200" dirty="0">
                <a:solidFill>
                  <a:srgbClr val="0070C0"/>
                </a:solidFill>
                <a:latin typeface="Times New Roman" pitchFamily="18" charset="0"/>
                <a:cs typeface="Times New Roman" pitchFamily="18" charset="0"/>
              </a:rPr>
              <a:t>Твердо убежден, что есть качества души,</a:t>
            </a:r>
          </a:p>
          <a:p>
            <a:pPr algn="ctr">
              <a:buNone/>
            </a:pPr>
            <a:r>
              <a:rPr lang="ru-RU" sz="3200" dirty="0">
                <a:solidFill>
                  <a:srgbClr val="0070C0"/>
                </a:solidFill>
                <a:latin typeface="Times New Roman" pitchFamily="18" charset="0"/>
                <a:cs typeface="Times New Roman" pitchFamily="18" charset="0"/>
              </a:rPr>
              <a:t>без которых человек не может стать </a:t>
            </a:r>
          </a:p>
          <a:p>
            <a:pPr algn="ctr">
              <a:buNone/>
            </a:pPr>
            <a:r>
              <a:rPr lang="ru-RU" sz="3200" dirty="0">
                <a:solidFill>
                  <a:srgbClr val="0070C0"/>
                </a:solidFill>
                <a:latin typeface="Times New Roman" pitchFamily="18" charset="0"/>
                <a:cs typeface="Times New Roman" pitchFamily="18" charset="0"/>
              </a:rPr>
              <a:t>настоящим воспитателем, и среди этих </a:t>
            </a:r>
          </a:p>
          <a:p>
            <a:pPr algn="ctr">
              <a:buNone/>
            </a:pPr>
            <a:r>
              <a:rPr lang="ru-RU" sz="3200" dirty="0">
                <a:solidFill>
                  <a:srgbClr val="0070C0"/>
                </a:solidFill>
                <a:latin typeface="Times New Roman" pitchFamily="18" charset="0"/>
                <a:cs typeface="Times New Roman" pitchFamily="18" charset="0"/>
              </a:rPr>
              <a:t>качеств на первом месте – умение </a:t>
            </a:r>
          </a:p>
          <a:p>
            <a:pPr algn="ctr">
              <a:buNone/>
            </a:pPr>
            <a:r>
              <a:rPr lang="ru-RU" sz="3200" dirty="0">
                <a:solidFill>
                  <a:srgbClr val="0070C0"/>
                </a:solidFill>
                <a:latin typeface="Times New Roman" pitchFamily="18" charset="0"/>
                <a:cs typeface="Times New Roman" pitchFamily="18" charset="0"/>
              </a:rPr>
              <a:t>проникнуть в духовный мир ребенка.</a:t>
            </a:r>
          </a:p>
          <a:p>
            <a:pPr algn="just"/>
            <a:endParaRPr lang="ru-RU" sz="3200" dirty="0"/>
          </a:p>
        </p:txBody>
      </p:sp>
      <p:sp>
        <p:nvSpPr>
          <p:cNvPr id="4" name="Содержимое 3"/>
          <p:cNvSpPr>
            <a:spLocks noGrp="1"/>
          </p:cNvSpPr>
          <p:nvPr>
            <p:ph sz="half" idx="2"/>
          </p:nvPr>
        </p:nvSpPr>
        <p:spPr>
          <a:xfrm>
            <a:off x="755576" y="4653136"/>
            <a:ext cx="7488832" cy="1473027"/>
          </a:xfrm>
        </p:spPr>
        <p:txBody>
          <a:bodyPr>
            <a:normAutofit/>
          </a:bodyPr>
          <a:lstStyle/>
          <a:p>
            <a:pPr algn="just">
              <a:buNone/>
            </a:pPr>
            <a:r>
              <a:rPr lang="ru-RU" dirty="0"/>
              <a:t>	</a:t>
            </a:r>
          </a:p>
          <a:p>
            <a:pPr algn="just"/>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45057" name="Rectangle 1"/>
          <p:cNvSpPr>
            <a:spLocks noChangeArrowheads="1"/>
          </p:cNvSpPr>
          <p:nvPr/>
        </p:nvSpPr>
        <p:spPr bwMode="auto">
          <a:xfrm>
            <a:off x="500034" y="428604"/>
            <a:ext cx="8143932"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a:ln>
                  <a:noFill/>
                </a:ln>
                <a:solidFill>
                  <a:srgbClr val="0000CD"/>
                </a:solidFill>
                <a:effectLst/>
                <a:latin typeface="Times New Roman" pitchFamily="18" charset="0"/>
                <a:ea typeface="Times New Roman" pitchFamily="18" charset="0"/>
                <a:cs typeface="Times New Roman" pitchFamily="18" charset="0"/>
              </a:rPr>
              <a:t>Использование представленной технологии приводит к адекватному, почти безболезненному приспособлению детей к условиям дошкольного учреждения: они быстрее входят в жизнь группы, проявляют самостоятельность в общении с взрослыми и сверстниками. Наблюдается положительная динамика в развитии детских видов деятельности, особенно в движениях, сенсорных представлениях, речевом общении. Степень адаптации в основном легкая и средняя. Эти данные позволяют судить о правильно построенной работе педагогического коллектива по организации и проведению адаптации детей к условиям детского сада.</a:t>
            </a:r>
            <a:endParaRPr kumimoji="0" lang="ru-RU"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457200" y="274638"/>
            <a:ext cx="8229600" cy="6226196"/>
          </a:xfrm>
        </p:spPr>
        <p:txBody>
          <a:bodyPr>
            <a:noAutofit/>
          </a:bodyPr>
          <a:lstStyle/>
          <a:p>
            <a:r>
              <a:rPr lang="ru-RU" sz="9600" dirty="0">
                <a:solidFill>
                  <a:srgbClr val="FF0000"/>
                </a:solidFill>
                <a:latin typeface="Segoe Script" pitchFamily="34" charset="0"/>
                <a:cs typeface="Times New Roman" pitchFamily="18" charset="0"/>
              </a:rPr>
              <a:t>Спасибо за внимание!</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611560" y="836712"/>
            <a:ext cx="7704856" cy="3384376"/>
          </a:xfrm>
        </p:spPr>
        <p:txBody>
          <a:bodyPr>
            <a:normAutofit fontScale="90000"/>
          </a:bodyPr>
          <a:lstStyle/>
          <a:p>
            <a:pPr algn="just"/>
            <a:r>
              <a:rPr lang="ru-RU" sz="2200" b="1" dirty="0">
                <a:solidFill>
                  <a:srgbClr val="7030A0"/>
                </a:solidFill>
                <a:latin typeface="Times New Roman" pitchFamily="18" charset="0"/>
                <a:cs typeface="Times New Roman" pitchFamily="18" charset="0"/>
              </a:rPr>
              <a:t>ДЕТСКИЙ САД </a:t>
            </a:r>
            <a:r>
              <a:rPr lang="ru-RU" sz="2200" b="1" dirty="0">
                <a:latin typeface="Times New Roman" pitchFamily="18" charset="0"/>
                <a:cs typeface="Times New Roman" pitchFamily="18" charset="0"/>
              </a:rPr>
              <a:t>-</a:t>
            </a:r>
            <a:r>
              <a:rPr lang="ru-RU" sz="2200" dirty="0">
                <a:latin typeface="Times New Roman" pitchFamily="18" charset="0"/>
                <a:cs typeface="Times New Roman" pitchFamily="18" charset="0"/>
              </a:rPr>
              <a:t> </a:t>
            </a:r>
            <a:r>
              <a:rPr lang="ru-RU" sz="2400" dirty="0">
                <a:latin typeface="Times New Roman" pitchFamily="18" charset="0"/>
                <a:cs typeface="Times New Roman" pitchFamily="18" charset="0"/>
              </a:rPr>
              <a:t>новый период в жизни</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ребенка. При  поступлении в дошкольное учреждение у малышей происходит ломка стереотипов: из знакомой семейной обстановки ребенок попадает в непривычную среду детского сада. Четкий режим дня, новые требования, другой стиль общения, постоянный контакт со сверстниками становятся для него источником стрессовых ситуаций. Резкое предъявление нового помещения, новых игрушек, новых людей, новых правил жизни, отрыв от дома и близких могут стать для ребенка серьезной психологической травмой.</a:t>
            </a:r>
            <a:br>
              <a:rPr lang="ru-RU" sz="2000"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755576" y="4365104"/>
            <a:ext cx="7776864" cy="1761059"/>
          </a:xfrm>
        </p:spPr>
        <p:txBody>
          <a:bodyPr/>
          <a:lstStyle/>
          <a:p>
            <a:pPr algn="ctr">
              <a:buNone/>
            </a:pPr>
            <a:r>
              <a:rPr lang="ru-RU" sz="2800" dirty="0">
                <a:latin typeface="Times New Roman" pitchFamily="18" charset="0"/>
                <a:cs typeface="Times New Roman" pitchFamily="18" charset="0"/>
              </a:rPr>
              <a:t>При поступлении в дошкольное учреждение все дети проходят через</a:t>
            </a:r>
            <a:r>
              <a:rPr lang="ru-RU" dirty="0">
                <a:latin typeface="Times New Roman" pitchFamily="18" charset="0"/>
                <a:cs typeface="Times New Roman" pitchFamily="18" charset="0"/>
              </a:rPr>
              <a:t> </a:t>
            </a:r>
          </a:p>
          <a:p>
            <a:pPr algn="ctr">
              <a:buNone/>
            </a:pPr>
            <a:r>
              <a:rPr lang="ru-RU" b="1" dirty="0">
                <a:solidFill>
                  <a:srgbClr val="7030A0"/>
                </a:solidFill>
                <a:latin typeface="Times New Roman" pitchFamily="18" charset="0"/>
                <a:cs typeface="Times New Roman" pitchFamily="18" charset="0"/>
              </a:rPr>
              <a:t>адаптационный период</a:t>
            </a:r>
            <a:r>
              <a:rPr lang="ru-RU" dirty="0">
                <a:solidFill>
                  <a:srgbClr val="7030A0"/>
                </a:solidFill>
                <a:latin typeface="Times New Roman" pitchFamily="18" charset="0"/>
                <a:cs typeface="Times New Roman" pitchFamily="18" charset="0"/>
              </a:rPr>
              <a:t>.</a:t>
            </a:r>
          </a:p>
          <a:p>
            <a:pPr algn="ct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539552" y="404664"/>
            <a:ext cx="7920880" cy="5904656"/>
          </a:xfrm>
        </p:spPr>
        <p:txBody>
          <a:bodyPr>
            <a:normAutofit fontScale="90000"/>
          </a:bodyPr>
          <a:lstStyle/>
          <a:p>
            <a:pPr indent="457200" algn="just"/>
            <a:r>
              <a:rPr lang="ru-RU" sz="3600" b="1" dirty="0">
                <a:solidFill>
                  <a:schemeClr val="accent1">
                    <a:lumMod val="60000"/>
                    <a:lumOff val="40000"/>
                  </a:schemeClr>
                </a:solidFill>
                <a:latin typeface="Times New Roman" pitchFamily="18" charset="0"/>
                <a:cs typeface="Times New Roman" pitchFamily="18" charset="0"/>
              </a:rPr>
              <a:t>Адаптация</a:t>
            </a:r>
            <a:r>
              <a:rPr lang="ru-RU" sz="3600" b="1" dirty="0">
                <a:latin typeface="Times New Roman" pitchFamily="18" charset="0"/>
                <a:cs typeface="Times New Roman" pitchFamily="18" charset="0"/>
              </a:rPr>
              <a:t> </a:t>
            </a:r>
            <a:r>
              <a:rPr lang="ru-RU" sz="3600" dirty="0">
                <a:latin typeface="Times New Roman" pitchFamily="18" charset="0"/>
                <a:cs typeface="Times New Roman" pitchFamily="18" charset="0"/>
              </a:rPr>
              <a:t>– это процесс вхождения в новую среду и приспособление к ее условиям. Очень важно чтобы этот переход для малышей был плавным, мягким, бестравматичным.</a:t>
            </a:r>
            <a:br>
              <a:rPr lang="ru-RU" sz="3600" dirty="0">
                <a:latin typeface="Times New Roman" pitchFamily="18" charset="0"/>
                <a:cs typeface="Times New Roman" pitchFamily="18" charset="0"/>
              </a:rPr>
            </a:br>
            <a:r>
              <a:rPr lang="ru-RU" sz="3600" dirty="0">
                <a:latin typeface="Times New Roman" pitchFamily="18" charset="0"/>
                <a:cs typeface="Times New Roman" pitchFamily="18" charset="0"/>
              </a:rPr>
              <a:t>        Поэтому поступление детей раннего и младшего дошкольного возраста в детский сад требует повышенного внимания и от родителей и от всего персонала дошкольного учреждения.</a:t>
            </a:r>
            <a:br>
              <a:rPr lang="ru-RU" sz="3600"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p:txBody>
          <a:bodyPr>
            <a:normAutofit/>
          </a:bodyPr>
          <a:lstStyle/>
          <a:p>
            <a:r>
              <a:rPr lang="ru-RU" sz="3600" b="1" dirty="0">
                <a:solidFill>
                  <a:srgbClr val="00B050"/>
                </a:solidFill>
                <a:latin typeface="Times New Roman" pitchFamily="18" charset="0"/>
                <a:cs typeface="Times New Roman" pitchFamily="18" charset="0"/>
              </a:rPr>
              <a:t>НА ПЕРВОМ ЭТАПЕ:</a:t>
            </a:r>
          </a:p>
        </p:txBody>
      </p:sp>
      <p:sp>
        <p:nvSpPr>
          <p:cNvPr id="3" name="Содержимое 2"/>
          <p:cNvSpPr>
            <a:spLocks noGrp="1"/>
          </p:cNvSpPr>
          <p:nvPr>
            <p:ph idx="1"/>
          </p:nvPr>
        </p:nvSpPr>
        <p:spPr>
          <a:xfrm>
            <a:off x="539552" y="1600200"/>
            <a:ext cx="7992888" cy="4709120"/>
          </a:xfrm>
        </p:spPr>
        <p:txBody>
          <a:bodyPr>
            <a:noAutofit/>
          </a:bodyPr>
          <a:lstStyle/>
          <a:p>
            <a:pPr indent="0" algn="just">
              <a:lnSpc>
                <a:spcPts val="2160"/>
              </a:lnSpc>
              <a:buFont typeface="Wingdings" pitchFamily="2" charset="2"/>
              <a:buChar char="v"/>
            </a:pPr>
            <a:r>
              <a:rPr lang="ru-RU" sz="1800" dirty="0">
                <a:latin typeface="Times New Roman" pitchFamily="18" charset="0"/>
                <a:cs typeface="Times New Roman" pitchFamily="18" charset="0"/>
              </a:rPr>
              <a:t>составление графика комплектования группы;     </a:t>
            </a:r>
          </a:p>
          <a:p>
            <a:pPr indent="0" algn="just">
              <a:lnSpc>
                <a:spcPts val="2160"/>
              </a:lnSpc>
              <a:buFont typeface="Wingdings" pitchFamily="2" charset="2"/>
              <a:buChar char="v"/>
            </a:pPr>
            <a:r>
              <a:rPr lang="ru-RU" sz="1800" dirty="0">
                <a:latin typeface="Times New Roman" pitchFamily="18" charset="0"/>
                <a:cs typeface="Times New Roman" pitchFamily="18" charset="0"/>
              </a:rPr>
              <a:t>знакомство с родителями;</a:t>
            </a:r>
          </a:p>
          <a:p>
            <a:pPr indent="0" algn="just">
              <a:lnSpc>
                <a:spcPts val="2160"/>
              </a:lnSpc>
              <a:buFont typeface="Wingdings" pitchFamily="2" charset="2"/>
              <a:buChar char="v"/>
            </a:pPr>
            <a:r>
              <a:rPr lang="ru-RU" sz="1800" dirty="0">
                <a:latin typeface="Times New Roman" pitchFamily="18" charset="0"/>
                <a:cs typeface="Times New Roman" pitchFamily="18" charset="0"/>
              </a:rPr>
              <a:t>заключение договоров с родителями;</a:t>
            </a:r>
          </a:p>
          <a:p>
            <a:pPr indent="0" algn="just">
              <a:lnSpc>
                <a:spcPts val="2160"/>
              </a:lnSpc>
              <a:buFont typeface="Wingdings" pitchFamily="2" charset="2"/>
              <a:buChar char="v"/>
            </a:pPr>
            <a:r>
              <a:rPr lang="ru-RU" sz="1800" dirty="0">
                <a:latin typeface="Times New Roman" pitchFamily="18" charset="0"/>
                <a:cs typeface="Times New Roman" pitchFamily="18" charset="0"/>
              </a:rPr>
              <a:t>ознакомление родителей с режимом дошкольного учреждения;</a:t>
            </a:r>
          </a:p>
          <a:p>
            <a:pPr indent="0" algn="just">
              <a:lnSpc>
                <a:spcPts val="2160"/>
              </a:lnSpc>
              <a:buFont typeface="Wingdings" pitchFamily="2" charset="2"/>
              <a:buChar char="v"/>
            </a:pPr>
            <a:r>
              <a:rPr lang="ru-RU" sz="1800" dirty="0">
                <a:latin typeface="Times New Roman" pitchFamily="18" charset="0"/>
                <a:cs typeface="Times New Roman" pitchFamily="18" charset="0"/>
              </a:rPr>
              <a:t>методист, воспитатели, специалисты планируют воспитательную,   </a:t>
            </a:r>
          </a:p>
          <a:p>
            <a:pPr indent="0" algn="just">
              <a:lnSpc>
                <a:spcPts val="2160"/>
              </a:lnSpc>
              <a:buFont typeface="Wingdings" pitchFamily="2" charset="2"/>
              <a:buChar char="v"/>
            </a:pPr>
            <a:r>
              <a:rPr lang="ru-RU" sz="1800" dirty="0">
                <a:latin typeface="Times New Roman" pitchFamily="18" charset="0"/>
                <a:cs typeface="Times New Roman" pitchFamily="18" charset="0"/>
              </a:rPr>
              <a:t> развивающую работу с детьми, создают игровое пространство группы.</a:t>
            </a:r>
          </a:p>
          <a:p>
            <a:pPr indent="0" algn="just">
              <a:lnSpc>
                <a:spcPts val="2160"/>
              </a:lnSpc>
              <a:buFont typeface="Wingdings" pitchFamily="2" charset="2"/>
              <a:buChar char="v"/>
            </a:pPr>
            <a:r>
              <a:rPr lang="ru-RU" sz="1800" dirty="0">
                <a:latin typeface="Times New Roman" pitchFamily="18" charset="0"/>
                <a:cs typeface="Times New Roman" pitchFamily="18" charset="0"/>
              </a:rPr>
              <a:t> С целью получения дополнительной информации о ребенке</a:t>
            </a:r>
          </a:p>
          <a:p>
            <a:pPr indent="0" algn="just">
              <a:lnSpc>
                <a:spcPts val="2160"/>
              </a:lnSpc>
              <a:buNone/>
            </a:pPr>
            <a:r>
              <a:rPr lang="ru-RU" sz="1800" dirty="0">
                <a:latin typeface="Times New Roman" pitchFamily="18" charset="0"/>
                <a:cs typeface="Times New Roman" pitchFamily="18" charset="0"/>
              </a:rPr>
              <a:t>воспитатели     используют различные анкеты и просто беседуют с</a:t>
            </a:r>
          </a:p>
          <a:p>
            <a:pPr indent="0" algn="just">
              <a:lnSpc>
                <a:spcPts val="2160"/>
              </a:lnSpc>
              <a:buNone/>
            </a:pPr>
            <a:r>
              <a:rPr lang="ru-RU" sz="1800" dirty="0">
                <a:latin typeface="Times New Roman" pitchFamily="18" charset="0"/>
                <a:cs typeface="Times New Roman" pitchFamily="18" charset="0"/>
              </a:rPr>
              <a:t>родителями. Стараются узнать как можно больше о его привычках и по</a:t>
            </a:r>
          </a:p>
          <a:p>
            <a:pPr indent="0" algn="just">
              <a:lnSpc>
                <a:spcPts val="2160"/>
              </a:lnSpc>
              <a:buNone/>
            </a:pPr>
            <a:r>
              <a:rPr lang="ru-RU" sz="1800" dirty="0">
                <a:latin typeface="Times New Roman" pitchFamily="18" charset="0"/>
                <a:cs typeface="Times New Roman" pitchFamily="18" charset="0"/>
              </a:rPr>
              <a:t>возможности создать хоть некоторые условия, схожие с домашними</a:t>
            </a:r>
          </a:p>
          <a:p>
            <a:pPr indent="0" algn="just">
              <a:lnSpc>
                <a:spcPts val="2160"/>
              </a:lnSpc>
              <a:buNone/>
            </a:pPr>
            <a:r>
              <a:rPr lang="ru-RU" sz="1800" dirty="0">
                <a:latin typeface="Times New Roman" pitchFamily="18" charset="0"/>
                <a:cs typeface="Times New Roman" pitchFamily="18" charset="0"/>
              </a:rPr>
              <a:t>(например, посидеть с ребенком перед сном на кровати, спеть знакомую</a:t>
            </a:r>
          </a:p>
          <a:p>
            <a:pPr indent="0" algn="just">
              <a:lnSpc>
                <a:spcPts val="2160"/>
              </a:lnSpc>
              <a:buNone/>
            </a:pPr>
            <a:r>
              <a:rPr lang="ru-RU" sz="1800" dirty="0">
                <a:latin typeface="Times New Roman" pitchFamily="18" charset="0"/>
                <a:cs typeface="Times New Roman" pitchFamily="18" charset="0"/>
              </a:rPr>
              <a:t>песенку, предложить знакомую игрушку). Проводят беседы с родителями</a:t>
            </a:r>
          </a:p>
          <a:p>
            <a:pPr indent="0" algn="just">
              <a:lnSpc>
                <a:spcPts val="2160"/>
              </a:lnSpc>
              <a:buNone/>
            </a:pPr>
            <a:r>
              <a:rPr lang="ru-RU" sz="1800" dirty="0">
                <a:latin typeface="Times New Roman" pitchFamily="18" charset="0"/>
                <a:cs typeface="Times New Roman" pitchFamily="18" charset="0"/>
              </a:rPr>
              <a:t>о предварительной подготовке ребенка к детскому саду.</a:t>
            </a:r>
          </a:p>
          <a:p>
            <a:pPr>
              <a:buFont typeface="Wingdings" pitchFamily="2" charset="2"/>
              <a:buChar char="v"/>
            </a:pPr>
            <a:endParaRPr lang="ru-RU" sz="12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714348" y="642918"/>
            <a:ext cx="7786742" cy="985882"/>
          </a:xfrm>
        </p:spPr>
        <p:txBody>
          <a:bodyPr>
            <a:noAutofit/>
          </a:bodyPr>
          <a:lstStyle/>
          <a:p>
            <a:r>
              <a:rPr lang="ru-RU" sz="2800" dirty="0">
                <a:solidFill>
                  <a:schemeClr val="accent1"/>
                </a:solidFill>
                <a:latin typeface="Times New Roman" pitchFamily="18" charset="0"/>
                <a:cs typeface="Times New Roman" pitchFamily="18" charset="0"/>
              </a:rPr>
              <a:t>Чтобы ребёнок  справился с изменениями в жизни, взрослым необходимо подготовить его. </a:t>
            </a:r>
            <a:r>
              <a:rPr lang="ru-RU" dirty="0">
                <a:solidFill>
                  <a:schemeClr val="accent1"/>
                </a:solidFill>
              </a:rPr>
              <a:t> </a:t>
            </a:r>
          </a:p>
        </p:txBody>
      </p:sp>
      <p:sp>
        <p:nvSpPr>
          <p:cNvPr id="3" name="Содержимое 2"/>
          <p:cNvSpPr>
            <a:spLocks noGrp="1"/>
          </p:cNvSpPr>
          <p:nvPr>
            <p:ph idx="1"/>
          </p:nvPr>
        </p:nvSpPr>
        <p:spPr>
          <a:xfrm>
            <a:off x="642910" y="1600200"/>
            <a:ext cx="7929618" cy="4525963"/>
          </a:xfrm>
        </p:spPr>
        <p:txBody>
          <a:bodyPr>
            <a:noAutofit/>
          </a:bodyPr>
          <a:lstStyle/>
          <a:p>
            <a:pPr>
              <a:buNone/>
            </a:pPr>
            <a:r>
              <a:rPr lang="ru-RU" sz="2200" b="1" i="1" dirty="0">
                <a:latin typeface="Times New Roman" pitchFamily="18" charset="0"/>
                <a:cs typeface="Times New Roman" pitchFamily="18" charset="0"/>
              </a:rPr>
              <a:t>Как родители могут помочь своему ребёнку ?</a:t>
            </a:r>
            <a:endParaRPr lang="ru-RU" sz="2200" dirty="0">
              <a:latin typeface="Times New Roman" pitchFamily="18" charset="0"/>
              <a:cs typeface="Times New Roman" pitchFamily="18" charset="0"/>
            </a:endParaRPr>
          </a:p>
          <a:p>
            <a:pPr algn="just">
              <a:buNone/>
            </a:pPr>
            <a:r>
              <a:rPr lang="ru-RU" sz="2000" dirty="0">
                <a:latin typeface="Times New Roman" pitchFamily="18" charset="0"/>
                <a:cs typeface="Times New Roman" pitchFamily="18" charset="0"/>
              </a:rPr>
              <a:t>- Прежде всего, важно знать, что условия уверенности и спокойствия</a:t>
            </a:r>
          </a:p>
          <a:p>
            <a:pPr algn="just">
              <a:buNone/>
            </a:pPr>
            <a:r>
              <a:rPr lang="ru-RU" sz="2000" dirty="0">
                <a:latin typeface="Times New Roman" pitchFamily="18" charset="0"/>
                <a:cs typeface="Times New Roman" pitchFamily="18" charset="0"/>
              </a:rPr>
              <a:t>ребёнка – это систематичность, ритмичность и повторяемость его</a:t>
            </a:r>
          </a:p>
          <a:p>
            <a:pPr algn="just">
              <a:buNone/>
            </a:pPr>
            <a:r>
              <a:rPr lang="ru-RU" sz="2000" dirty="0">
                <a:latin typeface="Times New Roman" pitchFamily="18" charset="0"/>
                <a:cs typeface="Times New Roman" pitchFamily="18" charset="0"/>
              </a:rPr>
              <a:t>жизни, т.е. чёткое соблюдение режима. Поэтому нужно максимально</a:t>
            </a:r>
          </a:p>
          <a:p>
            <a:pPr algn="just">
              <a:buNone/>
            </a:pPr>
            <a:r>
              <a:rPr lang="ru-RU" sz="2000" dirty="0">
                <a:latin typeface="Times New Roman" pitchFamily="18" charset="0"/>
                <a:cs typeface="Times New Roman" pitchFamily="18" charset="0"/>
              </a:rPr>
              <a:t>приблизить домашний режим к распорядку дня детского сада.</a:t>
            </a:r>
          </a:p>
          <a:p>
            <a:pPr algn="just">
              <a:buNone/>
            </a:pPr>
            <a:r>
              <a:rPr lang="ru-RU" sz="2000" dirty="0">
                <a:latin typeface="Times New Roman" pitchFamily="18" charset="0"/>
                <a:cs typeface="Times New Roman" pitchFamily="18" charset="0"/>
              </a:rPr>
              <a:t>-По возможности расширять круг общения ребёнка, помочь ему</a:t>
            </a:r>
          </a:p>
          <a:p>
            <a:pPr algn="just">
              <a:buNone/>
            </a:pPr>
            <a:r>
              <a:rPr lang="ru-RU" sz="2000" dirty="0">
                <a:latin typeface="Times New Roman" pitchFamily="18" charset="0"/>
                <a:cs typeface="Times New Roman" pitchFamily="18" charset="0"/>
              </a:rPr>
              <a:t>преодолеть страх перед незнакомыми людьми, учить обращаться к</a:t>
            </a:r>
          </a:p>
          <a:p>
            <a:pPr algn="just">
              <a:buNone/>
            </a:pPr>
            <a:r>
              <a:rPr lang="ru-RU" sz="2000" dirty="0">
                <a:latin typeface="Times New Roman" pitchFamily="18" charset="0"/>
                <a:cs typeface="Times New Roman" pitchFamily="18" charset="0"/>
              </a:rPr>
              <a:t>другому человеку, делиться игрушкой, жалеть плачущего.</a:t>
            </a:r>
          </a:p>
          <a:p>
            <a:pPr algn="just">
              <a:buNone/>
            </a:pPr>
            <a:r>
              <a:rPr lang="ru-RU" sz="2000" dirty="0">
                <a:latin typeface="Times New Roman" pitchFamily="18" charset="0"/>
                <a:cs typeface="Times New Roman" pitchFamily="18" charset="0"/>
              </a:rPr>
              <a:t>-Помочь ребёнку разобраться в игрушках: использовать </a:t>
            </a:r>
            <a:r>
              <a:rPr lang="ru-RU" sz="1800" dirty="0">
                <a:latin typeface="Times New Roman" pitchFamily="18" charset="0"/>
                <a:cs typeface="Times New Roman" pitchFamily="18" charset="0"/>
              </a:rPr>
              <a:t>сюжетный</a:t>
            </a:r>
            <a:endParaRPr lang="ru-RU" sz="2000" dirty="0">
              <a:latin typeface="Times New Roman" pitchFamily="18" charset="0"/>
              <a:cs typeface="Times New Roman" pitchFamily="18" charset="0"/>
            </a:endParaRPr>
          </a:p>
          <a:p>
            <a:pPr algn="just">
              <a:buNone/>
            </a:pPr>
            <a:r>
              <a:rPr lang="ru-RU" sz="2000" dirty="0">
                <a:latin typeface="Times New Roman" pitchFamily="18" charset="0"/>
                <a:cs typeface="Times New Roman" pitchFamily="18" charset="0"/>
              </a:rPr>
              <a:t>показ, совместные действия, вовлекать ребёнка в игру.</a:t>
            </a:r>
          </a:p>
          <a:p>
            <a:pPr algn="just">
              <a:buNone/>
            </a:pPr>
            <a:r>
              <a:rPr lang="ru-RU" sz="2000" dirty="0">
                <a:latin typeface="Times New Roman" pitchFamily="18" charset="0"/>
                <a:cs typeface="Times New Roman" pitchFamily="18" charset="0"/>
              </a:rPr>
              <a:t>-Приучать к элементарным гигиенически навыкам,</a:t>
            </a:r>
          </a:p>
          <a:p>
            <a:pPr algn="just">
              <a:buNone/>
            </a:pPr>
            <a:r>
              <a:rPr lang="ru-RU" sz="2000" dirty="0">
                <a:latin typeface="Times New Roman" pitchFamily="18" charset="0"/>
                <a:cs typeface="Times New Roman" pitchFamily="18" charset="0"/>
              </a:rPr>
              <a:t>самообслуживанию, поощрять попытки самостоятельных действий.</a:t>
            </a:r>
          </a:p>
          <a:p>
            <a:pPr>
              <a:buNone/>
            </a:pPr>
            <a:endParaRPr lang="ru-RU" sz="22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539552" y="692696"/>
            <a:ext cx="8064896" cy="1296144"/>
          </a:xfrm>
        </p:spPr>
        <p:txBody>
          <a:bodyPr>
            <a:noAutofit/>
          </a:bodyPr>
          <a:lstStyle/>
          <a:p>
            <a:r>
              <a:rPr lang="ru-RU" sz="3600" b="1" dirty="0">
                <a:solidFill>
                  <a:srgbClr val="00B050"/>
                </a:solidFill>
                <a:latin typeface="Times New Roman" pitchFamily="18" charset="0"/>
                <a:cs typeface="Times New Roman" pitchFamily="18" charset="0"/>
              </a:rPr>
              <a:t>На втором этапе:</a:t>
            </a:r>
            <a:r>
              <a:rPr lang="ru-RU" sz="3600" dirty="0">
                <a:latin typeface="Times New Roman" pitchFamily="18" charset="0"/>
                <a:cs typeface="Times New Roman" pitchFamily="18" charset="0"/>
              </a:rPr>
              <a:t> </a:t>
            </a:r>
            <a:br>
              <a:rPr lang="ru-RU" sz="3600" dirty="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611560" y="1988840"/>
            <a:ext cx="7848872" cy="4137323"/>
          </a:xfrm>
        </p:spPr>
        <p:txBody>
          <a:bodyPr/>
          <a:lstStyle/>
          <a:p>
            <a:pPr>
              <a:buNone/>
            </a:pPr>
            <a:r>
              <a:rPr lang="ru-RU" sz="3600" dirty="0">
                <a:latin typeface="Times New Roman" pitchFamily="18" charset="0"/>
                <a:cs typeface="Times New Roman" pitchFamily="18" charset="0"/>
              </a:rPr>
              <a:t>ведется непосредственная работа по</a:t>
            </a:r>
          </a:p>
          <a:p>
            <a:pPr>
              <a:buNone/>
            </a:pPr>
            <a:r>
              <a:rPr lang="ru-RU" sz="3600" dirty="0">
                <a:latin typeface="Times New Roman" pitchFamily="18" charset="0"/>
                <a:cs typeface="Times New Roman" pitchFamily="18" charset="0"/>
              </a:rPr>
              <a:t>оптимизации адаптационного периода.</a:t>
            </a:r>
            <a:endParaRPr lang="ru-RU" sz="3600" dirty="0">
              <a:solidFill>
                <a:srgbClr val="92D050"/>
              </a:solidFill>
              <a:latin typeface="Times New Roman" pitchFamily="18" charset="0"/>
              <a:cs typeface="Times New Roman" pitchFamily="18" charset="0"/>
            </a:endParaRPr>
          </a:p>
          <a:p>
            <a:pPr>
              <a:buNone/>
            </a:pPr>
            <a:r>
              <a:rPr lang="ru-RU" sz="3600" b="1" dirty="0">
                <a:solidFill>
                  <a:srgbClr val="92D050"/>
                </a:solidFill>
                <a:latin typeface="Times New Roman" pitchFamily="18" charset="0"/>
                <a:cs typeface="Times New Roman" pitchFamily="18" charset="0"/>
              </a:rPr>
              <a:t>Цель этой работы</a:t>
            </a:r>
            <a:r>
              <a:rPr lang="ru-RU" sz="3600" dirty="0">
                <a:latin typeface="Times New Roman" pitchFamily="18" charset="0"/>
                <a:cs typeface="Times New Roman" pitchFamily="18" charset="0"/>
              </a:rPr>
              <a:t> - социализация</a:t>
            </a:r>
          </a:p>
          <a:p>
            <a:pPr>
              <a:buNone/>
            </a:pPr>
            <a:r>
              <a:rPr lang="ru-RU" sz="3600" dirty="0">
                <a:latin typeface="Times New Roman" pitchFamily="18" charset="0"/>
                <a:cs typeface="Times New Roman" pitchFamily="18" charset="0"/>
              </a:rPr>
              <a:t>детей раннего возраста, нормализация</a:t>
            </a:r>
          </a:p>
          <a:p>
            <a:pPr>
              <a:buNone/>
            </a:pPr>
            <a:r>
              <a:rPr lang="ru-RU" sz="3600" dirty="0">
                <a:latin typeface="Times New Roman" pitchFamily="18" charset="0"/>
                <a:cs typeface="Times New Roman" pitchFamily="18" charset="0"/>
              </a:rPr>
              <a:t>поведения в период адаптации</a:t>
            </a:r>
            <a:r>
              <a:rPr lang="ru-RU" dirty="0"/>
              <a:t>.</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дминистратор\Desktop\img19.jpg"/>
          <p:cNvPicPr>
            <a:picLocks noChangeAspect="1" noChangeArrowheads="1"/>
          </p:cNvPicPr>
          <p:nvPr/>
        </p:nvPicPr>
        <p:blipFill>
          <a:blip r:embed="rId2" cstate="print"/>
          <a:srcRect/>
          <a:stretch>
            <a:fillRect/>
          </a:stretch>
        </p:blipFill>
        <p:spPr bwMode="auto">
          <a:xfrm>
            <a:off x="0" y="0"/>
            <a:ext cx="9144000" cy="6919714"/>
          </a:xfrm>
          <a:prstGeom prst="rect">
            <a:avLst/>
          </a:prstGeom>
          <a:noFill/>
        </p:spPr>
      </p:pic>
      <p:sp>
        <p:nvSpPr>
          <p:cNvPr id="2" name="Заголовок 1"/>
          <p:cNvSpPr>
            <a:spLocks noGrp="1"/>
          </p:cNvSpPr>
          <p:nvPr>
            <p:ph type="title"/>
          </p:nvPr>
        </p:nvSpPr>
        <p:spPr>
          <a:xfrm>
            <a:off x="457200" y="620688"/>
            <a:ext cx="8229600" cy="2160240"/>
          </a:xfrm>
        </p:spPr>
        <p:txBody>
          <a:bodyPr>
            <a:noAutofit/>
          </a:bodyPr>
          <a:lstStyle/>
          <a:p>
            <a:r>
              <a:rPr lang="ru-RU" sz="3200" dirty="0">
                <a:solidFill>
                  <a:schemeClr val="accent6">
                    <a:lumMod val="75000"/>
                  </a:schemeClr>
                </a:solidFill>
                <a:latin typeface="Times New Roman" pitchFamily="18" charset="0"/>
                <a:cs typeface="Times New Roman" pitchFamily="18" charset="0"/>
              </a:rPr>
              <a:t>Педагогический и медицинский персонал определили следующие направления деятельности во время адаптационного периода у детей:   </a:t>
            </a:r>
            <a:br>
              <a:rPr lang="ru-RU" sz="3200" dirty="0">
                <a:solidFill>
                  <a:schemeClr val="accent6">
                    <a:lumMod val="75000"/>
                  </a:schemeClr>
                </a:solidFill>
                <a:latin typeface="Times New Roman" pitchFamily="18" charset="0"/>
                <a:cs typeface="Times New Roman" pitchFamily="18" charset="0"/>
              </a:rPr>
            </a:br>
            <a:endParaRPr lang="ru-RU" sz="3200" dirty="0">
              <a:solidFill>
                <a:schemeClr val="accent6">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611560" y="2564904"/>
            <a:ext cx="8532440" cy="3744416"/>
          </a:xfrm>
        </p:spPr>
        <p:txBody>
          <a:bodyPr>
            <a:normAutofit fontScale="92500" lnSpcReduction="20000"/>
          </a:bodyPr>
          <a:lstStyle/>
          <a:p>
            <a:pPr>
              <a:buNone/>
            </a:pPr>
            <a:r>
              <a:rPr lang="ru-RU" dirty="0">
                <a:latin typeface="Times New Roman" pitchFamily="18" charset="0"/>
                <a:cs typeface="Times New Roman" pitchFamily="18" charset="0"/>
              </a:rPr>
              <a:t> -  Индивидуальный подход;</a:t>
            </a:r>
          </a:p>
          <a:p>
            <a:pPr>
              <a:buNone/>
            </a:pPr>
            <a:r>
              <a:rPr lang="ru-RU" dirty="0">
                <a:latin typeface="Times New Roman" pitchFamily="18" charset="0"/>
                <a:cs typeface="Times New Roman" pitchFamily="18" charset="0"/>
              </a:rPr>
              <a:t> - Сохранение, укрепление здоровья ребенка</a:t>
            </a:r>
          </a:p>
          <a:p>
            <a:pPr>
              <a:buNone/>
            </a:pPr>
            <a:r>
              <a:rPr lang="ru-RU" dirty="0">
                <a:latin typeface="Times New Roman" pitchFamily="18" charset="0"/>
                <a:cs typeface="Times New Roman" pitchFamily="18" charset="0"/>
              </a:rPr>
              <a:t>путем создания   соответствующих условий;</a:t>
            </a:r>
          </a:p>
          <a:p>
            <a:pPr>
              <a:buNone/>
            </a:pPr>
            <a:r>
              <a:rPr lang="ru-RU" dirty="0">
                <a:latin typeface="Times New Roman" pitchFamily="18" charset="0"/>
                <a:cs typeface="Times New Roman" pitchFamily="18" charset="0"/>
              </a:rPr>
              <a:t>  - Создание предметно-развивающей среды;</a:t>
            </a:r>
          </a:p>
          <a:p>
            <a:pPr>
              <a:buNone/>
            </a:pPr>
            <a:r>
              <a:rPr lang="ru-RU" dirty="0">
                <a:latin typeface="Times New Roman" pitchFamily="18" charset="0"/>
                <a:cs typeface="Times New Roman" pitchFamily="18" charset="0"/>
              </a:rPr>
              <a:t> - Организация игровой деятельности,</a:t>
            </a:r>
          </a:p>
          <a:p>
            <a:pPr>
              <a:buNone/>
            </a:pPr>
            <a:r>
              <a:rPr lang="ru-RU" dirty="0">
                <a:latin typeface="Times New Roman" pitchFamily="18" charset="0"/>
                <a:cs typeface="Times New Roman" pitchFamily="18" charset="0"/>
              </a:rPr>
              <a:t>направленная на формирование эмоциональных</a:t>
            </a:r>
          </a:p>
          <a:p>
            <a:pPr>
              <a:buNone/>
            </a:pPr>
            <a:r>
              <a:rPr lang="ru-RU" dirty="0">
                <a:latin typeface="Times New Roman" pitchFamily="18" charset="0"/>
                <a:cs typeface="Times New Roman" pitchFamily="18" charset="0"/>
              </a:rPr>
              <a:t>контактов «ребенок  взрослый» и «ребенок -</a:t>
            </a:r>
          </a:p>
          <a:p>
            <a:pPr>
              <a:buNone/>
            </a:pPr>
            <a:r>
              <a:rPr lang="ru-RU" dirty="0">
                <a:latin typeface="Times New Roman" pitchFamily="18" charset="0"/>
                <a:cs typeface="Times New Roman" pitchFamily="18" charset="0"/>
              </a:rPr>
              <a:t> ребенок».</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2202</Words>
  <Application>Microsoft Macintosh PowerPoint</Application>
  <PresentationFormat>Экран (4:3)</PresentationFormat>
  <Paragraphs>157</Paragraphs>
  <Slides>31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31</vt:i4>
      </vt:variant>
    </vt:vector>
  </HeadingPairs>
  <TitlesOfParts>
    <vt:vector size="37" baseType="lpstr">
      <vt:lpstr>Arial</vt:lpstr>
      <vt:lpstr>Calibri</vt:lpstr>
      <vt:lpstr>Segoe Script</vt:lpstr>
      <vt:lpstr>Times New Roman</vt:lpstr>
      <vt:lpstr>Wingdings</vt:lpstr>
      <vt:lpstr>Тема Office</vt:lpstr>
      <vt:lpstr>Презентация на тему: «Адаптация детей раннего возраста через игровую деятельность»</vt:lpstr>
      <vt:lpstr>Ежегодно в наш детский сад поступает около 20 малышей в возрасте от 2 до  3 лет.  Я  представляю опыт работы  детского сада по вопросам адаптации детей раннего возраста. </vt:lpstr>
      <vt:lpstr>Своё выступление мне хочется начать словами Сухомлинского В.А.   </vt:lpstr>
      <vt:lpstr>ДЕТСКИЙ САД - новый период в жизни ребенка. При  поступлении в дошкольное учреждение у малышей происходит ломка стереотипов: из знакомой семейной обстановки ребенок попадает в непривычную среду детского сада. Четкий режим дня, новые требования, другой стиль общения, постоянный контакт со сверстниками становятся для него источником стрессовых ситуаций. Резкое предъявление нового помещения, новых игрушек, новых людей, новых правил жизни, отрыв от дома и близких могут стать для ребенка серьезной психологической травмой. </vt:lpstr>
      <vt:lpstr>Адаптация – это процесс вхождения в новую среду и приспособление к ее условиям. Очень важно чтобы этот переход для малышей был плавным, мягким, бестравматичным.         Поэтому поступление детей раннего и младшего дошкольного возраста в детский сад требует повышенного внимания и от родителей и от всего персонала дошкольного учреждения. </vt:lpstr>
      <vt:lpstr>НА ПЕРВОМ ЭТАПЕ:</vt:lpstr>
      <vt:lpstr>Чтобы ребёнок  справился с изменениями в жизни, взрослым необходимо подготовить его.  </vt:lpstr>
      <vt:lpstr>На втором этапе:  </vt:lpstr>
      <vt:lpstr>Педагогический и медицинский персонал определили следующие направления деятельности во время адаптационного периода у детей:    </vt:lpstr>
      <vt:lpstr>Индивидуальный подход к ребенку  осуществляется за счет: </vt:lpstr>
      <vt:lpstr>Сохранение и укрепление здоровья: </vt:lpstr>
      <vt:lpstr>Презентация PowerPoint</vt:lpstr>
      <vt:lpstr>При проведении закаливающих процедур педагоги не стремятся к специальным методикам, но проводят их регулярно и в игровой форме. </vt:lpstr>
      <vt:lpstr>В организации работы в адаптационный период большое значение имеет развивающая предметно-развивающая среда. </vt:lpstr>
      <vt:lpstr>Презентация PowerPoint</vt:lpstr>
      <vt:lpstr>Презентация PowerPoint</vt:lpstr>
      <vt:lpstr>- Полочка с домашними вещами и игрушками способствует созданию эмоционально благоприятной атмосферы в группе, формированию у ребенка чувства уверенности в себе.   </vt:lpstr>
      <vt:lpstr>Организуя совместную, согласованную игру детей, помогая им понять действия и желания другого, педагог воспитывает потребность и способность к сотрудничеству. Даже самые маленькие дети испытывают интерес друг к другу – легко подражают движениям и действиям партнёра, заражают его эмоциями и настроениями. </vt:lpstr>
      <vt:lpstr>- Малышей сделают друзьями подвижные игры-забавы, хороводы, где дети действуют одновременно и одинаково, соблюдая простые и понятные для них правила. </vt:lpstr>
      <vt:lpstr>- Пальчиковая игра замечательна по своей сути, она не только развлекает малышей, но и способствует формированию их представлений об окружающем мире, развивает речь, тренирует память, умение соотносить свои движения с текстом, развивает  мелкой моторики моторику пальцев.  </vt:lpstr>
      <vt:lpstr>- Лучшее лекарство от стресса – смех. Необходимо создавать такие ситуации, чтобы ребенок больше смеялся. Поэтому используются игрушки-забавы, игры-инсценировки, куклы Бибабо, приглашаются необычные гости – зайчики, собачки, лисички. </vt:lpstr>
      <vt:lpstr>- особую значимость в адаптации ребенка имеет музыкальное воспитание. Музыка рано начинает привлекать внимание детей и вызывает у большинства из них постоянный интерес. Песни разного характера вызывают у детей различный эмоциональный отклик. Вначале музыкальный руководитель проводит музыкальные занятия с внесением в группу и обыгрыванием детских музыкальных инструментов: колокольчики, погремушки и др. Затем приглашает детей  в музыкальный зал.  </vt:lpstr>
      <vt:lpstr>Презентация PowerPoint</vt:lpstr>
      <vt:lpstr>Презентация PowerPoint</vt:lpstr>
      <vt:lpstr>Маленькие песенки – потешки  помогают в проведении режимных моментов. </vt:lpstr>
      <vt:lpstr> В процессе адаптации ребенка в ДОУ также используют такие формы и способы адаптации детей как: </vt:lpstr>
      <vt:lpstr>Презентация PowerPoint</vt:lpstr>
      <vt:lpstr>Презентация PowerPoint</vt:lpstr>
      <vt:lpstr>Третий этап: </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«Адаптация детей раннего возраста через разные виды деятельности»</dc:title>
  <dc:creator>анастасия</dc:creator>
  <cp:lastModifiedBy>Михаил Суриков</cp:lastModifiedBy>
  <cp:revision>37</cp:revision>
  <dcterms:created xsi:type="dcterms:W3CDTF">2015-11-24T17:53:08Z</dcterms:created>
  <dcterms:modified xsi:type="dcterms:W3CDTF">2021-02-03T20:05:38Z</dcterms:modified>
</cp:coreProperties>
</file>