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258" r:id="rId3"/>
    <p:sldId id="261" r:id="rId4"/>
    <p:sldId id="281" r:id="rId5"/>
    <p:sldId id="263" r:id="rId6"/>
    <p:sldId id="264" r:id="rId7"/>
    <p:sldId id="265" r:id="rId8"/>
    <p:sldId id="273" r:id="rId9"/>
    <p:sldId id="274" r:id="rId10"/>
    <p:sldId id="268" r:id="rId11"/>
    <p:sldId id="270" r:id="rId12"/>
    <p:sldId id="271" r:id="rId13"/>
    <p:sldId id="272" r:id="rId14"/>
    <p:sldId id="277" r:id="rId15"/>
    <p:sldId id="278" r:id="rId16"/>
    <p:sldId id="279" r:id="rId17"/>
    <p:sldId id="266" r:id="rId18"/>
    <p:sldId id="283" r:id="rId19"/>
    <p:sldId id="285" r:id="rId20"/>
    <p:sldId id="286" r:id="rId21"/>
    <p:sldId id="284" r:id="rId22"/>
    <p:sldId id="267" r:id="rId23"/>
  </p:sldIdLst>
  <p:sldSz cx="9144000" cy="5143500" type="screen16x9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3" end="21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6" autoAdjust="0"/>
    <p:restoredTop sz="94660"/>
  </p:normalViewPr>
  <p:slideViewPr>
    <p:cSldViewPr>
      <p:cViewPr>
        <p:scale>
          <a:sx n="100" d="100"/>
          <a:sy n="100" d="100"/>
        </p:scale>
        <p:origin x="-96" y="35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2018-2019</c:v>
                </c:pt>
                <c:pt idx="1">
                  <c:v>конец уч.года2018-2019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4.0000000000000098E-2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2018-2019</c:v>
                </c:pt>
                <c:pt idx="1">
                  <c:v>конец уч.года2018-2019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0%">
                  <c:v>0.74000000000000132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2018-2019</c:v>
                </c:pt>
                <c:pt idx="1">
                  <c:v>конец уч.года2018-2019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 formatCode="0%">
                  <c:v>0.22000000000000028</c:v>
                </c:pt>
                <c:pt idx="1">
                  <c:v>0</c:v>
                </c:pt>
              </c:numCache>
            </c:numRef>
          </c:val>
        </c:ser>
        <c:axId val="72338816"/>
        <c:axId val="62518400"/>
      </c:barChart>
      <c:catAx>
        <c:axId val="72338816"/>
        <c:scaling>
          <c:orientation val="minMax"/>
        </c:scaling>
        <c:axPos val="b"/>
        <c:numFmt formatCode="General" sourceLinked="1"/>
        <c:tickLblPos val="nextTo"/>
        <c:crossAx val="62518400"/>
        <c:crosses val="autoZero"/>
        <c:auto val="1"/>
        <c:lblAlgn val="ctr"/>
        <c:lblOffset val="100"/>
      </c:catAx>
      <c:valAx>
        <c:axId val="62518400"/>
        <c:scaling>
          <c:orientation val="minMax"/>
        </c:scaling>
        <c:axPos val="l"/>
        <c:majorGridlines/>
        <c:numFmt formatCode="0%" sourceLinked="1"/>
        <c:tickLblPos val="nextTo"/>
        <c:crossAx val="72338816"/>
        <c:crosses val="autoZero"/>
        <c:crossBetween val="between"/>
      </c:valAx>
      <c:spPr>
        <a:noFill/>
        <a:ln w="25391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0.52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0%">
                  <c:v>0.39000000000000073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 formatCode="0%">
                  <c:v>9.0000000000000024E-2</c:v>
                </c:pt>
              </c:numCache>
            </c:numRef>
          </c:val>
        </c:ser>
        <c:axId val="89295872"/>
        <c:axId val="89301760"/>
      </c:barChart>
      <c:catAx>
        <c:axId val="89295872"/>
        <c:scaling>
          <c:orientation val="minMax"/>
        </c:scaling>
        <c:axPos val="b"/>
        <c:numFmt formatCode="General" sourceLinked="1"/>
        <c:tickLblPos val="nextTo"/>
        <c:crossAx val="89301760"/>
        <c:crosses val="autoZero"/>
        <c:auto val="1"/>
        <c:lblAlgn val="ctr"/>
        <c:lblOffset val="100"/>
      </c:catAx>
      <c:valAx>
        <c:axId val="89301760"/>
        <c:scaling>
          <c:orientation val="minMax"/>
        </c:scaling>
        <c:axPos val="l"/>
        <c:majorGridlines/>
        <c:numFmt formatCode="0%" sourceLinked="1"/>
        <c:tickLblPos val="nextTo"/>
        <c:crossAx val="89295872"/>
        <c:crosses val="autoZero"/>
        <c:crossBetween val="between"/>
      </c:valAx>
      <c:spPr>
        <a:noFill/>
        <a:ln w="25360">
          <a:noFill/>
        </a:ln>
      </c:spPr>
    </c:plotArea>
    <c:legend>
      <c:legendPos val="r"/>
      <c:layout>
        <c:manualLayout>
          <c:xMode val="edge"/>
          <c:yMode val="edge"/>
          <c:x val="0.64573486965155902"/>
          <c:y val="0.36792974952205165"/>
          <c:w val="0.21708915417830843"/>
          <c:h val="0.2641396368663792"/>
        </c:manualLayout>
      </c:layout>
    </c:legend>
    <c:plotVisOnly val="1"/>
    <c:dispBlanksAs val="gap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4104122546273046"/>
          <c:y val="3.4471807681632959E-2"/>
          <c:w val="0.46874099785689638"/>
          <c:h val="0.6578861454485953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2015-2016</c:v>
                </c:pt>
                <c:pt idx="1">
                  <c:v>конец уч.года 2015-2016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0.31000000000000066</c:v>
                </c:pt>
                <c:pt idx="1">
                  <c:v>0.24000000000000021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2015-2016</c:v>
                </c:pt>
                <c:pt idx="1">
                  <c:v>конец уч.года 2015-2016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0.58000000000000007</c:v>
                </c:pt>
                <c:pt idx="1">
                  <c:v>0.72000000000000064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2015-2016</c:v>
                </c:pt>
                <c:pt idx="1">
                  <c:v>конец уч.года 2015-2016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0.11</c:v>
                </c:pt>
                <c:pt idx="1">
                  <c:v>4.0000000000000022E-2</c:v>
                </c:pt>
              </c:numCache>
            </c:numRef>
          </c:val>
        </c:ser>
        <c:axId val="89331584"/>
        <c:axId val="89333120"/>
      </c:barChart>
      <c:catAx>
        <c:axId val="89331584"/>
        <c:scaling>
          <c:orientation val="minMax"/>
        </c:scaling>
        <c:axPos val="b"/>
        <c:numFmt formatCode="General" sourceLinked="1"/>
        <c:tickLblPos val="nextTo"/>
        <c:crossAx val="89333120"/>
        <c:crosses val="autoZero"/>
        <c:auto val="1"/>
        <c:lblAlgn val="ctr"/>
        <c:lblOffset val="100"/>
      </c:catAx>
      <c:valAx>
        <c:axId val="89333120"/>
        <c:scaling>
          <c:orientation val="minMax"/>
        </c:scaling>
        <c:axPos val="l"/>
        <c:majorGridlines/>
        <c:numFmt formatCode="0%" sourceLinked="1"/>
        <c:tickLblPos val="nextTo"/>
        <c:crossAx val="89331584"/>
        <c:crosses val="autoZero"/>
        <c:crossBetween val="between"/>
      </c:valAx>
      <c:spPr>
        <a:noFill/>
        <a:ln w="25372">
          <a:noFill/>
        </a:ln>
      </c:spPr>
    </c:plotArea>
    <c:legend>
      <c:legendPos val="r"/>
      <c:layout>
        <c:manualLayout>
          <c:xMode val="edge"/>
          <c:yMode val="edge"/>
          <c:x val="0.62887094432345059"/>
          <c:y val="0.34264626831556033"/>
          <c:w val="0.28042486178589443"/>
          <c:h val="0.15837979711995431"/>
        </c:manualLayout>
      </c:layout>
    </c:legend>
    <c:plotVisOnly val="1"/>
    <c:dispBlanksAs val="gap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2016-2017</c:v>
                </c:pt>
                <c:pt idx="1">
                  <c:v>конец уч. года 2016-2107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0.35000000000000031</c:v>
                </c:pt>
                <c:pt idx="1">
                  <c:v>0.35000000000000031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2016-2017</c:v>
                </c:pt>
                <c:pt idx="1">
                  <c:v>конец уч. года 2016-2107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0.65000000000000169</c:v>
                </c:pt>
                <c:pt idx="1">
                  <c:v>0.65000000000000169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2016-2017</c:v>
                </c:pt>
                <c:pt idx="1">
                  <c:v>конец уч. года 2016-2107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axId val="89362816"/>
        <c:axId val="89364352"/>
      </c:barChart>
      <c:catAx>
        <c:axId val="89362816"/>
        <c:scaling>
          <c:orientation val="minMax"/>
        </c:scaling>
        <c:axPos val="b"/>
        <c:numFmt formatCode="General" sourceLinked="1"/>
        <c:tickLblPos val="nextTo"/>
        <c:crossAx val="89364352"/>
        <c:crosses val="autoZero"/>
        <c:auto val="1"/>
        <c:lblAlgn val="ctr"/>
        <c:lblOffset val="100"/>
      </c:catAx>
      <c:valAx>
        <c:axId val="89364352"/>
        <c:scaling>
          <c:orientation val="minMax"/>
        </c:scaling>
        <c:axPos val="l"/>
        <c:majorGridlines/>
        <c:numFmt formatCode="0%" sourceLinked="1"/>
        <c:tickLblPos val="nextTo"/>
        <c:crossAx val="89362816"/>
        <c:crosses val="autoZero"/>
        <c:crossBetween val="between"/>
      </c:valAx>
      <c:spPr>
        <a:noFill/>
        <a:ln w="25368">
          <a:noFill/>
        </a:ln>
      </c:spPr>
    </c:plotArea>
    <c:legend>
      <c:legendPos val="r"/>
      <c:layout>
        <c:manualLayout>
          <c:xMode val="edge"/>
          <c:yMode val="edge"/>
          <c:x val="0.66441312119935558"/>
          <c:y val="0.35600391535216602"/>
          <c:w val="0.29847725824395582"/>
          <c:h val="0.28799182280432867"/>
        </c:manualLayout>
      </c:layout>
    </c:legend>
    <c:plotVisOnly val="1"/>
    <c:dispBlanksAs val="gap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0.3300000000000009</c:v>
                </c:pt>
                <c:pt idx="1">
                  <c:v>0.56000000000000005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0.67000000000000182</c:v>
                </c:pt>
                <c:pt idx="1">
                  <c:v>0.44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axId val="89426560"/>
        <c:axId val="89436544"/>
      </c:barChart>
      <c:catAx>
        <c:axId val="89426560"/>
        <c:scaling>
          <c:orientation val="minMax"/>
        </c:scaling>
        <c:axPos val="b"/>
        <c:numFmt formatCode="General" sourceLinked="1"/>
        <c:tickLblPos val="nextTo"/>
        <c:crossAx val="89436544"/>
        <c:crosses val="autoZero"/>
        <c:auto val="1"/>
        <c:lblAlgn val="ctr"/>
        <c:lblOffset val="100"/>
      </c:catAx>
      <c:valAx>
        <c:axId val="89436544"/>
        <c:scaling>
          <c:orientation val="minMax"/>
        </c:scaling>
        <c:axPos val="l"/>
        <c:majorGridlines/>
        <c:numFmt formatCode="0%" sourceLinked="1"/>
        <c:tickLblPos val="nextTo"/>
        <c:crossAx val="89426560"/>
        <c:crosses val="autoZero"/>
        <c:crossBetween val="between"/>
      </c:valAx>
      <c:spPr>
        <a:noFill/>
        <a:ln w="25363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0.45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0%">
                  <c:v>0.55000000000000004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0</c:v>
                </c:pt>
                <c:pt idx="1">
                  <c:v>0</c:v>
                </c:pt>
              </c:numCache>
            </c:numRef>
          </c:val>
        </c:ser>
        <c:axId val="88081536"/>
        <c:axId val="88083072"/>
      </c:barChart>
      <c:catAx>
        <c:axId val="88081536"/>
        <c:scaling>
          <c:orientation val="minMax"/>
        </c:scaling>
        <c:axPos val="b"/>
        <c:numFmt formatCode="General" sourceLinked="1"/>
        <c:tickLblPos val="nextTo"/>
        <c:crossAx val="88083072"/>
        <c:crosses val="autoZero"/>
        <c:auto val="1"/>
        <c:lblAlgn val="ctr"/>
        <c:lblOffset val="100"/>
      </c:catAx>
      <c:valAx>
        <c:axId val="88083072"/>
        <c:scaling>
          <c:orientation val="minMax"/>
        </c:scaling>
        <c:axPos val="l"/>
        <c:majorGridlines/>
        <c:numFmt formatCode="0%" sourceLinked="1"/>
        <c:tickLblPos val="nextTo"/>
        <c:crossAx val="88081536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axId val="72762112"/>
        <c:axId val="72763648"/>
      </c:barChart>
      <c:catAx>
        <c:axId val="72762112"/>
        <c:scaling>
          <c:orientation val="minMax"/>
        </c:scaling>
        <c:axPos val="b"/>
        <c:tickLblPos val="nextTo"/>
        <c:crossAx val="72763648"/>
        <c:crosses val="autoZero"/>
        <c:auto val="1"/>
        <c:lblAlgn val="ctr"/>
        <c:lblOffset val="100"/>
      </c:catAx>
      <c:valAx>
        <c:axId val="72763648"/>
        <c:scaling>
          <c:orientation val="minMax"/>
        </c:scaling>
        <c:axPos val="l"/>
        <c:tickLblPos val="nextTo"/>
        <c:crossAx val="72762112"/>
        <c:crosses val="autoZero"/>
        <c:crossBetween val="between"/>
      </c:valAx>
      <c:spPr>
        <a:noFill/>
        <a:ln w="25391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вызокий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9.0000000000000024E-2</c:v>
                </c:pt>
                <c:pt idx="1">
                  <c:v>0.36000000000000032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0.48000000000000032</c:v>
                </c:pt>
                <c:pt idx="1">
                  <c:v>0.64000000000000146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0.43000000000000038</c:v>
                </c:pt>
                <c:pt idx="1">
                  <c:v>0</c:v>
                </c:pt>
              </c:numCache>
            </c:numRef>
          </c:val>
        </c:ser>
        <c:axId val="79656448"/>
        <c:axId val="35771904"/>
      </c:barChart>
      <c:catAx>
        <c:axId val="79656448"/>
        <c:scaling>
          <c:orientation val="minMax"/>
        </c:scaling>
        <c:axPos val="b"/>
        <c:numFmt formatCode="General" sourceLinked="1"/>
        <c:tickLblPos val="nextTo"/>
        <c:crossAx val="35771904"/>
        <c:crosses val="autoZero"/>
        <c:auto val="1"/>
        <c:lblAlgn val="ctr"/>
        <c:lblOffset val="100"/>
      </c:catAx>
      <c:valAx>
        <c:axId val="35771904"/>
        <c:scaling>
          <c:orientation val="minMax"/>
        </c:scaling>
        <c:axPos val="l"/>
        <c:majorGridlines/>
        <c:numFmt formatCode="0%" sourceLinked="1"/>
        <c:tickLblPos val="nextTo"/>
        <c:crossAx val="79656448"/>
        <c:crosses val="autoZero"/>
        <c:crossBetween val="between"/>
      </c:valAx>
      <c:spPr>
        <a:noFill/>
        <a:ln w="25376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9.0000000000000024E-2</c:v>
                </c:pt>
                <c:pt idx="1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0%">
                  <c:v>0.89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2018-2019</c:v>
                </c:pt>
                <c:pt idx="1">
                  <c:v>конец уч.года 2018-2019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 formatCode="0%">
                  <c:v>2.0000000000000011E-2</c:v>
                </c:pt>
                <c:pt idx="1">
                  <c:v>0</c:v>
                </c:pt>
              </c:numCache>
            </c:numRef>
          </c:val>
        </c:ser>
        <c:axId val="79649024"/>
        <c:axId val="79687680"/>
      </c:barChart>
      <c:catAx>
        <c:axId val="79649024"/>
        <c:scaling>
          <c:orientation val="minMax"/>
        </c:scaling>
        <c:axPos val="b"/>
        <c:numFmt formatCode="General" sourceLinked="1"/>
        <c:tickLblPos val="nextTo"/>
        <c:crossAx val="79687680"/>
        <c:crosses val="autoZero"/>
        <c:auto val="1"/>
        <c:lblAlgn val="ctr"/>
        <c:lblOffset val="100"/>
      </c:catAx>
      <c:valAx>
        <c:axId val="79687680"/>
        <c:scaling>
          <c:orientation val="minMax"/>
        </c:scaling>
        <c:axPos val="l"/>
        <c:majorGridlines/>
        <c:numFmt formatCode="0%" sourceLinked="1"/>
        <c:tickLblPos val="nextTo"/>
        <c:crossAx val="79649024"/>
        <c:crosses val="autoZero"/>
        <c:crossBetween val="between"/>
      </c:valAx>
      <c:spPr>
        <a:noFill/>
        <a:ln w="25391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584352500897333"/>
          <c:y val="3.1449955687141616E-2"/>
          <c:w val="0.52016935688195265"/>
          <c:h val="0.4432138022380428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уч.года2016-2017</c:v>
                </c:pt>
                <c:pt idx="1">
                  <c:v>конец уч.года 2016-2017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</c:v>
                </c:pt>
                <c:pt idx="1">
                  <c:v>0.18000000000000024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уч.года2016-2017</c:v>
                </c:pt>
                <c:pt idx="1">
                  <c:v>конец уч.года 2016-2017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0.60000000000000064</c:v>
                </c:pt>
                <c:pt idx="1">
                  <c:v>0.71000000000000063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уч.года2016-2017</c:v>
                </c:pt>
                <c:pt idx="1">
                  <c:v>конец уч.года 2016-2017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0.30000000000000032</c:v>
                </c:pt>
                <c:pt idx="1">
                  <c:v>0.11</c:v>
                </c:pt>
              </c:numCache>
            </c:numRef>
          </c:val>
        </c:ser>
        <c:axId val="82517376"/>
        <c:axId val="87979136"/>
      </c:barChart>
      <c:catAx>
        <c:axId val="82517376"/>
        <c:scaling>
          <c:orientation val="minMax"/>
        </c:scaling>
        <c:axPos val="b"/>
        <c:numFmt formatCode="General" sourceLinked="1"/>
        <c:tickLblPos val="nextTo"/>
        <c:crossAx val="87979136"/>
        <c:crosses val="autoZero"/>
        <c:auto val="1"/>
        <c:lblAlgn val="ctr"/>
        <c:lblOffset val="100"/>
      </c:catAx>
      <c:valAx>
        <c:axId val="87979136"/>
        <c:scaling>
          <c:orientation val="minMax"/>
        </c:scaling>
        <c:axPos val="l"/>
        <c:majorGridlines/>
        <c:numFmt formatCode="0%" sourceLinked="1"/>
        <c:tickLblPos val="nextTo"/>
        <c:crossAx val="82517376"/>
        <c:crosses val="autoZero"/>
        <c:crossBetween val="between"/>
      </c:valAx>
      <c:spPr>
        <a:noFill/>
        <a:ln w="25394">
          <a:noFill/>
        </a:ln>
      </c:spPr>
    </c:plotArea>
    <c:legend>
      <c:legendPos val="r"/>
      <c:layout>
        <c:manualLayout>
          <c:xMode val="edge"/>
          <c:yMode val="edge"/>
          <c:x val="0.68965849096449316"/>
          <c:y val="0.37484045263572835"/>
          <c:w val="0.20257097173198202"/>
          <c:h val="0.25031871016122931"/>
        </c:manualLayout>
      </c:layout>
    </c:legend>
    <c:plotVisOnly val="1"/>
    <c:dispBlanksAs val="gap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 начало уч. 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0.19</c:v>
                </c:pt>
                <c:pt idx="1">
                  <c:v>0.26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 начало уч. 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0.75000000000000144</c:v>
                </c:pt>
                <c:pt idx="1">
                  <c:v>0.68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 начало уч. Года 2017-2018</c:v>
                </c:pt>
                <c:pt idx="1">
                  <c:v>конец уч.года 2017-2018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6.0000000000000032E-2</c:v>
                </c:pt>
                <c:pt idx="1">
                  <c:v>6.0000000000000032E-2</c:v>
                </c:pt>
              </c:numCache>
            </c:numRef>
          </c:val>
        </c:ser>
        <c:axId val="82658432"/>
        <c:axId val="82659968"/>
      </c:barChart>
      <c:catAx>
        <c:axId val="82658432"/>
        <c:scaling>
          <c:orientation val="minMax"/>
        </c:scaling>
        <c:axPos val="b"/>
        <c:numFmt formatCode="General" sourceLinked="1"/>
        <c:tickLblPos val="nextTo"/>
        <c:crossAx val="82659968"/>
        <c:crosses val="autoZero"/>
        <c:auto val="1"/>
        <c:lblAlgn val="ctr"/>
        <c:lblOffset val="100"/>
      </c:catAx>
      <c:valAx>
        <c:axId val="82659968"/>
        <c:scaling>
          <c:orientation val="minMax"/>
        </c:scaling>
        <c:axPos val="l"/>
        <c:majorGridlines/>
        <c:numFmt formatCode="0%" sourceLinked="1"/>
        <c:tickLblPos val="nextTo"/>
        <c:crossAx val="82658432"/>
        <c:crosses val="autoZero"/>
        <c:crossBetween val="between"/>
      </c:valAx>
      <c:spPr>
        <a:noFill/>
        <a:ln w="25378">
          <a:noFill/>
        </a:ln>
      </c:spPr>
    </c:plotArea>
    <c:legend>
      <c:legendPos val="r"/>
      <c:layout>
        <c:manualLayout>
          <c:xMode val="edge"/>
          <c:yMode val="edge"/>
          <c:x val="0.68074495638540511"/>
          <c:y val="0.37070491188601501"/>
          <c:w val="0.2420051453964282"/>
          <c:h val="0.25858942632171"/>
        </c:manualLayout>
      </c:layout>
    </c:legend>
    <c:plotVisOnly val="1"/>
    <c:dispBlanksAs val="gap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15346832808050609"/>
          <c:y val="2.9089110218984773E-2"/>
          <c:w val="0.51983295715680711"/>
          <c:h val="0.71130647645757306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2018-2019</c:v>
                </c:pt>
                <c:pt idx="1">
                  <c:v>конец уч. года 2018-2019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 formatCode="0%">
                  <c:v>0.18000000000000024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2018-2019</c:v>
                </c:pt>
                <c:pt idx="1">
                  <c:v>конец уч. года 2018-2019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 formatCode="0%">
                  <c:v>0.77000000000000146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уч.года 2018-2019</c:v>
                </c:pt>
                <c:pt idx="1">
                  <c:v>конец уч. года 2018-2019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 formatCode="0%">
                  <c:v>0.05</c:v>
                </c:pt>
              </c:numCache>
            </c:numRef>
          </c:val>
        </c:ser>
        <c:axId val="88014208"/>
        <c:axId val="88016000"/>
      </c:barChart>
      <c:catAx>
        <c:axId val="88014208"/>
        <c:scaling>
          <c:orientation val="minMax"/>
        </c:scaling>
        <c:axPos val="b"/>
        <c:numFmt formatCode="General" sourceLinked="1"/>
        <c:tickLblPos val="nextTo"/>
        <c:crossAx val="88016000"/>
        <c:crosses val="autoZero"/>
        <c:auto val="1"/>
        <c:lblAlgn val="ctr"/>
        <c:lblOffset val="100"/>
      </c:catAx>
      <c:valAx>
        <c:axId val="88016000"/>
        <c:scaling>
          <c:orientation val="minMax"/>
        </c:scaling>
        <c:axPos val="l"/>
        <c:majorGridlines/>
        <c:numFmt formatCode="0%" sourceLinked="1"/>
        <c:tickLblPos val="nextTo"/>
        <c:crossAx val="88014208"/>
        <c:crosses val="autoZero"/>
        <c:crossBetween val="between"/>
      </c:valAx>
      <c:spPr>
        <a:noFill/>
        <a:ln w="25379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2016-2017</c:v>
                </c:pt>
                <c:pt idx="1">
                  <c:v>конец уч.года 2016-2017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0.14000000000000001</c:v>
                </c:pt>
                <c:pt idx="1">
                  <c:v>0.11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2016-2017</c:v>
                </c:pt>
                <c:pt idx="1">
                  <c:v>конец уч.года 2016-2017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0.48000000000000032</c:v>
                </c:pt>
                <c:pt idx="1">
                  <c:v>0.83000000000000063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 года 2016-2017</c:v>
                </c:pt>
                <c:pt idx="1">
                  <c:v>конец уч.года 2016-2017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0.38000000000000073</c:v>
                </c:pt>
                <c:pt idx="1">
                  <c:v>6.0000000000000032E-2</c:v>
                </c:pt>
              </c:numCache>
            </c:numRef>
          </c:val>
        </c:ser>
        <c:axId val="88074496"/>
        <c:axId val="88145920"/>
      </c:barChart>
      <c:catAx>
        <c:axId val="88074496"/>
        <c:scaling>
          <c:orientation val="minMax"/>
        </c:scaling>
        <c:axPos val="b"/>
        <c:numFmt formatCode="General" sourceLinked="1"/>
        <c:tickLblPos val="nextTo"/>
        <c:crossAx val="88145920"/>
        <c:crosses val="autoZero"/>
        <c:auto val="1"/>
        <c:lblAlgn val="ctr"/>
        <c:lblOffset val="100"/>
      </c:catAx>
      <c:valAx>
        <c:axId val="88145920"/>
        <c:scaling>
          <c:orientation val="minMax"/>
        </c:scaling>
        <c:axPos val="l"/>
        <c:majorGridlines/>
        <c:numFmt formatCode="0%" sourceLinked="1"/>
        <c:tickLblPos val="nextTo"/>
        <c:crossAx val="88074496"/>
        <c:crosses val="autoZero"/>
        <c:crossBetween val="between"/>
      </c:valAx>
      <c:spPr>
        <a:noFill/>
        <a:ln w="25394">
          <a:noFill/>
        </a:ln>
      </c:spPr>
    </c:plotArea>
    <c:legend>
      <c:legendPos val="r"/>
      <c:layout>
        <c:manualLayout>
          <c:xMode val="edge"/>
          <c:yMode val="edge"/>
          <c:x val="0.67640845569979724"/>
          <c:y val="0.36711334160153059"/>
          <c:w val="0.22217918706107531"/>
          <c:h val="0.26577254766231234"/>
        </c:manualLayout>
      </c:layout>
    </c:legend>
    <c:plotVisOnly val="1"/>
    <c:dispBlanksAs val="gap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уч.г.2017-2018</c:v>
                </c:pt>
                <c:pt idx="1">
                  <c:v>конец уч.г.2017-2018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0.41000000000000031</c:v>
                </c:pt>
                <c:pt idx="1">
                  <c:v>0.44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уч.г.2017-2018</c:v>
                </c:pt>
                <c:pt idx="1">
                  <c:v>конец уч.г.2017-2018</c:v>
                </c:pt>
              </c:strCache>
            </c:strRef>
          </c:cat>
          <c:val>
            <c:numRef>
              <c:f>Лист1!$C$2:$C$3</c:f>
              <c:numCache>
                <c:formatCode>0%</c:formatCode>
                <c:ptCount val="2"/>
                <c:pt idx="0">
                  <c:v>0.53</c:v>
                </c:pt>
                <c:pt idx="1">
                  <c:v>0.56000000000000005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начало уч.г.2017-2018</c:v>
                </c:pt>
                <c:pt idx="1">
                  <c:v>конец уч.г.2017-2018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>
                  <c:v>6.0000000000000032E-2</c:v>
                </c:pt>
                <c:pt idx="1">
                  <c:v>0</c:v>
                </c:pt>
              </c:numCache>
            </c:numRef>
          </c:val>
        </c:ser>
        <c:axId val="88179456"/>
        <c:axId val="88180992"/>
      </c:barChart>
      <c:catAx>
        <c:axId val="88179456"/>
        <c:scaling>
          <c:orientation val="minMax"/>
        </c:scaling>
        <c:axPos val="b"/>
        <c:numFmt formatCode="General" sourceLinked="1"/>
        <c:tickLblPos val="nextTo"/>
        <c:crossAx val="88180992"/>
        <c:crosses val="autoZero"/>
        <c:auto val="1"/>
        <c:lblAlgn val="ctr"/>
        <c:lblOffset val="100"/>
      </c:catAx>
      <c:valAx>
        <c:axId val="88180992"/>
        <c:scaling>
          <c:orientation val="minMax"/>
        </c:scaling>
        <c:axPos val="l"/>
        <c:majorGridlines/>
        <c:numFmt formatCode="0%" sourceLinked="1"/>
        <c:tickLblPos val="nextTo"/>
        <c:crossAx val="88179456"/>
        <c:crosses val="autoZero"/>
        <c:crossBetween val="between"/>
      </c:valAx>
      <c:spPr>
        <a:noFill/>
        <a:ln w="25384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18.01.2019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112451F-9029-41EB-BFD1-DD8D05171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18.01.2019</a:t>
            </a:r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202"/>
            <a:ext cx="5486400" cy="44755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73F452-697E-4E82-97AC-13042B7A4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18.01.2019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3AFCE15-BADD-4A4A-B546-A984545AB4E0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Пасечник Е.А.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ru-RU" smtClean="0"/>
              <a:t>18.01.2019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73F452-697E-4E82-97AC-13042B7A4904}" type="slidenum">
              <a:rPr lang="ru-RU" smtClean="0"/>
              <a:pPr>
                <a:defRPr/>
              </a:pPr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Капля 3"/>
          <p:cNvSpPr/>
          <p:nvPr userDrawn="1"/>
        </p:nvSpPr>
        <p:spPr>
          <a:xfrm>
            <a:off x="0" y="0"/>
            <a:ext cx="9144000" cy="5143500"/>
          </a:xfrm>
          <a:prstGeom prst="teardrop">
            <a:avLst/>
          </a:prstGeom>
          <a:gradFill flip="none" rotWithShape="1">
            <a:gsLst>
              <a:gs pos="0">
                <a:schemeClr val="accent5">
                  <a:shade val="51000"/>
                  <a:satMod val="130000"/>
                  <a:alpha val="0"/>
                </a:schemeClr>
              </a:gs>
              <a:gs pos="80000">
                <a:schemeClr val="accent5">
                  <a:shade val="93000"/>
                  <a:satMod val="130000"/>
                </a:schemeClr>
              </a:gs>
              <a:gs pos="100000">
                <a:schemeClr val="accent5">
                  <a:shade val="94000"/>
                  <a:satMod val="13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9" descr="1.jpg"/>
          <p:cNvPicPr>
            <a:picLocks noChangeAspect="1"/>
          </p:cNvPicPr>
          <p:nvPr userDrawn="1"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8" y="2643188"/>
            <a:ext cx="571500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13" descr="istockphoto-512060613-612x612.jpg"/>
          <p:cNvPicPr>
            <a:picLocks noChangeAspect="1"/>
          </p:cNvPicPr>
          <p:nvPr userDrawn="1"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8125" y="3714750"/>
            <a:ext cx="928688" cy="108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4" descr="8710d920d76daa18adf8e4d5cd3e437b.image.271x280.gif"/>
          <p:cNvPicPr>
            <a:picLocks noChangeAspect="1"/>
          </p:cNvPicPr>
          <p:nvPr userDrawn="1"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50" y="4286250"/>
            <a:ext cx="760413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5" descr="june2516.gif"/>
          <p:cNvPicPr>
            <a:picLocks noChangeAspect="1"/>
          </p:cNvPicPr>
          <p:nvPr userDrawn="1"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572125" y="4357688"/>
            <a:ext cx="714375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16" descr="зд.jpg"/>
          <p:cNvPicPr>
            <a:picLocks noChangeAspect="1"/>
          </p:cNvPicPr>
          <p:nvPr userDrawn="1"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50" y="3500438"/>
            <a:ext cx="785813" cy="101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7" descr="зд.jpg"/>
          <p:cNvPicPr>
            <a:picLocks noChangeAspect="1"/>
          </p:cNvPicPr>
          <p:nvPr userDrawn="1"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86750" y="2643188"/>
            <a:ext cx="857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8" descr="11.jpg"/>
          <p:cNvPicPr>
            <a:picLocks noChangeAspect="1"/>
          </p:cNvPicPr>
          <p:nvPr userDrawn="1"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43688" y="3786188"/>
            <a:ext cx="1089025" cy="124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9" descr="clip-art-playing-342512.jpg"/>
          <p:cNvPicPr>
            <a:picLocks noChangeAspect="1"/>
          </p:cNvPicPr>
          <p:nvPr userDrawn="1"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813" y="4138613"/>
            <a:ext cx="785812" cy="862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68DBA-D8C0-402A-B979-7CF5C8E28242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14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6BCE4-FFB0-47AA-BA78-EC27CA740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7B3E8-9CE9-4974-837A-003FAD01C01C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78AD8F-8D8F-410D-9486-F30D827F41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42F09-F726-48E3-AB07-0FEB40CA354C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2A518-8F76-4449-8D9A-DFB9C2E43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8" descr="зд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929063"/>
            <a:ext cx="8572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E4F9E-224A-4AE8-888B-BD1A172D72C2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BDE53-6340-49D9-B262-D575A505E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B801A4-0E05-4EDC-8DBE-FF592A228F34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9C6214-1FF6-42F5-AC36-0604B0C7C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boy-clipart-baseball-player-16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406" y="3857652"/>
            <a:ext cx="1081476" cy="121442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5487B-CB0B-4F89-B861-BEE6259223CA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DCFAE8-E6D7-4020-B625-713F449F7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8" descr="1817e40a6bcb61d74b0c3eedd2b5637f_t.jpe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50" y="3857625"/>
            <a:ext cx="785813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DEF7C-E600-4861-90F3-E7C5264C093A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9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10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5A18C-C487-45ED-9B3D-05B20482B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8" descr="зд.jpg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875" y="3714750"/>
            <a:ext cx="857250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6CC709-4AD7-496E-9862-843986135DFA}" type="datetime1">
              <a:rPr lang="ru-RU"/>
              <a:pPr>
                <a:defRPr/>
              </a:pPr>
              <a:t>04.12.2020</a:t>
            </a:fld>
            <a:endParaRPr lang="ru-RU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CC0C65-9AB5-48C7-8692-54945C0578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Baby Pooh and Friends 65 iron on stickers (heat transfer).gif"/>
          <p:cNvPicPr>
            <a:picLocks noChangeAspect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072438" y="3786188"/>
            <a:ext cx="7620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C850C-B519-4727-B5A6-06D0439AB168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E5750-25F1-41DE-8158-A64B4C740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21BFF-F219-440C-9ED8-B75E43C2B889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BA60D-53EB-46C1-B991-B24A9A0C3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A678C-E559-4C13-9CB0-EA8C38CB7C2B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CB1FC5-4807-489C-89FD-47B4C7E62D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33B284-E0A9-443B-B30D-F9A2E42B672D}" type="datetime1">
              <a:rPr lang="ru-RU"/>
              <a:pPr>
                <a:defRPr/>
              </a:pPr>
              <a:t>04.12.2020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ru-RU"/>
              <a:t>Пасечник Е.А.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759222-7D40-4D3A-987E-E8C6BE774D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Рамка 7"/>
          <p:cNvSpPr/>
          <p:nvPr userDrawn="1"/>
        </p:nvSpPr>
        <p:spPr>
          <a:xfrm>
            <a:off x="-32" y="0"/>
            <a:ext cx="9144000" cy="5143500"/>
          </a:xfrm>
          <a:prstGeom prst="frame">
            <a:avLst>
              <a:gd name="adj1" fmla="val 977"/>
            </a:avLst>
          </a:prstGeom>
          <a:solidFill>
            <a:srgbClr val="00B0F0"/>
          </a:solidFill>
          <a:ln>
            <a:solidFill>
              <a:srgbClr val="00B0F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94" r:id="rId1"/>
    <p:sldLayoutId id="2147484295" r:id="rId2"/>
    <p:sldLayoutId id="2147484289" r:id="rId3"/>
    <p:sldLayoutId id="2147484296" r:id="rId4"/>
    <p:sldLayoutId id="2147484297" r:id="rId5"/>
    <p:sldLayoutId id="2147484298" r:id="rId6"/>
    <p:sldLayoutId id="2147484299" r:id="rId7"/>
    <p:sldLayoutId id="2147484290" r:id="rId8"/>
    <p:sldLayoutId id="2147484291" r:id="rId9"/>
    <p:sldLayoutId id="2147484292" r:id="rId10"/>
    <p:sldLayoutId id="2147484293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6.xml"/><Relationship Id="rId5" Type="http://schemas.openxmlformats.org/officeDocument/2006/relationships/chart" Target="../charts/chart14.xml"/><Relationship Id="rId4" Type="http://schemas.openxmlformats.org/officeDocument/2006/relationships/chart" Target="../charts/chart1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10" Type="http://schemas.openxmlformats.org/officeDocument/2006/relationships/image" Target="../media/image50.jpeg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5800" y="771525"/>
            <a:ext cx="7772400" cy="1079500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развития детский сад №7 «</a:t>
            </a:r>
            <a:r>
              <a:rPr lang="ru-RU" sz="18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1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endParaRPr lang="ru-RU" sz="1800" b="1" dirty="0" smtClean="0">
              <a:solidFill>
                <a:srgbClr val="C0000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1388"/>
            <a:ext cx="6296025" cy="1800225"/>
          </a:xfrm>
        </p:spPr>
        <p:txBody>
          <a:bodyPr rtlCol="0">
            <a:normAutofit fontScale="85000" lnSpcReduction="10000"/>
          </a:bodyPr>
          <a:lstStyle/>
          <a:p>
            <a:pPr>
              <a:defRPr/>
            </a:pPr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</a:p>
          <a:p>
            <a:pPr>
              <a:defRPr/>
            </a:pPr>
            <a:r>
              <a:rPr lang="ru-RU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Инструктора по физической культуре</a:t>
            </a:r>
          </a:p>
          <a:p>
            <a:pPr>
              <a:defRPr/>
            </a:pPr>
            <a:r>
              <a:rPr lang="ru-RU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Собенниковой</a:t>
            </a: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Ольги Владимировны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4294967295"/>
          </p:nvPr>
        </p:nvSpPr>
        <p:spPr>
          <a:xfrm>
            <a:off x="3276600" y="4732338"/>
            <a:ext cx="2895600" cy="274637"/>
          </a:xfrm>
        </p:spPr>
        <p:txBody>
          <a:bodyPr/>
          <a:lstStyle/>
          <a:p>
            <a:pPr>
              <a:defRPr/>
            </a:pPr>
            <a:r>
              <a:rPr lang="ru-RU" sz="1400" b="1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пгт.Первомайский</a:t>
            </a:r>
            <a:endParaRPr lang="ru-RU" sz="14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4300538"/>
            <a:ext cx="696913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83518"/>
            <a:ext cx="8445500" cy="288006"/>
          </a:xfrm>
        </p:spPr>
        <p:txBody>
          <a:bodyPr/>
          <a:lstStyle/>
          <a:p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«В своей работе я использую нестандартное оборудование</a:t>
            </a:r>
            <a:b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даёт ребёнку богатый спектр новых ощущений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pic>
        <p:nvPicPr>
          <p:cNvPr id="4" name="Picture 5" descr="I:\нестандартное оборудование фото-моё\IMG_20170925_04281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771550"/>
            <a:ext cx="1563490" cy="18002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5" name="Picture 7" descr="I:\нестандартное оборудование фото-моё\IMG_20170802_11105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04248" y="771550"/>
            <a:ext cx="2024184" cy="16530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6" name="Picture 3" descr="I:\нестандартное оборудование фото-моё\IMG_20170928_09162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79512" y="2859782"/>
            <a:ext cx="2088232" cy="13856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8" name="Picture 8" descr="I:\нестандартное оборудование фото-моё\IMG_20170706_0504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499992" y="915566"/>
            <a:ext cx="2019334" cy="1368152"/>
          </a:xfrm>
          <a:prstGeom prst="round2DiagRect">
            <a:avLst>
              <a:gd name="adj1" fmla="val 16667"/>
              <a:gd name="adj2" fmla="val 444"/>
            </a:avLst>
          </a:prstGeom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Picture 2" descr="C:\Users\dom\Desktop\овз\1516702123805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195736" y="1059582"/>
            <a:ext cx="1999988" cy="14671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0" name="Picture 4" descr="I:\нестандартное оборудование фото-моё\IMG_20170928_091440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7092280" y="2859782"/>
            <a:ext cx="1872208" cy="167138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8443" name="Picture 11" descr="C:\Users\Юлия\Desktop\20180518_110030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483768" y="2931790"/>
            <a:ext cx="2176242" cy="136815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8444" name="Picture 12" descr="C:\Users\Юлия\Desktop\20180517_120114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 rot="10800000">
            <a:off x="5004048" y="2715766"/>
            <a:ext cx="1800200" cy="144016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Спортивно-оздоровительные мероприятия»</a:t>
            </a:r>
            <a:endParaRPr lang="ru-RU" sz="36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pic>
        <p:nvPicPr>
          <p:cNvPr id="5" name="Picture 6" descr="I:\для Собениковой оли\SAM_028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059582"/>
            <a:ext cx="2275561" cy="144016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  <p:pic>
        <p:nvPicPr>
          <p:cNvPr id="20488" name="Picture 8" descr="C:\Users\Юлия\Desktop\IMG_20161121_0924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00192" y="1131590"/>
            <a:ext cx="2160240" cy="1440159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0489" name="Picture 9" descr="C:\Users\Юлия\Desktop\20170329_09575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84168" y="2787774"/>
            <a:ext cx="2768307" cy="1557173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0490" name="Picture 10" descr="C:\Users\Юлия\Desktop\SAM_1559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39552" y="2787774"/>
            <a:ext cx="2280253" cy="165618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10" name="Picture 5" descr="C:\Users\Юлия\Desktop\20180518_111536-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79912" y="1419622"/>
            <a:ext cx="1944216" cy="2736304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успеваемости и качества знаний воспитанников</a:t>
            </a:r>
            <a:endParaRPr lang="ru-RU" sz="2400" dirty="0" smtClean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graphicFrame>
        <p:nvGraphicFramePr>
          <p:cNvPr id="6" name="Содержимое 11"/>
          <p:cNvGraphicFramePr>
            <a:graphicFrameLocks/>
          </p:cNvGraphicFramePr>
          <p:nvPr/>
        </p:nvGraphicFramePr>
        <p:xfrm>
          <a:off x="457200" y="1630363"/>
          <a:ext cx="4040188" cy="2963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9" name="Прямоугольник 4"/>
          <p:cNvSpPr>
            <a:spLocks noChangeArrowheads="1"/>
          </p:cNvSpPr>
          <p:nvPr/>
        </p:nvSpPr>
        <p:spPr bwMode="auto">
          <a:xfrm>
            <a:off x="2632075" y="1131888"/>
            <a:ext cx="42433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2015 года рождения- группа №2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успеваемости и качества знаний воспитанников</a:t>
            </a:r>
            <a:endParaRPr lang="ru-RU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054" name="Текст 2"/>
          <p:cNvSpPr>
            <a:spLocks noGrp="1"/>
          </p:cNvSpPr>
          <p:nvPr>
            <p:ph type="body" idx="1"/>
          </p:nvPr>
        </p:nvSpPr>
        <p:spPr>
          <a:xfrm>
            <a:off x="250825" y="1347788"/>
            <a:ext cx="4246563" cy="503237"/>
          </a:xfrm>
        </p:spPr>
        <p:txBody>
          <a:bodyPr/>
          <a:lstStyle/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2014 года рождения- группа №4</a:t>
            </a:r>
          </a:p>
          <a:p>
            <a:endParaRPr lang="ru-RU" sz="16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5" name="Текст 4"/>
          <p:cNvSpPr>
            <a:spLocks noGrp="1"/>
          </p:cNvSpPr>
          <p:nvPr>
            <p:ph type="body" sz="quarter" idx="3"/>
          </p:nvPr>
        </p:nvSpPr>
        <p:spPr>
          <a:xfrm>
            <a:off x="4572000" y="1058863"/>
            <a:ext cx="4041775" cy="481012"/>
          </a:xfrm>
        </p:spPr>
        <p:txBody>
          <a:bodyPr/>
          <a:lstStyle/>
          <a:p>
            <a:r>
              <a:rPr lang="ru-RU" sz="160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2014 года рождения - группа№4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graphicFrame>
        <p:nvGraphicFramePr>
          <p:cNvPr id="9" name="Содержимое 11"/>
          <p:cNvGraphicFramePr>
            <a:graphicFrameLocks noGrp="1"/>
          </p:cNvGraphicFramePr>
          <p:nvPr>
            <p:ph sz="half" idx="2"/>
          </p:nvPr>
        </p:nvGraphicFramePr>
        <p:xfrm>
          <a:off x="457200" y="1630363"/>
          <a:ext cx="4040188" cy="2963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Диаграмма 13"/>
          <p:cNvGraphicFramePr>
            <a:graphicFrameLocks/>
          </p:cNvGraphicFramePr>
          <p:nvPr/>
        </p:nvGraphicFramePr>
        <p:xfrm>
          <a:off x="539750" y="1779588"/>
          <a:ext cx="3887788" cy="280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Содержимое 14"/>
          <p:cNvGraphicFramePr>
            <a:graphicFrameLocks noGrp="1"/>
          </p:cNvGraphicFramePr>
          <p:nvPr>
            <p:ph sz="quarter" idx="4"/>
          </p:nvPr>
        </p:nvGraphicFramePr>
        <p:xfrm>
          <a:off x="4645025" y="1630363"/>
          <a:ext cx="4041775" cy="29638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411163"/>
            <a:ext cx="8229600" cy="936625"/>
          </a:xfrm>
        </p:spPr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успеваемости и качества знаний воспитанников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2013года рождения</a:t>
            </a:r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Группа №5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</a:t>
            </a:r>
            <a:r>
              <a:rPr lang="ru-RU" dirty="0" smtClean="0"/>
              <a:t>. Первомайский</a:t>
            </a:r>
            <a:endParaRPr lang="ru-RU" dirty="0"/>
          </a:p>
        </p:txBody>
      </p:sp>
      <p:graphicFrame>
        <p:nvGraphicFramePr>
          <p:cNvPr id="7" name="Диаграмма 3"/>
          <p:cNvGraphicFramePr>
            <a:graphicFrameLocks/>
          </p:cNvGraphicFramePr>
          <p:nvPr/>
        </p:nvGraphicFramePr>
        <p:xfrm>
          <a:off x="395288" y="1203325"/>
          <a:ext cx="3313112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4"/>
          <p:cNvGraphicFramePr>
            <a:graphicFrameLocks/>
          </p:cNvGraphicFramePr>
          <p:nvPr/>
        </p:nvGraphicFramePr>
        <p:xfrm>
          <a:off x="3348038" y="1276350"/>
          <a:ext cx="2879725" cy="2663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5"/>
          <p:cNvGraphicFramePr>
            <a:graphicFrameLocks/>
          </p:cNvGraphicFramePr>
          <p:nvPr/>
        </p:nvGraphicFramePr>
        <p:xfrm>
          <a:off x="6156325" y="1276350"/>
          <a:ext cx="2808288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195263"/>
            <a:ext cx="8229600" cy="857250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успеваемости и качества знаний воспитанников </a:t>
            </a:r>
            <a:b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2013 года рождения группа №6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</a:t>
            </a:r>
            <a:r>
              <a:rPr lang="ru-RU" dirty="0" smtClean="0"/>
              <a:t>. Первомайский</a:t>
            </a:r>
            <a:endParaRPr lang="ru-RU" dirty="0"/>
          </a:p>
        </p:txBody>
      </p:sp>
      <p:graphicFrame>
        <p:nvGraphicFramePr>
          <p:cNvPr id="7" name="Диаграмма 3"/>
          <p:cNvGraphicFramePr>
            <a:graphicFrameLocks/>
          </p:cNvGraphicFramePr>
          <p:nvPr/>
        </p:nvGraphicFramePr>
        <p:xfrm>
          <a:off x="395288" y="1492250"/>
          <a:ext cx="2808287" cy="2592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Диаграмма 4"/>
          <p:cNvGraphicFramePr>
            <a:graphicFrameLocks/>
          </p:cNvGraphicFramePr>
          <p:nvPr/>
        </p:nvGraphicFramePr>
        <p:xfrm>
          <a:off x="2987675" y="1635125"/>
          <a:ext cx="2879725" cy="230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Диаграмма 5"/>
          <p:cNvGraphicFramePr>
            <a:graphicFrameLocks/>
          </p:cNvGraphicFramePr>
          <p:nvPr/>
        </p:nvGraphicFramePr>
        <p:xfrm>
          <a:off x="5795963" y="1779588"/>
          <a:ext cx="3240087" cy="2305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Анализ успеваемости и качества знаний воспитанников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Дети 2012 года рождения группа №3</a:t>
            </a:r>
            <a:endParaRPr lang="ru-RU" sz="160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8" name="Диаграмма 3"/>
          <p:cNvGraphicFramePr>
            <a:graphicFrameLocks/>
          </p:cNvGraphicFramePr>
          <p:nvPr/>
        </p:nvGraphicFramePr>
        <p:xfrm>
          <a:off x="107950" y="1131888"/>
          <a:ext cx="2232025" cy="316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Диаграмма 4"/>
          <p:cNvGraphicFramePr>
            <a:graphicFrameLocks/>
          </p:cNvGraphicFramePr>
          <p:nvPr/>
        </p:nvGraphicFramePr>
        <p:xfrm>
          <a:off x="2124075" y="1131888"/>
          <a:ext cx="2303463" cy="2879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Диаграмма 5"/>
          <p:cNvGraphicFramePr>
            <a:graphicFrameLocks/>
          </p:cNvGraphicFramePr>
          <p:nvPr/>
        </p:nvGraphicFramePr>
        <p:xfrm>
          <a:off x="4500563" y="1131888"/>
          <a:ext cx="2159000" cy="28082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Диаграмма 6"/>
          <p:cNvGraphicFramePr>
            <a:graphicFrameLocks/>
          </p:cNvGraphicFramePr>
          <p:nvPr/>
        </p:nvGraphicFramePr>
        <p:xfrm>
          <a:off x="6659563" y="1276350"/>
          <a:ext cx="2233612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636588"/>
          </a:xfrm>
        </p:spPr>
        <p:txBody>
          <a:bodyPr/>
          <a:lstStyle/>
          <a:p>
            <a:pPr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Вот </a:t>
            </a:r>
            <a:r>
              <a:rPr lang="ru-RU" sz="3600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такая,я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разная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</a:t>
            </a:r>
            <a:r>
              <a:rPr lang="ru-RU" dirty="0" smtClean="0"/>
              <a:t>. Первомайский</a:t>
            </a:r>
            <a:endParaRPr lang="ru-RU" dirty="0"/>
          </a:p>
        </p:txBody>
      </p:sp>
      <p:pic>
        <p:nvPicPr>
          <p:cNvPr id="26626" name="Picture 2" descr="C:\Users\Юлия\Desktop\фото я\image (4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411510"/>
            <a:ext cx="1800200" cy="1800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27" name="Picture 3" descr="C:\Users\Юлия\Desktop\фото я\image (3)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699792" y="843558"/>
            <a:ext cx="1747960" cy="174796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28" name="Picture 4" descr="C:\Users\Юлия\Desktop\фото я\image (5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4048" y="843558"/>
            <a:ext cx="1814884" cy="1742876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29" name="Picture 5" descr="C:\Users\Юлия\Desktop\фото я\image (7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876256" y="339502"/>
            <a:ext cx="1800200" cy="1800200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30" name="Picture 6" descr="C:\Users\Юлия\Desktop\фото я\image (8)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251520" y="2427734"/>
            <a:ext cx="1899319" cy="1899319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31" name="Picture 7" descr="C:\Users\Юлия\Desktop\фото я\image (9)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835696" y="2931790"/>
            <a:ext cx="1712664" cy="1712664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32" name="Picture 8" descr="C:\Users\Юлия\Desktop\фото я\image (11)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7164288" y="2211710"/>
            <a:ext cx="1728192" cy="1728192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6634" name="Picture 10" descr="C:\Users\Юлия\Desktop\фото я\image (12).jpg"/>
          <p:cNvPicPr>
            <a:picLocks noChangeAspect="1"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5724128" y="3003798"/>
            <a:ext cx="1656183" cy="1656183"/>
          </a:xfrm>
          <a:prstGeom prst="rect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  <p:pic>
        <p:nvPicPr>
          <p:cNvPr id="23565" name="Picture 13" descr="C:\Users\Юлия\Desktop\image (2).jpg"/>
          <p:cNvPicPr>
            <a:picLocks noChangeAspect="1"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3779912" y="2787774"/>
            <a:ext cx="1656184" cy="194421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pic>
        <p:nvPicPr>
          <p:cNvPr id="27651" name="Picture 2" descr="C:\Users\Юлия\Desktop\0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31913" y="195263"/>
            <a:ext cx="5976937" cy="393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47664" y="987574"/>
          <a:ext cx="6144342" cy="3778234"/>
        </p:xfrm>
        <a:graphic>
          <a:graphicData uri="http://schemas.openxmlformats.org/drawingml/2006/table">
            <a:tbl>
              <a:tblPr/>
              <a:tblGrid>
                <a:gridCol w="1228785"/>
                <a:gridCol w="1228785"/>
                <a:gridCol w="1228785"/>
                <a:gridCol w="1129884"/>
                <a:gridCol w="1328103"/>
              </a:tblGrid>
              <a:tr h="3415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2014-2015учебный год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2015-2016 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2016-2017 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2017-2018учебный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2018-2019 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36639">
                <a:tc>
                  <a:txBody>
                    <a:bodyPr/>
                    <a:lstStyle/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1.Изучение методической литературы, интернет ресурсов.                                  2. Вносить изменения в календарные планы, учитывая результаты диагностических данных, анализа двигательной деятельности ребёнка и его индивидуальных особенностей                   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3. Систематизировать изученную литературу.       4. Посещение мастер классов и открытых занятий для инструкторов по физкультуре                            5Сделать картотеки «Утренняя гимнастика по возрастам».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Calibri"/>
                        </a:rPr>
                        <a:t>1. Изучение методической литературы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Преступить к составлению картотек: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-физминутки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-народные подвижные игры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 гимнастика для глаз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-считалки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Calibri"/>
                          <a:cs typeface="Calibri"/>
                        </a:rPr>
                        <a:t>3.Изготовить </a:t>
                      </a:r>
                      <a:endParaRPr lang="ru-RU" sz="700">
                        <a:latin typeface="Calibri"/>
                        <a:ea typeface="Calibri"/>
                        <a:cs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нетрадиционное спортивное оборудование : «Веселые ведерки» по цветам; массажные дорожки, обновить флажки; «Бильбоке».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4.Участие в работе педсовета, пед. часа.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6.Пополнение методической литературы.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1 Изучение методической литературы по самообразованию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2.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Создание нетрадиционных пособий: «Забей гол»; «Лыжи»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косички;корзинка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 ягодам; метки- цветочки , листья; « 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Кольцебросы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Calibri"/>
                        </a:rPr>
                        <a:t>3.Сделать картотеку –«Игровой </a:t>
                      </a:r>
                      <a:r>
                        <a:rPr lang="ru-RU" sz="700" dirty="0" err="1">
                          <a:latin typeface="Times New Roman"/>
                          <a:ea typeface="Calibri"/>
                          <a:cs typeface="Calibri"/>
                        </a:rPr>
                        <a:t>самомассаж</a:t>
                      </a:r>
                      <a:r>
                        <a:rPr lang="ru-RU" sz="700" dirty="0">
                          <a:latin typeface="Times New Roman"/>
                          <a:ea typeface="Calibri"/>
                          <a:cs typeface="Calibri"/>
                        </a:rPr>
                        <a:t>»; «Утренняя гимнастика в стихах»</a:t>
                      </a:r>
                      <a:endParaRPr lang="ru-RU" sz="7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Calibri"/>
                        </a:rPr>
                        <a:t>4.Обновить папки- передвижки</a:t>
                      </a:r>
                      <a:endParaRPr lang="ru-RU" sz="7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Calibri"/>
                        </a:rPr>
                        <a:t>5. Распечатать иллюстрации по ЗОЖ</a:t>
                      </a:r>
                      <a:endParaRPr lang="ru-RU" sz="7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Calibri"/>
                        </a:rPr>
                        <a:t>6.Пополнение методической литературы.</a:t>
                      </a:r>
                      <a:endParaRPr lang="ru-RU" sz="700" dirty="0">
                        <a:latin typeface="Calibri"/>
                        <a:ea typeface="Calibri"/>
                        <a:cs typeface="Calibri"/>
                      </a:endParaRPr>
                    </a:p>
                    <a:p>
                      <a:pPr marL="457200" algn="just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Calibri"/>
                        </a:rPr>
                        <a:t>7.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 Участие в работе педсовета, 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пед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Calibri"/>
                        </a:rPr>
                        <a:t>. часа, на сайтах.</a:t>
                      </a:r>
                      <a:endParaRPr lang="ru-RU" sz="700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1. Изучение методической литературы по самообразованию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2 .Сделать картотеку - «Дыхательная гимнастика»; «</a:t>
                      </a:r>
                      <a:r>
                        <a:rPr lang="ru-RU" sz="700" dirty="0" err="1">
                          <a:latin typeface="Times New Roman"/>
                          <a:ea typeface="Calibri"/>
                          <a:cs typeface="Times New Roman"/>
                        </a:rPr>
                        <a:t>Логоритмика</a:t>
                      </a: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3.Создать электронное </a:t>
                      </a:r>
                      <a:r>
                        <a:rPr lang="ru-RU" sz="700" dirty="0" err="1">
                          <a:latin typeface="Times New Roman"/>
                          <a:ea typeface="Calibri"/>
                          <a:cs typeface="Times New Roman"/>
                        </a:rPr>
                        <a:t>портфолио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Размещение материалов на сайте</a:t>
                      </a: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5.Участие в районных мероприятиях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6.Курсы повышения квалификации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7.Участие в открытых мероприятиях, в МО.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8.Изготовить </a:t>
                      </a:r>
                      <a:r>
                        <a:rPr lang="ru-RU" sz="700" dirty="0" err="1">
                          <a:latin typeface="Times New Roman"/>
                          <a:ea typeface="Calibri"/>
                          <a:cs typeface="Times New Roman"/>
                        </a:rPr>
                        <a:t>лэпбуки</a:t>
                      </a: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 «Виды спорта»;»Азбука Здоровья»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Создание нетрадиционных пособий: «Прожорливая лягушка»; «Цветы здоровья»;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 Лошадки»; «Дракончики».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1. Изучение методической литературы по самообразованию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2.Сделать картотеку -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«Игровой </a:t>
                      </a:r>
                      <a:r>
                        <a:rPr lang="ru-RU" sz="700" dirty="0" err="1">
                          <a:latin typeface="Times New Roman"/>
                          <a:ea typeface="Calibri"/>
                          <a:cs typeface="Times New Roman"/>
                        </a:rPr>
                        <a:t>Стретчинг</a:t>
                      </a: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» 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3.Мастер класс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4.Открытое районное физкультурное занятие «Зимние приключения»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5.Создать свой сайт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Повышение квалификации на курсах повышения квалификации.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7.Участие в открытых мероприятиях, в МО.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.Создание нетрадиционных пособий: «Смайлики – лапта»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9.Выступление на 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совете ДОУ.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67544" y="148256"/>
            <a:ext cx="867645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МАРШРУТ ПРОФЕССИОНАЛЬНОГО РАЗВИТИЯ ИНСТРУКТОРА ПО ФИЗИЧЕСКОЙ КУЛЬТУРЕ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4638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Инструктор по физической культуре: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Собенниковой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Ольги Владимировны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Содержимое 1"/>
          <p:cNvSpPr>
            <a:spLocks noGrp="1"/>
          </p:cNvSpPr>
          <p:nvPr>
            <p:ph sz="half" idx="1"/>
          </p:nvPr>
        </p:nvSpPr>
        <p:spPr>
          <a:xfrm>
            <a:off x="457200" y="1276350"/>
            <a:ext cx="5843588" cy="2735263"/>
          </a:xfrm>
        </p:spPr>
        <p:txBody>
          <a:bodyPr/>
          <a:lstStyle/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Я, </a:t>
            </a:r>
            <a:r>
              <a:rPr lang="ru-RU" sz="1400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Собенникова</a:t>
            </a: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Ольга Владимировна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Стаж работы в данном учреждении  - 20 лет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Стаж педагогической работы - 12 лет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Стаж работы в данной должности -  4 года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Образование среднее – специальное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Закончила»Читинский педагогический колледж»  30.06 2011 год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Квалификация: воспитатель  детей дошкольного возраста с дополнительной подготовкой руководитель физического воспитания.</a:t>
            </a:r>
          </a:p>
          <a:p>
            <a:pPr>
              <a:defRPr/>
            </a:pPr>
            <a:r>
              <a:rPr lang="ru-RU" sz="14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Специальность: воспитатель с правом обучения детей физической культуре</a:t>
            </a:r>
          </a:p>
          <a:p>
            <a:pPr>
              <a:defRPr/>
            </a:pPr>
            <a:endParaRPr lang="ru-RU" sz="1400" dirty="0" smtClean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1835150" y="555625"/>
            <a:ext cx="4184650" cy="647700"/>
          </a:xfrm>
        </p:spPr>
        <p:txBody>
          <a:bodyPr/>
          <a:lstStyle/>
          <a:p>
            <a:pPr algn="l">
              <a:defRPr/>
            </a:pP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Немного о  себе</a:t>
            </a:r>
            <a:endParaRPr lang="ru-RU" sz="3600" dirty="0" smtClean="0">
              <a:solidFill>
                <a:schemeClr val="accent5">
                  <a:lumMod val="50000"/>
                </a:schemeClr>
              </a:solidFill>
            </a:endParaRPr>
          </a:p>
          <a:p>
            <a:pPr>
              <a:defRPr/>
            </a:pPr>
            <a:endParaRPr lang="ru-RU" dirty="0"/>
          </a:p>
        </p:txBody>
      </p:sp>
      <p:pic>
        <p:nvPicPr>
          <p:cNvPr id="1026" name="Picture 2" descr="C:\Users\Юлия\Desktop\сайт\20200113_11274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5486"/>
            <a:ext cx="3024336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</a:t>
            </a:r>
            <a:r>
              <a:rPr lang="ru-RU" dirty="0" smtClean="0"/>
              <a:t>. Первомайский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15616" y="1"/>
            <a:ext cx="777686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tabLst>
                <a:tab pos="274638" algn="l"/>
              </a:tabLst>
            </a:pPr>
            <a:r>
              <a:rPr lang="ru-RU" sz="1100" i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ИНДИВИДУАЛЬНЫЙ МАРШРУТ ПРОФЕССИОНАЛЬНОГО РАЗВИТИЯ ИНСТРУКТОРА ПО ФИЗИЧЕСКОЙ КУЛЬТУРЕ 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tabLst>
                <a:tab pos="274638" algn="l"/>
              </a:tabLst>
            </a:pPr>
            <a:r>
              <a:rPr lang="ru-RU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Инструктор по физической культуре: </a:t>
            </a:r>
            <a:r>
              <a:rPr lang="ru-RU" sz="1100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Собенниковой</a:t>
            </a:r>
            <a:r>
              <a:rPr lang="ru-RU" sz="11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Ольги Владимировны</a:t>
            </a:r>
            <a:endParaRPr lang="ru-RU" sz="11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858719"/>
          <a:ext cx="6144345" cy="3452330"/>
        </p:xfrm>
        <a:graphic>
          <a:graphicData uri="http://schemas.openxmlformats.org/drawingml/2006/table">
            <a:tbl>
              <a:tblPr/>
              <a:tblGrid>
                <a:gridCol w="1267462"/>
                <a:gridCol w="1252818"/>
                <a:gridCol w="1185418"/>
                <a:gridCol w="1120994"/>
                <a:gridCol w="1317653"/>
              </a:tblGrid>
              <a:tr h="344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latin typeface="Times New Roman"/>
                          <a:ea typeface="Calibri"/>
                          <a:cs typeface="Times New Roman"/>
                        </a:rPr>
                        <a:t>2019-2020учебный год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2020-2021 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2021-2022 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2022-2023 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latin typeface="Times New Roman"/>
                          <a:ea typeface="Calibri"/>
                          <a:cs typeface="Times New Roman"/>
                        </a:rPr>
                        <a:t>2023-2024учебный год</a:t>
                      </a:r>
                      <a:endParaRPr lang="ru-RU" sz="7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07451">
                <a:tc>
                  <a:txBody>
                    <a:bodyPr/>
                    <a:lstStyle/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1.Изучение методической литературы, интернет ресурсов </a:t>
                      </a:r>
                      <a:r>
                        <a:rPr lang="ru-RU" sz="700" dirty="0" err="1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 самообразованию.                                2. Вносить изменения в календарные планы, учитывая результаты диагностических данных, анализа двигательной деятельности ребёнка и его индивидуальных особенностей                   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3. Систематизировать изученную литературу.      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r>
                        <a:rPr lang="ru-RU" sz="7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700" dirty="0" smtClean="0">
                          <a:latin typeface="Times New Roman"/>
                          <a:ea typeface="Calibri"/>
                          <a:cs typeface="Times New Roman"/>
                        </a:rPr>
                        <a:t>4.Создание нетрадиционного спорт .</a:t>
                      </a:r>
                      <a:r>
                        <a:rPr lang="ru-RU" sz="7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оборудования.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5. Сделать картотеку </a:t>
                      </a:r>
                      <a:r>
                        <a:rPr lang="ru-RU" sz="700" dirty="0" smtClean="0">
                          <a:latin typeface="Times New Roman"/>
                          <a:ea typeface="Calibri"/>
                          <a:cs typeface="Times New Roman"/>
                        </a:rPr>
                        <a:t>по </a:t>
                      </a:r>
                      <a:r>
                        <a:rPr lang="ru-RU" sz="700" dirty="0" err="1" smtClean="0">
                          <a:latin typeface="Times New Roman"/>
                          <a:ea typeface="Calibri"/>
                          <a:cs typeface="Times New Roman"/>
                        </a:rPr>
                        <a:t>логоритмике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Участие в работе педсовета, 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часа, на сайтах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9525" indent="-9525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74320" algn="l"/>
                        </a:tabLs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7.Пройти курс повышения квалификации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1Изучегние методической литературы по самообразованию.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2.Составить</a:t>
                      </a:r>
                      <a:r>
                        <a:rPr lang="ru-RU" sz="7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картотеку подвижные игры с </a:t>
                      </a:r>
                      <a:r>
                        <a:rPr lang="ru-RU" sz="700" baseline="0" dirty="0" err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фитболом</a:t>
                      </a:r>
                      <a:r>
                        <a:rPr lang="ru-RU" sz="7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700" dirty="0" smtClean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3. Изготовить нетрадиционное 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спортивное оборудование : «Весёлый тренажер-конструктор», «Спортивные шорты» 2 шт.пары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4.Участие в работе педсовета, </a:t>
                      </a:r>
                      <a:r>
                        <a:rPr lang="ru-RU" sz="700" dirty="0" err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</a:t>
                      </a: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 часа., поделиться опытом  работы по созданию сайта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5.Пополнение методической литературы.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6.Подать заявление на  аттестацию.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7.Приобрести волейбольную сетку.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latin typeface="Times New Roman"/>
                          <a:ea typeface="Calibri"/>
                          <a:cs typeface="Times New Roman"/>
                        </a:rPr>
                        <a:t>8.Участие в семинаре  </a:t>
                      </a:r>
                      <a:r>
                        <a:rPr lang="ru-RU" sz="700" dirty="0" smtClean="0">
                          <a:latin typeface="Times New Roman"/>
                          <a:ea typeface="Calibri"/>
                          <a:cs typeface="Times New Roman"/>
                        </a:rPr>
                        <a:t>«Спортивная направленность как средство эффективной поддержки и развития физических способностей у детей дошкольного возраста»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just">
                        <a:spcAft>
                          <a:spcPts val="0"/>
                        </a:spcAft>
                      </a:pPr>
                      <a:endParaRPr lang="ru-RU" sz="700" dirty="0"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526" marR="445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Информационная карта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843558"/>
            <a:ext cx="756083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Владею компьютерным оборудованием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:персональный компьютер, принтер, сканер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,ксерокс.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Владею компьютерными программами: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Microsoft  office. Power Point? Microsoft office Excel b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др.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Веду свой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блог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сайте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МААМ.ру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где размещаю свои разработки, обобщаю свой опыт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,обмениваюсь опытом и общаюсь с педагогами.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Адрес электронной почты :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olgasoba1979@mail.ru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11163"/>
            <a:ext cx="8229600" cy="2808287"/>
          </a:xfrm>
        </p:spPr>
        <p:txBody>
          <a:bodyPr/>
          <a:lstStyle/>
          <a:p>
            <a:pPr>
              <a:defRPr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Свою деятельность, как инструктора физической культуры считаю успешной. Так как успешное решение задач физического воспитания возможно лишь при осуществлении индивидуального подхода к детям во взаимосвязанной работе дошкольной образовательной организации и семьи. Все формы и виды в моей работе взаимосвязаны и дополняют друг друга. В совокупности они обеспечивают необходимый режим двигательной активности дошкольника. А в заключении хочется подчеркнуть, что я в своей работе стараюсь добиваться положительных результатов. И на занятия по физической культуре и утреннюю гимнастику мои воспитанники всегда идут с радостью, потому что они знают, что здесь смогут получить заряд энергии и положительные эмоции на целый день. Я счастлива, когда ребята с удовольствием идут ко мне в спортзал. Вот к чему я так стремлюсь.</a:t>
            </a:r>
            <a:b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Курсы повышения квалификации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1187450" y="1139825"/>
            <a:ext cx="6264275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Прохождение КПК:</a:t>
            </a:r>
          </a:p>
          <a:p>
            <a:pPr eaLnBrk="0" hangingPunct="0">
              <a:buFontTx/>
              <a:buChar char="•"/>
            </a:pP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«Адаптивная физическая культура и адаптивный </a:t>
            </a:r>
            <a:r>
              <a:rPr lang="ru-RU" dirty="0" smtClean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спорт»1.10-15.11.2017г. Рег.№5195;</a:t>
            </a:r>
            <a:endParaRPr lang="ru-RU" dirty="0">
              <a:solidFill>
                <a:srgbClr val="21596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«Физическое воспитание и формирование правил здорового образа жизни у детей дошкольного возраста в условиях реализации </a:t>
            </a:r>
            <a:r>
              <a:rPr lang="ru-RU" dirty="0" smtClean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ФГОС» 1.10-25.10.2017г. Рег.№КП2017/006084;</a:t>
            </a:r>
            <a:endParaRPr lang="ru-RU" dirty="0">
              <a:solidFill>
                <a:srgbClr val="21596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«Организация и проведение культурно- </a:t>
            </a:r>
            <a:r>
              <a:rPr lang="ru-RU" dirty="0" err="1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досуговых</a:t>
            </a: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мероприятий в соответствии с ФГОС </a:t>
            </a:r>
            <a:r>
              <a:rPr lang="ru-RU" dirty="0" smtClean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ДО»17.07-22.08.2018г. Рег.№22301;</a:t>
            </a:r>
            <a:endParaRPr lang="ru-RU" dirty="0">
              <a:solidFill>
                <a:srgbClr val="21596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>
              <a:buFontTx/>
              <a:buChar char="•"/>
            </a:pP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 Нетрадиционные технологии физического воспитания и гармонического развития дошкольников: </a:t>
            </a:r>
            <a:r>
              <a:rPr lang="ru-RU" dirty="0" err="1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фитбол</a:t>
            </a: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гимнастика, </a:t>
            </a:r>
            <a:r>
              <a:rPr lang="ru-RU" dirty="0" err="1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стретчинг</a:t>
            </a: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 </a:t>
            </a:r>
            <a:r>
              <a:rPr lang="ru-RU" dirty="0" err="1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психогимнастика</a:t>
            </a: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ru-RU" dirty="0" err="1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беби</a:t>
            </a:r>
            <a:r>
              <a:rPr lang="ru-RU" dirty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йога</a:t>
            </a:r>
            <a:r>
              <a:rPr lang="ru-RU" dirty="0" smtClean="0">
                <a:solidFill>
                  <a:srgbClr val="215968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.» 12.06.-11.07.2019г. Рег.№997</a:t>
            </a:r>
            <a:endParaRPr lang="ru-RU" dirty="0">
              <a:solidFill>
                <a:srgbClr val="215968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Первомайский.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483518"/>
            <a:ext cx="7056783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Мое педагогическое кредо: прививать интерес к физической культуре, приучать ребенка к здоровому образу жизни. Мы часто слышим: дети – наше будущее. Я формирую это будущее. И то, насколько дети будут успешны , счастливы, полезны для общества- зависит от состояния их здоровья, а значит и от меня .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«Физическое образование ребенка есть база для всего остального. Без правильного применения гигиены в развитии ребенка, без правильно поставленной физкультуры и спорта мы никогда не получим здорового поколения « А.Л.Луначарский</a:t>
            </a:r>
          </a:p>
          <a:p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Моя формула успеха = любовь к профессии + саморазвитие + исполнительность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95263"/>
            <a:ext cx="8229600" cy="1573212"/>
          </a:xfrm>
        </p:spPr>
        <p:txBody>
          <a:bodyPr/>
          <a:lstStyle/>
          <a:p>
            <a:pPr>
              <a:defRPr/>
            </a:pP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Физическое воспитание в ДОУ является действенным средством, способствующим разностороннему развитию ребёнка.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Процесс двигательной активности детей направлен на укрепление здоровья, совершенствование физиологических и психических функций организма, достижение хорошего уровня физической подготовленности.  </a:t>
            </a:r>
            <a:endParaRPr lang="ru-RU" sz="1600" i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pic>
        <p:nvPicPr>
          <p:cNvPr id="18436" name="Picture 6" descr="C:\Users\Юлия\Desktop\23 февраля -2019 год\20180521_1020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348038" y="1708150"/>
            <a:ext cx="2663825" cy="1511300"/>
          </a:xfrm>
          <a:noFill/>
        </p:spPr>
      </p:pic>
      <p:pic>
        <p:nvPicPr>
          <p:cNvPr id="18437" name="Picture 10" descr="C:\Users\Юлия\Desktop\23 февраля -2019 год\20180518_09565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8038" y="3292475"/>
            <a:ext cx="2663825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12" descr="C:\Users\Юлия\Desktop\23 февраля -2019 год\IMG-20190222-WA002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27763" y="1779588"/>
            <a:ext cx="1974850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8" descr="C:\Users\Юлия\Desktop\23 февраля -2019 год\IMG-20190221-WA0005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042988" y="1779588"/>
            <a:ext cx="208915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 и задачи педагогической деятельности.</a:t>
            </a:r>
            <a:endParaRPr lang="ru-RU" sz="28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900113" y="1058863"/>
            <a:ext cx="7272337" cy="31702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endParaRPr lang="ru-RU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Цели: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Поднять уровень физической подготовленности детей, создать условия для укрепления здоровья детей и формирования основы культуры здоровья, ценностного отношения к занятиям физической культурой, гармоничного физического развития.</a:t>
            </a:r>
          </a:p>
          <a:p>
            <a:pPr>
              <a:defRPr/>
            </a:pPr>
            <a:r>
              <a:rPr lang="ru-RU" sz="14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 </a:t>
            </a:r>
          </a:p>
          <a:p>
            <a:pPr>
              <a:buFontTx/>
              <a:buChar char="-"/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Создание специальных условий для овладения детьми двигательных умений и навыков, развития у них двигательных способностей; 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Профилактика нарушений физического развития дошкольников; 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-Оздоровление детского организма путем использования </a:t>
            </a:r>
            <a:r>
              <a:rPr lang="ru-RU" sz="14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технологий и закаливающих мероприятий;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- Формирование устойчивого интереса к занятиям физической культурой и спортом;</a:t>
            </a:r>
          </a:p>
          <a:p>
            <a:pPr>
              <a:defRPr/>
            </a:pPr>
            <a:r>
              <a:rPr lang="ru-RU" sz="14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Воспитание умений рационально использовать физические упражнения в самостоятельной двигательной деятельности; - Способствовать развитию физических качеств (скоростных, силовых, гибкости, выносливости и координации);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088" y="268288"/>
            <a:ext cx="7416800" cy="43084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Основное направление работы с дошкольниками -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коррекция физического и психического здоровья ребёнка, формирование представлений у воспитанников о здоровом образе жизни.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Поэтому в своей работе применяю следующие педагогические технологии: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технологии;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технология исследовательской деятельности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информационно-коммуникационные технологии;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личностно-ориентированные технологии;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игровые технологии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Планируя свою работу, использую как традиционные, так и нетрадиционные виды физкультурных занятий: сюжетные, тренировочные, комплексные, тематические, игры-эстафеты.</a:t>
            </a:r>
            <a:b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Кроме этого, включаю в занятия элементы ритмической гимнастики,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логоритмические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упражнения, игрового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стретчинга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релаксации,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самомассажа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упражнения,так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же методику А. Н </a:t>
            </a:r>
            <a:r>
              <a:rPr lang="ru-RU" sz="1600" dirty="0" err="1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Стрельниковой</a:t>
            </a:r>
            <a:r>
              <a:rPr lang="ru-RU" sz="16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совершенствование дыхательных способностей детей.</a:t>
            </a:r>
            <a: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Работа в интернет ресурсах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</a:t>
            </a:r>
            <a:r>
              <a:rPr lang="ru-RU" dirty="0" smtClean="0"/>
              <a:t>. Первомайский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8888" y="1276350"/>
            <a:ext cx="6626225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сайтах размещаю свои разработки, обмениваюсь опытом и общаюсь с педагогами</a:t>
            </a:r>
          </a:p>
          <a:p>
            <a:pPr>
              <a:defRPr/>
            </a:pP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22533" name="Picture 6" descr="C:\Users\Юлия\Desktop\1016390-016-015-sert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47813" y="2139950"/>
            <a:ext cx="180022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7" descr="C:\Users\Юлия\Desktop\1017178-149-150-sert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851275" y="1995488"/>
            <a:ext cx="1800225" cy="254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C:\Users\Юлия\Desktop\1017181-016-015-sert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2126913" y="-13557250"/>
            <a:ext cx="12587287" cy="1778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9" descr="C:\Users\Юлия\Desktop\1017181-016-015-sert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156325" y="2066925"/>
            <a:ext cx="1728788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195263"/>
            <a:ext cx="8229600" cy="504825"/>
          </a:xfrm>
        </p:spPr>
        <p:txBody>
          <a:bodyPr/>
          <a:lstStyle/>
          <a:p>
            <a:pPr>
              <a:defRPr/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Мои достижения </a:t>
            </a:r>
            <a:endParaRPr lang="ru-RU" sz="2400" b="1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err="1" smtClean="0"/>
              <a:t>пгт.Первомайский</a:t>
            </a:r>
            <a:endParaRPr lang="ru-RU" dirty="0"/>
          </a:p>
        </p:txBody>
      </p:sp>
      <p:pic>
        <p:nvPicPr>
          <p:cNvPr id="16388" name="Picture 2" descr="C:\Users\Юлия\Desktop\диплом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483518"/>
            <a:ext cx="194468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89" name="Picture 5" descr="C:\Users\Юлия\Desktop\20190205_121952-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23728" y="771550"/>
            <a:ext cx="1872208" cy="280831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91" name="Picture 7" descr="C:\Users\Юлия\Desktop\20190205_122036-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436096" y="699542"/>
            <a:ext cx="1800200" cy="271225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90" name="Picture 6" descr="C:\Users\Юлия\Desktop\20190205_121757-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07904" y="1419622"/>
            <a:ext cx="1872208" cy="2808312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16393" name="Picture 9" descr="C:\Users\Юлия\Desktop\20190205_121920-1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7164288" y="1347614"/>
            <a:ext cx="1771609" cy="2736304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1587</TotalTime>
  <Words>987</Words>
  <Application>Microsoft Office PowerPoint</Application>
  <PresentationFormat>Экран (16:9)</PresentationFormat>
  <Paragraphs>157</Paragraphs>
  <Slides>22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Муниципальное дошкольное образовательное учреждение Центр развития детский сад №7 «Алёнушка» </vt:lpstr>
      <vt:lpstr>Слайд 2</vt:lpstr>
      <vt:lpstr>   Курсы повышения квалификации  </vt:lpstr>
      <vt:lpstr>Слайд 4</vt:lpstr>
      <vt:lpstr>Физическое воспитание в ДОУ является действенным средством, способствующим разностороннему развитию ребёнка. Процесс двигательной активности детей направлен на укрепление здоровья, совершенствование физиологических и психических функций организма, достижение хорошего уровня физической подготовленности.  </vt:lpstr>
      <vt:lpstr>Цели и задачи педагогической деятельности.</vt:lpstr>
      <vt:lpstr>Слайд 7</vt:lpstr>
      <vt:lpstr>Работа в интернет ресурсах</vt:lpstr>
      <vt:lpstr>Мои достижения </vt:lpstr>
      <vt:lpstr>«В своей работе я использую нестандартное оборудование что даёт ребёнку богатый спектр новых ощущений  </vt:lpstr>
      <vt:lpstr>«Спортивно-оздоровительные мероприятия»</vt:lpstr>
      <vt:lpstr>Анализ успеваемости и качества знаний воспитанников</vt:lpstr>
      <vt:lpstr>Анализ успеваемости и качества знаний воспитанников</vt:lpstr>
      <vt:lpstr>Анализ успеваемости и качества знаний воспитанников Дети 2013года рождения Группа №5 </vt:lpstr>
      <vt:lpstr>     Анализ успеваемости и качества знаний воспитанников  Дети 2013 года рождения группа №6 </vt:lpstr>
      <vt:lpstr>Анализ успеваемости и качества знаний воспитанников  Дети 2012 года рождения группа №3</vt:lpstr>
      <vt:lpstr>Вот такая,я разная</vt:lpstr>
      <vt:lpstr>Слайд 18</vt:lpstr>
      <vt:lpstr>Слайд 19</vt:lpstr>
      <vt:lpstr>Слайд 20</vt:lpstr>
      <vt:lpstr>Информационная карта</vt:lpstr>
      <vt:lpstr>   Свою деятельность, как инструктора физической культуры считаю успешной. Так как успешное решение задач физического воспитания возможно лишь при осуществлении индивидуального подхода к детям во взаимосвязанной работе дошкольной образовательной организации и семьи. Все формы и виды в моей работе взаимосвязаны и дополняют друг друга. В совокупности они обеспечивают необходимый режим двигательной активности дошкольника. А в заключении хочется подчеркнуть, что я в своей работе стараюсь добиваться положительных результатов. И на занятия по физической культуре и утреннюю гимнастику мои воспитанники всегда идут с радостью, потому что они знают, что здесь смогут получить заряд энергии и положительные эмоции на целый день. Я счастлива, когда ребята с удовольствием идут ко мне в спортзал. Вот к чему я так стремлюсь. 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12345</dc:creator>
  <cp:lastModifiedBy>Ольга</cp:lastModifiedBy>
  <cp:revision>167</cp:revision>
  <dcterms:created xsi:type="dcterms:W3CDTF">2019-01-17T16:34:52Z</dcterms:created>
  <dcterms:modified xsi:type="dcterms:W3CDTF">2020-12-04T13:04:52Z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1538537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