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2" r:id="rId2"/>
    <p:sldId id="284" r:id="rId3"/>
    <p:sldId id="289" r:id="rId4"/>
    <p:sldId id="257" r:id="rId5"/>
    <p:sldId id="294" r:id="rId6"/>
    <p:sldId id="300" r:id="rId7"/>
    <p:sldId id="296" r:id="rId8"/>
    <p:sldId id="301" r:id="rId9"/>
    <p:sldId id="274" r:id="rId10"/>
    <p:sldId id="277" r:id="rId11"/>
    <p:sldId id="281" r:id="rId12"/>
    <p:sldId id="298" r:id="rId13"/>
    <p:sldId id="29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0A0F4-A6E3-4139-9087-8BAA5106C867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490F04-92C7-4C91-9C83-6725CC445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96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7D7AF-118B-4F59-84F6-6EE53EC0C1A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795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6CE-6EA8-48D7-8E99-6F1DEAF84B6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8356-5EC8-4993-B7DD-797555BA4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6CE-6EA8-48D7-8E99-6F1DEAF84B6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8356-5EC8-4993-B7DD-797555BA4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6CE-6EA8-48D7-8E99-6F1DEAF84B6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8356-5EC8-4993-B7DD-797555BA4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6CE-6EA8-48D7-8E99-6F1DEAF84B6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8356-5EC8-4993-B7DD-797555BA4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6CE-6EA8-48D7-8E99-6F1DEAF84B6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8356-5EC8-4993-B7DD-797555BA4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6CE-6EA8-48D7-8E99-6F1DEAF84B6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8356-5EC8-4993-B7DD-797555BA4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6CE-6EA8-48D7-8E99-6F1DEAF84B6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8356-5EC8-4993-B7DD-797555BA4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6CE-6EA8-48D7-8E99-6F1DEAF84B6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8356-5EC8-4993-B7DD-797555BA4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6CE-6EA8-48D7-8E99-6F1DEAF84B6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8356-5EC8-4993-B7DD-797555BA4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6CE-6EA8-48D7-8E99-6F1DEAF84B6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8356-5EC8-4993-B7DD-797555BA4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6CE-6EA8-48D7-8E99-6F1DEAF84B6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8356-5EC8-4993-B7DD-797555BA4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286CE-6EA8-48D7-8E99-6F1DEAF84B65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68356-5EC8-4993-B7DD-797555BA42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 ?><Relationships xmlns="http://schemas.openxmlformats.org/package/2006/relationships"><Relationship Id="rId8" Target="../media/image2.png" Type="http://schemas.openxmlformats.org/officeDocument/2006/relationships/image"/><Relationship Id="rId3" Target="../media/image22.png" Type="http://schemas.openxmlformats.org/officeDocument/2006/relationships/image"/><Relationship Id="rId7" Target="../media/image24.jpeg" Type="http://schemas.openxmlformats.org/officeDocument/2006/relationships/image"/><Relationship Id="rId2" Target="../media/image15.gif" Type="http://schemas.openxmlformats.org/officeDocument/2006/relationships/image"/><Relationship Id="rId1" Target="../slideLayouts/slideLayout2.xml" Type="http://schemas.openxmlformats.org/officeDocument/2006/relationships/slideLayout"/><Relationship Id="rId6" Target="../media/hdphoto7.wdp" Type="http://schemas.microsoft.com/office/2007/relationships/hdphoto"/><Relationship Id="rId5" Target="../media/image23.png" Type="http://schemas.openxmlformats.org/officeDocument/2006/relationships/image"/><Relationship Id="rId4" Target="../media/hdphoto6.wdp" Type="http://schemas.microsoft.com/office/2007/relationships/hdphoto"/><Relationship Id="rId9" Target="../media/hdphoto1.wdp" Type="http://schemas.microsoft.com/office/2007/relationships/hdphoto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2.png" Type="http://schemas.openxmlformats.org/officeDocument/2006/relationships/image"/><Relationship Id="rId1" Target="../slideLayouts/slideLayout3.xml" Type="http://schemas.openxmlformats.org/officeDocument/2006/relationships/slideLayout"/><Relationship Id="rId5" Target="../media/image4.jpeg" Type="http://schemas.openxmlformats.org/officeDocument/2006/relationships/image"/><Relationship Id="rId4" Target="../media/image3.pn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hdphoto" Target="../media/hdphoto2.wdp"/><Relationship Id="rId7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7.xml.rels><?xml version="1.0" encoding="UTF-8" standalone="yes" ?><Relationships xmlns="http://schemas.openxmlformats.org/package/2006/relationships"><Relationship Id="rId3" Target="../media/hdphoto5.wdp" Type="http://schemas.microsoft.com/office/2007/relationships/hdphoto"/><Relationship Id="rId7" Target="../media/hdphoto4.wdp" Type="http://schemas.microsoft.com/office/2007/relationships/hdphoto"/><Relationship Id="rId2" Target="../media/image10.png" Type="http://schemas.openxmlformats.org/officeDocument/2006/relationships/image"/><Relationship Id="rId1" Target="../slideLayouts/slideLayout3.xml" Type="http://schemas.openxmlformats.org/officeDocument/2006/relationships/slideLayout"/><Relationship Id="rId6" Target="../media/image7.png" Type="http://schemas.openxmlformats.org/officeDocument/2006/relationships/image"/><Relationship Id="rId5" Target="../media/image3.pn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hdphoto5.wdp" Type="http://schemas.microsoft.com/office/2007/relationships/hdphoto"/><Relationship Id="rId7" Target="../media/hdphoto4.wdp" Type="http://schemas.microsoft.com/office/2007/relationships/hdphoto"/><Relationship Id="rId2" Target="../media/image10.png" Type="http://schemas.openxmlformats.org/officeDocument/2006/relationships/image"/><Relationship Id="rId1" Target="../slideLayouts/slideLayout3.xml" Type="http://schemas.openxmlformats.org/officeDocument/2006/relationships/slideLayout"/><Relationship Id="rId6" Target="../media/image12.png" Type="http://schemas.openxmlformats.org/officeDocument/2006/relationships/image"/><Relationship Id="rId5" Target="../media/image3.pn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14.jpeg"/><Relationship Id="rId7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16.png"/><Relationship Id="rId4" Type="http://schemas.openxmlformats.org/officeDocument/2006/relationships/image" Target="../media/image15.gif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571744"/>
            <a:ext cx="9144000" cy="171451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Звуки  </a:t>
            </a:r>
            <a:r>
              <a:rPr lang="en-US" sz="6000" b="1" dirty="0" smtClean="0">
                <a:solidFill>
                  <a:srgbClr val="C00000"/>
                </a:solidFill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</a:rPr>
              <a:t>В</a:t>
            </a:r>
            <a:r>
              <a:rPr lang="en-US" sz="6000" b="1" dirty="0" smtClean="0">
                <a:solidFill>
                  <a:srgbClr val="C00000"/>
                </a:solidFill>
              </a:rPr>
              <a:t>]</a:t>
            </a:r>
            <a:r>
              <a:rPr lang="ru-RU" sz="6000" b="1" dirty="0" smtClean="0">
                <a:solidFill>
                  <a:srgbClr val="C00000"/>
                </a:solidFill>
              </a:rPr>
              <a:t>, </a:t>
            </a:r>
            <a:r>
              <a:rPr lang="en-US" sz="6000" b="1" dirty="0" smtClean="0">
                <a:solidFill>
                  <a:srgbClr val="C00000"/>
                </a:solidFill>
              </a:rPr>
              <a:t>[</a:t>
            </a:r>
            <a:r>
              <a:rPr lang="ru-RU" sz="6000" b="1" dirty="0" smtClean="0">
                <a:solidFill>
                  <a:srgbClr val="C00000"/>
                </a:solidFill>
              </a:rPr>
              <a:t>В</a:t>
            </a:r>
            <a:r>
              <a:rPr lang="en-US" sz="6000" b="1" dirty="0" smtClean="0">
                <a:solidFill>
                  <a:srgbClr val="C00000"/>
                </a:solidFill>
              </a:rPr>
              <a:t>’]</a:t>
            </a:r>
            <a:r>
              <a:rPr lang="ru-RU" sz="6000" b="1" dirty="0" smtClean="0">
                <a:solidFill>
                  <a:srgbClr val="C00000"/>
                </a:solidFill>
              </a:rPr>
              <a:t>; буква В.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604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899592" y="0"/>
            <a:ext cx="7503268" cy="836712"/>
          </a:xfrm>
        </p:spPr>
        <p:txBody>
          <a:bodyPr anchorCtr="1"/>
          <a:lstStyle/>
          <a:p>
            <a:pPr lvl="0"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«Много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чего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www.yedraw.com/forest-animals/draw-wol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1728192" cy="1428639"/>
          </a:xfrm>
          <a:prstGeom prst="rect">
            <a:avLst/>
          </a:prstGeom>
          <a:noFill/>
        </p:spPr>
      </p:pic>
      <p:pic>
        <p:nvPicPr>
          <p:cNvPr id="6" name="Picture 6" descr="http://www.wildlife-animals.com/clipart/camel-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1100914" cy="1296144"/>
          </a:xfrm>
          <a:prstGeom prst="rect">
            <a:avLst/>
          </a:prstGeom>
          <a:noFill/>
        </p:spPr>
      </p:pic>
      <p:pic>
        <p:nvPicPr>
          <p:cNvPr id="7" name="Picture 2" descr="https://im0-tub-ru.yandex.net/i?id=4061b0d4c12cde32dbdeabfac865a516&amp;n=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052736"/>
            <a:ext cx="1526569" cy="1152128"/>
          </a:xfrm>
          <a:prstGeom prst="rect">
            <a:avLst/>
          </a:prstGeom>
          <a:noFill/>
        </p:spPr>
      </p:pic>
      <p:pic>
        <p:nvPicPr>
          <p:cNvPr id="8" name="Picture 4" descr="http://www.dylanmeconis.com/journal/wp-content/uploads/2009/12/heifer_rav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196752"/>
            <a:ext cx="1871329" cy="1224136"/>
          </a:xfrm>
          <a:prstGeom prst="rect">
            <a:avLst/>
          </a:prstGeom>
          <a:noFill/>
        </p:spPr>
      </p:pic>
      <p:pic>
        <p:nvPicPr>
          <p:cNvPr id="9" name="Picture 2" descr="http://i14.photobucket.com/albums/a306/digitalmuse/Memory_Bik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4149080"/>
            <a:ext cx="1515957" cy="1080120"/>
          </a:xfrm>
          <a:prstGeom prst="rect">
            <a:avLst/>
          </a:prstGeom>
          <a:noFill/>
        </p:spPr>
      </p:pic>
      <p:pic>
        <p:nvPicPr>
          <p:cNvPr id="10" name="Picture 6" descr="http://www.wildlife-animals.com/clipart/camel-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920" y="1205136"/>
            <a:ext cx="1100914" cy="1296144"/>
          </a:xfrm>
          <a:prstGeom prst="rect">
            <a:avLst/>
          </a:prstGeom>
          <a:noFill/>
        </p:spPr>
      </p:pic>
      <p:pic>
        <p:nvPicPr>
          <p:cNvPr id="11" name="Picture 6" descr="http://www.wildlife-animals.com/clipart/camel-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320" y="1357536"/>
            <a:ext cx="1100914" cy="1296144"/>
          </a:xfrm>
          <a:prstGeom prst="rect">
            <a:avLst/>
          </a:prstGeom>
          <a:noFill/>
        </p:spPr>
      </p:pic>
      <p:pic>
        <p:nvPicPr>
          <p:cNvPr id="12" name="Picture 6" descr="http://www.wildlife-animals.com/clipart/camel-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720" y="1509936"/>
            <a:ext cx="1100914" cy="1296144"/>
          </a:xfrm>
          <a:prstGeom prst="rect">
            <a:avLst/>
          </a:prstGeom>
          <a:noFill/>
        </p:spPr>
      </p:pic>
      <p:pic>
        <p:nvPicPr>
          <p:cNvPr id="13" name="Picture 2" descr="https://im0-tub-ru.yandex.net/i?id=4061b0d4c12cde32dbdeabfac865a516&amp;n=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2204864"/>
            <a:ext cx="1526569" cy="1152128"/>
          </a:xfrm>
          <a:prstGeom prst="rect">
            <a:avLst/>
          </a:prstGeom>
          <a:noFill/>
        </p:spPr>
      </p:pic>
      <p:pic>
        <p:nvPicPr>
          <p:cNvPr id="14" name="Picture 2" descr="https://im0-tub-ru.yandex.net/i?id=4061b0d4c12cde32dbdeabfac865a516&amp;n=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132856"/>
            <a:ext cx="1526569" cy="1152128"/>
          </a:xfrm>
          <a:prstGeom prst="rect">
            <a:avLst/>
          </a:prstGeom>
          <a:noFill/>
        </p:spPr>
      </p:pic>
      <p:pic>
        <p:nvPicPr>
          <p:cNvPr id="15" name="Picture 2" descr="https://im0-tub-ru.yandex.net/i?id=4061b0d4c12cde32dbdeabfac865a516&amp;n=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052736"/>
            <a:ext cx="1526569" cy="1152128"/>
          </a:xfrm>
          <a:prstGeom prst="rect">
            <a:avLst/>
          </a:prstGeom>
          <a:noFill/>
        </p:spPr>
      </p:pic>
      <p:pic>
        <p:nvPicPr>
          <p:cNvPr id="16" name="Picture 4" descr="http://www.dylanmeconis.com/journal/wp-content/uploads/2009/12/heifer_rav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2420888"/>
            <a:ext cx="1871329" cy="1224136"/>
          </a:xfrm>
          <a:prstGeom prst="rect">
            <a:avLst/>
          </a:prstGeom>
          <a:noFill/>
        </p:spPr>
      </p:pic>
      <p:pic>
        <p:nvPicPr>
          <p:cNvPr id="17" name="Picture 4" descr="http://www.dylanmeconis.com/journal/wp-content/uploads/2009/12/heifer_rav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2420888"/>
            <a:ext cx="1871329" cy="1224136"/>
          </a:xfrm>
          <a:prstGeom prst="rect">
            <a:avLst/>
          </a:prstGeom>
          <a:noFill/>
        </p:spPr>
      </p:pic>
      <p:pic>
        <p:nvPicPr>
          <p:cNvPr id="18" name="Picture 4" descr="http://www.dylanmeconis.com/journal/wp-content/uploads/2009/12/heifer_rav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1196752"/>
            <a:ext cx="1871329" cy="1224136"/>
          </a:xfrm>
          <a:prstGeom prst="rect">
            <a:avLst/>
          </a:prstGeom>
          <a:noFill/>
        </p:spPr>
      </p:pic>
      <p:pic>
        <p:nvPicPr>
          <p:cNvPr id="19" name="Picture 2" descr="http://i14.photobucket.com/albums/a306/digitalmuse/Memory_Bik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5229200"/>
            <a:ext cx="1515957" cy="1080120"/>
          </a:xfrm>
          <a:prstGeom prst="rect">
            <a:avLst/>
          </a:prstGeom>
          <a:noFill/>
        </p:spPr>
      </p:pic>
      <p:pic>
        <p:nvPicPr>
          <p:cNvPr id="20" name="Picture 2" descr="http://i14.photobucket.com/albums/a306/digitalmuse/Memory_Bik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5157192"/>
            <a:ext cx="1515957" cy="1080120"/>
          </a:xfrm>
          <a:prstGeom prst="rect">
            <a:avLst/>
          </a:prstGeom>
          <a:noFill/>
        </p:spPr>
      </p:pic>
      <p:pic>
        <p:nvPicPr>
          <p:cNvPr id="21" name="Picture 2" descr="http://i14.photobucket.com/albums/a306/digitalmuse/Memory_Bik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0499" y="4149080"/>
            <a:ext cx="1515957" cy="1080120"/>
          </a:xfrm>
          <a:prstGeom prst="rect">
            <a:avLst/>
          </a:prstGeom>
          <a:noFill/>
        </p:spPr>
      </p:pic>
      <p:pic>
        <p:nvPicPr>
          <p:cNvPr id="22" name="Picture 2" descr="http://www.yedraw.com/forest-animals/draw-wol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157192"/>
            <a:ext cx="1728192" cy="1428639"/>
          </a:xfrm>
          <a:prstGeom prst="rect">
            <a:avLst/>
          </a:prstGeom>
          <a:noFill/>
        </p:spPr>
      </p:pic>
      <p:pic>
        <p:nvPicPr>
          <p:cNvPr id="23" name="Picture 2" descr="http://www.yedraw.com/forest-animals/draw-wol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157192"/>
            <a:ext cx="1728192" cy="1428639"/>
          </a:xfrm>
          <a:prstGeom prst="rect">
            <a:avLst/>
          </a:prstGeom>
          <a:noFill/>
        </p:spPr>
      </p:pic>
      <p:pic>
        <p:nvPicPr>
          <p:cNvPr id="24" name="Picture 2" descr="http://www.yedraw.com/forest-animals/draw-wol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717032"/>
            <a:ext cx="1728192" cy="1428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предложение с каждым словом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http://www.wildlife-animals.com/clipart/camel-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04915"/>
            <a:ext cx="2256057" cy="2656133"/>
          </a:xfrm>
          <a:prstGeom prst="rect">
            <a:avLst/>
          </a:prstGeom>
          <a:noFill/>
        </p:spPr>
      </p:pic>
      <p:pic>
        <p:nvPicPr>
          <p:cNvPr id="6" name="Picture 2" descr="https://im0-tub-ru.yandex.net/i?id=4061b0d4c12cde32dbdeabfac865a516&amp;n=2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333" b="99167" l="4403" r="98113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053872" y="1988840"/>
            <a:ext cx="2742263" cy="2550389"/>
          </a:xfrm>
          <a:prstGeom prst="rect">
            <a:avLst/>
          </a:prstGeom>
          <a:noFill/>
        </p:spPr>
      </p:pic>
      <p:pic>
        <p:nvPicPr>
          <p:cNvPr id="7" name="Picture 4" descr="http://www.dylanmeconis.com/journal/wp-content/uploads/2009/12/heifer_rave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462" b="93438" l="5489" r="8988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796135" y="1204915"/>
            <a:ext cx="3096345" cy="2368101"/>
          </a:xfrm>
          <a:prstGeom prst="rect">
            <a:avLst/>
          </a:prstGeom>
          <a:noFill/>
        </p:spPr>
      </p:pic>
      <p:pic>
        <p:nvPicPr>
          <p:cNvPr id="8" name="Picture 2" descr="http://i14.photobucket.com/albums/a306/digitalmuse/Memory_Bik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70797" y="4539229"/>
            <a:ext cx="2995462" cy="2134267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52" b="97381" l="5163" r="97132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4304364"/>
            <a:ext cx="3240361" cy="236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1691" y="1556792"/>
            <a:ext cx="621617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Рассмотрите букву  </a:t>
            </a:r>
            <a:r>
              <a:rPr lang="ru-RU" sz="3200" dirty="0" smtClean="0"/>
              <a:t>В.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Обсудите, на что она похожа?</a:t>
            </a:r>
          </a:p>
          <a:p>
            <a:endParaRPr lang="ru-RU" sz="3200" dirty="0" smtClean="0"/>
          </a:p>
          <a:p>
            <a:r>
              <a:rPr lang="ru-RU" sz="3200" dirty="0" smtClean="0"/>
              <a:t>Из каких частей состоит?</a:t>
            </a:r>
          </a:p>
          <a:p>
            <a:endParaRPr lang="ru-RU" sz="3200" dirty="0" smtClean="0"/>
          </a:p>
          <a:p>
            <a:r>
              <a:rPr lang="ru-RU" sz="3200" dirty="0" smtClean="0"/>
              <a:t>Выложите букву В из пуговиц или </a:t>
            </a:r>
            <a:r>
              <a:rPr lang="ru-RU" sz="3200" dirty="0" smtClean="0"/>
              <a:t>фасоли.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68870" y="886216"/>
            <a:ext cx="2675130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700" b="1" dirty="0" smtClean="0">
                <a:solidFill>
                  <a:srgbClr val="FF0000"/>
                </a:solidFill>
              </a:rPr>
              <a:t>В</a:t>
            </a:r>
            <a:endParaRPr lang="ru-RU" sz="28700" b="1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5071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БУКВА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66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52206" cy="151252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МОЛОДЕЦ!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50178" name="Picture 2" descr="https://im3-tub-ru.yandex.net/i?id=145fb64c7943ed0d081985024c19070a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095500"/>
            <a:ext cx="4762500" cy="4762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317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2" b="97381" l="5163" r="97132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7503" y="908719"/>
            <a:ext cx="3379805" cy="247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9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Рассмотрите и назовите изображения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ds02.infourok.ru/uploads/ex/01dc/0006a513-9cc94bee/hello_html_52af891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2120" y="681588"/>
            <a:ext cx="3132602" cy="2698215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5461" y="3615604"/>
            <a:ext cx="4010218" cy="261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0" y="6242447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звук встречается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этих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словах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 </a:t>
            </a: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77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vkr-m.ru/published/publicdata/VKRMDB/attachments/SC/products_pictures/venik_en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96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364088" y="2932318"/>
            <a:ext cx="3585775" cy="33016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9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Рассмотрите и назовите изображения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242447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звук встречается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этих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словах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’]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40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18243250">
            <a:off x="2964349" y="718738"/>
            <a:ext cx="3310652" cy="3310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3335326"/>
            <a:ext cx="2952328" cy="289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6717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0"/>
          <p:cNvSpPr/>
          <p:nvPr/>
        </p:nvSpPr>
        <p:spPr>
          <a:xfrm>
            <a:off x="2759651" y="2060848"/>
            <a:ext cx="3697686" cy="645273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00206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000" b="1" i="0" u="none" strike="noStrike" kern="1200" cap="none" spc="0" baseline="0" dirty="0">
                <a:solidFill>
                  <a:srgbClr val="002060"/>
                </a:solidFill>
                <a:uFillTx/>
                <a:latin typeface="Arial" pitchFamily="34"/>
                <a:cs typeface="Arial" pitchFamily="34"/>
              </a:rPr>
              <a:t>СОГЛАСНЫЙ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681" y="3212976"/>
            <a:ext cx="1513149" cy="15131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Заголовок 8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30743" cy="2060848"/>
          </a:xfrm>
        </p:spPr>
        <p:txBody>
          <a:bodyPr anchorCtr="1">
            <a:norm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Arial" pitchFamily="34"/>
                <a:cs typeface="Arial" pitchFamily="34"/>
              </a:rPr>
              <a:t>ХАРАКТЕРИСТИКА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/>
                <a:cs typeface="Arial" pitchFamily="34"/>
              </a:rPr>
              <a:t> ЗВУКОВ</a:t>
            </a:r>
            <a:br>
              <a:rPr lang="ru-RU" sz="3200" b="1" dirty="0" smtClean="0">
                <a:solidFill>
                  <a:srgbClr val="C00000"/>
                </a:solidFill>
                <a:latin typeface="Arial" pitchFamily="34"/>
                <a:cs typeface="Arial" pitchFamily="34"/>
              </a:rPr>
            </a:br>
            <a:r>
              <a:rPr lang="ru-RU" sz="3200" b="1" dirty="0" smtClean="0">
                <a:solidFill>
                  <a:srgbClr val="C00000"/>
                </a:solidFill>
                <a:latin typeface="Arial" pitchFamily="34"/>
                <a:cs typeface="Arial" pitchFamily="34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Arial" pitchFamily="34"/>
                <a:cs typeface="Arial" pitchFamily="34"/>
              </a:rPr>
            </a:br>
            <a:r>
              <a:rPr lang="en-US" sz="3200" b="1" dirty="0" smtClean="0">
                <a:solidFill>
                  <a:srgbClr val="C00000"/>
                </a:solidFill>
                <a:latin typeface="Arial" pitchFamily="34"/>
                <a:cs typeface="Arial" pitchFamily="34"/>
              </a:rPr>
              <a:t>[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/>
                <a:cs typeface="Arial" pitchFamily="34"/>
              </a:rPr>
              <a:t>В</a:t>
            </a:r>
            <a:r>
              <a:rPr lang="en-US" sz="3200" b="1" dirty="0" smtClean="0">
                <a:solidFill>
                  <a:srgbClr val="C00000"/>
                </a:solidFill>
                <a:latin typeface="Arial" pitchFamily="34"/>
                <a:cs typeface="Arial" pitchFamily="34"/>
              </a:rPr>
              <a:t>]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/>
                <a:cs typeface="Arial" pitchFamily="34"/>
              </a:rPr>
              <a:t>                                                     </a:t>
            </a:r>
            <a:r>
              <a:rPr lang="en-US" sz="3200" b="1" dirty="0" smtClean="0">
                <a:solidFill>
                  <a:srgbClr val="C00000"/>
                </a:solidFill>
                <a:latin typeface="Arial" pitchFamily="34"/>
                <a:cs typeface="Arial" pitchFamily="34"/>
              </a:rPr>
              <a:t>[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/>
                <a:cs typeface="Arial" pitchFamily="34"/>
              </a:rPr>
              <a:t>В</a:t>
            </a:r>
            <a:r>
              <a:rPr lang="en-US" sz="3200" b="1" dirty="0" smtClean="0">
                <a:solidFill>
                  <a:srgbClr val="C00000"/>
                </a:solidFill>
                <a:latin typeface="Arial" pitchFamily="34"/>
                <a:cs typeface="Arial" pitchFamily="34"/>
              </a:rPr>
              <a:t>’]</a:t>
            </a:r>
            <a:endParaRPr lang="ru-RU" sz="3200" dirty="0">
              <a:solidFill>
                <a:srgbClr val="002060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971600" y="4869160"/>
            <a:ext cx="936104" cy="93610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452320" y="4869160"/>
            <a:ext cx="936104" cy="93610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-17303" y="5903893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Поиграйте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игру «Кто больше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?». Предложите ребенку вспомнить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слов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звуками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’]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"/>
            <a:ext cx="9144000" cy="112474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«Четвертый лишний»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(Какое слово </a:t>
            </a:r>
            <a:r>
              <a:rPr lang="ru-RU" sz="2800" dirty="0" smtClean="0">
                <a:solidFill>
                  <a:schemeClr val="tx1"/>
                </a:solidFill>
              </a:rPr>
              <a:t>лишнее; </a:t>
            </a:r>
            <a:r>
              <a:rPr lang="ru-RU" sz="2800" dirty="0">
                <a:solidFill>
                  <a:schemeClr val="tx1"/>
                </a:solidFill>
              </a:rPr>
              <a:t>п</a:t>
            </a:r>
            <a:r>
              <a:rPr lang="ru-RU" sz="2800" dirty="0" smtClean="0">
                <a:solidFill>
                  <a:schemeClr val="tx1"/>
                </a:solidFill>
              </a:rPr>
              <a:t>очему</a:t>
            </a:r>
            <a:r>
              <a:rPr lang="ru-RU" sz="2800" dirty="0" smtClean="0">
                <a:solidFill>
                  <a:schemeClr val="tx1"/>
                </a:solidFill>
              </a:rPr>
              <a:t>?)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14" name="Picture 2" descr="http://azcoloring.com/coloring/6Tr/6RR/6Tr6RRRTK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076056" y="1460713"/>
            <a:ext cx="2160240" cy="2305284"/>
          </a:xfrm>
          <a:prstGeom prst="rect">
            <a:avLst/>
          </a:prstGeom>
          <a:noFill/>
        </p:spPr>
      </p:pic>
      <p:pic>
        <p:nvPicPr>
          <p:cNvPr id="8" name="Picture 4" descr="http://www.vkr-m.ru/published/publicdata/VKRMDB/attachments/SC/products_pictures/venik_en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96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01881" y="1365452"/>
            <a:ext cx="2469919" cy="2274216"/>
          </a:xfrm>
          <a:prstGeom prst="rect">
            <a:avLst/>
          </a:prstGeom>
          <a:noFill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40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536840" y="4077072"/>
            <a:ext cx="2606768" cy="260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52" b="97381" l="5163" r="97132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903639" y="4304155"/>
            <a:ext cx="3240361" cy="236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2126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www.vkr-m.ru/published/publicdata/VKRMDB/attachments/SC/products_pictures/venik_en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96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01881" y="1365452"/>
            <a:ext cx="2469919" cy="2274216"/>
          </a:xfrm>
          <a:prstGeom prst="rect">
            <a:avLst/>
          </a:prstGeom>
          <a:noFill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40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536840" y="4077072"/>
            <a:ext cx="2606768" cy="260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52" b="97381" l="5163" r="97132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903639" y="4304155"/>
            <a:ext cx="3240361" cy="236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http://azcoloring.com/coloring/6Tr/6RR/6Tr6RRRTK.jpg"/>
          <p:cNvPicPr>
            <a:picLocks noChangeAspect="1" noChangeArrowheads="1"/>
          </p:cNvPicPr>
          <p:nvPr/>
        </p:nvPicPr>
        <p:blipFill>
          <a:blip r:embed="rId8" cstate="print">
            <a:lum contrast="20000"/>
          </a:blip>
          <a:srcRect/>
          <a:stretch>
            <a:fillRect/>
          </a:stretch>
        </p:blipFill>
        <p:spPr bwMode="auto">
          <a:xfrm>
            <a:off x="5015970" y="1532278"/>
            <a:ext cx="2507849" cy="2676232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Текст 2"/>
          <p:cNvSpPr txBox="1">
            <a:spLocks/>
          </p:cNvSpPr>
          <p:nvPr/>
        </p:nvSpPr>
        <p:spPr>
          <a:xfrm>
            <a:off x="0" y="1"/>
            <a:ext cx="9144000" cy="90871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Лишнее слово – «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так как в нем звук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находится в середине слова.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027" l="0" r="9902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7810" y="4143380"/>
            <a:ext cx="2714620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5435" y="1698801"/>
            <a:ext cx="2743029" cy="178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0" y="1"/>
            <a:ext cx="9144000" cy="11247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smtClean="0">
                <a:solidFill>
                  <a:schemeClr val="tx1"/>
                </a:solidFill>
              </a:rPr>
              <a:t>«Четвертый лишний» </a:t>
            </a:r>
          </a:p>
          <a:p>
            <a:pPr algn="ctr"/>
            <a:r>
              <a:rPr lang="ru-RU" sz="2800" smtClean="0">
                <a:solidFill>
                  <a:schemeClr val="tx1"/>
                </a:solidFill>
              </a:rPr>
              <a:t>(Какое слово лишнее; почему?)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11" name="Picture 2" descr="https://ds02.infourok.ru/uploads/ex/01dc/0006a513-9cc94bee/hello_html_52af891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3968" y="4276724"/>
            <a:ext cx="2804817" cy="2415883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123728" y="1690617"/>
            <a:ext cx="1827732" cy="179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7176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027" l="0" r="9902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7810" y="4143380"/>
            <a:ext cx="2714620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5435" y="1698801"/>
            <a:ext cx="2743029" cy="178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https://ds02.infourok.ru/uploads/ex/01dc/0006a513-9cc94bee/hello_html_52af891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3968" y="4276724"/>
            <a:ext cx="2804817" cy="2415883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306" l="909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654962" y="1412776"/>
            <a:ext cx="2346927" cy="2304256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Текст 2"/>
          <p:cNvSpPr>
            <a:spLocks noGrp="1"/>
          </p:cNvSpPr>
          <p:nvPr>
            <p:ph type="body" idx="1"/>
          </p:nvPr>
        </p:nvSpPr>
        <p:spPr>
          <a:xfrm>
            <a:off x="0" y="1"/>
            <a:ext cx="9144000" cy="9087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Лишнее слово  - «ведро»,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встречается мягкий звук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’]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23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3999" cy="256490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2" descr="http://www.yedraw.com/forest-animals/draw-wol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5213592"/>
            <a:ext cx="1954427" cy="1615660"/>
          </a:xfrm>
          <a:prstGeom prst="rect">
            <a:avLst/>
          </a:prstGeom>
          <a:noFill/>
        </p:spPr>
      </p:pic>
      <p:pic>
        <p:nvPicPr>
          <p:cNvPr id="9" name="Picture 6" descr="http://www.wildlife-animals.com/clipart/camel-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1574" y="3645025"/>
            <a:ext cx="1611902" cy="2006592"/>
          </a:xfrm>
          <a:prstGeom prst="rect">
            <a:avLst/>
          </a:prstGeom>
          <a:noFill/>
        </p:spPr>
      </p:pic>
      <p:pic>
        <p:nvPicPr>
          <p:cNvPr id="21506" name="Picture 2" descr="https://im0-tub-ru.yandex.net/i?id=4061b0d4c12cde32dbdeabfac865a516&amp;n=2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8333" l="6918" r="8993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203848" y="3645024"/>
            <a:ext cx="1944216" cy="1467333"/>
          </a:xfrm>
          <a:prstGeom prst="rect">
            <a:avLst/>
          </a:prstGeom>
          <a:noFill/>
        </p:spPr>
      </p:pic>
      <p:pic>
        <p:nvPicPr>
          <p:cNvPr id="21508" name="Picture 4" descr="http://www.dylanmeconis.com/journal/wp-content/uploads/2009/12/heifer_rave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675" b="98425" l="4803" r="8988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716016" y="5213592"/>
            <a:ext cx="2421720" cy="1644408"/>
          </a:xfrm>
          <a:prstGeom prst="rect">
            <a:avLst/>
          </a:prstGeom>
          <a:noFill/>
        </p:spPr>
      </p:pic>
      <p:pic>
        <p:nvPicPr>
          <p:cNvPr id="12" name="Picture 2" descr="http://i14.photobucket.com/albums/a306/digitalmuse/Memory_Bik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41" y="3645024"/>
            <a:ext cx="2220306" cy="1467333"/>
          </a:xfrm>
          <a:prstGeom prst="rect">
            <a:avLst/>
          </a:prstGeom>
          <a:noFill/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0" y="0"/>
            <a:ext cx="9144000" cy="750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количество слогов в каждом слове</a:t>
            </a:r>
            <a:endParaRPr lang="ru-RU" sz="3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41 -0.12523 L 0.40416 -0.36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51 -0.11551 L 0.0507 -0.546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0" y="-2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10695 L 0.24809 -0.3064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87" y="-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-0.11759 L 0.0566 -0.5270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-2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9653 L 0.0283 -0.2958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" y="-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1549</TotalTime>
  <Words>176</Words>
  <Application>Microsoft Office PowerPoint</Application>
  <PresentationFormat>Экран (4:3)</PresentationFormat>
  <Paragraphs>28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Звуки  [В], [В’]; буква В.  </vt:lpstr>
      <vt:lpstr>Презентация PowerPoint</vt:lpstr>
      <vt:lpstr>Презентация PowerPoint</vt:lpstr>
      <vt:lpstr>ХАРАКТЕРИСТИКА ЗВУКОВ  [В]                                                     [В’]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«Много чего, кого?»</vt:lpstr>
      <vt:lpstr>Составить предложение с каждым словом</vt:lpstr>
      <vt:lpstr>БУКВА</vt:lpstr>
      <vt:lpstr>МОЛОДЕЦ!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Александра</cp:lastModifiedBy>
  <cp:revision>17</cp:revision>
  <dcterms:created xsi:type="dcterms:W3CDTF">2016-03-12T19:01:01Z</dcterms:created>
  <dcterms:modified xsi:type="dcterms:W3CDTF">2021-02-08T08:09:21Z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1075786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