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</p:sldMasterIdLst>
  <p:notesMasterIdLst>
    <p:notesMasterId r:id="rId25"/>
  </p:notesMasterIdLst>
  <p:sldIdLst>
    <p:sldId id="365" r:id="rId3"/>
    <p:sldId id="263" r:id="rId4"/>
    <p:sldId id="264" r:id="rId5"/>
    <p:sldId id="285" r:id="rId6"/>
    <p:sldId id="260" r:id="rId7"/>
    <p:sldId id="368" r:id="rId8"/>
    <p:sldId id="266" r:id="rId9"/>
    <p:sldId id="298" r:id="rId10"/>
    <p:sldId id="300" r:id="rId11"/>
    <p:sldId id="301" r:id="rId12"/>
    <p:sldId id="268" r:id="rId13"/>
    <p:sldId id="362" r:id="rId14"/>
    <p:sldId id="278" r:id="rId15"/>
    <p:sldId id="288" r:id="rId16"/>
    <p:sldId id="353" r:id="rId17"/>
    <p:sldId id="366" r:id="rId18"/>
    <p:sldId id="293" r:id="rId19"/>
    <p:sldId id="295" r:id="rId20"/>
    <p:sldId id="294" r:id="rId21"/>
    <p:sldId id="297" r:id="rId22"/>
    <p:sldId id="352" r:id="rId23"/>
    <p:sldId id="364" r:id="rId24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69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28782C"/>
    <a:srgbClr val="FFCC00"/>
    <a:srgbClr val="666633"/>
    <a:srgbClr val="DDBA97"/>
    <a:srgbClr val="000000"/>
    <a:srgbClr val="CCFFCC"/>
    <a:srgbClr val="ABC8AA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79" autoAdjust="0"/>
    <p:restoredTop sz="94660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354"/>
    </p:cViewPr>
  </p:sorterViewPr>
  <p:notesViewPr>
    <p:cSldViewPr>
      <p:cViewPr varScale="1">
        <p:scale>
          <a:sx n="56" d="100"/>
          <a:sy n="56" d="100"/>
        </p:scale>
        <p:origin x="-118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B3A584E3-4601-4482-87DE-2DD851B67D5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413234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048FEC-587D-4719-A218-A30C386439C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02798448"/>
      </p:ext>
    </p:extLst>
  </p:cSld>
  <p:clrMapOvr>
    <a:masterClrMapping/>
  </p:clrMapOvr>
  <p:transition spd="med" advTm="4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9F7A04-7098-4EBE-8D55-9A08FFFA7C8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52281175"/>
      </p:ext>
    </p:extLst>
  </p:cSld>
  <p:clrMapOvr>
    <a:masterClrMapping/>
  </p:clrMapOvr>
  <p:transition spd="med" advTm="4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1CF87F-B594-486F-9EAD-A46C6861D44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34600001"/>
      </p:ext>
    </p:extLst>
  </p:cSld>
  <p:clrMapOvr>
    <a:masterClrMapping/>
  </p:clrMapOvr>
  <p:transition spd="med" advTm="400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4D7DD-8CA5-4AFC-BDD8-4E107960116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71525741"/>
      </p:ext>
    </p:extLst>
  </p:cSld>
  <p:clrMapOvr>
    <a:masterClrMapping/>
  </p:clrMapOvr>
  <p:transition spd="med" advTm="400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57FF22-03B1-4769-A210-1815BBFD5D2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29974120"/>
      </p:ext>
    </p:extLst>
  </p:cSld>
  <p:clrMapOvr>
    <a:masterClrMapping/>
  </p:clrMapOvr>
  <p:transition spd="med" advTm="400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7398E4-6BAF-42D3-A8A2-AB9B81ED54D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33367627"/>
      </p:ext>
    </p:extLst>
  </p:cSld>
  <p:clrMapOvr>
    <a:masterClrMapping/>
  </p:clrMapOvr>
  <p:transition spd="med" advTm="1000">
    <p:blinds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884476-EFA2-41ED-8270-8F2DC804EF3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75848443"/>
      </p:ext>
    </p:extLst>
  </p:cSld>
  <p:clrMapOvr>
    <a:masterClrMapping/>
  </p:clrMapOvr>
  <p:transition spd="med" advTm="1000">
    <p:blinds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7AB740-31F6-470D-B799-0B57152C0EA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31300155"/>
      </p:ext>
    </p:extLst>
  </p:cSld>
  <p:clrMapOvr>
    <a:masterClrMapping/>
  </p:clrMapOvr>
  <p:transition spd="med" advTm="1000">
    <p:blinds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0541CC-BFC2-4435-80AD-652BD3A2588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67359396"/>
      </p:ext>
    </p:extLst>
  </p:cSld>
  <p:clrMapOvr>
    <a:masterClrMapping/>
  </p:clrMapOvr>
  <p:transition spd="med" advTm="1000">
    <p:blinds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EE19CD-C1AE-4511-BF73-3E70AA3B662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67484281"/>
      </p:ext>
    </p:extLst>
  </p:cSld>
  <p:clrMapOvr>
    <a:masterClrMapping/>
  </p:clrMapOvr>
  <p:transition spd="med" advTm="1000">
    <p:blinds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8CF7EC-9C7A-4FE7-9989-68031DAACAA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35002705"/>
      </p:ext>
    </p:extLst>
  </p:cSld>
  <p:clrMapOvr>
    <a:masterClrMapping/>
  </p:clrMapOvr>
  <p:transition spd="med" advTm="1000">
    <p:blind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F9F92A-DD5D-43CE-B0B0-915D2969DED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21418141"/>
      </p:ext>
    </p:extLst>
  </p:cSld>
  <p:clrMapOvr>
    <a:masterClrMapping/>
  </p:clrMapOvr>
  <p:transition spd="med" advTm="400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84E94E-2BAA-4BCF-9F09-FAF080485D6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20859342"/>
      </p:ext>
    </p:extLst>
  </p:cSld>
  <p:clrMapOvr>
    <a:masterClrMapping/>
  </p:clrMapOvr>
  <p:transition spd="med" advTm="1000">
    <p:blinds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F83A7C-4EF9-4202-B784-53D78D8A00E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47840601"/>
      </p:ext>
    </p:extLst>
  </p:cSld>
  <p:clrMapOvr>
    <a:masterClrMapping/>
  </p:clrMapOvr>
  <p:transition spd="med" advTm="1000">
    <p:blinds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AFFBDB-BC95-4A02-ADA8-1A1A662C9F5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3662853"/>
      </p:ext>
    </p:extLst>
  </p:cSld>
  <p:clrMapOvr>
    <a:masterClrMapping/>
  </p:clrMapOvr>
  <p:transition spd="med" advTm="1000">
    <p:blinds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07ABED-6A5A-45E1-894E-5DEBCA5A367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616717"/>
      </p:ext>
    </p:extLst>
  </p:cSld>
  <p:clrMapOvr>
    <a:masterClrMapping/>
  </p:clrMapOvr>
  <p:transition spd="med" advTm="1000">
    <p:blinds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FD5CED-7508-44DD-AC50-30FD6FADCF8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92367071"/>
      </p:ext>
    </p:extLst>
  </p:cSld>
  <p:clrMapOvr>
    <a:masterClrMapping/>
  </p:clrMapOvr>
  <p:transition spd="med" advTm="1000">
    <p:blinds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6ED976-8130-44CE-AAD1-BB7B29EA19B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84194696"/>
      </p:ext>
    </p:extLst>
  </p:cSld>
  <p:clrMapOvr>
    <a:masterClrMapping/>
  </p:clrMapOvr>
  <p:transition spd="med" advTm="1000">
    <p:blind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C20475-A287-43F2-9A8D-A3F7852932C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5830940"/>
      </p:ext>
    </p:extLst>
  </p:cSld>
  <p:clrMapOvr>
    <a:masterClrMapping/>
  </p:clrMapOvr>
  <p:transition spd="med" advTm="4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15BD30-4188-4E22-A48B-03007F5AA9F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84941392"/>
      </p:ext>
    </p:extLst>
  </p:cSld>
  <p:clrMapOvr>
    <a:masterClrMapping/>
  </p:clrMapOvr>
  <p:transition spd="med" advTm="4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EDEF84-9EB4-41EC-B183-2BEB96CEC47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21681772"/>
      </p:ext>
    </p:extLst>
  </p:cSld>
  <p:clrMapOvr>
    <a:masterClrMapping/>
  </p:clrMapOvr>
  <p:transition spd="med" advTm="4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B026CB-B3ED-47CA-89EA-089695D8160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27154143"/>
      </p:ext>
    </p:extLst>
  </p:cSld>
  <p:clrMapOvr>
    <a:masterClrMapping/>
  </p:clrMapOvr>
  <p:transition spd="med" advTm="4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6EED1-D997-49CB-B2CF-81A2323509E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57845948"/>
      </p:ext>
    </p:extLst>
  </p:cSld>
  <p:clrMapOvr>
    <a:masterClrMapping/>
  </p:clrMapOvr>
  <p:transition spd="med" advTm="4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DB2061-075C-484C-B77B-3FFD94637CA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88302910"/>
      </p:ext>
    </p:extLst>
  </p:cSld>
  <p:clrMapOvr>
    <a:masterClrMapping/>
  </p:clrMapOvr>
  <p:transition spd="med" advTm="4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E342BA-37BE-427D-A251-AEF6025207A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1039039"/>
      </p:ext>
    </p:extLst>
  </p:cSld>
  <p:clrMapOvr>
    <a:masterClrMapping/>
  </p:clrMapOvr>
  <p:transition spd="med" advTm="4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3F1D2708-417D-4ED8-8537-1F35E871E94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transition spd="med" advTm="400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587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87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87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5724FE86-4A06-4311-A134-6BA4F389105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ransition spd="med" advTm="1000">
    <p:blinds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9.jpg"/><Relationship Id="rId5" Type="http://schemas.openxmlformats.org/officeDocument/2006/relationships/image" Target="../media/image28.jpeg"/><Relationship Id="rId4" Type="http://schemas.openxmlformats.org/officeDocument/2006/relationships/image" Target="../media/image27.jp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4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5"/>
          <p:cNvSpPr>
            <a:spLocks noGrp="1"/>
          </p:cNvSpPr>
          <p:nvPr>
            <p:ph type="title"/>
          </p:nvPr>
        </p:nvSpPr>
        <p:spPr>
          <a:xfrm>
            <a:off x="323850" y="620713"/>
            <a:ext cx="7416800" cy="2376487"/>
          </a:xfrm>
        </p:spPr>
        <p:txBody>
          <a:bodyPr/>
          <a:lstStyle/>
          <a:p>
            <a:r>
              <a:rPr lang="ru-RU" altLang="ru-RU" sz="6000" b="1" i="1" dirty="0" smtClean="0">
                <a:solidFill>
                  <a:srgbClr val="FFC000"/>
                </a:solidFill>
              </a:rPr>
              <a:t>Писатели Урала – </a:t>
            </a:r>
            <a:br>
              <a:rPr lang="ru-RU" altLang="ru-RU" sz="6000" b="1" i="1" dirty="0" smtClean="0">
                <a:solidFill>
                  <a:srgbClr val="FFC000"/>
                </a:solidFill>
              </a:rPr>
            </a:br>
            <a:r>
              <a:rPr lang="ru-RU" altLang="ru-RU" sz="6000" b="1" i="1" dirty="0" smtClean="0">
                <a:solidFill>
                  <a:srgbClr val="FFC000"/>
                </a:solidFill>
              </a:rPr>
              <a:t>детям</a:t>
            </a:r>
          </a:p>
        </p:txBody>
      </p:sp>
      <p:pic>
        <p:nvPicPr>
          <p:cNvPr id="4099" name="Рисунок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3" y="2420938"/>
            <a:ext cx="8855075" cy="417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 advTm="4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4" name="Rectangle 6"/>
          <p:cNvSpPr>
            <a:spLocks noChangeArrowheads="1"/>
          </p:cNvSpPr>
          <p:nvPr/>
        </p:nvSpPr>
        <p:spPr bwMode="auto">
          <a:xfrm>
            <a:off x="-7664" y="116632"/>
            <a:ext cx="91516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 dirty="0">
                <a:solidFill>
                  <a:schemeClr val="bg1"/>
                </a:solidFill>
              </a:rPr>
              <a:t>Писатель всем своим творчеством призывал любить и охранять природу и животных. </a:t>
            </a:r>
            <a:r>
              <a:rPr lang="ru-RU" altLang="ru-RU" sz="1800" b="1" i="1" dirty="0" smtClean="0">
                <a:solidFill>
                  <a:schemeClr val="bg1"/>
                </a:solidFill>
              </a:rPr>
              <a:t>Каждая </a:t>
            </a:r>
            <a:r>
              <a:rPr lang="ru-RU" altLang="ru-RU" sz="1800" b="1" i="1" dirty="0">
                <a:solidFill>
                  <a:schemeClr val="bg1"/>
                </a:solidFill>
              </a:rPr>
              <a:t>книга раскрывает важнейшую проблему современности – взаимоотношение ЧЕЛОВЕКА и ПРИРОДЫ.</a:t>
            </a:r>
          </a:p>
        </p:txBody>
      </p:sp>
      <p:pic>
        <p:nvPicPr>
          <p:cNvPr id="12291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00" y="3303588"/>
            <a:ext cx="1997075" cy="314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375" y="2997200"/>
            <a:ext cx="2230438" cy="357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5325" y="1631950"/>
            <a:ext cx="2168525" cy="334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3900" y="3355975"/>
            <a:ext cx="2366963" cy="303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8" b="3879"/>
          <a:stretch>
            <a:fillRect/>
          </a:stretch>
        </p:blipFill>
        <p:spPr bwMode="auto">
          <a:xfrm>
            <a:off x="5003800" y="1700213"/>
            <a:ext cx="2206625" cy="334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 advTm="1000">
    <p:blind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404813"/>
            <a:ext cx="5113338" cy="611981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800" b="1" i="1" dirty="0" smtClean="0">
                <a:solidFill>
                  <a:srgbClr val="FFC000"/>
                </a:solidFill>
              </a:rPr>
              <a:t>Станислав Владимирович Мальцев</a:t>
            </a:r>
            <a:r>
              <a:rPr lang="ru-RU" altLang="ru-RU" sz="2800" b="1" i="1" dirty="0" smtClean="0">
                <a:solidFill>
                  <a:srgbClr val="FFFF00"/>
                </a:solidFill>
              </a:rPr>
              <a:t> </a:t>
            </a:r>
            <a:r>
              <a:rPr lang="ru-RU" altLang="ru-RU" sz="1800" b="1" i="1" dirty="0" smtClean="0">
                <a:solidFill>
                  <a:srgbClr val="FFFF00"/>
                </a:solidFill>
              </a:rPr>
              <a:t> </a:t>
            </a:r>
            <a:r>
              <a:rPr lang="ru-RU" altLang="ru-RU" sz="2000" b="1" i="1" dirty="0" smtClean="0">
                <a:solidFill>
                  <a:schemeClr val="bg1"/>
                </a:solidFill>
              </a:rPr>
              <a:t>(1929 - 2020)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1800" b="1" i="1" dirty="0" smtClean="0">
                <a:solidFill>
                  <a:schemeClr val="bg1"/>
                </a:solidFill>
              </a:rPr>
              <a:t>Писатель, прозаик, драматург, журналист, член Союза писателей России с 1985 г.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1800" b="1" i="1" dirty="0" smtClean="0">
                <a:solidFill>
                  <a:schemeClr val="bg1"/>
                </a:solidFill>
              </a:rPr>
              <a:t>Родился в городе Свердловске. После окончания школы поступил в Уральский университет на факультет журналистики. Всю жизнь работал по своей специальности и писал книги. Писатель считал, что детская литература должна давать ребенку первые уроки добра и справедливости. Уроки эти немудрены, просты, но на их фундаменте строится человек. Он  уверен, что детские книги должны учить детей самому простому – любви. Любить всех в этом мире, как себя. В детстве нужно читать только добрые книги, считает писатель.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ru-RU" sz="1800" b="1" i="1" dirty="0" smtClean="0">
              <a:solidFill>
                <a:schemeClr val="bg1"/>
              </a:solidFill>
            </a:endParaRPr>
          </a:p>
        </p:txBody>
      </p:sp>
      <p:pic>
        <p:nvPicPr>
          <p:cNvPr id="13315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1052513"/>
            <a:ext cx="3344863" cy="4835525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4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143000"/>
          </a:xfrm>
        </p:spPr>
        <p:txBody>
          <a:bodyPr/>
          <a:lstStyle/>
          <a:p>
            <a:pPr algn="l"/>
            <a:r>
              <a:rPr lang="ru-RU" altLang="ru-RU" sz="1800" b="1" i="1" dirty="0" smtClean="0">
                <a:solidFill>
                  <a:schemeClr val="bg1"/>
                </a:solidFill>
              </a:rPr>
              <a:t>Первая книга для детей «Про зайку Петю» появилась в 1959 г.</a:t>
            </a:r>
            <a:br>
              <a:rPr lang="ru-RU" altLang="ru-RU" sz="1800" b="1" i="1" dirty="0" smtClean="0">
                <a:solidFill>
                  <a:schemeClr val="bg1"/>
                </a:solidFill>
              </a:rPr>
            </a:br>
            <a:r>
              <a:rPr lang="ru-RU" altLang="ru-RU" sz="1800" b="1" i="1" dirty="0" smtClean="0">
                <a:solidFill>
                  <a:schemeClr val="bg1"/>
                </a:solidFill>
              </a:rPr>
              <a:t>В 60-е годы выходят книги «Тайна голубой пещеры» и «Приключения двух друзей». В 70-е годы С. Мальцев публикует три книжки про Кузю </a:t>
            </a:r>
            <a:r>
              <a:rPr lang="ru-RU" altLang="ru-RU" sz="1800" b="1" i="1" dirty="0" err="1" smtClean="0">
                <a:solidFill>
                  <a:schemeClr val="bg1"/>
                </a:solidFill>
              </a:rPr>
              <a:t>Щучкина</a:t>
            </a:r>
            <a:r>
              <a:rPr lang="ru-RU" altLang="ru-RU" sz="1800" b="1" i="1" dirty="0" smtClean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50" y="2333210"/>
            <a:ext cx="2880370" cy="3657400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6181" y="3212976"/>
            <a:ext cx="2390597" cy="3232629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0365" y="2772600"/>
            <a:ext cx="2407807" cy="3022213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136" y="3068960"/>
            <a:ext cx="1876431" cy="2965972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1295" y="2186252"/>
            <a:ext cx="2233769" cy="3229909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</p:spTree>
  </p:cSld>
  <p:clrMapOvr>
    <a:masterClrMapping/>
  </p:clrMapOvr>
  <p:transition spd="med" advTm="4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60350"/>
            <a:ext cx="4537075" cy="6408738"/>
          </a:xfrm>
        </p:spPr>
        <p:txBody>
          <a:bodyPr/>
          <a:lstStyle/>
          <a:p>
            <a:pPr marL="449263" indent="-449263" eaLnBrk="1" hangingPunct="1">
              <a:buFontTx/>
              <a:buNone/>
            </a:pPr>
            <a:r>
              <a:rPr lang="ru-RU" altLang="ru-RU" sz="2800" b="1" i="1" smtClean="0">
                <a:solidFill>
                  <a:srgbClr val="FFC000"/>
                </a:solidFill>
              </a:rPr>
              <a:t>Владислав Петрович Крапивин </a:t>
            </a:r>
            <a:r>
              <a:rPr lang="ru-RU" altLang="ru-RU" sz="2000" b="1" i="1" smtClean="0">
                <a:solidFill>
                  <a:schemeClr val="bg1"/>
                </a:solidFill>
              </a:rPr>
              <a:t>(1938 – 2020)</a:t>
            </a:r>
          </a:p>
          <a:p>
            <a:pPr marL="449263" indent="-449263" eaLnBrk="1" hangingPunct="1">
              <a:buFontTx/>
              <a:buNone/>
            </a:pPr>
            <a:r>
              <a:rPr lang="ru-RU" altLang="ru-RU" sz="1800" b="1" i="1" smtClean="0">
                <a:solidFill>
                  <a:schemeClr val="bg1"/>
                </a:solidFill>
              </a:rPr>
              <a:t>Уральский детский писатель, автор книг о детях и для детей, в том числе фантастических. В настоящее время у В. Крапивина около двухсот изданий на различных языках. Его книги были включены в "Золотую библиотеку избранных произведений для детей и юношества", "Библиотеку приключений и научной фантастики", "Библиотеку мировой литературы для детей", в японскую 26-томную серию "Избранные сочинения русских писателей для подростков". </a:t>
            </a:r>
          </a:p>
        </p:txBody>
      </p:sp>
      <p:pic>
        <p:nvPicPr>
          <p:cNvPr id="15363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908050"/>
            <a:ext cx="3455987" cy="4797425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4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-29724"/>
            <a:ext cx="9144000" cy="5899150"/>
          </a:xfrm>
        </p:spPr>
        <p:txBody>
          <a:bodyPr/>
          <a:lstStyle/>
          <a:p>
            <a:pPr marL="0" indent="0" algn="just" eaLnBrk="1" hangingPunct="1">
              <a:lnSpc>
                <a:spcPct val="90000"/>
              </a:lnSpc>
              <a:buFontTx/>
              <a:buNone/>
            </a:pPr>
            <a:r>
              <a:rPr lang="ru-RU" altLang="ru-RU" sz="1800" b="1" i="1" dirty="0" smtClean="0">
                <a:solidFill>
                  <a:schemeClr val="bg1"/>
                </a:solidFill>
              </a:rPr>
              <a:t>Книги Владислава Крапивина - о мальчишках с верными и смелыми сердцами, о настоящей дружбе, о том, как научиться любить и понимать друг друга, сопереживать и вовремя приходить на помощь. Герои произведений Крапивина - непримиримые борцы с несправедливостью, наивные мечтатели, прямодушные, искренние, умеющие дружить, любящие море и звёзды.</a:t>
            </a:r>
          </a:p>
        </p:txBody>
      </p:sp>
      <p:pic>
        <p:nvPicPr>
          <p:cNvPr id="16387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076" y="1556793"/>
            <a:ext cx="9178076" cy="5188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 advTm="1000">
    <p:blind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4321175" cy="6249987"/>
          </a:xfrm>
        </p:spPr>
        <p:txBody>
          <a:bodyPr/>
          <a:lstStyle/>
          <a:p>
            <a:pPr algn="l" eaLnBrk="1" hangingPunct="1"/>
            <a:r>
              <a:rPr lang="ru-RU" altLang="ru-RU" sz="2800" b="1" i="1" dirty="0" smtClean="0">
                <a:solidFill>
                  <a:srgbClr val="FFC000"/>
                </a:solidFill>
              </a:rPr>
              <a:t>Николай Григорьевич Никонов</a:t>
            </a:r>
            <a:r>
              <a:rPr lang="ru-RU" altLang="ru-RU" sz="2800" b="1" i="1" dirty="0" smtClean="0">
                <a:solidFill>
                  <a:schemeClr val="bg1"/>
                </a:solidFill>
              </a:rPr>
              <a:t> </a:t>
            </a:r>
            <a:r>
              <a:rPr lang="ru-RU" altLang="ru-RU" sz="2000" b="1" i="1" dirty="0" smtClean="0">
                <a:solidFill>
                  <a:schemeClr val="bg1"/>
                </a:solidFill>
              </a:rPr>
              <a:t>(1930 – 2003) </a:t>
            </a:r>
            <a:r>
              <a:rPr lang="ru-RU" altLang="ru-RU" sz="1800" b="1" i="1" dirty="0" smtClean="0">
                <a:solidFill>
                  <a:schemeClr val="bg1"/>
                </a:solidFill>
              </a:rPr>
              <a:t>Родился в Свердловске в семье</a:t>
            </a:r>
            <a:br>
              <a:rPr lang="ru-RU" altLang="ru-RU" sz="1800" b="1" i="1" dirty="0" smtClean="0">
                <a:solidFill>
                  <a:schemeClr val="bg1"/>
                </a:solidFill>
              </a:rPr>
            </a:br>
            <a:r>
              <a:rPr lang="ru-RU" altLang="ru-RU" sz="1800" b="1" i="1" dirty="0" smtClean="0">
                <a:solidFill>
                  <a:schemeClr val="bg1"/>
                </a:solidFill>
              </a:rPr>
              <a:t> бухгалтера и учителя. </a:t>
            </a:r>
            <a:br>
              <a:rPr lang="ru-RU" altLang="ru-RU" sz="1800" b="1" i="1" dirty="0" smtClean="0">
                <a:solidFill>
                  <a:schemeClr val="bg1"/>
                </a:solidFill>
              </a:rPr>
            </a:br>
            <a:r>
              <a:rPr lang="ru-RU" altLang="ru-RU" sz="1800" b="1" i="1" dirty="0" smtClean="0">
                <a:solidFill>
                  <a:schemeClr val="bg1"/>
                </a:solidFill>
              </a:rPr>
              <a:t>В 1951 г. окончил историко-филологический факультет Свердловского пединститута. Работал преподавателем. </a:t>
            </a:r>
            <a:br>
              <a:rPr lang="ru-RU" altLang="ru-RU" sz="1800" b="1" i="1" dirty="0" smtClean="0">
                <a:solidFill>
                  <a:schemeClr val="bg1"/>
                </a:solidFill>
              </a:rPr>
            </a:br>
            <a:r>
              <a:rPr lang="ru-RU" altLang="ru-RU" sz="1800" b="1" i="1" dirty="0" smtClean="0">
                <a:solidFill>
                  <a:schemeClr val="bg1"/>
                </a:solidFill>
              </a:rPr>
              <a:t>С 1968 г. посвятил себя писательскому ремеслу. </a:t>
            </a:r>
          </a:p>
        </p:txBody>
      </p:sp>
      <p:pic>
        <p:nvPicPr>
          <p:cNvPr id="17411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1125538"/>
            <a:ext cx="3721100" cy="4724400"/>
          </a:xfrm>
          <a:prstGeom prst="rect">
            <a:avLst/>
          </a:prstGeom>
          <a:noFill/>
          <a:ln w="28575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1000">
    <p:blinds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-14684" y="14988"/>
            <a:ext cx="9158683" cy="1143000"/>
          </a:xfrm>
        </p:spPr>
        <p:txBody>
          <a:bodyPr/>
          <a:lstStyle/>
          <a:p>
            <a:r>
              <a:rPr lang="ru-RU" altLang="ru-RU" sz="1800" b="1" i="1" dirty="0" smtClean="0">
                <a:solidFill>
                  <a:schemeClr val="bg1"/>
                </a:solidFill>
              </a:rPr>
              <a:t>Первая книга Н. Никонова  для детей «Березовый листок» – это сборник сказок, в которых юному читателю передавалась любовь к природе и внимание к мелочам окружающей жизни.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085" y="2962825"/>
            <a:ext cx="2778428" cy="3299795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1500039"/>
            <a:ext cx="2227149" cy="3512219"/>
          </a:xfrm>
          <a:prstGeom prst="rect">
            <a:avLst/>
          </a:prstGeom>
          <a:ln w="38100"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2867" y="2398003"/>
            <a:ext cx="3037982" cy="3898743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4181" y="3592190"/>
            <a:ext cx="2086371" cy="2704556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149" y="1838549"/>
            <a:ext cx="2343150" cy="3076575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</p:spTree>
  </p:cSld>
  <p:clrMapOvr>
    <a:masterClrMapping/>
  </p:clrMapOvr>
  <p:transition spd="med" advTm="1000">
    <p:blind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ъект 1"/>
          <p:cNvSpPr>
            <a:spLocks noGrp="1"/>
          </p:cNvSpPr>
          <p:nvPr>
            <p:ph sz="half" idx="1"/>
          </p:nvPr>
        </p:nvSpPr>
        <p:spPr>
          <a:xfrm>
            <a:off x="250825" y="1484313"/>
            <a:ext cx="4249738" cy="464185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 altLang="ru-RU" b="1" i="1" dirty="0" smtClean="0">
                <a:solidFill>
                  <a:srgbClr val="FFC000"/>
                </a:solidFill>
              </a:rPr>
              <a:t>Светлана Аркадьевна</a:t>
            </a:r>
          </a:p>
          <a:p>
            <a:pPr marL="0" indent="0">
              <a:buFontTx/>
              <a:buNone/>
            </a:pPr>
            <a:r>
              <a:rPr lang="ru-RU" altLang="ru-RU" b="1" i="1" dirty="0" smtClean="0">
                <a:solidFill>
                  <a:srgbClr val="FFC000"/>
                </a:solidFill>
              </a:rPr>
              <a:t>Лаврова</a:t>
            </a:r>
          </a:p>
          <a:p>
            <a:pPr marL="0" indent="0">
              <a:buFontTx/>
              <a:buNone/>
            </a:pPr>
            <a:r>
              <a:rPr lang="ru-RU" altLang="ru-RU" sz="1800" b="1" i="1" dirty="0" smtClean="0">
                <a:solidFill>
                  <a:schemeClr val="bg1"/>
                </a:solidFill>
              </a:rPr>
              <a:t>Родилась 23 января 1964 г. в Екатеринбурге. Детский писатель, врач-нейрофизиолог, кандидат медицинских наук.</a:t>
            </a:r>
          </a:p>
          <a:p>
            <a:pPr marL="0" indent="0">
              <a:buFontTx/>
              <a:buNone/>
            </a:pPr>
            <a:r>
              <a:rPr lang="ru-RU" altLang="ru-RU" sz="1800" b="1" i="1" dirty="0" smtClean="0">
                <a:solidFill>
                  <a:schemeClr val="bg1"/>
                </a:solidFill>
              </a:rPr>
              <a:t>С 1997 г. сочиняет сказки, повести и книги для «</a:t>
            </a:r>
            <a:r>
              <a:rPr lang="ru-RU" altLang="ru-RU" sz="1800" b="1" i="1" dirty="0" err="1" smtClean="0">
                <a:solidFill>
                  <a:schemeClr val="bg1"/>
                </a:solidFill>
              </a:rPr>
              <a:t>любознаек</a:t>
            </a:r>
            <a:r>
              <a:rPr lang="ru-RU" altLang="ru-RU" sz="1800" b="1" i="1" dirty="0" smtClean="0">
                <a:solidFill>
                  <a:schemeClr val="bg1"/>
                </a:solidFill>
              </a:rPr>
              <a:t>».</a:t>
            </a:r>
          </a:p>
          <a:p>
            <a:pPr marL="0" indent="0">
              <a:buFontTx/>
              <a:buNone/>
            </a:pPr>
            <a:endParaRPr lang="ru-RU" altLang="ru-RU" sz="1200" b="1" i="1" dirty="0" smtClean="0">
              <a:solidFill>
                <a:schemeClr val="bg1"/>
              </a:solidFill>
            </a:endParaRPr>
          </a:p>
        </p:txBody>
      </p:sp>
      <p:pic>
        <p:nvPicPr>
          <p:cNvPr id="19459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08" r="17606"/>
          <a:stretch>
            <a:fillRect/>
          </a:stretch>
        </p:blipFill>
        <p:spPr bwMode="auto">
          <a:xfrm>
            <a:off x="5003800" y="1484313"/>
            <a:ext cx="3506788" cy="3698875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1000">
    <p:blinds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0" y="0"/>
            <a:ext cx="9144000" cy="1152525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ru-RU" altLang="ru-RU" sz="1800" b="1" i="1" dirty="0" smtClean="0">
                <a:solidFill>
                  <a:schemeClr val="accent3"/>
                </a:solidFill>
              </a:rPr>
              <a:t>Сказки Светланы Лавровой погружают юных читателей в веселый</a:t>
            </a:r>
          </a:p>
          <a:p>
            <a:pPr marL="0" indent="0" algn="just" eaLnBrk="1" hangingPunct="1">
              <a:buFontTx/>
              <a:buNone/>
              <a:defRPr/>
            </a:pPr>
            <a:r>
              <a:rPr lang="ru-RU" altLang="ru-RU" sz="1800" b="1" i="1" dirty="0" smtClean="0">
                <a:solidFill>
                  <a:schemeClr val="accent3"/>
                </a:solidFill>
              </a:rPr>
              <a:t>и удивительный мир, где принцы и принцессы так напоминают современных мальчишек и девчонок.</a:t>
            </a:r>
          </a:p>
          <a:p>
            <a:pPr marL="0" indent="0" eaLnBrk="1" hangingPunct="1">
              <a:buFontTx/>
              <a:buNone/>
              <a:defRPr/>
            </a:pPr>
            <a:endParaRPr lang="ru-RU" altLang="ru-RU" sz="2800" dirty="0" smtClean="0"/>
          </a:p>
        </p:txBody>
      </p:sp>
      <p:pic>
        <p:nvPicPr>
          <p:cNvPr id="20483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806" y="998276"/>
            <a:ext cx="8208912" cy="5859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6" name="Rectangle 6"/>
          <p:cNvSpPr>
            <a:spLocks noChangeArrowheads="1"/>
          </p:cNvSpPr>
          <p:nvPr/>
        </p:nvSpPr>
        <p:spPr bwMode="auto">
          <a:xfrm>
            <a:off x="5580063" y="5445125"/>
            <a:ext cx="28082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endParaRPr lang="ru-RU" sz="2000" b="1" dirty="0">
              <a:effectLst>
                <a:outerShdw blurRad="38100" dist="38100" dir="2700000" algn="tl">
                  <a:srgbClr val="FFFFFF"/>
                </a:outerShdw>
              </a:effectLst>
              <a:latin typeface="Verdana" pitchFamily="34" charset="0"/>
            </a:endParaRPr>
          </a:p>
        </p:txBody>
      </p:sp>
      <p:sp>
        <p:nvSpPr>
          <p:cNvPr id="21507" name="Объект 2"/>
          <p:cNvSpPr>
            <a:spLocks noGrp="1"/>
          </p:cNvSpPr>
          <p:nvPr>
            <p:ph sz="half" idx="1"/>
          </p:nvPr>
        </p:nvSpPr>
        <p:spPr>
          <a:xfrm>
            <a:off x="0" y="0"/>
            <a:ext cx="9144000" cy="1655762"/>
          </a:xfrm>
        </p:spPr>
        <p:txBody>
          <a:bodyPr/>
          <a:lstStyle/>
          <a:p>
            <a:pPr marL="0" indent="0" algn="just">
              <a:buFontTx/>
              <a:buNone/>
            </a:pPr>
            <a:r>
              <a:rPr lang="ru-RU" altLang="ru-RU" sz="1800" b="1" i="1" dirty="0" smtClean="0">
                <a:solidFill>
                  <a:schemeClr val="bg1"/>
                </a:solidFill>
              </a:rPr>
              <a:t>Урал - кладовая земли. Находясь в центре России, он стал ее сердцем. Немало сокровищ спрятано в уральской земле: руда, золото, самоцветы. Но главное богатство Урала - люди. В этих красочных книгах в доступной для детей форме С. Лаврова рассказывает об истории Урала, о его достопримечательностях и интересных местах.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93" y="2276872"/>
            <a:ext cx="2901696" cy="3901440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8489" y="2220474"/>
            <a:ext cx="2913694" cy="3919769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2193908"/>
            <a:ext cx="2952328" cy="3936438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</p:spTree>
  </p:cSld>
  <p:clrMapOvr>
    <a:masterClrMapping/>
  </p:clrMapOvr>
  <p:transition spd="med" advTm="100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68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8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168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8" presetClass="emph" presetSubtype="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1" dur="2000" fill="hold"/>
                                        <p:tgtEl>
                                          <p:spTgt spid="168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040"/>
                            </p:stCondLst>
                            <p:childTnLst>
                              <p:par>
                                <p:cTn id="13" presetID="5" presetClass="exit" presetSubtype="10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checkerboard(across)">
                                      <p:cBhvr>
                                        <p:cTn id="14" dur="2000"/>
                                        <p:tgtEl>
                                          <p:spTgt spid="168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8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6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457200" y="260350"/>
            <a:ext cx="4259263" cy="6337300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FontTx/>
              <a:buNone/>
            </a:pPr>
            <a:endParaRPr lang="ru-RU" altLang="ru-RU" sz="2800" b="1" smtClean="0">
              <a:solidFill>
                <a:schemeClr val="bg1"/>
              </a:solidFill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endParaRPr lang="ru-RU" altLang="ru-RU" sz="2800" b="1" smtClean="0">
              <a:solidFill>
                <a:schemeClr val="bg1"/>
              </a:solidFill>
            </a:endParaRPr>
          </a:p>
        </p:txBody>
      </p:sp>
      <p:sp>
        <p:nvSpPr>
          <p:cNvPr id="5123" name="Прямоугольник 1"/>
          <p:cNvSpPr>
            <a:spLocks noChangeArrowheads="1"/>
          </p:cNvSpPr>
          <p:nvPr/>
        </p:nvSpPr>
        <p:spPr bwMode="auto">
          <a:xfrm>
            <a:off x="395288" y="333375"/>
            <a:ext cx="4392612" cy="569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 i="1">
                <a:solidFill>
                  <a:srgbClr val="FFC000"/>
                </a:solidFill>
              </a:rPr>
              <a:t>Дмитрий Наркисович Мамин-Сибиряк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 i="1">
                <a:solidFill>
                  <a:schemeClr val="bg1"/>
                </a:solidFill>
              </a:rPr>
              <a:t>(1852 — 1912)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chemeClr val="bg1"/>
                </a:solidFill>
              </a:rPr>
              <a:t>Русский драматург и писатель, один из классиков отечественной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chemeClr val="bg1"/>
                </a:solidFill>
              </a:rPr>
              <a:t>литературы, сказочник.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chemeClr val="bg1"/>
                </a:solidFill>
              </a:rPr>
              <a:t>сочинителем сказок стал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chemeClr val="bg1"/>
                </a:solidFill>
              </a:rPr>
              <a:t>совершенно случайно – начал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chemeClr val="bg1"/>
                </a:solidFill>
              </a:rPr>
              <a:t>писать их для своей маленькой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chemeClr val="bg1"/>
                </a:solidFill>
              </a:rPr>
              <a:t>дочки Алены, а затем увлекся.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chemeClr val="bg1"/>
                </a:solidFill>
              </a:rPr>
              <a:t>Итогом стала появившаяся в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chemeClr val="bg1"/>
                </a:solidFill>
              </a:rPr>
              <a:t>1897 г. книга «Аленушкины сказки», в которую вошли десять самых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chemeClr val="bg1"/>
                </a:solidFill>
              </a:rPr>
              <a:t>интересных, по мнению автора,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chemeClr val="bg1"/>
                </a:solidFill>
              </a:rPr>
              <a:t>сказок. «Это моя любимая книжка –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chemeClr val="bg1"/>
                </a:solidFill>
              </a:rPr>
              <a:t>её писала сама любовь, и поэтому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chemeClr val="bg1"/>
                </a:solidFill>
              </a:rPr>
              <a:t>она переживёт всё остальное», –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chemeClr val="bg1"/>
                </a:solidFill>
              </a:rPr>
              <a:t>писал Мамин -Сибиряк.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b="1" i="1">
              <a:solidFill>
                <a:schemeClr val="bg1"/>
              </a:solidFill>
            </a:endParaRPr>
          </a:p>
        </p:txBody>
      </p:sp>
      <p:pic>
        <p:nvPicPr>
          <p:cNvPr id="5124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00" t="22710" r="13889" b="32500"/>
          <a:stretch>
            <a:fillRect/>
          </a:stretch>
        </p:blipFill>
        <p:spPr bwMode="auto">
          <a:xfrm>
            <a:off x="5148263" y="765175"/>
            <a:ext cx="3455987" cy="5111750"/>
          </a:xfrm>
          <a:prstGeom prst="rect">
            <a:avLst/>
          </a:prstGeom>
          <a:noFill/>
          <a:ln w="57150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400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484784"/>
            <a:ext cx="4475163" cy="3311649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2800" b="1" i="1" dirty="0" err="1" smtClean="0">
                <a:solidFill>
                  <a:srgbClr val="FFC000"/>
                </a:solidFill>
              </a:rPr>
              <a:t>Ленковская</a:t>
            </a:r>
            <a:r>
              <a:rPr lang="ru-RU" altLang="ru-RU" sz="2800" b="1" i="1" dirty="0" smtClean="0">
                <a:solidFill>
                  <a:srgbClr val="FFC000"/>
                </a:solidFill>
              </a:rPr>
              <a:t> Елена Эдуардовна</a:t>
            </a:r>
          </a:p>
          <a:p>
            <a:pPr algn="just" eaLnBrk="1" hangingPunct="1">
              <a:buFontTx/>
              <a:buNone/>
            </a:pPr>
            <a:r>
              <a:rPr lang="ru-RU" altLang="ru-RU" sz="1800" b="1" i="1" dirty="0" smtClean="0">
                <a:solidFill>
                  <a:schemeClr val="bg1"/>
                </a:solidFill>
              </a:rPr>
              <a:t>Родилась в 1968 г. </a:t>
            </a:r>
          </a:p>
          <a:p>
            <a:pPr algn="just" eaLnBrk="1" hangingPunct="1">
              <a:buFontTx/>
              <a:buNone/>
            </a:pPr>
            <a:r>
              <a:rPr lang="ru-RU" altLang="ru-RU" sz="1800" b="1" i="1" dirty="0" smtClean="0">
                <a:solidFill>
                  <a:schemeClr val="bg1"/>
                </a:solidFill>
              </a:rPr>
              <a:t>Искусствовед, арт-критик, автор историко-приключенческих и</a:t>
            </a:r>
          </a:p>
          <a:p>
            <a:pPr algn="just" eaLnBrk="1" hangingPunct="1">
              <a:buFontTx/>
              <a:buNone/>
            </a:pPr>
            <a:r>
              <a:rPr lang="ru-RU" altLang="ru-RU" sz="1800" b="1" i="1" dirty="0" smtClean="0">
                <a:solidFill>
                  <a:schemeClr val="bg1"/>
                </a:solidFill>
              </a:rPr>
              <a:t>познавательных книг для детей. Член </a:t>
            </a:r>
            <a:r>
              <a:rPr lang="ru-RU" altLang="ru-RU" sz="1800" b="1" i="1" dirty="0" err="1" smtClean="0">
                <a:solidFill>
                  <a:schemeClr val="bg1"/>
                </a:solidFill>
              </a:rPr>
              <a:t>литсовета</a:t>
            </a:r>
            <a:r>
              <a:rPr lang="ru-RU" altLang="ru-RU" sz="1800" b="1" i="1" dirty="0" smtClean="0">
                <a:solidFill>
                  <a:schemeClr val="bg1"/>
                </a:solidFill>
              </a:rPr>
              <a:t> Международной литературной премии </a:t>
            </a:r>
          </a:p>
          <a:p>
            <a:pPr algn="just" eaLnBrk="1" hangingPunct="1">
              <a:buFontTx/>
              <a:buNone/>
            </a:pPr>
            <a:r>
              <a:rPr lang="ru-RU" altLang="ru-RU" sz="1800" b="1" i="1" dirty="0" smtClean="0">
                <a:solidFill>
                  <a:schemeClr val="bg1"/>
                </a:solidFill>
              </a:rPr>
              <a:t>им. В. П. Крапивина.</a:t>
            </a:r>
          </a:p>
        </p:txBody>
      </p:sp>
      <p:pic>
        <p:nvPicPr>
          <p:cNvPr id="22531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533400"/>
            <a:ext cx="3765550" cy="5648325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1000">
    <p:blinds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969968"/>
            <a:ext cx="4104134" cy="5688632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ru-RU" sz="1800" b="1" i="1" dirty="0" smtClean="0">
                <a:solidFill>
                  <a:schemeClr val="accent3"/>
                </a:solidFill>
              </a:rPr>
              <a:t>«Сокровища </a:t>
            </a:r>
            <a:r>
              <a:rPr lang="ru-RU" sz="1800" b="1" i="1" dirty="0" err="1" smtClean="0">
                <a:solidFill>
                  <a:schemeClr val="accent3"/>
                </a:solidFill>
              </a:rPr>
              <a:t>Рифейских</a:t>
            </a:r>
            <a:r>
              <a:rPr lang="ru-RU" sz="1800" b="1" i="1" dirty="0" smtClean="0">
                <a:solidFill>
                  <a:schemeClr val="accent3"/>
                </a:solidFill>
              </a:rPr>
              <a:t> гор» -</a:t>
            </a:r>
            <a:r>
              <a:rPr lang="ru-RU" sz="1800" b="1" i="1" dirty="0">
                <a:solidFill>
                  <a:schemeClr val="accent3"/>
                </a:solidFill>
              </a:rPr>
              <a:t> </a:t>
            </a:r>
            <a:r>
              <a:rPr lang="ru-RU" sz="1800" b="1" i="1" dirty="0" smtClean="0">
                <a:solidFill>
                  <a:schemeClr val="accent3"/>
                </a:solidFill>
              </a:rPr>
              <a:t>это увлекательный рассказ о художественных явлениях, которыми знаменит Урал: </a:t>
            </a:r>
            <a:r>
              <a:rPr lang="ru-RU" sz="1800" b="1" i="1" dirty="0" err="1" smtClean="0">
                <a:solidFill>
                  <a:schemeClr val="accent3"/>
                </a:solidFill>
              </a:rPr>
              <a:t>златоустовском</a:t>
            </a:r>
            <a:r>
              <a:rPr lang="ru-RU" sz="1800" b="1" i="1" dirty="0" smtClean="0">
                <a:solidFill>
                  <a:schemeClr val="accent3"/>
                </a:solidFill>
              </a:rPr>
              <a:t> холодном оружии, пермском зверином стиле, </a:t>
            </a:r>
            <a:r>
              <a:rPr lang="ru-RU" sz="1800" b="1" i="1" dirty="0" err="1" smtClean="0">
                <a:solidFill>
                  <a:schemeClr val="accent3"/>
                </a:solidFill>
              </a:rPr>
              <a:t>каслинском</a:t>
            </a:r>
            <a:r>
              <a:rPr lang="ru-RU" sz="1800" b="1" i="1" dirty="0" smtClean="0">
                <a:solidFill>
                  <a:schemeClr val="accent3"/>
                </a:solidFill>
              </a:rPr>
              <a:t> чугунном литье и нижнетагильском</a:t>
            </a:r>
            <a:r>
              <a:rPr lang="ru-RU" b="1" i="1" dirty="0" smtClean="0">
                <a:solidFill>
                  <a:schemeClr val="accent3"/>
                </a:solidFill>
              </a:rPr>
              <a:t> </a:t>
            </a:r>
            <a:r>
              <a:rPr lang="ru-RU" sz="1800" b="1" i="1" dirty="0" smtClean="0">
                <a:solidFill>
                  <a:schemeClr val="accent3"/>
                </a:solidFill>
              </a:rPr>
              <a:t>расписном подносе. Эта книга Е. </a:t>
            </a:r>
            <a:r>
              <a:rPr lang="ru-RU" sz="1800" b="1" i="1" dirty="0" err="1" smtClean="0">
                <a:solidFill>
                  <a:schemeClr val="accent3"/>
                </a:solidFill>
              </a:rPr>
              <a:t>Ленковской</a:t>
            </a:r>
            <a:r>
              <a:rPr lang="ru-RU" sz="1800" b="1" i="1" dirty="0" smtClean="0">
                <a:solidFill>
                  <a:schemeClr val="accent3"/>
                </a:solidFill>
              </a:rPr>
              <a:t> — не просто энциклопедия традиционных уральских художеств, но и доверительный разговор об искусстве, учитывающий круг интересов современных детей.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994494"/>
            <a:ext cx="3628670" cy="4941168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</p:spTree>
  </p:cSld>
  <p:clrMapOvr>
    <a:masterClrMapping/>
  </p:clrMapOvr>
  <p:transition spd="med" advTm="1000">
    <p:blinds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ъект 2"/>
          <p:cNvSpPr>
            <a:spLocks noGrp="1"/>
          </p:cNvSpPr>
          <p:nvPr>
            <p:ph idx="1"/>
          </p:nvPr>
        </p:nvSpPr>
        <p:spPr>
          <a:xfrm>
            <a:off x="0" y="188640"/>
            <a:ext cx="9144000" cy="5434013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ru-RU" altLang="ru-RU" sz="5400" dirty="0" smtClean="0">
                <a:solidFill>
                  <a:schemeClr val="bg1"/>
                </a:solidFill>
              </a:rPr>
              <a:t>  </a:t>
            </a:r>
            <a:r>
              <a:rPr lang="ru-RU" altLang="ru-RU" sz="5400" i="1" dirty="0" smtClean="0">
                <a:solidFill>
                  <a:srgbClr val="FFC000"/>
                </a:solidFill>
              </a:rPr>
              <a:t>Спасибо за внимание!</a:t>
            </a:r>
          </a:p>
        </p:txBody>
      </p:sp>
      <p:pic>
        <p:nvPicPr>
          <p:cNvPr id="28675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339067"/>
            <a:ext cx="8024173" cy="5519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 advTm="1000">
    <p:blind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719137"/>
          </a:xfrm>
        </p:spPr>
        <p:txBody>
          <a:bodyPr/>
          <a:lstStyle/>
          <a:p>
            <a:pPr>
              <a:defRPr/>
            </a:pPr>
            <a:r>
              <a:rPr lang="ru-RU" sz="2000" b="1" i="1" dirty="0" smtClean="0">
                <a:solidFill>
                  <a:schemeClr val="accent3"/>
                </a:solidFill>
              </a:rPr>
              <a:t>Лучшие произведения Д. Мамина – Сибиряка для детей</a:t>
            </a:r>
            <a:endParaRPr lang="ru-RU" sz="2000" b="1" i="1" dirty="0">
              <a:solidFill>
                <a:schemeClr val="accent3"/>
              </a:solidFill>
            </a:endParaRPr>
          </a:p>
        </p:txBody>
      </p:sp>
      <p:pic>
        <p:nvPicPr>
          <p:cNvPr id="6147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58"/>
          <a:stretch>
            <a:fillRect/>
          </a:stretch>
        </p:blipFill>
        <p:spPr bwMode="auto">
          <a:xfrm>
            <a:off x="628650" y="936625"/>
            <a:ext cx="7886700" cy="571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 advTm="4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60350"/>
            <a:ext cx="4535488" cy="63373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2800" b="1" i="1" smtClean="0">
                <a:solidFill>
                  <a:srgbClr val="FFC000"/>
                </a:solidFill>
              </a:rPr>
              <a:t>Павел Петрович Бажов</a:t>
            </a:r>
          </a:p>
          <a:p>
            <a:pPr eaLnBrk="1" hangingPunct="1">
              <a:buFontTx/>
              <a:buNone/>
            </a:pPr>
            <a:r>
              <a:rPr lang="ru-RU" altLang="ru-RU" sz="2000" b="1" i="1" smtClean="0">
                <a:solidFill>
                  <a:schemeClr val="bg1"/>
                </a:solidFill>
              </a:rPr>
              <a:t>(1879 — 1950)</a:t>
            </a:r>
          </a:p>
          <a:p>
            <a:pPr eaLnBrk="1" hangingPunct="1">
              <a:buFontTx/>
              <a:buNone/>
            </a:pPr>
            <a:r>
              <a:rPr lang="ru-RU" altLang="ru-RU" sz="1800" b="1" i="1" smtClean="0">
                <a:solidFill>
                  <a:schemeClr val="bg1"/>
                </a:solidFill>
              </a:rPr>
              <a:t>Родился и вырос на Урале. Из года в</a:t>
            </a:r>
          </a:p>
          <a:p>
            <a:pPr eaLnBrk="1" hangingPunct="1">
              <a:buFontTx/>
              <a:buNone/>
            </a:pPr>
            <a:r>
              <a:rPr lang="ru-RU" altLang="ru-RU" sz="1800" b="1" i="1" smtClean="0">
                <a:solidFill>
                  <a:schemeClr val="bg1"/>
                </a:solidFill>
              </a:rPr>
              <a:t>год летом колесил он по родным</a:t>
            </a:r>
          </a:p>
          <a:p>
            <a:pPr eaLnBrk="1" hangingPunct="1">
              <a:buFontTx/>
              <a:buNone/>
            </a:pPr>
            <a:r>
              <a:rPr lang="ru-RU" altLang="ru-RU" sz="1800" b="1" i="1" smtClean="0">
                <a:solidFill>
                  <a:schemeClr val="bg1"/>
                </a:solidFill>
              </a:rPr>
              <a:t>местам, и в Уральском краю едва ли</a:t>
            </a:r>
          </a:p>
          <a:p>
            <a:pPr eaLnBrk="1" hangingPunct="1">
              <a:buFontTx/>
              <a:buNone/>
            </a:pPr>
            <a:r>
              <a:rPr lang="ru-RU" altLang="ru-RU" sz="1800" b="1" i="1" smtClean="0">
                <a:solidFill>
                  <a:schemeClr val="bg1"/>
                </a:solidFill>
              </a:rPr>
              <a:t>найдется уголок, где бы не побывал</a:t>
            </a:r>
          </a:p>
          <a:p>
            <a:pPr eaLnBrk="1" hangingPunct="1">
              <a:buFontTx/>
              <a:buNone/>
            </a:pPr>
            <a:r>
              <a:rPr lang="ru-RU" altLang="ru-RU" sz="1800" b="1" i="1" smtClean="0">
                <a:solidFill>
                  <a:schemeClr val="bg1"/>
                </a:solidFill>
              </a:rPr>
              <a:t>этот добытчик устного речевого</a:t>
            </a:r>
          </a:p>
          <a:p>
            <a:pPr eaLnBrk="1" hangingPunct="1">
              <a:buFontTx/>
              <a:buNone/>
            </a:pPr>
            <a:r>
              <a:rPr lang="ru-RU" altLang="ru-RU" sz="1800" b="1" i="1" smtClean="0">
                <a:solidFill>
                  <a:schemeClr val="bg1"/>
                </a:solidFill>
              </a:rPr>
              <a:t>золота и искатель самородных</a:t>
            </a:r>
          </a:p>
          <a:p>
            <a:pPr eaLnBrk="1" hangingPunct="1">
              <a:buFontTx/>
              <a:buNone/>
            </a:pPr>
            <a:r>
              <a:rPr lang="ru-RU" altLang="ru-RU" sz="1800" b="1" i="1" smtClean="0">
                <a:solidFill>
                  <a:schemeClr val="bg1"/>
                </a:solidFill>
              </a:rPr>
              <a:t>сказаний. Везде-то он с интересными людьми знался, про жизнь слушал и во все вникал. День и ночь работал</a:t>
            </a:r>
          </a:p>
          <a:p>
            <a:pPr eaLnBrk="1" hangingPunct="1">
              <a:buFontTx/>
              <a:buNone/>
            </a:pPr>
            <a:r>
              <a:rPr lang="ru-RU" altLang="ru-RU" sz="1800" b="1" i="1" smtClean="0">
                <a:solidFill>
                  <a:schemeClr val="bg1"/>
                </a:solidFill>
              </a:rPr>
              <a:t>сказочник. И на белых листах</a:t>
            </a:r>
          </a:p>
          <a:p>
            <a:pPr eaLnBrk="1" hangingPunct="1">
              <a:buFontTx/>
              <a:buNone/>
            </a:pPr>
            <a:r>
              <a:rPr lang="ru-RU" altLang="ru-RU" sz="1800" b="1" i="1" smtClean="0">
                <a:solidFill>
                  <a:schemeClr val="bg1"/>
                </a:solidFill>
              </a:rPr>
              <a:t>распускались неувядаемые каменные цветы, оживали добрые и злые чудища, голубые змейки, юркие ящерки и веселые козлики. </a:t>
            </a:r>
          </a:p>
          <a:p>
            <a:pPr eaLnBrk="1" hangingPunct="1">
              <a:buFontTx/>
              <a:buNone/>
            </a:pPr>
            <a:endParaRPr lang="ru-RU" altLang="ru-RU" sz="1800" smtClean="0">
              <a:solidFill>
                <a:schemeClr val="bg1"/>
              </a:solidFill>
            </a:endParaRPr>
          </a:p>
        </p:txBody>
      </p:sp>
      <p:pic>
        <p:nvPicPr>
          <p:cNvPr id="7171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04" t="8420" r="4642" b="7159"/>
          <a:stretch>
            <a:fillRect/>
          </a:stretch>
        </p:blipFill>
        <p:spPr bwMode="auto">
          <a:xfrm>
            <a:off x="5219700" y="650875"/>
            <a:ext cx="3522663" cy="5556250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15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333375"/>
            <a:ext cx="4032250" cy="60340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2000" b="1" i="1" smtClean="0">
                <a:solidFill>
                  <a:schemeClr val="bg1"/>
                </a:solidFill>
              </a:rPr>
              <a:t>Удивительно певучие, с</a:t>
            </a:r>
          </a:p>
          <a:p>
            <a:pPr eaLnBrk="1" hangingPunct="1">
              <a:buFontTx/>
              <a:buNone/>
            </a:pPr>
            <a:r>
              <a:rPr lang="ru-RU" altLang="ru-RU" sz="2000" b="1" i="1" smtClean="0">
                <a:solidFill>
                  <a:schemeClr val="bg1"/>
                </a:solidFill>
              </a:rPr>
              <a:t>необычными сюжетами,</a:t>
            </a:r>
          </a:p>
          <a:p>
            <a:pPr eaLnBrk="1" hangingPunct="1">
              <a:buFontTx/>
              <a:buNone/>
            </a:pPr>
            <a:r>
              <a:rPr lang="ru-RU" altLang="ru-RU" sz="2000" b="1" i="1" smtClean="0">
                <a:solidFill>
                  <a:schemeClr val="bg1"/>
                </a:solidFill>
              </a:rPr>
              <a:t>красивыми и сильными</a:t>
            </a:r>
          </a:p>
          <a:p>
            <a:pPr eaLnBrk="1" hangingPunct="1">
              <a:buFontTx/>
              <a:buNone/>
            </a:pPr>
            <a:r>
              <a:rPr lang="ru-RU" altLang="ru-RU" sz="2000" b="1" i="1" smtClean="0">
                <a:solidFill>
                  <a:schemeClr val="bg1"/>
                </a:solidFill>
              </a:rPr>
              <a:t>героями, сказы Петра</a:t>
            </a:r>
          </a:p>
          <a:p>
            <a:pPr eaLnBrk="1" hangingPunct="1">
              <a:buFontTx/>
              <a:buNone/>
            </a:pPr>
            <a:r>
              <a:rPr lang="ru-RU" altLang="ru-RU" sz="2000" b="1" i="1" smtClean="0">
                <a:solidFill>
                  <a:schemeClr val="bg1"/>
                </a:solidFill>
              </a:rPr>
              <a:t>Петровича Бажова</a:t>
            </a:r>
          </a:p>
          <a:p>
            <a:pPr eaLnBrk="1" hangingPunct="1">
              <a:buFontTx/>
              <a:buNone/>
            </a:pPr>
            <a:r>
              <a:rPr lang="ru-RU" altLang="ru-RU" sz="2000" b="1" i="1" smtClean="0">
                <a:solidFill>
                  <a:schemeClr val="bg1"/>
                </a:solidFill>
              </a:rPr>
              <a:t>покоряют сердца читателей сразу и навсегда. </a:t>
            </a:r>
          </a:p>
          <a:p>
            <a:pPr eaLnBrk="1" hangingPunct="1">
              <a:buFontTx/>
              <a:buNone/>
            </a:pPr>
            <a:r>
              <a:rPr lang="ru-RU" altLang="ru-RU" sz="2000" b="1" i="1" smtClean="0">
                <a:solidFill>
                  <a:schemeClr val="bg1"/>
                </a:solidFill>
              </a:rPr>
              <a:t>Долгие годы </a:t>
            </a:r>
          </a:p>
          <a:p>
            <a:pPr eaLnBrk="1" hangingPunct="1">
              <a:buFontTx/>
              <a:buNone/>
            </a:pPr>
            <a:r>
              <a:rPr lang="ru-RU" altLang="ru-RU" sz="2000" b="1" i="1" smtClean="0">
                <a:solidFill>
                  <a:schemeClr val="bg1"/>
                </a:solidFill>
              </a:rPr>
              <a:t>Бажов собирал</a:t>
            </a:r>
          </a:p>
          <a:p>
            <a:pPr eaLnBrk="1" hangingPunct="1">
              <a:buFontTx/>
              <a:buNone/>
            </a:pPr>
            <a:r>
              <a:rPr lang="ru-RU" altLang="ru-RU" sz="2000" b="1" i="1" smtClean="0">
                <a:solidFill>
                  <a:schemeClr val="bg1"/>
                </a:solidFill>
              </a:rPr>
              <a:t>сказы, как камни в</a:t>
            </a:r>
          </a:p>
          <a:p>
            <a:pPr eaLnBrk="1" hangingPunct="1">
              <a:buFontTx/>
              <a:buNone/>
            </a:pPr>
            <a:r>
              <a:rPr lang="ru-RU" altLang="ru-RU" sz="2000" b="1" i="1" smtClean="0">
                <a:solidFill>
                  <a:schemeClr val="bg1"/>
                </a:solidFill>
              </a:rPr>
              <a:t>Малахитовую шкатулку, и</a:t>
            </a:r>
          </a:p>
          <a:p>
            <a:pPr eaLnBrk="1" hangingPunct="1">
              <a:buFontTx/>
              <a:buNone/>
            </a:pPr>
            <a:r>
              <a:rPr lang="ru-RU" altLang="ru-RU" sz="2000" b="1" i="1" smtClean="0">
                <a:solidFill>
                  <a:schemeClr val="bg1"/>
                </a:solidFill>
              </a:rPr>
              <a:t>поэтому самый полный</a:t>
            </a:r>
          </a:p>
          <a:p>
            <a:pPr eaLnBrk="1" hangingPunct="1">
              <a:buFontTx/>
              <a:buNone/>
            </a:pPr>
            <a:r>
              <a:rPr lang="ru-RU" altLang="ru-RU" sz="2000" b="1" i="1" smtClean="0">
                <a:solidFill>
                  <a:schemeClr val="bg1"/>
                </a:solidFill>
              </a:rPr>
              <a:t>сборник сказов носит</a:t>
            </a:r>
          </a:p>
          <a:p>
            <a:pPr eaLnBrk="1" hangingPunct="1">
              <a:buFontTx/>
              <a:buNone/>
            </a:pPr>
            <a:r>
              <a:rPr lang="ru-RU" altLang="ru-RU" sz="2000" b="1" i="1" smtClean="0">
                <a:solidFill>
                  <a:schemeClr val="bg1"/>
                </a:solidFill>
              </a:rPr>
              <a:t>название “Малахитовая шкатулка”.</a:t>
            </a:r>
          </a:p>
          <a:p>
            <a:pPr eaLnBrk="1" hangingPunct="1">
              <a:buFontTx/>
              <a:buNone/>
            </a:pPr>
            <a:endParaRPr lang="ru-RU" altLang="ru-RU" sz="2000" b="1" i="1" smtClean="0">
              <a:solidFill>
                <a:schemeClr val="bg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147" t="43872" r="19315" b="27171"/>
          <a:stretch/>
        </p:blipFill>
        <p:spPr>
          <a:xfrm>
            <a:off x="4139952" y="908720"/>
            <a:ext cx="3898317" cy="5119669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</p:spTree>
  </p:cSld>
  <p:clrMapOvr>
    <a:masterClrMapping/>
  </p:clrMapOvr>
  <p:transition spd="med" advTm="4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600560"/>
            <a:ext cx="7488832" cy="6225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29038" y="-24714"/>
            <a:ext cx="9173038" cy="719137"/>
          </a:xfrm>
        </p:spPr>
        <p:txBody>
          <a:bodyPr/>
          <a:lstStyle/>
          <a:p>
            <a:pPr>
              <a:defRPr/>
            </a:pPr>
            <a:r>
              <a:rPr lang="ru-RU" sz="2000" b="1" i="1" dirty="0" smtClean="0">
                <a:solidFill>
                  <a:schemeClr val="accent3"/>
                </a:solidFill>
              </a:rPr>
              <a:t>Лучшие произведения П.П. Бажова для детей</a:t>
            </a:r>
            <a:endParaRPr lang="ru-RU" sz="2000" b="1" i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6453142"/>
      </p:ext>
    </p:extLst>
  </p:cSld>
  <p:clrMapOvr>
    <a:masterClrMapping/>
  </p:clrMapOvr>
  <p:transition spd="med" advTm="4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2"/>
          <p:cNvSpPr>
            <a:spLocks noChangeArrowheads="1"/>
          </p:cNvSpPr>
          <p:nvPr/>
        </p:nvSpPr>
        <p:spPr bwMode="auto">
          <a:xfrm>
            <a:off x="179388" y="260350"/>
            <a:ext cx="3887787" cy="637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 i="1">
                <a:solidFill>
                  <a:srgbClr val="FFC000"/>
                </a:solidFill>
              </a:rPr>
              <a:t>Евгений Пермяк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chemeClr val="bg1"/>
                </a:solidFill>
              </a:rPr>
              <a:t> </a:t>
            </a:r>
            <a:r>
              <a:rPr lang="ru-RU" altLang="ru-RU" sz="2000" b="1" i="1">
                <a:solidFill>
                  <a:schemeClr val="bg1"/>
                </a:solidFill>
              </a:rPr>
              <a:t>(1902 – 1982) </a:t>
            </a:r>
            <a:r>
              <a:rPr lang="ru-RU" altLang="ru-RU" sz="1800" b="1" i="1">
                <a:solidFill>
                  <a:schemeClr val="bg1"/>
                </a:solidFill>
              </a:rPr>
              <a:t>–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chemeClr val="bg1"/>
                </a:solidFill>
              </a:rPr>
              <a:t>творческий псевдоним Евгения Андреевича Виссова.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chemeClr val="bg1"/>
                </a:solidFill>
              </a:rPr>
              <a:t>Родился в г. Пермь.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chemeClr val="bg1"/>
                </a:solidFill>
              </a:rPr>
              <a:t>Он написал более ста книг различных жанров: очерки, рассказы, сказки, пьесы, повести, романы. Рассказы Евгения Пермяка, как и сказки, надолго остаются в памяти. Они написаны ярким, выразительным языком и трогают до глубины души. В его книгах оживают самые обычные вещи, которые нас окружают. Без назиданий он учит как жить и работать, ценить дружбу и своих близких. С книгами Пермяка необходимо знакомиться ещё в раннем возрасте. </a:t>
            </a:r>
          </a:p>
        </p:txBody>
      </p:sp>
      <p:pic>
        <p:nvPicPr>
          <p:cNvPr id="9219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31" t="5705" r="26198" b="13005"/>
          <a:stretch>
            <a:fillRect/>
          </a:stretch>
        </p:blipFill>
        <p:spPr bwMode="auto">
          <a:xfrm>
            <a:off x="4656138" y="1125538"/>
            <a:ext cx="4057650" cy="4921250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4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62" name="Rectangle 6"/>
          <p:cNvSpPr>
            <a:spLocks noChangeArrowheads="1"/>
          </p:cNvSpPr>
          <p:nvPr/>
        </p:nvSpPr>
        <p:spPr bwMode="auto">
          <a:xfrm>
            <a:off x="0" y="0"/>
            <a:ext cx="91440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800" b="1" i="1" dirty="0"/>
              <a:t>         </a:t>
            </a:r>
            <a:r>
              <a:rPr lang="ru-RU" altLang="ru-RU" sz="1800" b="1" i="1" dirty="0">
                <a:solidFill>
                  <a:schemeClr val="bg1"/>
                </a:solidFill>
              </a:rPr>
              <a:t>Главная мысль всех книг Е. Пермяка  – уважение к окружающим и любовь к труду. Его живое слово всегда будет вызывать читательский интерес.</a:t>
            </a:r>
            <a:endParaRPr lang="ru-RU" altLang="ru-RU" sz="1800" b="1" dirty="0">
              <a:solidFill>
                <a:schemeClr val="bg1"/>
              </a:solidFill>
            </a:endParaRPr>
          </a:p>
        </p:txBody>
      </p:sp>
      <p:pic>
        <p:nvPicPr>
          <p:cNvPr id="10243" name="Объект 1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7584" y="1079794"/>
            <a:ext cx="7704856" cy="5778206"/>
          </a:xfrm>
        </p:spPr>
      </p:pic>
    </p:spTree>
  </p:cSld>
  <p:clrMapOvr>
    <a:masterClrMapping/>
  </p:clrMapOvr>
  <p:transition spd="med" advTm="1000">
    <p:blind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5888"/>
            <a:ext cx="4537075" cy="6337300"/>
          </a:xfrm>
        </p:spPr>
        <p:txBody>
          <a:bodyPr anchor="ctr"/>
          <a:lstStyle/>
          <a:p>
            <a:pPr eaLnBrk="1" hangingPunct="1">
              <a:buFontTx/>
              <a:buNone/>
            </a:pPr>
            <a:endParaRPr lang="ru-RU" altLang="ru-RU" sz="2800" b="1" smtClean="0">
              <a:solidFill>
                <a:schemeClr val="bg1"/>
              </a:solidFill>
            </a:endParaRPr>
          </a:p>
          <a:p>
            <a:pPr eaLnBrk="1" hangingPunct="1">
              <a:buFontTx/>
              <a:buNone/>
            </a:pPr>
            <a:r>
              <a:rPr lang="ru-RU" altLang="ru-RU" sz="2800" b="1" i="1" smtClean="0">
                <a:solidFill>
                  <a:srgbClr val="FFC000"/>
                </a:solidFill>
              </a:rPr>
              <a:t>Борис Степанович Рябинин</a:t>
            </a:r>
            <a:r>
              <a:rPr lang="ru-RU" altLang="ru-RU" sz="2800" b="1" i="1" smtClean="0">
                <a:solidFill>
                  <a:schemeClr val="bg1"/>
                </a:solidFill>
              </a:rPr>
              <a:t> </a:t>
            </a:r>
            <a:r>
              <a:rPr lang="ru-RU" altLang="ru-RU" sz="2000" b="1" i="1" smtClean="0">
                <a:solidFill>
                  <a:schemeClr val="bg1"/>
                </a:solidFill>
              </a:rPr>
              <a:t>(1911 – 1990)</a:t>
            </a:r>
          </a:p>
          <a:p>
            <a:pPr eaLnBrk="1" hangingPunct="1">
              <a:buFontTx/>
              <a:buNone/>
            </a:pPr>
            <a:r>
              <a:rPr lang="ru-RU" altLang="ru-RU" sz="1800" b="1" i="1" smtClean="0">
                <a:solidFill>
                  <a:schemeClr val="bg1"/>
                </a:solidFill>
              </a:rPr>
              <a:t>Писатель, журналист, кинолог-собаковед, общественный деятель.</a:t>
            </a:r>
          </a:p>
          <a:p>
            <a:pPr eaLnBrk="1" hangingPunct="1">
              <a:buFontTx/>
              <a:buNone/>
            </a:pPr>
            <a:r>
              <a:rPr lang="ru-RU" altLang="ru-RU" sz="1800" b="1" i="1" smtClean="0">
                <a:solidFill>
                  <a:schemeClr val="bg1"/>
                </a:solidFill>
              </a:rPr>
              <a:t>Родился на Урале, в Кунгуре Пермского края в семье землемера. Учился в Пермском землеустроительном техникуме, затем - Уральском механико-машиностроительном институте. Увлекся фотографией. В 1935 г. пригласили работать фотокорреспондентом в журнал «Уральский следопыт». Много ездил. Его покорила красота Урала. Стал писать очерки. В этих очерках и определилась тематика его тврчества: природа и звери. </a:t>
            </a:r>
          </a:p>
          <a:p>
            <a:pPr eaLnBrk="1" hangingPunct="1">
              <a:buFontTx/>
              <a:buNone/>
            </a:pPr>
            <a:endParaRPr lang="ru-RU" altLang="ru-RU" sz="1800" b="1" smtClean="0">
              <a:solidFill>
                <a:schemeClr val="bg1"/>
              </a:solidFill>
            </a:endParaRPr>
          </a:p>
        </p:txBody>
      </p:sp>
      <p:pic>
        <p:nvPicPr>
          <p:cNvPr id="11267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125538"/>
            <a:ext cx="3338512" cy="4148137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1000">
    <p:blind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Оформление по умолчанию">
  <a:themeElements>
    <a:clrScheme name="1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5425</TotalTime>
  <Words>1005</Words>
  <Application>Microsoft Office PowerPoint</Application>
  <PresentationFormat>Экран (4:3)</PresentationFormat>
  <Paragraphs>76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22</vt:i4>
      </vt:variant>
    </vt:vector>
  </HeadingPairs>
  <TitlesOfParts>
    <vt:vector size="24" baseType="lpstr">
      <vt:lpstr>Оформление по умолчанию</vt:lpstr>
      <vt:lpstr>1_Оформление по умолчанию</vt:lpstr>
      <vt:lpstr>Писатели Урала –  детям</vt:lpstr>
      <vt:lpstr>Презентация PowerPoint</vt:lpstr>
      <vt:lpstr>Лучшие произведения Д. Мамина – Сибиряка для детей</vt:lpstr>
      <vt:lpstr>Презентация PowerPoint</vt:lpstr>
      <vt:lpstr>Презентация PowerPoint</vt:lpstr>
      <vt:lpstr>Лучшие произведения П.П. Бажова для детей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Первая книга для детей «Про зайку Петю» появилась в 1959 г. В 60-е годы выходят книги «Тайна голубой пещеры» и «Приключения двух друзей». В 70-е годы С. Мальцев публикует три книжки про Кузю Щучкина.</vt:lpstr>
      <vt:lpstr>Презентация PowerPoint</vt:lpstr>
      <vt:lpstr>Презентация PowerPoint</vt:lpstr>
      <vt:lpstr>Николай Григорьевич Никонов (1930 – 2003) Родился в Свердловске в семье  бухгалтера и учителя.  В 1951 г. окончил историко-филологический факультет Свердловского пединститута. Работал преподавателем.  С 1968 г. посвятил себя писательскому ремеслу. </vt:lpstr>
      <vt:lpstr>Первая книга Н. Никонова  для детей «Березовый листок» – это сборник сказок, в которых юному читателю передавалась любовь к природе и внимание к мелочам окружающей жизни.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Kolyaminy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Писатели урала</dc:title>
  <cp:lastModifiedBy>Александра</cp:lastModifiedBy>
  <cp:revision>128</cp:revision>
  <dcterms:created xsi:type="dcterms:W3CDTF">2004-04-03T14:29:41Z</dcterms:created>
  <dcterms:modified xsi:type="dcterms:W3CDTF">2021-02-08T09:30:38Z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2081525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S9.0.3</vt:lpwstr>
  </property>
</Properties>
</file>