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13"/>
  </p:notesMasterIdLst>
  <p:sldIdLst>
    <p:sldId id="260" r:id="rId2"/>
    <p:sldId id="269" r:id="rId3"/>
    <p:sldId id="277" r:id="rId4"/>
    <p:sldId id="263" r:id="rId5"/>
    <p:sldId id="261" r:id="rId6"/>
    <p:sldId id="271" r:id="rId7"/>
    <p:sldId id="272" r:id="rId8"/>
    <p:sldId id="273" r:id="rId9"/>
    <p:sldId id="275" r:id="rId10"/>
    <p:sldId id="279" r:id="rId11"/>
    <p:sldId id="280" r:id="rId12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14"/>
      <p:bold r:id="rId15"/>
      <p:italic r:id="rId16"/>
      <p:boldItalic r:id="rId17"/>
    </p:embeddedFont>
    <p:embeddedFont>
      <p:font typeface="Matilda" panose="020B0604020202020204" charset="0"/>
      <p:regular r:id="rId18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33"/>
    <a:srgbClr val="511BEB"/>
    <a:srgbClr val="EFAD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CC6045-9915-4EDA-890F-E5145F75821B}" type="datetimeFigureOut">
              <a:rPr lang="ru-RU" smtClean="0"/>
              <a:t>11.02.2021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B4542F-AF1C-47C7-9C93-82A6534CD1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47806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B4542F-AF1C-47C7-9C93-82A6534CD1E7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05319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B4542F-AF1C-47C7-9C93-82A6534CD1E7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87223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11.02.2021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11.02.2021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11.02.2021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11.02.2021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11.02.2021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11.02.2021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11.02.2021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11.02.2021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11.02.2021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11.02.2021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11.02.2021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11.02.2021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11.02.2021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A744C-FE01-496A-A041-ED93458D1002}" type="datetimeFigureOut">
              <a:rPr lang="ru-RU" smtClean="0"/>
              <a:pPr/>
              <a:t>11.02.2021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143001" y="2361654"/>
            <a:ext cx="5486400" cy="13721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6600" b="1" i="0" u="none" strike="noStrike" kern="1200" normalizeH="0" baseline="0" noProof="0" dirty="0" smtClean="0">
              <a:ln w="11430"/>
              <a:gradFill>
                <a:gsLst>
                  <a:gs pos="0">
                    <a:schemeClr val="accent3">
                      <a:lumMod val="20000"/>
                      <a:lumOff val="80000"/>
                    </a:schemeClr>
                  </a:gs>
                  <a:gs pos="12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98333">
                    <a:srgbClr val="FFC000"/>
                  </a:gs>
                  <a:gs pos="69000">
                    <a:schemeClr val="accent6">
                      <a:lumMod val="75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Matilda" pitchFamily="2" charset="0"/>
              <a:ea typeface="+mj-ea"/>
              <a:cs typeface="+mj-cs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4600" y="228601"/>
            <a:ext cx="4343400" cy="685799"/>
          </a:xfrm>
          <a:prstGeom prst="roundRect">
            <a:avLst>
              <a:gd name="adj" fmla="val 0"/>
            </a:avLst>
          </a:prstGeom>
          <a:solidFill>
            <a:srgbClr val="FFFF00"/>
          </a:solidFill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1400" dirty="0">
                <a:solidFill>
                  <a:schemeClr val="tx1"/>
                </a:solidFill>
                <a:latin typeface="Arial" charset="0"/>
              </a:rPr>
              <a:t>Муниципальное дошкольное </a:t>
            </a:r>
            <a:br>
              <a:rPr lang="ru-RU" sz="1400" dirty="0">
                <a:solidFill>
                  <a:schemeClr val="tx1"/>
                </a:solidFill>
                <a:latin typeface="Arial" charset="0"/>
              </a:rPr>
            </a:br>
            <a:r>
              <a:rPr lang="ru-RU" sz="1400" dirty="0">
                <a:solidFill>
                  <a:schemeClr val="tx1"/>
                </a:solidFill>
                <a:latin typeface="Arial" charset="0"/>
              </a:rPr>
              <a:t>образовательное учреждение</a:t>
            </a:r>
            <a:br>
              <a:rPr lang="ru-RU" sz="1400" dirty="0">
                <a:solidFill>
                  <a:schemeClr val="tx1"/>
                </a:solidFill>
                <a:latin typeface="Arial" charset="0"/>
              </a:rPr>
            </a:br>
            <a:r>
              <a:rPr lang="ru-RU" sz="1400" dirty="0" smtClean="0">
                <a:solidFill>
                  <a:schemeClr val="tx1"/>
                </a:solidFill>
                <a:latin typeface="Arial" charset="0"/>
              </a:rPr>
              <a:t>«Детский сад» </a:t>
            </a:r>
            <a:r>
              <a:rPr lang="ru-RU" sz="1400" dirty="0">
                <a:solidFill>
                  <a:schemeClr val="tx1"/>
                </a:solidFill>
                <a:latin typeface="Arial" charset="0"/>
              </a:rPr>
              <a:t>№4 </a:t>
            </a:r>
            <a:r>
              <a:rPr lang="ru-RU" sz="1400" dirty="0" err="1">
                <a:solidFill>
                  <a:schemeClr val="tx1"/>
                </a:solidFill>
                <a:latin typeface="Arial" charset="0"/>
              </a:rPr>
              <a:t>Копейского</a:t>
            </a:r>
            <a:r>
              <a:rPr lang="ru-RU" sz="1400" dirty="0">
                <a:solidFill>
                  <a:schemeClr val="tx1"/>
                </a:solidFill>
                <a:latin typeface="Arial" charset="0"/>
              </a:rPr>
              <a:t> городского округа</a:t>
            </a:r>
            <a:endParaRPr lang="ru-RU" sz="14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71599" y="1447801"/>
            <a:ext cx="525780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chemeClr val="bg1"/>
              </a:buClr>
            </a:pPr>
            <a:r>
              <a:rPr lang="ru-RU" sz="200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Опыт работы</a:t>
            </a:r>
          </a:p>
          <a:p>
            <a:pPr algn="ctr">
              <a:buClr>
                <a:schemeClr val="bg1"/>
              </a:buClr>
            </a:pPr>
            <a:r>
              <a:rPr lang="ru-RU" sz="200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Воспитателя </a:t>
            </a:r>
            <a:r>
              <a:rPr lang="ru-RU" sz="2000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высшей </a:t>
            </a:r>
            <a:r>
              <a:rPr lang="ru-RU" sz="200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квалификационной </a:t>
            </a:r>
            <a:r>
              <a:rPr lang="ru-RU" sz="2000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категории                                                      Строгановой Ольги Аркадиевны «</a:t>
            </a:r>
            <a:r>
              <a:rPr lang="ru-RU" sz="200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Пластилиновая анимация как средство развития творческого потенциала ребенка-дошкольника»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0" y="3733800"/>
            <a:ext cx="2819400" cy="206633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76400" y="609601"/>
            <a:ext cx="6019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Совместный просмотр и презентация родителям и другим детям.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" y="2286000"/>
            <a:ext cx="4701704" cy="280885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00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6400" y="1440598"/>
            <a:ext cx="3159082" cy="214080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00B05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0" y="4231628"/>
            <a:ext cx="3048246" cy="172646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679268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33601" y="457200"/>
            <a:ext cx="4343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ea typeface="Calibri" panose="020F0502020204030204" pitchFamily="34" charset="0"/>
              </a:rPr>
              <a:t>Перспективность и 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Результативность</a:t>
            </a:r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3600" y="4380309"/>
            <a:ext cx="2743200" cy="190738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950" y="4530969"/>
            <a:ext cx="2554887" cy="143712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377284" flipV="1">
            <a:off x="3687176" y="4327193"/>
            <a:ext cx="1947589" cy="18446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609600" y="1524000"/>
            <a:ext cx="7848600" cy="24632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rgbClr val="511BEB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Использование пластилиновой анимации в работе с дошкольниками дало хорошие результаты во всех видах деятельности детей моей группы: у детей активизировалась познавательная мотивация; они лучше взаимодействуют, проявляют инициативу; повысилась речевая активность детей; улучшилась мелкая моторика рук, развивается фантазия и воображение. Таким образом, результат работы очевиден – развитие творческого потенциала, активизация поискового поведения ребенка, преодоление стереотипов, а также получение положительных эмоций.   Детям всегда интересно открывать что-то новое!</a:t>
            </a:r>
            <a:endParaRPr lang="ru-RU" dirty="0">
              <a:solidFill>
                <a:srgbClr val="511BEB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0321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524000" y="-304800"/>
            <a:ext cx="7152456" cy="2133600"/>
          </a:xfrm>
        </p:spPr>
        <p:txBody>
          <a:bodyPr>
            <a:normAutofit/>
          </a:bodyPr>
          <a:lstStyle/>
          <a:p>
            <a:r>
              <a:rPr lang="ru-RU" sz="3200" b="1" i="1" dirty="0">
                <a:solidFill>
                  <a:srgbClr val="FF0000"/>
                </a:solidFill>
                <a:latin typeface="Arial" charset="0"/>
              </a:rPr>
              <a:t>Актуальность темы </a:t>
            </a:r>
            <a:r>
              <a:rPr lang="ru-RU" sz="3200" b="1" i="1" dirty="0" smtClean="0">
                <a:solidFill>
                  <a:srgbClr val="FF0000"/>
                </a:solidFill>
                <a:latin typeface="Arial" charset="0"/>
              </a:rPr>
              <a:t>                  моего опыта </a:t>
            </a:r>
            <a:r>
              <a:rPr lang="ru-RU" sz="3200" b="1" dirty="0">
                <a:solidFill>
                  <a:schemeClr val="bg1"/>
                </a:solidFill>
                <a:latin typeface="Arial" charset="0"/>
              </a:rPr>
              <a:t>опыта</a:t>
            </a:r>
            <a:endParaRPr lang="ru-RU" sz="32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atilda" pitchFamily="2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09600" y="1219200"/>
            <a:ext cx="8371656" cy="5134419"/>
          </a:xfr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solidFill>
                  <a:srgbClr val="511BEB"/>
                </a:solidFill>
              </a:rPr>
              <a:t>В процессе создания анимационного фильма у детей развиваются сенсомоторные качества, связанные с действиями руки ребенка, обеспечивающие быстрое и точное усвоение технических приемов в различных видах деятельности, восприятие пропорций, особенностей объемной и плоской формы, характера линий, пространственных отношений; цвета, ритма, движения.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9800" y="3880109"/>
            <a:ext cx="4800600" cy="24735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74216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5714" y="3429000"/>
            <a:ext cx="2558801" cy="29718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7800" y="803031"/>
            <a:ext cx="2917031" cy="276289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00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9600" y="3962400"/>
            <a:ext cx="2888032" cy="230396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511BEB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7626" y="1248590"/>
            <a:ext cx="3003532" cy="241473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0070C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" name="Прямоугольник 1"/>
          <p:cNvSpPr/>
          <p:nvPr/>
        </p:nvSpPr>
        <p:spPr>
          <a:xfrm>
            <a:off x="937437" y="326629"/>
            <a:ext cx="59205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511BEB"/>
                </a:solidFill>
              </a:rPr>
              <a:t>Искусство анимации в первую очередь воздействует на воображение и фантазию детей. </a:t>
            </a:r>
          </a:p>
        </p:txBody>
      </p:sp>
    </p:spTree>
    <p:extLst>
      <p:ext uri="{BB962C8B-B14F-4D97-AF65-F5344CB8AC3E}">
        <p14:creationId xmlns:p14="http://schemas.microsoft.com/office/powerpoint/2010/main" val="1976090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533400" y="533400"/>
            <a:ext cx="8143056" cy="3886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200" b="1" dirty="0" smtClean="0">
                <a:solidFill>
                  <a:srgbClr val="511BEB"/>
                </a:solidFill>
              </a:rPr>
              <a:t>Цель: </a:t>
            </a:r>
            <a:r>
              <a:rPr lang="ru-RU" sz="2200" b="1" dirty="0">
                <a:solidFill>
                  <a:srgbClr val="511BEB"/>
                </a:solidFill>
              </a:rPr>
              <a:t>данного опыта работы состоит в развитии творческого потенциала ребёнка в процессе создания собственного мультфильма в технике пластилиновой анимации</a:t>
            </a:r>
            <a:r>
              <a:rPr lang="ru-RU" sz="2200" b="1" dirty="0" smtClean="0">
                <a:solidFill>
                  <a:srgbClr val="511BEB"/>
                </a:solidFill>
              </a:rPr>
              <a:t>.                                                                                                            Задачи</a:t>
            </a:r>
            <a:r>
              <a:rPr lang="ru-RU" sz="2200" b="1" dirty="0">
                <a:solidFill>
                  <a:srgbClr val="511BEB"/>
                </a:solidFill>
              </a:rPr>
              <a:t>: - создание условий для развития творческого воображения и творческих способностей; - развитие мелкой моторики, координации, глазомера, развитие восприятия (зрительного, тактильного, слухового); - активизация познавательной и речевой активности; - обучение навыкам создания мультипликационных фильмов; - вовлечение дошкольников в коллективную творческую деятельность; - формирование навыков сотрудничества, взаимодействия.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0" y="4300783"/>
            <a:ext cx="4059330" cy="19882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3660" y="4453429"/>
            <a:ext cx="1822796" cy="182279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" y="4419600"/>
            <a:ext cx="2388613" cy="1750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3525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57200" y="1537098"/>
            <a:ext cx="8229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511BEB"/>
                </a:solidFill>
              </a:rPr>
              <a:t/>
            </a:r>
            <a:br>
              <a:rPr lang="ru-RU" sz="2400" b="1" dirty="0">
                <a:solidFill>
                  <a:srgbClr val="511BEB"/>
                </a:solidFill>
              </a:rPr>
            </a:br>
            <a:endParaRPr lang="ru-RU" sz="2400" b="1" dirty="0">
              <a:solidFill>
                <a:srgbClr val="511BEB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7800" y="1295400"/>
            <a:ext cx="6324600" cy="47434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00B0F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838200" y="228600"/>
            <a:ext cx="7467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FF0000"/>
                </a:solidFill>
              </a:rPr>
              <a:t>Создание мультфильма в технике </a:t>
            </a:r>
            <a:r>
              <a:rPr lang="ru-RU" sz="2400" i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пластилиновой</a:t>
            </a:r>
            <a:r>
              <a:rPr lang="ru-RU" sz="2400" i="1" dirty="0">
                <a:solidFill>
                  <a:srgbClr val="FF0000"/>
                </a:solidFill>
              </a:rPr>
              <a:t> </a:t>
            </a:r>
            <a:r>
              <a:rPr lang="ru-RU" sz="2400" b="1" i="1" dirty="0">
                <a:solidFill>
                  <a:srgbClr val="FF0000"/>
                </a:solidFill>
              </a:rPr>
              <a:t>анимации состоит из следующих этапов: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438400" y="381000"/>
            <a:ext cx="413591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ea typeface="Calibri" panose="020F0502020204030204" pitchFamily="34" charset="0"/>
              </a:rPr>
              <a:t>Разработка сценария мультфильма.</a:t>
            </a:r>
            <a:r>
              <a:rPr lang="ru-RU" sz="2400" dirty="0">
                <a:solidFill>
                  <a:srgbClr val="FF0000"/>
                </a:solidFill>
                <a:ea typeface="Calibri" panose="020F0502020204030204" pitchFamily="34" charset="0"/>
              </a:rPr>
              <a:t> 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38200" y="1143000"/>
            <a:ext cx="7696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511BEB"/>
                </a:solidFill>
              </a:rPr>
              <a:t>Обсуждение сюжета будущего мультфильма, </a:t>
            </a:r>
            <a:r>
              <a:rPr lang="ru-RU" dirty="0" err="1">
                <a:solidFill>
                  <a:srgbClr val="511BEB"/>
                </a:solidFill>
              </a:rPr>
              <a:t>раскадровка</a:t>
            </a:r>
            <a:r>
              <a:rPr lang="ru-RU" dirty="0">
                <a:solidFill>
                  <a:srgbClr val="511BEB"/>
                </a:solidFill>
              </a:rPr>
              <a:t>. Придумывание сценария – это развитие речевого творчества, связной речи, воплощение задуманного – это развитие планирующей деятельности дошкольников. 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" y="2590800"/>
            <a:ext cx="4876800" cy="288275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00B0F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9800" y="2590800"/>
            <a:ext cx="2393400" cy="332054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92D05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954869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5800" y="533400"/>
            <a:ext cx="7772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Изготовление персонажей и декораций для всех сцен мультфильма.</a:t>
            </a:r>
            <a:r>
              <a:rPr lang="ru-RU" sz="240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6800" y="1447800"/>
            <a:ext cx="3282751" cy="47244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6800" y="1219200"/>
            <a:ext cx="3200400" cy="24003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00B0F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7800" y="3983552"/>
            <a:ext cx="2895600" cy="21886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00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623573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62000" y="533400"/>
            <a:ext cx="7467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Покадровая съёмка мультфильма.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440" y="1651110"/>
            <a:ext cx="1843359" cy="218906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00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66317" y="1828800"/>
            <a:ext cx="2281199" cy="203908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00B0F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2778" y="4343400"/>
            <a:ext cx="1925021" cy="169916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EFADAB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5308" y="1068788"/>
            <a:ext cx="2801649" cy="498070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00B05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9838" y="4378036"/>
            <a:ext cx="2599335" cy="146212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915536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667000" y="457200"/>
            <a:ext cx="3581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Монтаж.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52600" y="838201"/>
            <a:ext cx="5562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511BEB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Соединение кадров в мультфильм при помощи компьютерной программы. </a:t>
            </a:r>
            <a:endParaRPr lang="ru-RU" dirty="0">
              <a:solidFill>
                <a:srgbClr val="511BEB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1865533"/>
            <a:ext cx="3962400" cy="29718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511BEB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3400" y="2819400"/>
            <a:ext cx="3810000" cy="28575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00B0F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737038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7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D4E00"/>
      </a:hlink>
      <a:folHlink>
        <a:srgbClr val="FFA54B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1143</TotalTime>
  <Words>342</Words>
  <Application>Microsoft Office PowerPoint</Application>
  <PresentationFormat>Экран (4:3)</PresentationFormat>
  <Paragraphs>20</Paragraphs>
  <Slides>11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Matilda</vt:lpstr>
      <vt:lpstr>Times New Roman</vt:lpstr>
      <vt:lpstr>Тема Office</vt:lpstr>
      <vt:lpstr>Презентация PowerPoint</vt:lpstr>
      <vt:lpstr>Актуальность темы                   моего опыта опыта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Д</cp:lastModifiedBy>
  <cp:revision>121</cp:revision>
  <dcterms:created xsi:type="dcterms:W3CDTF">2013-08-23T08:38:35Z</dcterms:created>
  <dcterms:modified xsi:type="dcterms:W3CDTF">2021-02-11T15:26:49Z</dcterms:modified>
</cp:coreProperties>
</file>