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ms-office.legacyDiagramTex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3" r:id="rId5"/>
    <p:sldId id="260" r:id="rId6"/>
    <p:sldId id="272" r:id="rId7"/>
    <p:sldId id="263" r:id="rId8"/>
    <p:sldId id="264" r:id="rId9"/>
    <p:sldId id="266" r:id="rId10"/>
    <p:sldId id="274" r:id="rId11"/>
    <p:sldId id="271" r:id="rId12"/>
    <p:sldId id="268" r:id="rId13"/>
    <p:sldId id="269" r:id="rId14"/>
    <p:sldId id="27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8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06/relationships/legacyDocTextInfo" Target="legacyDocTextInfo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Лист1!$G$4</c:f>
              <c:strCache>
                <c:ptCount val="1"/>
                <c:pt idx="0">
                  <c:v>2013-2014</c:v>
                </c:pt>
              </c:strCache>
            </c:strRef>
          </c:tx>
          <c:cat>
            <c:strRef>
              <c:f>Лист1!$H$3:$J$3</c:f>
              <c:strCache>
                <c:ptCount val="3"/>
                <c:pt idx="0">
                  <c:v>важность</c:v>
                </c:pt>
                <c:pt idx="1">
                  <c:v>активность</c:v>
                </c:pt>
                <c:pt idx="2">
                  <c:v>условия дома</c:v>
                </c:pt>
              </c:strCache>
            </c:strRef>
          </c:cat>
          <c:val>
            <c:numRef>
              <c:f>Лист1!$H$4:$J$4</c:f>
              <c:numCache>
                <c:formatCode>0%</c:formatCode>
                <c:ptCount val="3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Лист1!$G$5</c:f>
              <c:strCache>
                <c:ptCount val="1"/>
                <c:pt idx="0">
                  <c:v>2014-2015</c:v>
                </c:pt>
              </c:strCache>
            </c:strRef>
          </c:tx>
          <c:cat>
            <c:strRef>
              <c:f>Лист1!$H$3:$J$3</c:f>
              <c:strCache>
                <c:ptCount val="3"/>
                <c:pt idx="0">
                  <c:v>важность</c:v>
                </c:pt>
                <c:pt idx="1">
                  <c:v>активность</c:v>
                </c:pt>
                <c:pt idx="2">
                  <c:v>условия дома</c:v>
                </c:pt>
              </c:strCache>
            </c:strRef>
          </c:cat>
          <c:val>
            <c:numRef>
              <c:f>Лист1!$H$5:$J$5</c:f>
              <c:numCache>
                <c:formatCode>0%</c:formatCode>
                <c:ptCount val="3"/>
                <c:pt idx="0">
                  <c:v>0.75000000000000155</c:v>
                </c:pt>
                <c:pt idx="1">
                  <c:v>0.45</c:v>
                </c:pt>
                <c:pt idx="2">
                  <c:v>0.60000000000000064</c:v>
                </c:pt>
              </c:numCache>
            </c:numRef>
          </c:val>
        </c:ser>
        <c:ser>
          <c:idx val="2"/>
          <c:order val="2"/>
          <c:tx>
            <c:strRef>
              <c:f>Лист1!$G$6</c:f>
              <c:strCache>
                <c:ptCount val="1"/>
                <c:pt idx="0">
                  <c:v>2015-2016</c:v>
                </c:pt>
              </c:strCache>
            </c:strRef>
          </c:tx>
          <c:cat>
            <c:strRef>
              <c:f>Лист1!$H$3:$J$3</c:f>
              <c:strCache>
                <c:ptCount val="3"/>
                <c:pt idx="0">
                  <c:v>важность</c:v>
                </c:pt>
                <c:pt idx="1">
                  <c:v>активность</c:v>
                </c:pt>
                <c:pt idx="2">
                  <c:v>условия дома</c:v>
                </c:pt>
              </c:strCache>
            </c:strRef>
          </c:cat>
          <c:val>
            <c:numRef>
              <c:f>Лист1!$H$6:$J$6</c:f>
              <c:numCache>
                <c:formatCode>0%</c:formatCode>
                <c:ptCount val="3"/>
                <c:pt idx="0">
                  <c:v>1</c:v>
                </c:pt>
                <c:pt idx="1">
                  <c:v>0.70000000000000062</c:v>
                </c:pt>
                <c:pt idx="2">
                  <c:v>0.85000000000000064</c:v>
                </c:pt>
              </c:numCache>
            </c:numRef>
          </c:val>
        </c:ser>
        <c:shape val="box"/>
        <c:axId val="49536000"/>
        <c:axId val="49771264"/>
        <c:axId val="0"/>
      </c:bar3DChart>
      <c:catAx>
        <c:axId val="49536000"/>
        <c:scaling>
          <c:orientation val="minMax"/>
        </c:scaling>
        <c:axPos val="b"/>
        <c:tickLblPos val="nextTo"/>
        <c:crossAx val="49771264"/>
        <c:crosses val="autoZero"/>
        <c:auto val="1"/>
        <c:lblAlgn val="ctr"/>
        <c:lblOffset val="100"/>
      </c:catAx>
      <c:valAx>
        <c:axId val="49771264"/>
        <c:scaling>
          <c:orientation val="minMax"/>
        </c:scaling>
        <c:axPos val="l"/>
        <c:numFmt formatCode="0%" sourceLinked="1"/>
        <c:tickLblPos val="nextTo"/>
        <c:crossAx val="495360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800" baseline="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Лист1!$L$7</c:f>
              <c:strCache>
                <c:ptCount val="1"/>
                <c:pt idx="0">
                  <c:v>май.14</c:v>
                </c:pt>
              </c:strCache>
            </c:strRef>
          </c:tx>
          <c:cat>
            <c:strRef>
              <c:f>Лист1!$M$6:$O$6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Лист1!$M$7:$O$7</c:f>
              <c:numCache>
                <c:formatCode>0%</c:formatCode>
                <c:ptCount val="3"/>
                <c:pt idx="0">
                  <c:v>0.30000000000000032</c:v>
                </c:pt>
                <c:pt idx="1">
                  <c:v>0.4</c:v>
                </c:pt>
                <c:pt idx="2">
                  <c:v>0.30000000000000032</c:v>
                </c:pt>
              </c:numCache>
            </c:numRef>
          </c:val>
        </c:ser>
        <c:ser>
          <c:idx val="1"/>
          <c:order val="1"/>
          <c:tx>
            <c:strRef>
              <c:f>Лист1!$L$8</c:f>
              <c:strCache>
                <c:ptCount val="1"/>
                <c:pt idx="0">
                  <c:v>май.15</c:v>
                </c:pt>
              </c:strCache>
            </c:strRef>
          </c:tx>
          <c:cat>
            <c:strRef>
              <c:f>Лист1!$M$6:$O$6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Лист1!$M$8:$O$8</c:f>
              <c:numCache>
                <c:formatCode>0%</c:formatCode>
                <c:ptCount val="3"/>
                <c:pt idx="0">
                  <c:v>0.60000000000000064</c:v>
                </c:pt>
                <c:pt idx="1">
                  <c:v>0.4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Лист1!$L$9</c:f>
              <c:strCache>
                <c:ptCount val="1"/>
                <c:pt idx="0">
                  <c:v>май.16</c:v>
                </c:pt>
              </c:strCache>
            </c:strRef>
          </c:tx>
          <c:cat>
            <c:strRef>
              <c:f>Лист1!$M$6:$O$6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Лист1!$M$9:$O$9</c:f>
              <c:numCache>
                <c:formatCode>0%</c:formatCode>
                <c:ptCount val="3"/>
                <c:pt idx="0">
                  <c:v>0.75000000000000155</c:v>
                </c:pt>
                <c:pt idx="1">
                  <c:v>0.25</c:v>
                </c:pt>
                <c:pt idx="2">
                  <c:v>0</c:v>
                </c:pt>
              </c:numCache>
            </c:numRef>
          </c:val>
        </c:ser>
        <c:shape val="box"/>
        <c:axId val="49818624"/>
        <c:axId val="49828608"/>
        <c:axId val="0"/>
      </c:bar3DChart>
      <c:catAx>
        <c:axId val="49818624"/>
        <c:scaling>
          <c:orientation val="minMax"/>
        </c:scaling>
        <c:axPos val="b"/>
        <c:tickLblPos val="nextTo"/>
        <c:crossAx val="49828608"/>
        <c:crosses val="autoZero"/>
        <c:auto val="1"/>
        <c:lblAlgn val="ctr"/>
        <c:lblOffset val="100"/>
      </c:catAx>
      <c:valAx>
        <c:axId val="49828608"/>
        <c:scaling>
          <c:orientation val="minMax"/>
        </c:scaling>
        <c:axPos val="l"/>
        <c:numFmt formatCode="0%" sourceLinked="1"/>
        <c:tickLblPos val="nextTo"/>
        <c:crossAx val="498186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800" baseline="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E29E1-9C36-40B9-91BA-76355F218CDE}" type="doc">
      <dgm:prSet loTypeId="urn:microsoft.com/office/officeart/2005/8/layout/vList4#1" loCatId="list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7B9FED5C-7B6B-4E9B-9B2A-096DAE9361C8}">
      <dgm:prSet phldrT="[Текст]" custT="1"/>
      <dgm:spPr/>
      <dgm:t>
        <a:bodyPr/>
        <a:lstStyle/>
        <a:p>
          <a:r>
            <a:rPr lang="ru-RU" sz="1800" b="1" i="1" u="sng" dirty="0" smtClean="0">
              <a:solidFill>
                <a:srgbClr val="002060"/>
              </a:solidFill>
              <a:latin typeface="+mj-lt"/>
            </a:rPr>
            <a:t>Научно – исследовательские условия</a:t>
          </a:r>
          <a:r>
            <a:rPr lang="ru-RU" sz="1600" b="1" i="1" dirty="0" smtClean="0">
              <a:solidFill>
                <a:srgbClr val="002060"/>
              </a:solidFill>
              <a:latin typeface="+mj-lt"/>
            </a:rPr>
            <a:t>:</a:t>
          </a:r>
          <a:r>
            <a:rPr lang="ru-RU" sz="1600" b="1" dirty="0" smtClean="0">
              <a:solidFill>
                <a:srgbClr val="002060"/>
              </a:solidFill>
              <a:latin typeface="+mj-lt"/>
            </a:rPr>
            <a:t> </a:t>
          </a:r>
          <a:endParaRPr lang="ru-RU" sz="1600" dirty="0">
            <a:solidFill>
              <a:srgbClr val="002060"/>
            </a:solidFill>
            <a:latin typeface="+mj-lt"/>
          </a:endParaRPr>
        </a:p>
      </dgm:t>
    </dgm:pt>
    <dgm:pt modelId="{B6C2BF02-AB1B-496E-8C17-4004B407BF67}" type="parTrans" cxnId="{FE2BFE95-B590-44BF-83B0-FC92F4FA9C19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CD9AA62-05BF-497E-9C82-E7F92E457259}" type="sibTrans" cxnId="{FE2BFE95-B590-44BF-83B0-FC92F4FA9C19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15FCEC0-4010-475E-A49A-0264503298A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Изучение работ     педагогов дошкольного образования С.Н. Козловой, М.Д</a:t>
          </a:r>
          <a:r>
            <a:rPr lang="ru-RU" sz="1800" b="1" u="sng" dirty="0" smtClean="0">
              <a:solidFill>
                <a:schemeClr val="tx1"/>
              </a:solidFill>
              <a:latin typeface="+mj-lt"/>
            </a:rPr>
            <a:t>. </a:t>
          </a:r>
          <a:r>
            <a:rPr lang="ru-RU" sz="1800" b="1" u="sng" dirty="0" err="1" smtClean="0">
              <a:solidFill>
                <a:schemeClr val="tx1"/>
              </a:solidFill>
              <a:latin typeface="+mj-lt"/>
            </a:rPr>
            <a:t>Маханевой</a:t>
          </a:r>
          <a:r>
            <a:rPr lang="ru-RU" sz="1800" b="1" dirty="0" smtClean="0">
              <a:solidFill>
                <a:schemeClr val="tx1"/>
              </a:solidFill>
              <a:latin typeface="+mj-lt"/>
            </a:rPr>
            <a:t>, Т.Н. </a:t>
          </a:r>
          <a:r>
            <a:rPr lang="ru-RU" sz="1800" b="1" dirty="0" err="1" smtClean="0">
              <a:solidFill>
                <a:schemeClr val="tx1"/>
              </a:solidFill>
              <a:latin typeface="+mj-lt"/>
            </a:rPr>
            <a:t>Дороновой</a:t>
          </a:r>
          <a:r>
            <a:rPr lang="ru-RU" sz="1800" b="1" dirty="0" smtClean="0">
              <a:solidFill>
                <a:schemeClr val="tx1"/>
              </a:solidFill>
              <a:latin typeface="+mj-lt"/>
            </a:rPr>
            <a:t>, и др. </a:t>
          </a:r>
          <a:endParaRPr lang="ru-RU" sz="1800" dirty="0">
            <a:solidFill>
              <a:schemeClr val="tx1"/>
            </a:solidFill>
            <a:latin typeface="+mj-lt"/>
          </a:endParaRPr>
        </a:p>
      </dgm:t>
    </dgm:pt>
    <dgm:pt modelId="{B675CC98-65EB-43DA-B43B-75CFE76CC458}" type="parTrans" cxnId="{7C691F07-8A81-4C9B-B018-70E681B5B14C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E1E2944-BDA5-4FA1-B11B-CC936DD571AC}" type="sibTrans" cxnId="{7C691F07-8A81-4C9B-B018-70E681B5B14C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AB8A3518-BFDD-4D45-8441-B6B63165AEB4}">
      <dgm:prSet phldrT="[Текст]" custT="1"/>
      <dgm:spPr/>
      <dgm:t>
        <a:bodyPr/>
        <a:lstStyle/>
        <a:p>
          <a:r>
            <a:rPr lang="ru-RU" altLang="ru-RU" sz="1800" b="1" i="1" u="sng" dirty="0" smtClean="0">
              <a:solidFill>
                <a:srgbClr val="002060"/>
              </a:solidFill>
              <a:latin typeface="+mj-lt"/>
            </a:rPr>
            <a:t>Методические условия</a:t>
          </a:r>
          <a:r>
            <a:rPr lang="ru-RU" altLang="ru-RU" sz="1800" b="1" dirty="0" smtClean="0">
              <a:solidFill>
                <a:srgbClr val="002060"/>
              </a:solidFill>
              <a:latin typeface="+mj-lt"/>
            </a:rPr>
            <a:t>: </a:t>
          </a:r>
          <a:endParaRPr lang="ru-RU" sz="1800" b="1" dirty="0">
            <a:solidFill>
              <a:srgbClr val="002060"/>
            </a:solidFill>
            <a:latin typeface="+mj-lt"/>
          </a:endParaRPr>
        </a:p>
      </dgm:t>
    </dgm:pt>
    <dgm:pt modelId="{9A03B1C9-44EE-4516-BB86-E2278E1A77B6}" type="parTrans" cxnId="{1867ECD9-C050-4ECB-9574-B049355AB2B3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3CDE565-9D9B-414D-B09A-04500480F86D}" type="sibTrans" cxnId="{1867ECD9-C050-4ECB-9574-B049355AB2B3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211711D-AEAA-46F7-A64B-F3AC57D4AFD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Составление перспективных планов работы для  младших и средней групп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7C79DFC1-4E50-41E9-9826-0A2B97F3853F}" type="parTrans" cxnId="{03CB8FF2-06DE-4B7C-A75A-5A65E5BAB261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1475B94-6EFE-49EE-B3C3-4273B2BCF2EE}" type="sibTrans" cxnId="{03CB8FF2-06DE-4B7C-A75A-5A65E5BAB261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08D3E84-35CE-4B95-AE30-7D3FB40C3003}">
      <dgm:prSet phldrT="[Текст]" custT="1"/>
      <dgm:spPr/>
      <dgm:t>
        <a:bodyPr/>
        <a:lstStyle/>
        <a:p>
          <a:pPr rtl="0"/>
          <a:r>
            <a:rPr lang="ru-RU" sz="1800" b="1" dirty="0" smtClean="0">
              <a:solidFill>
                <a:schemeClr val="tx1"/>
              </a:solidFill>
              <a:latin typeface="+mj-lt"/>
            </a:rPr>
            <a:t>Определение направлений деятельности, форм, методов, принципов работы с  родителями 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6906FF80-823C-4266-B70C-5EA95B2161DD}" type="parTrans" cxnId="{DB8D0176-276E-47CC-9197-4E60E035050C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0580FB8-5273-453F-8757-FF1FEE765716}" type="sibTrans" cxnId="{DB8D0176-276E-47CC-9197-4E60E035050C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7C79E0F-CFCD-4F0A-B5B7-0113A1C7CDB4}">
      <dgm:prSet phldrT="[Текст]" custT="1"/>
      <dgm:spPr/>
      <dgm:t>
        <a:bodyPr/>
        <a:lstStyle/>
        <a:p>
          <a:r>
            <a:rPr lang="ru-RU" altLang="ru-RU" sz="1800" b="1" i="1" u="sng" dirty="0" smtClean="0">
              <a:solidFill>
                <a:srgbClr val="002060"/>
              </a:solidFill>
              <a:latin typeface="+mj-lt"/>
            </a:rPr>
            <a:t>Организационно-педагогические условия</a:t>
          </a:r>
          <a:r>
            <a:rPr lang="ru-RU" altLang="ru-RU" sz="1800" b="1" i="1" dirty="0" smtClean="0">
              <a:solidFill>
                <a:srgbClr val="002060"/>
              </a:solidFill>
              <a:latin typeface="+mj-lt"/>
            </a:rPr>
            <a:t>:</a:t>
          </a:r>
          <a:r>
            <a:rPr lang="ru-RU" altLang="ru-RU" sz="1800" b="1" dirty="0" smtClean="0">
              <a:solidFill>
                <a:srgbClr val="002060"/>
              </a:solidFill>
              <a:latin typeface="+mj-lt"/>
            </a:rPr>
            <a:t> </a:t>
          </a:r>
          <a:endParaRPr lang="ru-RU" sz="1800" b="1" dirty="0">
            <a:solidFill>
              <a:srgbClr val="002060"/>
            </a:solidFill>
            <a:latin typeface="+mj-lt"/>
          </a:endParaRPr>
        </a:p>
      </dgm:t>
    </dgm:pt>
    <dgm:pt modelId="{9371C1B4-C564-4674-8350-F9F3A335B6DF}" type="parTrans" cxnId="{BCBB3E04-59F2-407C-8D70-81168FE62519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D31A8BB-63D0-45BD-B38A-7F555CF79F5C}" type="sibTrans" cxnId="{BCBB3E04-59F2-407C-8D70-81168FE62519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04F457A-E3A7-4E08-9503-9E7B793EBD38}">
      <dgm:prSet phldrT="[Текст]" custT="1"/>
      <dgm:spPr/>
      <dgm:t>
        <a:bodyPr/>
        <a:lstStyle/>
        <a:p>
          <a:r>
            <a:rPr lang="ru-RU" altLang="ru-RU" sz="1800" b="1" dirty="0" smtClean="0">
              <a:solidFill>
                <a:schemeClr val="tx1"/>
              </a:solidFill>
              <a:latin typeface="+mj-lt"/>
            </a:rPr>
            <a:t>Участие в работе профессиональных педагогических сообществ, педагогических и  методических советах.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6DFB7D71-208A-47D8-A93B-B81BCE372AA0}" type="parTrans" cxnId="{35AF0098-FE40-41CF-B7A5-BE030A76559B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304A3A9-3DBA-4935-B6C1-F25282FE1731}" type="sibTrans" cxnId="{35AF0098-FE40-41CF-B7A5-BE030A76559B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28042E6-17DC-4F73-80D2-6AD4F835F95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Собственный сайт </a:t>
          </a:r>
          <a:r>
            <a:rPr lang="en-US" sz="1800" b="1" dirty="0" smtClean="0">
              <a:solidFill>
                <a:schemeClr val="tx1"/>
              </a:solidFill>
              <a:latin typeface="+mj-lt"/>
            </a:rPr>
            <a:t>http://</a:t>
          </a:r>
          <a:r>
            <a:rPr lang="en-US" sz="1800" b="1" u="sng" dirty="0" smtClean="0">
              <a:solidFill>
                <a:schemeClr val="tx1"/>
              </a:solidFill>
              <a:latin typeface="+mj-lt"/>
            </a:rPr>
            <a:t>nsportal.ru/natyortysheva-olga-vladimirovna</a:t>
          </a:r>
          <a:r>
            <a:rPr lang="ru-RU" sz="1800" b="1" u="sng" dirty="0" smtClean="0">
              <a:solidFill>
                <a:schemeClr val="tx1"/>
              </a:solidFill>
              <a:latin typeface="+mj-lt"/>
            </a:rPr>
            <a:t>.</a:t>
          </a:r>
          <a:r>
            <a:rPr lang="ru-RU" sz="1800" b="1" dirty="0" smtClean="0">
              <a:solidFill>
                <a:schemeClr val="tx1"/>
              </a:solidFill>
              <a:latin typeface="+mj-lt"/>
            </a:rPr>
            <a:t> </a:t>
          </a:r>
          <a:r>
            <a:rPr lang="ru-RU" sz="1800" b="1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Публикации в интернете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32974FD0-ED17-4E0D-B226-BF6D1944DAAE}" type="parTrans" cxnId="{25D969F7-A798-4529-86E7-D2F6B25E1B57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CEF1D1E-F0F7-4AF8-A3B5-348B8378C7C8}" type="sibTrans" cxnId="{25D969F7-A798-4529-86E7-D2F6B25E1B57}">
      <dgm:prSet/>
      <dgm:spPr/>
      <dgm:t>
        <a:bodyPr/>
        <a:lstStyle/>
        <a:p>
          <a:endParaRPr lang="ru-RU" sz="16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9C27D1F-6E99-4C32-B548-851755373FD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Поиск и обработка информации в сети Интернет.</a:t>
          </a:r>
          <a:endParaRPr lang="ru-RU" sz="1800" dirty="0">
            <a:solidFill>
              <a:schemeClr val="tx1"/>
            </a:solidFill>
            <a:latin typeface="+mj-lt"/>
          </a:endParaRPr>
        </a:p>
      </dgm:t>
    </dgm:pt>
    <dgm:pt modelId="{1DAA1559-D66F-4580-A6B4-A4DC7C9C02E1}" type="parTrans" cxnId="{0FB222A7-2744-4145-924D-7670D13F2F00}">
      <dgm:prSet/>
      <dgm:spPr/>
      <dgm:t>
        <a:bodyPr/>
        <a:lstStyle/>
        <a:p>
          <a:endParaRPr lang="ru-RU"/>
        </a:p>
      </dgm:t>
    </dgm:pt>
    <dgm:pt modelId="{ED08141D-DFFC-4D99-852B-36F81F79EA71}" type="sibTrans" cxnId="{0FB222A7-2744-4145-924D-7670D13F2F00}">
      <dgm:prSet/>
      <dgm:spPr/>
      <dgm:t>
        <a:bodyPr/>
        <a:lstStyle/>
        <a:p>
          <a:endParaRPr lang="ru-RU"/>
        </a:p>
      </dgm:t>
    </dgm:pt>
    <dgm:pt modelId="{34CF820A-81DF-4060-8392-A0A4F5FC47E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Работа с  тематическими сайтами, электрон. базами данных</a:t>
          </a:r>
          <a:r>
            <a:rPr lang="ru-RU" sz="1600" b="1" dirty="0" smtClean="0">
              <a:solidFill>
                <a:schemeClr val="tx1"/>
              </a:solidFill>
              <a:latin typeface="Comic Sans MS" panose="030F0702030302020204" pitchFamily="66" charset="0"/>
            </a:rPr>
            <a:t>.</a:t>
          </a:r>
          <a:endParaRPr lang="ru-RU" sz="16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3342C09-3CC4-4112-828C-980D30FCE8E7}" type="parTrans" cxnId="{5626041B-5676-4FA2-9DD6-42DA6F2FB09D}">
      <dgm:prSet/>
      <dgm:spPr/>
      <dgm:t>
        <a:bodyPr/>
        <a:lstStyle/>
        <a:p>
          <a:endParaRPr lang="ru-RU"/>
        </a:p>
      </dgm:t>
    </dgm:pt>
    <dgm:pt modelId="{A3FE421F-7F49-4A84-82D2-D1A60B4B23BE}" type="sibTrans" cxnId="{5626041B-5676-4FA2-9DD6-42DA6F2FB09D}">
      <dgm:prSet/>
      <dgm:spPr/>
      <dgm:t>
        <a:bodyPr/>
        <a:lstStyle/>
        <a:p>
          <a:endParaRPr lang="ru-RU"/>
        </a:p>
      </dgm:t>
    </dgm:pt>
    <dgm:pt modelId="{8DF31CC1-1047-412F-9D0F-E4E912CE2BC2}">
      <dgm:prSet phldrT="[Текст]" custT="1"/>
      <dgm:spPr/>
      <dgm:t>
        <a:bodyPr/>
        <a:lstStyle/>
        <a:p>
          <a:pPr rtl="0"/>
          <a:r>
            <a:rPr lang="ru-RU" sz="1800" b="1" dirty="0" smtClean="0">
              <a:solidFill>
                <a:schemeClr val="tx1"/>
              </a:solidFill>
              <a:latin typeface="+mj-lt"/>
            </a:rPr>
            <a:t>Создание РППС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B00F9760-28AD-44E3-9C0F-C6EC4DCAC706}" type="parTrans" cxnId="{568A9DA6-7ABC-4A01-9F4B-0C06BE06B3FB}">
      <dgm:prSet/>
      <dgm:spPr/>
      <dgm:t>
        <a:bodyPr/>
        <a:lstStyle/>
        <a:p>
          <a:endParaRPr lang="ru-RU"/>
        </a:p>
      </dgm:t>
    </dgm:pt>
    <dgm:pt modelId="{CF1303AA-CD39-472D-AF70-61741ED839BF}" type="sibTrans" cxnId="{568A9DA6-7ABC-4A01-9F4B-0C06BE06B3FB}">
      <dgm:prSet/>
      <dgm:spPr/>
      <dgm:t>
        <a:bodyPr/>
        <a:lstStyle/>
        <a:p>
          <a:endParaRPr lang="ru-RU"/>
        </a:p>
      </dgm:t>
    </dgm:pt>
    <dgm:pt modelId="{7CFB2421-8DDC-4019-A1B8-B2AA8845B0A0}">
      <dgm:prSet phldrT="[Текст]" custT="1"/>
      <dgm:spPr/>
      <dgm:t>
        <a:bodyPr/>
        <a:lstStyle/>
        <a:p>
          <a:r>
            <a:rPr lang="ru-RU" altLang="ru-RU" sz="1800" b="1" dirty="0" smtClean="0">
              <a:solidFill>
                <a:schemeClr val="tx1"/>
              </a:solidFill>
              <a:latin typeface="+mj-lt"/>
            </a:rPr>
            <a:t>Самообразование. Самоанализ деятельности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29391303-B31F-48BE-9752-78CC066399E0}" type="parTrans" cxnId="{20C0E78B-89FF-4FF5-818A-B6EE5B8C2A47}">
      <dgm:prSet/>
      <dgm:spPr/>
      <dgm:t>
        <a:bodyPr/>
        <a:lstStyle/>
        <a:p>
          <a:endParaRPr lang="ru-RU"/>
        </a:p>
      </dgm:t>
    </dgm:pt>
    <dgm:pt modelId="{F1671FD4-EE23-4D39-8F17-FDFE47628E97}" type="sibTrans" cxnId="{20C0E78B-89FF-4FF5-818A-B6EE5B8C2A47}">
      <dgm:prSet/>
      <dgm:spPr/>
      <dgm:t>
        <a:bodyPr/>
        <a:lstStyle/>
        <a:p>
          <a:endParaRPr lang="ru-RU"/>
        </a:p>
      </dgm:t>
    </dgm:pt>
    <dgm:pt modelId="{72DB4076-0876-4968-89BD-D62D0B266C04}" type="pres">
      <dgm:prSet presAssocID="{A47E29E1-9C36-40B9-91BA-76355F218CD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5BF8AF-690C-4FC0-BCB5-6E296DBFA01E}" type="pres">
      <dgm:prSet presAssocID="{7B9FED5C-7B6B-4E9B-9B2A-096DAE9361C8}" presName="comp" presStyleCnt="0"/>
      <dgm:spPr/>
    </dgm:pt>
    <dgm:pt modelId="{22166191-E418-4C09-A9F1-76D23081209C}" type="pres">
      <dgm:prSet presAssocID="{7B9FED5C-7B6B-4E9B-9B2A-096DAE9361C8}" presName="box" presStyleLbl="node1" presStyleIdx="0" presStyleCnt="3" custScaleY="93423" custLinFactNeighborX="3862" custLinFactNeighborY="8421"/>
      <dgm:spPr/>
      <dgm:t>
        <a:bodyPr/>
        <a:lstStyle/>
        <a:p>
          <a:endParaRPr lang="ru-RU"/>
        </a:p>
      </dgm:t>
    </dgm:pt>
    <dgm:pt modelId="{AB9D414E-E9ED-4B4B-8306-83F0FF3A4300}" type="pres">
      <dgm:prSet presAssocID="{7B9FED5C-7B6B-4E9B-9B2A-096DAE9361C8}" presName="img" presStyleLbl="fgImgPlace1" presStyleIdx="0" presStyleCnt="3" custScaleX="93813" custScaleY="85304" custLinFactNeighborX="-5162" custLinFactNeighborY="12455"/>
      <dgm:spPr/>
      <dgm:t>
        <a:bodyPr/>
        <a:lstStyle/>
        <a:p>
          <a:endParaRPr lang="ru-RU"/>
        </a:p>
      </dgm:t>
    </dgm:pt>
    <dgm:pt modelId="{558F5F8D-503F-4AB9-A40B-91AC866A0DE8}" type="pres">
      <dgm:prSet presAssocID="{7B9FED5C-7B6B-4E9B-9B2A-096DAE9361C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B1403-369D-47A5-8743-3489078EB9A0}" type="pres">
      <dgm:prSet presAssocID="{FCD9AA62-05BF-497E-9C82-E7F92E457259}" presName="spacer" presStyleCnt="0"/>
      <dgm:spPr/>
    </dgm:pt>
    <dgm:pt modelId="{B5A2B7F9-79C9-431C-A15D-D55EBEC62DA5}" type="pres">
      <dgm:prSet presAssocID="{AB8A3518-BFDD-4D45-8441-B6B63165AEB4}" presName="comp" presStyleCnt="0"/>
      <dgm:spPr/>
    </dgm:pt>
    <dgm:pt modelId="{78677C1F-0BA6-4053-9530-844E3B60B42C}" type="pres">
      <dgm:prSet presAssocID="{AB8A3518-BFDD-4D45-8441-B6B63165AEB4}" presName="box" presStyleLbl="node1" presStyleIdx="1" presStyleCnt="3" custLinFactNeighborX="320" custLinFactNeighborY="4816"/>
      <dgm:spPr/>
      <dgm:t>
        <a:bodyPr/>
        <a:lstStyle/>
        <a:p>
          <a:endParaRPr lang="ru-RU"/>
        </a:p>
      </dgm:t>
    </dgm:pt>
    <dgm:pt modelId="{2C2FD3A7-1EF8-4B19-803A-6420B4C3D572}" type="pres">
      <dgm:prSet presAssocID="{AB8A3518-BFDD-4D45-8441-B6B63165AEB4}" presName="img" presStyleLbl="fgImgPlace1" presStyleIdx="1" presStyleCnt="3"/>
      <dgm:spPr/>
    </dgm:pt>
    <dgm:pt modelId="{3626B9DB-76E3-4027-94EB-8B3C049D85C8}" type="pres">
      <dgm:prSet presAssocID="{AB8A3518-BFDD-4D45-8441-B6B63165AEB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382CA-579E-4A0C-B7D7-B66ACE829D8F}" type="pres">
      <dgm:prSet presAssocID="{F3CDE565-9D9B-414D-B09A-04500480F86D}" presName="spacer" presStyleCnt="0"/>
      <dgm:spPr/>
    </dgm:pt>
    <dgm:pt modelId="{5D6E8F28-25EB-4A2B-827C-E097F8EE7A5F}" type="pres">
      <dgm:prSet presAssocID="{77C79E0F-CFCD-4F0A-B5B7-0113A1C7CDB4}" presName="comp" presStyleCnt="0"/>
      <dgm:spPr/>
    </dgm:pt>
    <dgm:pt modelId="{97F24C60-48C3-4746-BC2B-680EC07F35EF}" type="pres">
      <dgm:prSet presAssocID="{77C79E0F-CFCD-4F0A-B5B7-0113A1C7CDB4}" presName="box" presStyleLbl="node1" presStyleIdx="2" presStyleCnt="3"/>
      <dgm:spPr/>
      <dgm:t>
        <a:bodyPr/>
        <a:lstStyle/>
        <a:p>
          <a:endParaRPr lang="ru-RU"/>
        </a:p>
      </dgm:t>
    </dgm:pt>
    <dgm:pt modelId="{116418F7-FD43-4A8F-928F-CD519BC70F25}" type="pres">
      <dgm:prSet presAssocID="{77C79E0F-CFCD-4F0A-B5B7-0113A1C7CDB4}" presName="img" presStyleLbl="fgImgPlace1" presStyleIdx="2" presStyleCnt="3"/>
      <dgm:spPr/>
    </dgm:pt>
    <dgm:pt modelId="{1696C853-98A1-451D-97F9-B1CD0E00EACF}" type="pres">
      <dgm:prSet presAssocID="{77C79E0F-CFCD-4F0A-B5B7-0113A1C7CDB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AE13C9-AE35-42BB-9429-7D3E0264A271}" type="presOf" srcId="{34CF820A-81DF-4060-8392-A0A4F5FC47E1}" destId="{558F5F8D-503F-4AB9-A40B-91AC866A0DE8}" srcOrd="1" destOrd="3" presId="urn:microsoft.com/office/officeart/2005/8/layout/vList4#1"/>
    <dgm:cxn modelId="{09B8FE7E-B879-4F57-B597-39D2D202E543}" type="presOf" srcId="{E08D3E84-35CE-4B95-AE30-7D3FB40C3003}" destId="{78677C1F-0BA6-4053-9530-844E3B60B42C}" srcOrd="0" destOrd="2" presId="urn:microsoft.com/office/officeart/2005/8/layout/vList4#1"/>
    <dgm:cxn modelId="{0FB222A7-2744-4145-924D-7670D13F2F00}" srcId="{7B9FED5C-7B6B-4E9B-9B2A-096DAE9361C8}" destId="{C9C27D1F-6E99-4C32-B548-851755373FD1}" srcOrd="1" destOrd="0" parTransId="{1DAA1559-D66F-4580-A6B4-A4DC7C9C02E1}" sibTransId="{ED08141D-DFFC-4D99-852B-36F81F79EA71}"/>
    <dgm:cxn modelId="{7C691F07-8A81-4C9B-B018-70E681B5B14C}" srcId="{7B9FED5C-7B6B-4E9B-9B2A-096DAE9361C8}" destId="{D15FCEC0-4010-475E-A49A-0264503298A5}" srcOrd="0" destOrd="0" parTransId="{B675CC98-65EB-43DA-B43B-75CFE76CC458}" sibTransId="{DE1E2944-BDA5-4FA1-B11B-CC936DD571AC}"/>
    <dgm:cxn modelId="{A7310A8D-0C7D-4F40-A8FF-9817A43CA950}" type="presOf" srcId="{C9C27D1F-6E99-4C32-B548-851755373FD1}" destId="{22166191-E418-4C09-A9F1-76D23081209C}" srcOrd="0" destOrd="2" presId="urn:microsoft.com/office/officeart/2005/8/layout/vList4#1"/>
    <dgm:cxn modelId="{91FCBE0A-1A29-449A-A31A-5C704B9BD72D}" type="presOf" srcId="{A47E29E1-9C36-40B9-91BA-76355F218CDE}" destId="{72DB4076-0876-4968-89BD-D62D0B266C04}" srcOrd="0" destOrd="0" presId="urn:microsoft.com/office/officeart/2005/8/layout/vList4#1"/>
    <dgm:cxn modelId="{DAD1BA6A-9BE0-49DE-AC9E-858BDD671752}" type="presOf" srcId="{77C79E0F-CFCD-4F0A-B5B7-0113A1C7CDB4}" destId="{97F24C60-48C3-4746-BC2B-680EC07F35EF}" srcOrd="0" destOrd="0" presId="urn:microsoft.com/office/officeart/2005/8/layout/vList4#1"/>
    <dgm:cxn modelId="{597BAC43-0036-468B-BF9B-088A45067CFF}" type="presOf" srcId="{E04F457A-E3A7-4E08-9503-9E7B793EBD38}" destId="{97F24C60-48C3-4746-BC2B-680EC07F35EF}" srcOrd="0" destOrd="1" presId="urn:microsoft.com/office/officeart/2005/8/layout/vList4#1"/>
    <dgm:cxn modelId="{AADAF24C-57A1-46C0-8C2F-CA537F1266D1}" type="presOf" srcId="{428042E6-17DC-4F73-80D2-6AD4F835F957}" destId="{1696C853-98A1-451D-97F9-B1CD0E00EACF}" srcOrd="1" destOrd="3" presId="urn:microsoft.com/office/officeart/2005/8/layout/vList4#1"/>
    <dgm:cxn modelId="{DB8D0176-276E-47CC-9197-4E60E035050C}" srcId="{AB8A3518-BFDD-4D45-8441-B6B63165AEB4}" destId="{E08D3E84-35CE-4B95-AE30-7D3FB40C3003}" srcOrd="1" destOrd="0" parTransId="{6906FF80-823C-4266-B70C-5EA95B2161DD}" sibTransId="{B0580FB8-5273-453F-8757-FF1FEE765716}"/>
    <dgm:cxn modelId="{C1C43D47-CDF7-439B-B25E-378C948EBF1D}" type="presOf" srcId="{7B9FED5C-7B6B-4E9B-9B2A-096DAE9361C8}" destId="{558F5F8D-503F-4AB9-A40B-91AC866A0DE8}" srcOrd="1" destOrd="0" presId="urn:microsoft.com/office/officeart/2005/8/layout/vList4#1"/>
    <dgm:cxn modelId="{1867ECD9-C050-4ECB-9574-B049355AB2B3}" srcId="{A47E29E1-9C36-40B9-91BA-76355F218CDE}" destId="{AB8A3518-BFDD-4D45-8441-B6B63165AEB4}" srcOrd="1" destOrd="0" parTransId="{9A03B1C9-44EE-4516-BB86-E2278E1A77B6}" sibTransId="{F3CDE565-9D9B-414D-B09A-04500480F86D}"/>
    <dgm:cxn modelId="{E27C513E-2F02-4FA3-B3F1-73B5C37A5FF5}" type="presOf" srcId="{AB8A3518-BFDD-4D45-8441-B6B63165AEB4}" destId="{3626B9DB-76E3-4027-94EB-8B3C049D85C8}" srcOrd="1" destOrd="0" presId="urn:microsoft.com/office/officeart/2005/8/layout/vList4#1"/>
    <dgm:cxn modelId="{D0BEEA92-8654-4816-B038-6B2813E94FDF}" type="presOf" srcId="{77C79E0F-CFCD-4F0A-B5B7-0113A1C7CDB4}" destId="{1696C853-98A1-451D-97F9-B1CD0E00EACF}" srcOrd="1" destOrd="0" presId="urn:microsoft.com/office/officeart/2005/8/layout/vList4#1"/>
    <dgm:cxn modelId="{20C0E78B-89FF-4FF5-818A-B6EE5B8C2A47}" srcId="{77C79E0F-CFCD-4F0A-B5B7-0113A1C7CDB4}" destId="{7CFB2421-8DDC-4019-A1B8-B2AA8845B0A0}" srcOrd="1" destOrd="0" parTransId="{29391303-B31F-48BE-9752-78CC066399E0}" sibTransId="{F1671FD4-EE23-4D39-8F17-FDFE47628E97}"/>
    <dgm:cxn modelId="{E72097F8-BA8B-4652-8799-FED48B4C5E3F}" type="presOf" srcId="{7CFB2421-8DDC-4019-A1B8-B2AA8845B0A0}" destId="{1696C853-98A1-451D-97F9-B1CD0E00EACF}" srcOrd="1" destOrd="2" presId="urn:microsoft.com/office/officeart/2005/8/layout/vList4#1"/>
    <dgm:cxn modelId="{BCBB3E04-59F2-407C-8D70-81168FE62519}" srcId="{A47E29E1-9C36-40B9-91BA-76355F218CDE}" destId="{77C79E0F-CFCD-4F0A-B5B7-0113A1C7CDB4}" srcOrd="2" destOrd="0" parTransId="{9371C1B4-C564-4674-8350-F9F3A335B6DF}" sibTransId="{5D31A8BB-63D0-45BD-B38A-7F555CF79F5C}"/>
    <dgm:cxn modelId="{7A5CACEC-210B-4543-8778-99F23A6EFD56}" type="presOf" srcId="{428042E6-17DC-4F73-80D2-6AD4F835F957}" destId="{97F24C60-48C3-4746-BC2B-680EC07F35EF}" srcOrd="0" destOrd="3" presId="urn:microsoft.com/office/officeart/2005/8/layout/vList4#1"/>
    <dgm:cxn modelId="{CF6932A7-31A2-4B74-9142-4D3F339598B6}" type="presOf" srcId="{E04F457A-E3A7-4E08-9503-9E7B793EBD38}" destId="{1696C853-98A1-451D-97F9-B1CD0E00EACF}" srcOrd="1" destOrd="1" presId="urn:microsoft.com/office/officeart/2005/8/layout/vList4#1"/>
    <dgm:cxn modelId="{F8D0046A-228D-4002-BB11-504E3B92C69B}" type="presOf" srcId="{7B9FED5C-7B6B-4E9B-9B2A-096DAE9361C8}" destId="{22166191-E418-4C09-A9F1-76D23081209C}" srcOrd="0" destOrd="0" presId="urn:microsoft.com/office/officeart/2005/8/layout/vList4#1"/>
    <dgm:cxn modelId="{35AF0098-FE40-41CF-B7A5-BE030A76559B}" srcId="{77C79E0F-CFCD-4F0A-B5B7-0113A1C7CDB4}" destId="{E04F457A-E3A7-4E08-9503-9E7B793EBD38}" srcOrd="0" destOrd="0" parTransId="{6DFB7D71-208A-47D8-A93B-B81BCE372AA0}" sibTransId="{F304A3A9-3DBA-4935-B6C1-F25282FE1731}"/>
    <dgm:cxn modelId="{5626041B-5676-4FA2-9DD6-42DA6F2FB09D}" srcId="{7B9FED5C-7B6B-4E9B-9B2A-096DAE9361C8}" destId="{34CF820A-81DF-4060-8392-A0A4F5FC47E1}" srcOrd="2" destOrd="0" parTransId="{53342C09-3CC4-4112-828C-980D30FCE8E7}" sibTransId="{A3FE421F-7F49-4A84-82D2-D1A60B4B23BE}"/>
    <dgm:cxn modelId="{802F9CB8-F699-4C3E-963D-EDE29F31B48C}" type="presOf" srcId="{C9C27D1F-6E99-4C32-B548-851755373FD1}" destId="{558F5F8D-503F-4AB9-A40B-91AC866A0DE8}" srcOrd="1" destOrd="2" presId="urn:microsoft.com/office/officeart/2005/8/layout/vList4#1"/>
    <dgm:cxn modelId="{0C846F71-91B1-49E6-82A0-72DCF37903A5}" type="presOf" srcId="{AB8A3518-BFDD-4D45-8441-B6B63165AEB4}" destId="{78677C1F-0BA6-4053-9530-844E3B60B42C}" srcOrd="0" destOrd="0" presId="urn:microsoft.com/office/officeart/2005/8/layout/vList4#1"/>
    <dgm:cxn modelId="{1A7A7679-BC24-474C-B517-67F5369154AA}" type="presOf" srcId="{E08D3E84-35CE-4B95-AE30-7D3FB40C3003}" destId="{3626B9DB-76E3-4027-94EB-8B3C049D85C8}" srcOrd="1" destOrd="2" presId="urn:microsoft.com/office/officeart/2005/8/layout/vList4#1"/>
    <dgm:cxn modelId="{03CB8FF2-06DE-4B7C-A75A-5A65E5BAB261}" srcId="{AB8A3518-BFDD-4D45-8441-B6B63165AEB4}" destId="{4211711D-AEAA-46F7-A64B-F3AC57D4AFD2}" srcOrd="0" destOrd="0" parTransId="{7C79DFC1-4E50-41E9-9826-0A2B97F3853F}" sibTransId="{B1475B94-6EFE-49EE-B3C3-4273B2BCF2EE}"/>
    <dgm:cxn modelId="{568A9DA6-7ABC-4A01-9F4B-0C06BE06B3FB}" srcId="{AB8A3518-BFDD-4D45-8441-B6B63165AEB4}" destId="{8DF31CC1-1047-412F-9D0F-E4E912CE2BC2}" srcOrd="2" destOrd="0" parTransId="{B00F9760-28AD-44E3-9C0F-C6EC4DCAC706}" sibTransId="{CF1303AA-CD39-472D-AF70-61741ED839BF}"/>
    <dgm:cxn modelId="{866A6674-D30C-4837-8618-B27C40F431FE}" type="presOf" srcId="{7CFB2421-8DDC-4019-A1B8-B2AA8845B0A0}" destId="{97F24C60-48C3-4746-BC2B-680EC07F35EF}" srcOrd="0" destOrd="2" presId="urn:microsoft.com/office/officeart/2005/8/layout/vList4#1"/>
    <dgm:cxn modelId="{23F210E2-68C6-4B85-AA18-B30FFBC22507}" type="presOf" srcId="{4211711D-AEAA-46F7-A64B-F3AC57D4AFD2}" destId="{78677C1F-0BA6-4053-9530-844E3B60B42C}" srcOrd="0" destOrd="1" presId="urn:microsoft.com/office/officeart/2005/8/layout/vList4#1"/>
    <dgm:cxn modelId="{D0269847-D305-44F6-8463-D92E4FEBDFDC}" type="presOf" srcId="{4211711D-AEAA-46F7-A64B-F3AC57D4AFD2}" destId="{3626B9DB-76E3-4027-94EB-8B3C049D85C8}" srcOrd="1" destOrd="1" presId="urn:microsoft.com/office/officeart/2005/8/layout/vList4#1"/>
    <dgm:cxn modelId="{F3338442-6817-4FB6-9C52-E98A201375C0}" type="presOf" srcId="{34CF820A-81DF-4060-8392-A0A4F5FC47E1}" destId="{22166191-E418-4C09-A9F1-76D23081209C}" srcOrd="0" destOrd="3" presId="urn:microsoft.com/office/officeart/2005/8/layout/vList4#1"/>
    <dgm:cxn modelId="{FE2BFE95-B590-44BF-83B0-FC92F4FA9C19}" srcId="{A47E29E1-9C36-40B9-91BA-76355F218CDE}" destId="{7B9FED5C-7B6B-4E9B-9B2A-096DAE9361C8}" srcOrd="0" destOrd="0" parTransId="{B6C2BF02-AB1B-496E-8C17-4004B407BF67}" sibTransId="{FCD9AA62-05BF-497E-9C82-E7F92E457259}"/>
    <dgm:cxn modelId="{B40DE1D8-1A45-4BED-87ED-8119CE3D8403}" type="presOf" srcId="{8DF31CC1-1047-412F-9D0F-E4E912CE2BC2}" destId="{78677C1F-0BA6-4053-9530-844E3B60B42C}" srcOrd="0" destOrd="3" presId="urn:microsoft.com/office/officeart/2005/8/layout/vList4#1"/>
    <dgm:cxn modelId="{25D969F7-A798-4529-86E7-D2F6B25E1B57}" srcId="{77C79E0F-CFCD-4F0A-B5B7-0113A1C7CDB4}" destId="{428042E6-17DC-4F73-80D2-6AD4F835F957}" srcOrd="2" destOrd="0" parTransId="{32974FD0-ED17-4E0D-B226-BF6D1944DAAE}" sibTransId="{0CEF1D1E-F0F7-4AF8-A3B5-348B8378C7C8}"/>
    <dgm:cxn modelId="{73A2E47E-E385-4668-8BE3-C12F92E6E577}" type="presOf" srcId="{D15FCEC0-4010-475E-A49A-0264503298A5}" destId="{558F5F8D-503F-4AB9-A40B-91AC866A0DE8}" srcOrd="1" destOrd="1" presId="urn:microsoft.com/office/officeart/2005/8/layout/vList4#1"/>
    <dgm:cxn modelId="{DE2336D9-404B-4734-A906-A128DE090807}" type="presOf" srcId="{8DF31CC1-1047-412F-9D0F-E4E912CE2BC2}" destId="{3626B9DB-76E3-4027-94EB-8B3C049D85C8}" srcOrd="1" destOrd="3" presId="urn:microsoft.com/office/officeart/2005/8/layout/vList4#1"/>
    <dgm:cxn modelId="{2F07739D-D5F2-498B-8F7A-4A04BF646D68}" type="presOf" srcId="{D15FCEC0-4010-475E-A49A-0264503298A5}" destId="{22166191-E418-4C09-A9F1-76D23081209C}" srcOrd="0" destOrd="1" presId="urn:microsoft.com/office/officeart/2005/8/layout/vList4#1"/>
    <dgm:cxn modelId="{53E9365C-D605-4671-9D29-5B3B236D9AB2}" type="presParOf" srcId="{72DB4076-0876-4968-89BD-D62D0B266C04}" destId="{165BF8AF-690C-4FC0-BCB5-6E296DBFA01E}" srcOrd="0" destOrd="0" presId="urn:microsoft.com/office/officeart/2005/8/layout/vList4#1"/>
    <dgm:cxn modelId="{6F933231-A586-48E0-888E-0E622F1DBC0E}" type="presParOf" srcId="{165BF8AF-690C-4FC0-BCB5-6E296DBFA01E}" destId="{22166191-E418-4C09-A9F1-76D23081209C}" srcOrd="0" destOrd="0" presId="urn:microsoft.com/office/officeart/2005/8/layout/vList4#1"/>
    <dgm:cxn modelId="{4C54CE13-2D47-43E5-839A-7F91DA13B742}" type="presParOf" srcId="{165BF8AF-690C-4FC0-BCB5-6E296DBFA01E}" destId="{AB9D414E-E9ED-4B4B-8306-83F0FF3A4300}" srcOrd="1" destOrd="0" presId="urn:microsoft.com/office/officeart/2005/8/layout/vList4#1"/>
    <dgm:cxn modelId="{178E8C35-4C4D-436E-AB49-7D0D3794FED5}" type="presParOf" srcId="{165BF8AF-690C-4FC0-BCB5-6E296DBFA01E}" destId="{558F5F8D-503F-4AB9-A40B-91AC866A0DE8}" srcOrd="2" destOrd="0" presId="urn:microsoft.com/office/officeart/2005/8/layout/vList4#1"/>
    <dgm:cxn modelId="{A606FB75-FD1C-45AE-B4D9-4A19A0246422}" type="presParOf" srcId="{72DB4076-0876-4968-89BD-D62D0B266C04}" destId="{6DBB1403-369D-47A5-8743-3489078EB9A0}" srcOrd="1" destOrd="0" presId="urn:microsoft.com/office/officeart/2005/8/layout/vList4#1"/>
    <dgm:cxn modelId="{C72DDD26-6D63-422D-8112-93D581F89114}" type="presParOf" srcId="{72DB4076-0876-4968-89BD-D62D0B266C04}" destId="{B5A2B7F9-79C9-431C-A15D-D55EBEC62DA5}" srcOrd="2" destOrd="0" presId="urn:microsoft.com/office/officeart/2005/8/layout/vList4#1"/>
    <dgm:cxn modelId="{20D12EBF-7D36-44A4-A886-B87E691C3031}" type="presParOf" srcId="{B5A2B7F9-79C9-431C-A15D-D55EBEC62DA5}" destId="{78677C1F-0BA6-4053-9530-844E3B60B42C}" srcOrd="0" destOrd="0" presId="urn:microsoft.com/office/officeart/2005/8/layout/vList4#1"/>
    <dgm:cxn modelId="{C07100E6-5592-40C2-9EC4-739A8FEC303C}" type="presParOf" srcId="{B5A2B7F9-79C9-431C-A15D-D55EBEC62DA5}" destId="{2C2FD3A7-1EF8-4B19-803A-6420B4C3D572}" srcOrd="1" destOrd="0" presId="urn:microsoft.com/office/officeart/2005/8/layout/vList4#1"/>
    <dgm:cxn modelId="{B2F6A9C5-E20D-4AC9-8E66-E5BE0DFBF892}" type="presParOf" srcId="{B5A2B7F9-79C9-431C-A15D-D55EBEC62DA5}" destId="{3626B9DB-76E3-4027-94EB-8B3C049D85C8}" srcOrd="2" destOrd="0" presId="urn:microsoft.com/office/officeart/2005/8/layout/vList4#1"/>
    <dgm:cxn modelId="{5F89CB0B-D619-477A-BCE7-C69DB8390F18}" type="presParOf" srcId="{72DB4076-0876-4968-89BD-D62D0B266C04}" destId="{332382CA-579E-4A0C-B7D7-B66ACE829D8F}" srcOrd="3" destOrd="0" presId="urn:microsoft.com/office/officeart/2005/8/layout/vList4#1"/>
    <dgm:cxn modelId="{25D074A8-9D9B-4006-906A-A433A935980B}" type="presParOf" srcId="{72DB4076-0876-4968-89BD-D62D0B266C04}" destId="{5D6E8F28-25EB-4A2B-827C-E097F8EE7A5F}" srcOrd="4" destOrd="0" presId="urn:microsoft.com/office/officeart/2005/8/layout/vList4#1"/>
    <dgm:cxn modelId="{232342EC-A779-4801-A6EF-6553434C2A7A}" type="presParOf" srcId="{5D6E8F28-25EB-4A2B-827C-E097F8EE7A5F}" destId="{97F24C60-48C3-4746-BC2B-680EC07F35EF}" srcOrd="0" destOrd="0" presId="urn:microsoft.com/office/officeart/2005/8/layout/vList4#1"/>
    <dgm:cxn modelId="{A0B5B854-6872-4115-8CF6-7BFFE06F94F6}" type="presParOf" srcId="{5D6E8F28-25EB-4A2B-827C-E097F8EE7A5F}" destId="{116418F7-FD43-4A8F-928F-CD519BC70F25}" srcOrd="1" destOrd="0" presId="urn:microsoft.com/office/officeart/2005/8/layout/vList4#1"/>
    <dgm:cxn modelId="{47B1BC7E-8796-48BB-8BBA-F308A750E5EA}" type="presParOf" srcId="{5D6E8F28-25EB-4A2B-827C-E097F8EE7A5F}" destId="{1696C853-98A1-451D-97F9-B1CD0E00EAC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144658-2F9D-422D-8834-CC75BB1CCFA3}" type="doc">
      <dgm:prSet loTypeId="urn:microsoft.com/office/officeart/2005/8/layout/hProcess9" loCatId="process" qsTypeId="urn:microsoft.com/office/officeart/2005/8/quickstyle/3d5" qsCatId="3D" csTypeId="urn:microsoft.com/office/officeart/2005/8/colors/accent3_2" csCatId="accent3" phldr="1"/>
      <dgm:spPr/>
    </dgm:pt>
    <dgm:pt modelId="{72D860EF-CD8B-443F-93C7-106A9895195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Семья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F5E87BC8-E113-4BA6-9AD9-8351B36196D9}" type="parTrans" cxnId="{59AFFFCB-5203-4CDE-AADA-0F1652CD8AC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C4ADAFE7-D522-4CEB-86DE-7663FB583243}" type="sibTrans" cxnId="{59AFFFCB-5203-4CDE-AADA-0F1652CD8AC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5E370C1-3F3B-4E33-ADD5-58F35C2EE1E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Детский сад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B25B5FF7-69E3-4997-B656-8A8D1C759FBB}" type="parTrans" cxnId="{E1A4154C-F282-4E90-AB86-F3182EF45E8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21783406-13C7-4152-A305-5D670AB4CC61}" type="sibTrans" cxnId="{E1A4154C-F282-4E90-AB86-F3182EF45E8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5480694-221B-47DB-91D6-E5F93F423A6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Родная улица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31256876-BE9A-4DBF-826F-E8140C6AD447}" type="parTrans" cxnId="{49B16DE5-F891-4DAC-A270-B4132A25C975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D5F1671-3A03-4A27-8345-FCB614743092}" type="sibTrans" cxnId="{49B16DE5-F891-4DAC-A270-B4132A25C975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B08110B-56F8-4EBB-A02C-4B06BDD5D11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Родной город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F7C6C4F3-5A45-4798-BDB7-9B725EFBE2CA}" type="parTrans" cxnId="{2A37BF51-378A-4EA6-85C8-BE8BAFC7EBFB}">
      <dgm:prSet/>
      <dgm:spPr/>
      <dgm:t>
        <a:bodyPr/>
        <a:lstStyle/>
        <a:p>
          <a:endParaRPr lang="ru-RU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4698F02-8AC3-415B-BEEF-5B89E96A6190}" type="sibTrans" cxnId="{2A37BF51-378A-4EA6-85C8-BE8BAFC7EBFB}">
      <dgm:prSet/>
      <dgm:spPr/>
      <dgm:t>
        <a:bodyPr/>
        <a:lstStyle/>
        <a:p>
          <a:endParaRPr lang="ru-RU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5AC5CAA-A6E3-4509-B6AE-0111AA7FF93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Страна, столица, символика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F946D6B3-27B5-4612-AC06-30D31ED272E7}" type="parTrans" cxnId="{4A428B1E-E737-41F0-A6C1-D10B7683EB1E}">
      <dgm:prSet/>
      <dgm:spPr/>
      <dgm:t>
        <a:bodyPr/>
        <a:lstStyle/>
        <a:p>
          <a:endParaRPr lang="ru-RU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090F3BA-B13D-45A7-91DB-31B74341243E}" type="sibTrans" cxnId="{4A428B1E-E737-41F0-A6C1-D10B7683EB1E}">
      <dgm:prSet/>
      <dgm:spPr/>
      <dgm:t>
        <a:bodyPr/>
        <a:lstStyle/>
        <a:p>
          <a:endParaRPr lang="ru-RU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14E4008-9DCE-41CB-BBE8-5A4AE0E930F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Я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02D0778D-D70E-49CA-8B04-40BB7C392C67}" type="parTrans" cxnId="{C1071C7A-0099-499D-A760-12950E776DD7}">
      <dgm:prSet/>
      <dgm:spPr/>
      <dgm:t>
        <a:bodyPr/>
        <a:lstStyle/>
        <a:p>
          <a:endParaRPr lang="ru-RU"/>
        </a:p>
      </dgm:t>
    </dgm:pt>
    <dgm:pt modelId="{E09BA724-1E94-4558-B400-72A7F585614E}" type="sibTrans" cxnId="{C1071C7A-0099-499D-A760-12950E776DD7}">
      <dgm:prSet/>
      <dgm:spPr/>
      <dgm:t>
        <a:bodyPr/>
        <a:lstStyle/>
        <a:p>
          <a:endParaRPr lang="ru-RU"/>
        </a:p>
      </dgm:t>
    </dgm:pt>
    <dgm:pt modelId="{70BC7114-9C1C-4D84-964B-0E044C0DD7C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+mj-lt"/>
            </a:rPr>
            <a:t>Наш край</a:t>
          </a:r>
          <a:endParaRPr lang="ru-RU" sz="1400" b="1" dirty="0">
            <a:solidFill>
              <a:schemeClr val="tx1"/>
            </a:solidFill>
            <a:latin typeface="+mj-lt"/>
          </a:endParaRPr>
        </a:p>
      </dgm:t>
    </dgm:pt>
    <dgm:pt modelId="{D0772F98-01BA-4670-AE02-B5D451EE0E58}" type="parTrans" cxnId="{C804BADE-32E1-48D7-B8FB-80BBF4651456}">
      <dgm:prSet/>
      <dgm:spPr/>
      <dgm:t>
        <a:bodyPr/>
        <a:lstStyle/>
        <a:p>
          <a:endParaRPr lang="ru-RU"/>
        </a:p>
      </dgm:t>
    </dgm:pt>
    <dgm:pt modelId="{0C558503-8CC4-4D39-915D-4AC52AC6B28F}" type="sibTrans" cxnId="{C804BADE-32E1-48D7-B8FB-80BBF4651456}">
      <dgm:prSet/>
      <dgm:spPr/>
      <dgm:t>
        <a:bodyPr/>
        <a:lstStyle/>
        <a:p>
          <a:endParaRPr lang="ru-RU"/>
        </a:p>
      </dgm:t>
    </dgm:pt>
    <dgm:pt modelId="{9D892987-5C4C-46B1-BF98-0676109764D6}" type="pres">
      <dgm:prSet presAssocID="{EF144658-2F9D-422D-8834-CC75BB1CCFA3}" presName="CompostProcess" presStyleCnt="0">
        <dgm:presLayoutVars>
          <dgm:dir/>
          <dgm:resizeHandles val="exact"/>
        </dgm:presLayoutVars>
      </dgm:prSet>
      <dgm:spPr/>
    </dgm:pt>
    <dgm:pt modelId="{0CED5C8E-5EB2-43DE-9D48-7C9AE0504E4E}" type="pres">
      <dgm:prSet presAssocID="{EF144658-2F9D-422D-8834-CC75BB1CCFA3}" presName="arrow" presStyleLbl="bgShp" presStyleIdx="0" presStyleCnt="1"/>
      <dgm:spPr/>
    </dgm:pt>
    <dgm:pt modelId="{D600DC1B-410C-4D4D-AB48-18CC685CEEC9}" type="pres">
      <dgm:prSet presAssocID="{EF144658-2F9D-422D-8834-CC75BB1CCFA3}" presName="linearProcess" presStyleCnt="0"/>
      <dgm:spPr/>
    </dgm:pt>
    <dgm:pt modelId="{91F7EB69-A814-407B-AFA0-CD02372DE0B3}" type="pres">
      <dgm:prSet presAssocID="{714E4008-9DCE-41CB-BBE8-5A4AE0E930F0}" presName="tex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91A78-2147-4F01-8251-20AAF750737A}" type="pres">
      <dgm:prSet presAssocID="{E09BA724-1E94-4558-B400-72A7F585614E}" presName="sibTrans" presStyleCnt="0"/>
      <dgm:spPr/>
    </dgm:pt>
    <dgm:pt modelId="{A4DD218B-47F1-4918-A3BE-8946D12F0771}" type="pres">
      <dgm:prSet presAssocID="{72D860EF-CD8B-443F-93C7-106A9895195C}" presName="text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774CC-2ABB-4F36-8F8B-64C7BE6E8197}" type="pres">
      <dgm:prSet presAssocID="{C4ADAFE7-D522-4CEB-86DE-7663FB583243}" presName="sibTrans" presStyleCnt="0"/>
      <dgm:spPr/>
    </dgm:pt>
    <dgm:pt modelId="{1230A847-CED3-4FAA-AF5B-4720B4CB74B3}" type="pres">
      <dgm:prSet presAssocID="{E5E370C1-3F3B-4E33-ADD5-58F35C2EE1E9}" presName="text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F413F-2B68-4EE9-AA37-56A35F699B7E}" type="pres">
      <dgm:prSet presAssocID="{21783406-13C7-4152-A305-5D670AB4CC61}" presName="sibTrans" presStyleCnt="0"/>
      <dgm:spPr/>
    </dgm:pt>
    <dgm:pt modelId="{81719E3B-052B-4C5B-8954-089FB137FF68}" type="pres">
      <dgm:prSet presAssocID="{55480694-221B-47DB-91D6-E5F93F423A6E}" presName="text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606A6-D199-41B3-B446-8986C1CAE5ED}" type="pres">
      <dgm:prSet presAssocID="{1D5F1671-3A03-4A27-8345-FCB614743092}" presName="sibTrans" presStyleCnt="0"/>
      <dgm:spPr/>
    </dgm:pt>
    <dgm:pt modelId="{41C9F66F-4001-48CD-B341-D8CECED393B3}" type="pres">
      <dgm:prSet presAssocID="{9B08110B-56F8-4EBB-A02C-4B06BDD5D117}" presName="text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41C9D-611C-4BBF-8022-9575A51431BF}" type="pres">
      <dgm:prSet presAssocID="{34698F02-8AC3-415B-BEEF-5B89E96A6190}" presName="sibTrans" presStyleCnt="0"/>
      <dgm:spPr/>
    </dgm:pt>
    <dgm:pt modelId="{77FE245A-AF32-44BC-96DD-D5ABAF1BB364}" type="pres">
      <dgm:prSet presAssocID="{70BC7114-9C1C-4D84-964B-0E044C0DD7CA}" presName="text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0D0E8A-0328-4E31-8F47-9E19ACDEBA40}" type="pres">
      <dgm:prSet presAssocID="{0C558503-8CC4-4D39-915D-4AC52AC6B28F}" presName="sibTrans" presStyleCnt="0"/>
      <dgm:spPr/>
    </dgm:pt>
    <dgm:pt modelId="{79D06B22-D45F-49A5-A9A9-B9658131C08E}" type="pres">
      <dgm:prSet presAssocID="{35AC5CAA-A6E3-4509-B6AE-0111AA7FF930}" presName="text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37BF51-378A-4EA6-85C8-BE8BAFC7EBFB}" srcId="{EF144658-2F9D-422D-8834-CC75BB1CCFA3}" destId="{9B08110B-56F8-4EBB-A02C-4B06BDD5D117}" srcOrd="4" destOrd="0" parTransId="{F7C6C4F3-5A45-4798-BDB7-9B725EFBE2CA}" sibTransId="{34698F02-8AC3-415B-BEEF-5B89E96A6190}"/>
    <dgm:cxn modelId="{8FB02248-D438-4333-A033-0C79617DE727}" type="presOf" srcId="{55480694-221B-47DB-91D6-E5F93F423A6E}" destId="{81719E3B-052B-4C5B-8954-089FB137FF68}" srcOrd="0" destOrd="0" presId="urn:microsoft.com/office/officeart/2005/8/layout/hProcess9"/>
    <dgm:cxn modelId="{C1071C7A-0099-499D-A760-12950E776DD7}" srcId="{EF144658-2F9D-422D-8834-CC75BB1CCFA3}" destId="{714E4008-9DCE-41CB-BBE8-5A4AE0E930F0}" srcOrd="0" destOrd="0" parTransId="{02D0778D-D70E-49CA-8B04-40BB7C392C67}" sibTransId="{E09BA724-1E94-4558-B400-72A7F585614E}"/>
    <dgm:cxn modelId="{53FC9C05-DA80-4C75-AA6B-46C8C5683BAC}" type="presOf" srcId="{72D860EF-CD8B-443F-93C7-106A9895195C}" destId="{A4DD218B-47F1-4918-A3BE-8946D12F0771}" srcOrd="0" destOrd="0" presId="urn:microsoft.com/office/officeart/2005/8/layout/hProcess9"/>
    <dgm:cxn modelId="{615EEA04-92A7-473B-8BB0-708685B01B2D}" type="presOf" srcId="{35AC5CAA-A6E3-4509-B6AE-0111AA7FF930}" destId="{79D06B22-D45F-49A5-A9A9-B9658131C08E}" srcOrd="0" destOrd="0" presId="urn:microsoft.com/office/officeart/2005/8/layout/hProcess9"/>
    <dgm:cxn modelId="{12006239-012A-450C-9B6F-3E2B85E37D0A}" type="presOf" srcId="{9B08110B-56F8-4EBB-A02C-4B06BDD5D117}" destId="{41C9F66F-4001-48CD-B341-D8CECED393B3}" srcOrd="0" destOrd="0" presId="urn:microsoft.com/office/officeart/2005/8/layout/hProcess9"/>
    <dgm:cxn modelId="{B6D56225-8084-4E64-9129-6F7DBEF92025}" type="presOf" srcId="{E5E370C1-3F3B-4E33-ADD5-58F35C2EE1E9}" destId="{1230A847-CED3-4FAA-AF5B-4720B4CB74B3}" srcOrd="0" destOrd="0" presId="urn:microsoft.com/office/officeart/2005/8/layout/hProcess9"/>
    <dgm:cxn modelId="{49B16DE5-F891-4DAC-A270-B4132A25C975}" srcId="{EF144658-2F9D-422D-8834-CC75BB1CCFA3}" destId="{55480694-221B-47DB-91D6-E5F93F423A6E}" srcOrd="3" destOrd="0" parTransId="{31256876-BE9A-4DBF-826F-E8140C6AD447}" sibTransId="{1D5F1671-3A03-4A27-8345-FCB614743092}"/>
    <dgm:cxn modelId="{4A428B1E-E737-41F0-A6C1-D10B7683EB1E}" srcId="{EF144658-2F9D-422D-8834-CC75BB1CCFA3}" destId="{35AC5CAA-A6E3-4509-B6AE-0111AA7FF930}" srcOrd="6" destOrd="0" parTransId="{F946D6B3-27B5-4612-AC06-30D31ED272E7}" sibTransId="{5090F3BA-B13D-45A7-91DB-31B74341243E}"/>
    <dgm:cxn modelId="{C804BADE-32E1-48D7-B8FB-80BBF4651456}" srcId="{EF144658-2F9D-422D-8834-CC75BB1CCFA3}" destId="{70BC7114-9C1C-4D84-964B-0E044C0DD7CA}" srcOrd="5" destOrd="0" parTransId="{D0772F98-01BA-4670-AE02-B5D451EE0E58}" sibTransId="{0C558503-8CC4-4D39-915D-4AC52AC6B28F}"/>
    <dgm:cxn modelId="{59AFFFCB-5203-4CDE-AADA-0F1652CD8AC1}" srcId="{EF144658-2F9D-422D-8834-CC75BB1CCFA3}" destId="{72D860EF-CD8B-443F-93C7-106A9895195C}" srcOrd="1" destOrd="0" parTransId="{F5E87BC8-E113-4BA6-9AD9-8351B36196D9}" sibTransId="{C4ADAFE7-D522-4CEB-86DE-7663FB583243}"/>
    <dgm:cxn modelId="{804D3554-6B35-48CB-BFCD-77781F05105C}" type="presOf" srcId="{EF144658-2F9D-422D-8834-CC75BB1CCFA3}" destId="{9D892987-5C4C-46B1-BF98-0676109764D6}" srcOrd="0" destOrd="0" presId="urn:microsoft.com/office/officeart/2005/8/layout/hProcess9"/>
    <dgm:cxn modelId="{E1A4154C-F282-4E90-AB86-F3182EF45E8E}" srcId="{EF144658-2F9D-422D-8834-CC75BB1CCFA3}" destId="{E5E370C1-3F3B-4E33-ADD5-58F35C2EE1E9}" srcOrd="2" destOrd="0" parTransId="{B25B5FF7-69E3-4997-B656-8A8D1C759FBB}" sibTransId="{21783406-13C7-4152-A305-5D670AB4CC61}"/>
    <dgm:cxn modelId="{813FD1F2-99E3-4114-854D-C3CCF1E6B08E}" type="presOf" srcId="{70BC7114-9C1C-4D84-964B-0E044C0DD7CA}" destId="{77FE245A-AF32-44BC-96DD-D5ABAF1BB364}" srcOrd="0" destOrd="0" presId="urn:microsoft.com/office/officeart/2005/8/layout/hProcess9"/>
    <dgm:cxn modelId="{6B1A25C2-0DA3-46D4-99DA-D683874FD655}" type="presOf" srcId="{714E4008-9DCE-41CB-BBE8-5A4AE0E930F0}" destId="{91F7EB69-A814-407B-AFA0-CD02372DE0B3}" srcOrd="0" destOrd="0" presId="urn:microsoft.com/office/officeart/2005/8/layout/hProcess9"/>
    <dgm:cxn modelId="{801F0095-D6B8-4C85-8142-9F2CC5E9740B}" type="presParOf" srcId="{9D892987-5C4C-46B1-BF98-0676109764D6}" destId="{0CED5C8E-5EB2-43DE-9D48-7C9AE0504E4E}" srcOrd="0" destOrd="0" presId="urn:microsoft.com/office/officeart/2005/8/layout/hProcess9"/>
    <dgm:cxn modelId="{9BD088F0-9DD3-40E1-8A42-BB7376FD004D}" type="presParOf" srcId="{9D892987-5C4C-46B1-BF98-0676109764D6}" destId="{D600DC1B-410C-4D4D-AB48-18CC685CEEC9}" srcOrd="1" destOrd="0" presId="urn:microsoft.com/office/officeart/2005/8/layout/hProcess9"/>
    <dgm:cxn modelId="{86503952-DEAA-417A-9AD7-87D401489EF4}" type="presParOf" srcId="{D600DC1B-410C-4D4D-AB48-18CC685CEEC9}" destId="{91F7EB69-A814-407B-AFA0-CD02372DE0B3}" srcOrd="0" destOrd="0" presId="urn:microsoft.com/office/officeart/2005/8/layout/hProcess9"/>
    <dgm:cxn modelId="{EC011050-D8BB-4A7B-A7A7-FA41CE53CB8F}" type="presParOf" srcId="{D600DC1B-410C-4D4D-AB48-18CC685CEEC9}" destId="{0B691A78-2147-4F01-8251-20AAF750737A}" srcOrd="1" destOrd="0" presId="urn:microsoft.com/office/officeart/2005/8/layout/hProcess9"/>
    <dgm:cxn modelId="{7389E791-5FC1-4070-AA0A-86BB0D4CA9BB}" type="presParOf" srcId="{D600DC1B-410C-4D4D-AB48-18CC685CEEC9}" destId="{A4DD218B-47F1-4918-A3BE-8946D12F0771}" srcOrd="2" destOrd="0" presId="urn:microsoft.com/office/officeart/2005/8/layout/hProcess9"/>
    <dgm:cxn modelId="{D8A7C79B-B452-420E-B64C-ECEE4D222A35}" type="presParOf" srcId="{D600DC1B-410C-4D4D-AB48-18CC685CEEC9}" destId="{649774CC-2ABB-4F36-8F8B-64C7BE6E8197}" srcOrd="3" destOrd="0" presId="urn:microsoft.com/office/officeart/2005/8/layout/hProcess9"/>
    <dgm:cxn modelId="{849D19E5-300A-45C1-B0D7-23115E5AA6B5}" type="presParOf" srcId="{D600DC1B-410C-4D4D-AB48-18CC685CEEC9}" destId="{1230A847-CED3-4FAA-AF5B-4720B4CB74B3}" srcOrd="4" destOrd="0" presId="urn:microsoft.com/office/officeart/2005/8/layout/hProcess9"/>
    <dgm:cxn modelId="{B03BF525-7BF0-432D-9636-314AE1134C16}" type="presParOf" srcId="{D600DC1B-410C-4D4D-AB48-18CC685CEEC9}" destId="{E69F413F-2B68-4EE9-AA37-56A35F699B7E}" srcOrd="5" destOrd="0" presId="urn:microsoft.com/office/officeart/2005/8/layout/hProcess9"/>
    <dgm:cxn modelId="{1FA0A1EA-5D4F-4529-BEBA-1D56CE6214FF}" type="presParOf" srcId="{D600DC1B-410C-4D4D-AB48-18CC685CEEC9}" destId="{81719E3B-052B-4C5B-8954-089FB137FF68}" srcOrd="6" destOrd="0" presId="urn:microsoft.com/office/officeart/2005/8/layout/hProcess9"/>
    <dgm:cxn modelId="{CC2097BF-A436-4404-A51D-97A687335584}" type="presParOf" srcId="{D600DC1B-410C-4D4D-AB48-18CC685CEEC9}" destId="{AD8606A6-D199-41B3-B446-8986C1CAE5ED}" srcOrd="7" destOrd="0" presId="urn:microsoft.com/office/officeart/2005/8/layout/hProcess9"/>
    <dgm:cxn modelId="{D01EBE85-FD6D-4070-B2A6-5AD739BEA636}" type="presParOf" srcId="{D600DC1B-410C-4D4D-AB48-18CC685CEEC9}" destId="{41C9F66F-4001-48CD-B341-D8CECED393B3}" srcOrd="8" destOrd="0" presId="urn:microsoft.com/office/officeart/2005/8/layout/hProcess9"/>
    <dgm:cxn modelId="{C37598A3-FBAE-41DB-854D-F105A7D613E2}" type="presParOf" srcId="{D600DC1B-410C-4D4D-AB48-18CC685CEEC9}" destId="{00941C9D-611C-4BBF-8022-9575A51431BF}" srcOrd="9" destOrd="0" presId="urn:microsoft.com/office/officeart/2005/8/layout/hProcess9"/>
    <dgm:cxn modelId="{723CADBE-7BC3-4179-904E-0E4FCA3AEF36}" type="presParOf" srcId="{D600DC1B-410C-4D4D-AB48-18CC685CEEC9}" destId="{77FE245A-AF32-44BC-96DD-D5ABAF1BB364}" srcOrd="10" destOrd="0" presId="urn:microsoft.com/office/officeart/2005/8/layout/hProcess9"/>
    <dgm:cxn modelId="{05932B96-A488-4660-A555-73E0945EBC81}" type="presParOf" srcId="{D600DC1B-410C-4D4D-AB48-18CC685CEEC9}" destId="{650D0E8A-0328-4E31-8F47-9E19ACDEBA40}" srcOrd="11" destOrd="0" presId="urn:microsoft.com/office/officeart/2005/8/layout/hProcess9"/>
    <dgm:cxn modelId="{1D39751F-7F80-40C2-A191-0272D6910F33}" type="presParOf" srcId="{D600DC1B-410C-4D4D-AB48-18CC685CEEC9}" destId="{79D06B22-D45F-49A5-A9A9-B9658131C08E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511AA7-4252-4244-B9D0-AA16E756E4A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746D74-C425-4F6A-B932-D8D6054D5EA3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 </a:t>
          </a:r>
          <a:r>
            <a:rPr lang="ru-RU" sz="1600" b="1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формировать положительный   </a:t>
          </a:r>
        </a:p>
        <a:p>
          <a:pPr rtl="0"/>
          <a:r>
            <a:rPr lang="ru-RU" sz="1600" b="1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   образ Я</a:t>
          </a:r>
          <a:endParaRPr lang="ru-RU" sz="160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gm:t>
    </dgm:pt>
    <dgm:pt modelId="{72F58A40-8862-45B5-BF5A-1E674D3064DD}" type="sibTrans" cxnId="{5F664688-EA35-413A-BDF9-3B505C45794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9B64F35-56C6-4BCD-A5E9-9215C5F7FB1C}" type="parTrans" cxnId="{5F664688-EA35-413A-BDF9-3B505C45794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831064F-E932-48FB-A8D1-A691020DB049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600" b="1" i="0" dirty="0" smtClean="0">
              <a:solidFill>
                <a:schemeClr val="tx1"/>
              </a:solidFill>
              <a:latin typeface="+mj-lt"/>
            </a:rPr>
            <a:t>развивать интерес к русским традициям и промыслам</a:t>
          </a:r>
          <a:endParaRPr lang="ru-RU" sz="160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gm:t>
    </dgm:pt>
    <dgm:pt modelId="{478182D8-5DA1-4649-821E-0923F934FA84}" type="parTrans" cxnId="{06DB7AE5-8831-4474-B6CA-F19BF55E90D2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4E1E2D5-E4C0-4A66-A61C-FC2025C60FAE}" type="sibTrans" cxnId="{06DB7AE5-8831-4474-B6CA-F19BF55E90D2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8974FFD-CF22-4DD1-B7C9-46043E1FB3A7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600" b="1" i="0" dirty="0" smtClean="0">
              <a:solidFill>
                <a:schemeClr val="tx1"/>
              </a:solidFill>
              <a:latin typeface="+mj-lt"/>
            </a:rPr>
            <a:t>формировать любовь и причастность к родному дому, семье, детскому саду, город</a:t>
          </a:r>
          <a:r>
            <a:rPr lang="ru-RU" sz="1400" b="1" i="0" dirty="0" smtClean="0">
              <a:solidFill>
                <a:schemeClr val="tx1"/>
              </a:solidFill>
              <a:latin typeface="Comic Sans MS" panose="030F0702030302020204" pitchFamily="66" charset="0"/>
            </a:rPr>
            <a:t>у</a:t>
          </a:r>
          <a:endParaRPr lang="ru-RU" sz="1400" b="1" dirty="0">
            <a:solidFill>
              <a:schemeClr val="tx1"/>
            </a:solidFill>
            <a:latin typeface="Comic Sans MS" panose="030F0702030302020204" pitchFamily="66" charset="0"/>
            <a:cs typeface="Times New Roman" panose="02020603050405020304" pitchFamily="18" charset="0"/>
          </a:endParaRPr>
        </a:p>
      </dgm:t>
    </dgm:pt>
    <dgm:pt modelId="{0A6231CA-939C-4B6C-BBCA-C47E7B285707}" type="parTrans" cxnId="{0A60A876-396E-44AD-8E3F-C9CCEA3B658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6B576C9-6128-4FFA-BD1C-6CA8C8BCE346}" type="sibTrans" cxnId="{0A60A876-396E-44AD-8E3F-C9CCEA3B658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D10737B-27FA-4B95-9C9C-04CE2B611FE6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600" b="1" i="0" dirty="0" smtClean="0">
              <a:solidFill>
                <a:schemeClr val="tx1"/>
              </a:solidFill>
              <a:latin typeface="+mj-lt"/>
            </a:rPr>
            <a:t>создавать эмоционально-благополучную атмосферу во взаимоотношениях между взрослыми и детьми</a:t>
          </a:r>
          <a:endParaRPr lang="ru-RU" sz="160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gm:t>
    </dgm:pt>
    <dgm:pt modelId="{4D695999-DE89-466F-9536-8062CEBA3ABF}" type="parTrans" cxnId="{164E828B-132B-4AB2-AC43-0A3E6A8199E6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59591B2-50DA-4C5C-B3F2-D39F5C7A0B17}" type="sibTrans" cxnId="{164E828B-132B-4AB2-AC43-0A3E6A8199E6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1FE1DC7-F98C-4912-AE97-962E066C39DA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550" b="1" i="0" dirty="0" smtClean="0">
              <a:solidFill>
                <a:schemeClr val="tx1"/>
              </a:solidFill>
              <a:latin typeface="+mj-lt"/>
            </a:rPr>
            <a:t>упражнять детей в проявлении сострадания, заботы, внимания</a:t>
          </a:r>
          <a:endParaRPr lang="ru-RU" sz="155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gm:t>
    </dgm:pt>
    <dgm:pt modelId="{044F6613-5454-428D-933A-1F4F0AF6B847}" type="parTrans" cxnId="{C306B0CB-DA3C-4275-834B-35CB211F4306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1853C0F7-1DC9-45BA-96EB-9BBADA090630}" type="sibTrans" cxnId="{C306B0CB-DA3C-4275-834B-35CB211F4306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EE9CCCD6-CEBD-433D-A0A7-D9BCE84F559C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ru-RU" sz="1600" b="1" i="0" dirty="0" smtClean="0">
              <a:solidFill>
                <a:schemeClr val="tx1"/>
              </a:solidFill>
              <a:latin typeface="+mj-lt"/>
            </a:rPr>
            <a:t>воспитывать уважения к труду</a:t>
          </a:r>
          <a:endParaRPr lang="ru-RU" sz="160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gm:t>
    </dgm:pt>
    <dgm:pt modelId="{A0993472-313C-4D0B-B2F8-08F158F4E976}" type="parTrans" cxnId="{3B5C3E71-1B05-4960-B32F-2B1CAF4C080F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72DCA3B-DAA4-43B8-B27B-F1848BEBEF41}" type="sibTrans" cxnId="{3B5C3E71-1B05-4960-B32F-2B1CAF4C080F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7EACD534-60AD-4D00-88E5-E4244AEC9A4A}" type="pres">
      <dgm:prSet presAssocID="{10511AA7-4252-4244-B9D0-AA16E756E4A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DC9E32A-967F-4BE1-92DE-14DA2707B161}" type="pres">
      <dgm:prSet presAssocID="{10511AA7-4252-4244-B9D0-AA16E756E4AB}" presName="Name1" presStyleCnt="0"/>
      <dgm:spPr/>
    </dgm:pt>
    <dgm:pt modelId="{98C2EBFF-F2B3-4E0E-BB9F-30A402015521}" type="pres">
      <dgm:prSet presAssocID="{10511AA7-4252-4244-B9D0-AA16E756E4AB}" presName="cycle" presStyleCnt="0"/>
      <dgm:spPr/>
    </dgm:pt>
    <dgm:pt modelId="{EC7E87EA-624A-4910-BD88-48654008F6D1}" type="pres">
      <dgm:prSet presAssocID="{10511AA7-4252-4244-B9D0-AA16E756E4AB}" presName="srcNode" presStyleLbl="node1" presStyleIdx="0" presStyleCnt="6"/>
      <dgm:spPr/>
    </dgm:pt>
    <dgm:pt modelId="{19BF226A-F1A5-4496-9396-37070E83D757}" type="pres">
      <dgm:prSet presAssocID="{10511AA7-4252-4244-B9D0-AA16E756E4AB}" presName="conn" presStyleLbl="parChTrans1D2" presStyleIdx="0" presStyleCnt="1"/>
      <dgm:spPr/>
      <dgm:t>
        <a:bodyPr/>
        <a:lstStyle/>
        <a:p>
          <a:endParaRPr lang="ru-RU"/>
        </a:p>
      </dgm:t>
    </dgm:pt>
    <dgm:pt modelId="{582DD8D4-15CC-4EF0-909B-E7F9206CDF3A}" type="pres">
      <dgm:prSet presAssocID="{10511AA7-4252-4244-B9D0-AA16E756E4AB}" presName="extraNode" presStyleLbl="node1" presStyleIdx="0" presStyleCnt="6"/>
      <dgm:spPr/>
    </dgm:pt>
    <dgm:pt modelId="{20949DDE-19E0-40FC-8C72-18F67FBADE55}" type="pres">
      <dgm:prSet presAssocID="{10511AA7-4252-4244-B9D0-AA16E756E4AB}" presName="dstNode" presStyleLbl="node1" presStyleIdx="0" presStyleCnt="6"/>
      <dgm:spPr/>
    </dgm:pt>
    <dgm:pt modelId="{A11B23F8-267D-4B66-B50C-B7A9D913FEC3}" type="pres">
      <dgm:prSet presAssocID="{37746D74-C425-4F6A-B932-D8D6054D5EA3}" presName="text_1" presStyleLbl="node1" presStyleIdx="0" presStyleCnt="6" custScaleX="108385" custScaleY="136139" custLinFactNeighborX="807" custLinFactNeighborY="-50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CBF26-2080-479F-9743-1E915176ADD8}" type="pres">
      <dgm:prSet presAssocID="{37746D74-C425-4F6A-B932-D8D6054D5EA3}" presName="accent_1" presStyleCnt="0"/>
      <dgm:spPr/>
    </dgm:pt>
    <dgm:pt modelId="{32F229CB-3B3E-4654-A7E1-556B0E45BB85}" type="pres">
      <dgm:prSet presAssocID="{37746D74-C425-4F6A-B932-D8D6054D5EA3}" presName="accentRepeatNode" presStyleLbl="solidFgAcc1" presStyleIdx="0" presStyleCnt="6" custLinFactNeighborX="-710" custLinFactNeighborY="-27667"/>
      <dgm:spPr/>
    </dgm:pt>
    <dgm:pt modelId="{630B7DF5-CAB0-463D-9E8E-58B22857224B}" type="pres">
      <dgm:prSet presAssocID="{BD10737B-27FA-4B95-9C9C-04CE2B611FE6}" presName="text_2" presStyleLbl="node1" presStyleIdx="1" presStyleCnt="6" custScaleX="109487" custScaleY="202275" custLinFactNeighborX="-1840" custLinFactNeighborY="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76AC2-5E6E-4073-BB0D-467289D63821}" type="pres">
      <dgm:prSet presAssocID="{BD10737B-27FA-4B95-9C9C-04CE2B611FE6}" presName="accent_2" presStyleCnt="0"/>
      <dgm:spPr/>
    </dgm:pt>
    <dgm:pt modelId="{71A93970-3759-4A14-BBE1-058696D3350C}" type="pres">
      <dgm:prSet presAssocID="{BD10737B-27FA-4B95-9C9C-04CE2B611FE6}" presName="accentRepeatNode" presStyleLbl="solidFgAcc1" presStyleIdx="1" presStyleCnt="6" custLinFactNeighborX="-16515" custLinFactNeighborY="-1340"/>
      <dgm:spPr/>
    </dgm:pt>
    <dgm:pt modelId="{BA96EB80-870B-4454-8778-D4E5D0169493}" type="pres">
      <dgm:prSet presAssocID="{51FE1DC7-F98C-4912-AE97-962E066C39DA}" presName="text_3" presStyleLbl="node1" presStyleIdx="2" presStyleCnt="6" custScaleX="104597" custScaleY="111711" custLinFactNeighborX="803" custLinFactNeighborY="37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9202C-BDF2-4C76-A017-042D09661046}" type="pres">
      <dgm:prSet presAssocID="{51FE1DC7-F98C-4912-AE97-962E066C39DA}" presName="accent_3" presStyleCnt="0"/>
      <dgm:spPr/>
    </dgm:pt>
    <dgm:pt modelId="{3EADD468-2EC6-4C94-A3FE-7EAB42B1C219}" type="pres">
      <dgm:prSet presAssocID="{51FE1DC7-F98C-4912-AE97-962E066C39DA}" presName="accentRepeatNode" presStyleLbl="solidFgAcc1" presStyleIdx="2" presStyleCnt="6" custLinFactNeighborX="-17250" custLinFactNeighborY="996"/>
      <dgm:spPr/>
    </dgm:pt>
    <dgm:pt modelId="{EBBB5E62-6039-4AC7-9370-1E471F1BC813}" type="pres">
      <dgm:prSet presAssocID="{EE9CCCD6-CEBD-433D-A0A7-D9BCE84F559C}" presName="text_4" presStyleLbl="node1" presStyleIdx="3" presStyleCnt="6" custLinFactNeighborX="3093" custLinFactNeighborY="12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7DD4E-809D-43A9-A67B-6E06DCAB63EC}" type="pres">
      <dgm:prSet presAssocID="{EE9CCCD6-CEBD-433D-A0A7-D9BCE84F559C}" presName="accent_4" presStyleCnt="0"/>
      <dgm:spPr/>
    </dgm:pt>
    <dgm:pt modelId="{106D12FF-FFAB-471F-9899-41FB6B592AAE}" type="pres">
      <dgm:prSet presAssocID="{EE9CCCD6-CEBD-433D-A0A7-D9BCE84F559C}" presName="accentRepeatNode" presStyleLbl="solidFgAcc1" presStyleIdx="3" presStyleCnt="6" custLinFactNeighborX="-17250" custLinFactNeighborY="13756"/>
      <dgm:spPr/>
    </dgm:pt>
    <dgm:pt modelId="{ED5D31B1-373B-40C6-8E43-564399C8DE4C}" type="pres">
      <dgm:prSet presAssocID="{1831064F-E932-48FB-A8D1-A691020DB049}" presName="text_5" presStyleLbl="node1" presStyleIdx="4" presStyleCnt="6" custScaleX="105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1533B-443C-464C-AC97-D568F6C587F1}" type="pres">
      <dgm:prSet presAssocID="{1831064F-E932-48FB-A8D1-A691020DB049}" presName="accent_5" presStyleCnt="0"/>
      <dgm:spPr/>
    </dgm:pt>
    <dgm:pt modelId="{C8224DB0-27B8-4C26-8FCA-38F997D0F9B1}" type="pres">
      <dgm:prSet presAssocID="{1831064F-E932-48FB-A8D1-A691020DB049}" presName="accentRepeatNode" presStyleLbl="solidFgAcc1" presStyleIdx="4" presStyleCnt="6" custLinFactNeighborX="-8654" custLinFactNeighborY="5428"/>
      <dgm:spPr/>
    </dgm:pt>
    <dgm:pt modelId="{DE230B4D-9DD4-4B74-B6BF-57715F8A310D}" type="pres">
      <dgm:prSet presAssocID="{18974FFD-CF22-4DD1-B7C9-46043E1FB3A7}" presName="text_6" presStyleLbl="node1" presStyleIdx="5" presStyleCnt="6" custScaleX="105094" custScaleY="131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66F3F-4DB9-48D2-A4E8-9364A19DD079}" type="pres">
      <dgm:prSet presAssocID="{18974FFD-CF22-4DD1-B7C9-46043E1FB3A7}" presName="accent_6" presStyleCnt="0"/>
      <dgm:spPr/>
    </dgm:pt>
    <dgm:pt modelId="{C4B9F52A-DADC-4E1E-99AD-E11AAB1DE5E5}" type="pres">
      <dgm:prSet presAssocID="{18974FFD-CF22-4DD1-B7C9-46043E1FB3A7}" presName="accentRepeatNode" presStyleLbl="solidFgAcc1" presStyleIdx="5" presStyleCnt="6" custLinFactNeighborX="-19943" custLinFactNeighborY="-2798"/>
      <dgm:spPr/>
    </dgm:pt>
  </dgm:ptLst>
  <dgm:cxnLst>
    <dgm:cxn modelId="{663E7C73-26BC-4E1D-B898-088FEEDD45D6}" type="presOf" srcId="{1831064F-E932-48FB-A8D1-A691020DB049}" destId="{ED5D31B1-373B-40C6-8E43-564399C8DE4C}" srcOrd="0" destOrd="0" presId="urn:microsoft.com/office/officeart/2008/layout/VerticalCurvedList"/>
    <dgm:cxn modelId="{5F664688-EA35-413A-BDF9-3B505C457941}" srcId="{10511AA7-4252-4244-B9D0-AA16E756E4AB}" destId="{37746D74-C425-4F6A-B932-D8D6054D5EA3}" srcOrd="0" destOrd="0" parTransId="{B9B64F35-56C6-4BCD-A5E9-9215C5F7FB1C}" sibTransId="{72F58A40-8862-45B5-BF5A-1E674D3064DD}"/>
    <dgm:cxn modelId="{27675FBF-BB50-4670-962D-784F4665F30C}" type="presOf" srcId="{37746D74-C425-4F6A-B932-D8D6054D5EA3}" destId="{A11B23F8-267D-4B66-B50C-B7A9D913FEC3}" srcOrd="0" destOrd="0" presId="urn:microsoft.com/office/officeart/2008/layout/VerticalCurvedList"/>
    <dgm:cxn modelId="{3B5C3E71-1B05-4960-B32F-2B1CAF4C080F}" srcId="{10511AA7-4252-4244-B9D0-AA16E756E4AB}" destId="{EE9CCCD6-CEBD-433D-A0A7-D9BCE84F559C}" srcOrd="3" destOrd="0" parTransId="{A0993472-313C-4D0B-B2F8-08F158F4E976}" sibTransId="{072DCA3B-DAA4-43B8-B27B-F1848BEBEF41}"/>
    <dgm:cxn modelId="{7CA4A5F0-CB23-42FE-82B2-AEFCB0EE6B5A}" type="presOf" srcId="{72F58A40-8862-45B5-BF5A-1E674D3064DD}" destId="{19BF226A-F1A5-4496-9396-37070E83D757}" srcOrd="0" destOrd="0" presId="urn:microsoft.com/office/officeart/2008/layout/VerticalCurvedList"/>
    <dgm:cxn modelId="{C306B0CB-DA3C-4275-834B-35CB211F4306}" srcId="{10511AA7-4252-4244-B9D0-AA16E756E4AB}" destId="{51FE1DC7-F98C-4912-AE97-962E066C39DA}" srcOrd="2" destOrd="0" parTransId="{044F6613-5454-428D-933A-1F4F0AF6B847}" sibTransId="{1853C0F7-1DC9-45BA-96EB-9BBADA090630}"/>
    <dgm:cxn modelId="{AF5FEB88-5419-44A1-B4C5-5A3BA18504C9}" type="presOf" srcId="{18974FFD-CF22-4DD1-B7C9-46043E1FB3A7}" destId="{DE230B4D-9DD4-4B74-B6BF-57715F8A310D}" srcOrd="0" destOrd="0" presId="urn:microsoft.com/office/officeart/2008/layout/VerticalCurvedList"/>
    <dgm:cxn modelId="{06DB7AE5-8831-4474-B6CA-F19BF55E90D2}" srcId="{10511AA7-4252-4244-B9D0-AA16E756E4AB}" destId="{1831064F-E932-48FB-A8D1-A691020DB049}" srcOrd="4" destOrd="0" parTransId="{478182D8-5DA1-4649-821E-0923F934FA84}" sibTransId="{44E1E2D5-E4C0-4A66-A61C-FC2025C60FAE}"/>
    <dgm:cxn modelId="{CB7686AA-C07B-4163-B6D3-94A2D1C062CD}" type="presOf" srcId="{EE9CCCD6-CEBD-433D-A0A7-D9BCE84F559C}" destId="{EBBB5E62-6039-4AC7-9370-1E471F1BC813}" srcOrd="0" destOrd="0" presId="urn:microsoft.com/office/officeart/2008/layout/VerticalCurvedList"/>
    <dgm:cxn modelId="{0A60A876-396E-44AD-8E3F-C9CCEA3B658E}" srcId="{10511AA7-4252-4244-B9D0-AA16E756E4AB}" destId="{18974FFD-CF22-4DD1-B7C9-46043E1FB3A7}" srcOrd="5" destOrd="0" parTransId="{0A6231CA-939C-4B6C-BBCA-C47E7B285707}" sibTransId="{E6B576C9-6128-4FFA-BD1C-6CA8C8BCE346}"/>
    <dgm:cxn modelId="{164E828B-132B-4AB2-AC43-0A3E6A8199E6}" srcId="{10511AA7-4252-4244-B9D0-AA16E756E4AB}" destId="{BD10737B-27FA-4B95-9C9C-04CE2B611FE6}" srcOrd="1" destOrd="0" parTransId="{4D695999-DE89-466F-9536-8062CEBA3ABF}" sibTransId="{159591B2-50DA-4C5C-B3F2-D39F5C7A0B17}"/>
    <dgm:cxn modelId="{B0C2CA9C-2148-4568-9BD3-6F201D52AC02}" type="presOf" srcId="{BD10737B-27FA-4B95-9C9C-04CE2B611FE6}" destId="{630B7DF5-CAB0-463D-9E8E-58B22857224B}" srcOrd="0" destOrd="0" presId="urn:microsoft.com/office/officeart/2008/layout/VerticalCurvedList"/>
    <dgm:cxn modelId="{573CD451-014E-41D7-85AC-E0B8DC0A8313}" type="presOf" srcId="{51FE1DC7-F98C-4912-AE97-962E066C39DA}" destId="{BA96EB80-870B-4454-8778-D4E5D0169493}" srcOrd="0" destOrd="0" presId="urn:microsoft.com/office/officeart/2008/layout/VerticalCurvedList"/>
    <dgm:cxn modelId="{6DA0CDD5-EAC1-4889-A2A3-FA70E7855848}" type="presOf" srcId="{10511AA7-4252-4244-B9D0-AA16E756E4AB}" destId="{7EACD534-60AD-4D00-88E5-E4244AEC9A4A}" srcOrd="0" destOrd="0" presId="urn:microsoft.com/office/officeart/2008/layout/VerticalCurvedList"/>
    <dgm:cxn modelId="{8F6C5EB9-EACF-4AE4-A795-CE016ADC7C66}" type="presParOf" srcId="{7EACD534-60AD-4D00-88E5-E4244AEC9A4A}" destId="{9DC9E32A-967F-4BE1-92DE-14DA2707B161}" srcOrd="0" destOrd="0" presId="urn:microsoft.com/office/officeart/2008/layout/VerticalCurvedList"/>
    <dgm:cxn modelId="{8134D7EF-77BE-4826-B133-3D36F9AEE294}" type="presParOf" srcId="{9DC9E32A-967F-4BE1-92DE-14DA2707B161}" destId="{98C2EBFF-F2B3-4E0E-BB9F-30A402015521}" srcOrd="0" destOrd="0" presId="urn:microsoft.com/office/officeart/2008/layout/VerticalCurvedList"/>
    <dgm:cxn modelId="{62506F96-E6BE-4747-B237-6CE98AAC6F01}" type="presParOf" srcId="{98C2EBFF-F2B3-4E0E-BB9F-30A402015521}" destId="{EC7E87EA-624A-4910-BD88-48654008F6D1}" srcOrd="0" destOrd="0" presId="urn:microsoft.com/office/officeart/2008/layout/VerticalCurvedList"/>
    <dgm:cxn modelId="{86D7C99F-C846-4F0D-926B-2A6C07192675}" type="presParOf" srcId="{98C2EBFF-F2B3-4E0E-BB9F-30A402015521}" destId="{19BF226A-F1A5-4496-9396-37070E83D757}" srcOrd="1" destOrd="0" presId="urn:microsoft.com/office/officeart/2008/layout/VerticalCurvedList"/>
    <dgm:cxn modelId="{992241B8-CBDB-4724-B037-0356687C77C0}" type="presParOf" srcId="{98C2EBFF-F2B3-4E0E-BB9F-30A402015521}" destId="{582DD8D4-15CC-4EF0-909B-E7F9206CDF3A}" srcOrd="2" destOrd="0" presId="urn:microsoft.com/office/officeart/2008/layout/VerticalCurvedList"/>
    <dgm:cxn modelId="{D17B755F-F444-4C68-AF66-6665EAC0093A}" type="presParOf" srcId="{98C2EBFF-F2B3-4E0E-BB9F-30A402015521}" destId="{20949DDE-19E0-40FC-8C72-18F67FBADE55}" srcOrd="3" destOrd="0" presId="urn:microsoft.com/office/officeart/2008/layout/VerticalCurvedList"/>
    <dgm:cxn modelId="{2CD388AA-1BC0-439E-A223-8E2FE61422AC}" type="presParOf" srcId="{9DC9E32A-967F-4BE1-92DE-14DA2707B161}" destId="{A11B23F8-267D-4B66-B50C-B7A9D913FEC3}" srcOrd="1" destOrd="0" presId="urn:microsoft.com/office/officeart/2008/layout/VerticalCurvedList"/>
    <dgm:cxn modelId="{3C4076A6-3FF4-4D59-B3FE-B08CCCA3E372}" type="presParOf" srcId="{9DC9E32A-967F-4BE1-92DE-14DA2707B161}" destId="{0B1CBF26-2080-479F-9743-1E915176ADD8}" srcOrd="2" destOrd="0" presId="urn:microsoft.com/office/officeart/2008/layout/VerticalCurvedList"/>
    <dgm:cxn modelId="{F39E4495-9B0F-4FFC-82E8-95DF7A12E87E}" type="presParOf" srcId="{0B1CBF26-2080-479F-9743-1E915176ADD8}" destId="{32F229CB-3B3E-4654-A7E1-556B0E45BB85}" srcOrd="0" destOrd="0" presId="urn:microsoft.com/office/officeart/2008/layout/VerticalCurvedList"/>
    <dgm:cxn modelId="{72C191A0-DDEE-41FE-BA1D-D73CD4DDED33}" type="presParOf" srcId="{9DC9E32A-967F-4BE1-92DE-14DA2707B161}" destId="{630B7DF5-CAB0-463D-9E8E-58B22857224B}" srcOrd="3" destOrd="0" presId="urn:microsoft.com/office/officeart/2008/layout/VerticalCurvedList"/>
    <dgm:cxn modelId="{D34041DC-E777-4E68-ACC6-EB9085416007}" type="presParOf" srcId="{9DC9E32A-967F-4BE1-92DE-14DA2707B161}" destId="{40F76AC2-5E6E-4073-BB0D-467289D63821}" srcOrd="4" destOrd="0" presId="urn:microsoft.com/office/officeart/2008/layout/VerticalCurvedList"/>
    <dgm:cxn modelId="{769098C1-92D4-48E1-9E9F-D09B92BF6B21}" type="presParOf" srcId="{40F76AC2-5E6E-4073-BB0D-467289D63821}" destId="{71A93970-3759-4A14-BBE1-058696D3350C}" srcOrd="0" destOrd="0" presId="urn:microsoft.com/office/officeart/2008/layout/VerticalCurvedList"/>
    <dgm:cxn modelId="{BE866960-6067-4A60-87CF-88DB964CE288}" type="presParOf" srcId="{9DC9E32A-967F-4BE1-92DE-14DA2707B161}" destId="{BA96EB80-870B-4454-8778-D4E5D0169493}" srcOrd="5" destOrd="0" presId="urn:microsoft.com/office/officeart/2008/layout/VerticalCurvedList"/>
    <dgm:cxn modelId="{5A8D21EB-DDE9-4A45-A69B-6F39A1C2EC45}" type="presParOf" srcId="{9DC9E32A-967F-4BE1-92DE-14DA2707B161}" destId="{9F09202C-BDF2-4C76-A017-042D09661046}" srcOrd="6" destOrd="0" presId="urn:microsoft.com/office/officeart/2008/layout/VerticalCurvedList"/>
    <dgm:cxn modelId="{921F02B1-4148-4CC1-8EED-1CAA132DF1A4}" type="presParOf" srcId="{9F09202C-BDF2-4C76-A017-042D09661046}" destId="{3EADD468-2EC6-4C94-A3FE-7EAB42B1C219}" srcOrd="0" destOrd="0" presId="urn:microsoft.com/office/officeart/2008/layout/VerticalCurvedList"/>
    <dgm:cxn modelId="{49DE0DEA-A8DD-404B-AD3D-D0508BF2372D}" type="presParOf" srcId="{9DC9E32A-967F-4BE1-92DE-14DA2707B161}" destId="{EBBB5E62-6039-4AC7-9370-1E471F1BC813}" srcOrd="7" destOrd="0" presId="urn:microsoft.com/office/officeart/2008/layout/VerticalCurvedList"/>
    <dgm:cxn modelId="{D263D73E-D9F9-40F8-8C36-57C5F32F438D}" type="presParOf" srcId="{9DC9E32A-967F-4BE1-92DE-14DA2707B161}" destId="{A7F7DD4E-809D-43A9-A67B-6E06DCAB63EC}" srcOrd="8" destOrd="0" presId="urn:microsoft.com/office/officeart/2008/layout/VerticalCurvedList"/>
    <dgm:cxn modelId="{9158F6E4-43E8-439D-B745-DF51ECEBD4B0}" type="presParOf" srcId="{A7F7DD4E-809D-43A9-A67B-6E06DCAB63EC}" destId="{106D12FF-FFAB-471F-9899-41FB6B592AAE}" srcOrd="0" destOrd="0" presId="urn:microsoft.com/office/officeart/2008/layout/VerticalCurvedList"/>
    <dgm:cxn modelId="{729CA5EE-DE14-4576-B959-17E9779A88D5}" type="presParOf" srcId="{9DC9E32A-967F-4BE1-92DE-14DA2707B161}" destId="{ED5D31B1-373B-40C6-8E43-564399C8DE4C}" srcOrd="9" destOrd="0" presId="urn:microsoft.com/office/officeart/2008/layout/VerticalCurvedList"/>
    <dgm:cxn modelId="{AD9881CB-E40E-4E85-A091-5726E4B7C09D}" type="presParOf" srcId="{9DC9E32A-967F-4BE1-92DE-14DA2707B161}" destId="{80A1533B-443C-464C-AC97-D568F6C587F1}" srcOrd="10" destOrd="0" presId="urn:microsoft.com/office/officeart/2008/layout/VerticalCurvedList"/>
    <dgm:cxn modelId="{CFAD03CF-6091-4335-B942-624838CAD265}" type="presParOf" srcId="{80A1533B-443C-464C-AC97-D568F6C587F1}" destId="{C8224DB0-27B8-4C26-8FCA-38F997D0F9B1}" srcOrd="0" destOrd="0" presId="urn:microsoft.com/office/officeart/2008/layout/VerticalCurvedList"/>
    <dgm:cxn modelId="{36986839-59EE-41E4-8CD9-231656E5EB81}" type="presParOf" srcId="{9DC9E32A-967F-4BE1-92DE-14DA2707B161}" destId="{DE230B4D-9DD4-4B74-B6BF-57715F8A310D}" srcOrd="11" destOrd="0" presId="urn:microsoft.com/office/officeart/2008/layout/VerticalCurvedList"/>
    <dgm:cxn modelId="{FAA15A5E-E386-4745-8E6D-443A0F1D0491}" type="presParOf" srcId="{9DC9E32A-967F-4BE1-92DE-14DA2707B161}" destId="{B4666F3F-4DB9-48D2-A4E8-9364A19DD079}" srcOrd="12" destOrd="0" presId="urn:microsoft.com/office/officeart/2008/layout/VerticalCurvedList"/>
    <dgm:cxn modelId="{F2C9A5E8-BD04-4F11-B962-323A57DA5C29}" type="presParOf" srcId="{B4666F3F-4DB9-48D2-A4E8-9364A19DD079}" destId="{C4B9F52A-DADC-4E1E-99AD-E11AAB1DE5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1F15F8-9C66-4097-9B76-FDDC06FE3FAA}" type="doc">
      <dgm:prSet loTypeId="urn:microsoft.com/office/officeart/2005/8/layout/radial1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DDDF98A-449B-4B4A-AA9A-CE0B6F29B688}">
      <dgm:prSet phldrT="[Текст]" custT="1"/>
      <dgm:spPr/>
      <dgm:t>
        <a:bodyPr/>
        <a:lstStyle/>
        <a:p>
          <a:r>
            <a:rPr lang="ru-RU" sz="1800" b="1" smtClean="0"/>
            <a:t>Формы </a:t>
          </a:r>
        </a:p>
        <a:p>
          <a:r>
            <a:rPr lang="ru-RU" sz="1800" b="1" smtClean="0"/>
            <a:t>работы с детьми</a:t>
          </a:r>
          <a:endParaRPr lang="ru-RU" sz="1800" b="1" dirty="0"/>
        </a:p>
      </dgm:t>
    </dgm:pt>
    <dgm:pt modelId="{99FDB1EF-943C-4CF2-BD0B-16F1C46F061F}" type="parTrans" cxnId="{397761C5-D4E3-4A93-88CB-C2ECC86133F5}">
      <dgm:prSet/>
      <dgm:spPr/>
      <dgm:t>
        <a:bodyPr/>
        <a:lstStyle/>
        <a:p>
          <a:endParaRPr lang="ru-RU"/>
        </a:p>
      </dgm:t>
    </dgm:pt>
    <dgm:pt modelId="{FE373A96-EB2F-4BB8-97C9-08718F19F0A7}" type="sibTrans" cxnId="{397761C5-D4E3-4A93-88CB-C2ECC86133F5}">
      <dgm:prSet/>
      <dgm:spPr/>
      <dgm:t>
        <a:bodyPr/>
        <a:lstStyle/>
        <a:p>
          <a:endParaRPr lang="ru-RU"/>
        </a:p>
      </dgm:t>
    </dgm:pt>
    <dgm:pt modelId="{AAC07354-FA35-4BB2-9162-C652E4E9E0DF}">
      <dgm:prSet phldrT="[Текст]" custT="1"/>
      <dgm:spPr/>
      <dgm:t>
        <a:bodyPr/>
        <a:lstStyle/>
        <a:p>
          <a:pPr algn="ctr"/>
          <a:r>
            <a:rPr lang="ru-RU" sz="1400" b="1" smtClean="0"/>
            <a:t>Проектная</a:t>
          </a:r>
        </a:p>
        <a:p>
          <a:pPr algn="ctr"/>
          <a:r>
            <a:rPr lang="ru-RU" sz="1400" b="1" smtClean="0"/>
            <a:t>Продуктивная</a:t>
          </a:r>
        </a:p>
        <a:p>
          <a:pPr algn="ctr"/>
          <a:r>
            <a:rPr lang="ru-RU" sz="1400" b="0" smtClean="0">
              <a:latin typeface="+mj-lt"/>
            </a:rPr>
            <a:t>"Волшебный мир семьи", "Домашние животные", "Берегите птиц зимой", "Я и мои друзья</a:t>
          </a:r>
          <a:r>
            <a:rPr lang="ru-RU" sz="1400" b="0" smtClean="0">
              <a:latin typeface="Comic Sans MS" panose="030F0702030302020204" pitchFamily="66" charset="0"/>
            </a:rPr>
            <a:t>"</a:t>
          </a:r>
          <a:endParaRPr lang="ru-RU" sz="1400" b="0" dirty="0"/>
        </a:p>
      </dgm:t>
    </dgm:pt>
    <dgm:pt modelId="{96899A3B-2F57-431F-A1A6-50751BE505AC}" type="parTrans" cxnId="{C11182DA-2303-4611-AD4C-AB156E574D86}">
      <dgm:prSet/>
      <dgm:spPr/>
      <dgm:t>
        <a:bodyPr/>
        <a:lstStyle/>
        <a:p>
          <a:endParaRPr lang="ru-RU"/>
        </a:p>
      </dgm:t>
    </dgm:pt>
    <dgm:pt modelId="{FECE4B4C-1AAF-423B-94BC-721BFA2078CB}" type="sibTrans" cxnId="{C11182DA-2303-4611-AD4C-AB156E574D86}">
      <dgm:prSet/>
      <dgm:spPr/>
      <dgm:t>
        <a:bodyPr/>
        <a:lstStyle/>
        <a:p>
          <a:endParaRPr lang="ru-RU"/>
        </a:p>
      </dgm:t>
    </dgm:pt>
    <dgm:pt modelId="{789480FA-0A56-4093-9AA0-E2B64926BDB3}">
      <dgm:prSet phldrT="[Текст]" custT="1"/>
      <dgm:spPr/>
      <dgm:t>
        <a:bodyPr/>
        <a:lstStyle/>
        <a:p>
          <a:pPr algn="ctr"/>
          <a:r>
            <a:rPr lang="ru-RU" sz="1400" b="1" dirty="0" smtClean="0"/>
            <a:t>Игровая </a:t>
          </a:r>
        </a:p>
        <a:p>
          <a:pPr algn="ctr"/>
          <a:r>
            <a:rPr lang="ru-RU" sz="1400" b="1" dirty="0" smtClean="0"/>
            <a:t>Деятельность</a:t>
          </a:r>
        </a:p>
        <a:p>
          <a:pPr algn="ctr"/>
          <a:r>
            <a:rPr lang="ru-RU" sz="1200" dirty="0" smtClean="0"/>
            <a:t>Д/И:"Наряди маму", "Мой папа самый умелый" "Назови ласково" </a:t>
          </a:r>
        </a:p>
        <a:p>
          <a:pPr algn="ctr"/>
          <a:r>
            <a:rPr lang="ru-RU" sz="1200" dirty="0" smtClean="0"/>
            <a:t>СРИ:"Семья", "Дочки-матери", "Автобус" </a:t>
          </a:r>
          <a:endParaRPr lang="ru-RU" sz="1200" dirty="0"/>
        </a:p>
      </dgm:t>
    </dgm:pt>
    <dgm:pt modelId="{7D156B29-9974-4C57-8055-944139589516}" type="parTrans" cxnId="{DBA52487-5C18-4283-88DF-2E15122862AC}">
      <dgm:prSet/>
      <dgm:spPr/>
      <dgm:t>
        <a:bodyPr/>
        <a:lstStyle/>
        <a:p>
          <a:endParaRPr lang="ru-RU"/>
        </a:p>
      </dgm:t>
    </dgm:pt>
    <dgm:pt modelId="{6CE901BD-882A-433E-8B8D-2BC266E10D30}" type="sibTrans" cxnId="{DBA52487-5C18-4283-88DF-2E15122862AC}">
      <dgm:prSet/>
      <dgm:spPr/>
      <dgm:t>
        <a:bodyPr/>
        <a:lstStyle/>
        <a:p>
          <a:endParaRPr lang="ru-RU"/>
        </a:p>
      </dgm:t>
    </dgm:pt>
    <dgm:pt modelId="{C7666116-688E-4F4D-B47F-C2F044F66B56}">
      <dgm:prSet phldrT="[Текст]" custT="1"/>
      <dgm:spPr/>
      <dgm:t>
        <a:bodyPr/>
        <a:lstStyle/>
        <a:p>
          <a:r>
            <a:rPr lang="ru-RU" sz="1400" b="1" smtClean="0"/>
            <a:t>Праздники </a:t>
          </a:r>
        </a:p>
        <a:p>
          <a:r>
            <a:rPr lang="ru-RU" sz="1400" b="1" smtClean="0"/>
            <a:t>Досуги</a:t>
          </a:r>
        </a:p>
        <a:p>
          <a:r>
            <a:rPr lang="ru-RU" sz="1400" smtClean="0"/>
            <a:t>"Моя бабушка", " Праздник мам".  "Рождество -колдовство", "Масленица", "Спортивная семья</a:t>
          </a:r>
          <a:r>
            <a:rPr lang="ru-RU" sz="900" smtClean="0"/>
            <a:t>" </a:t>
          </a:r>
          <a:endParaRPr lang="ru-RU" sz="900" dirty="0"/>
        </a:p>
      </dgm:t>
    </dgm:pt>
    <dgm:pt modelId="{69B36F6D-26DD-446C-8DE3-35D5C9C15C8A}" type="parTrans" cxnId="{5718A8F1-674A-4442-B20B-4B7DBA74BFAE}">
      <dgm:prSet/>
      <dgm:spPr/>
      <dgm:t>
        <a:bodyPr/>
        <a:lstStyle/>
        <a:p>
          <a:endParaRPr lang="ru-RU"/>
        </a:p>
      </dgm:t>
    </dgm:pt>
    <dgm:pt modelId="{5287DB33-5F1A-4EFA-A8F4-6ECC044BB17C}" type="sibTrans" cxnId="{5718A8F1-674A-4442-B20B-4B7DBA74BFAE}">
      <dgm:prSet/>
      <dgm:spPr/>
      <dgm:t>
        <a:bodyPr/>
        <a:lstStyle/>
        <a:p>
          <a:endParaRPr lang="ru-RU"/>
        </a:p>
      </dgm:t>
    </dgm:pt>
    <dgm:pt modelId="{63D675F6-9CC6-4A30-A9AF-1136343BB9EF}">
      <dgm:prSet phldrT="[Текст]" custT="1"/>
      <dgm:spPr/>
      <dgm:t>
        <a:bodyPr/>
        <a:lstStyle/>
        <a:p>
          <a:r>
            <a:rPr lang="ru-RU" sz="1400" b="1" smtClean="0"/>
            <a:t>Беседы</a:t>
          </a:r>
        </a:p>
        <a:p>
          <a:r>
            <a:rPr lang="ru-RU" sz="1400" smtClean="0"/>
            <a:t>«У меня дружная семья", "Моя любимая бабушка (дедушка)", "Как мы провели выходной день", "Чем я могу порадовать маму (папу, бабушку, дедушку)"</a:t>
          </a:r>
          <a:endParaRPr lang="ru-RU" sz="1400" dirty="0"/>
        </a:p>
      </dgm:t>
    </dgm:pt>
    <dgm:pt modelId="{24A2112B-D201-4C21-97CA-47716A3AF707}" type="parTrans" cxnId="{9B4BB01A-F906-4399-8D06-576855448B8F}">
      <dgm:prSet/>
      <dgm:spPr/>
      <dgm:t>
        <a:bodyPr/>
        <a:lstStyle/>
        <a:p>
          <a:endParaRPr lang="ru-RU"/>
        </a:p>
      </dgm:t>
    </dgm:pt>
    <dgm:pt modelId="{84CF62E1-1DF4-4A3C-866F-8571E0C35E70}" type="sibTrans" cxnId="{9B4BB01A-F906-4399-8D06-576855448B8F}">
      <dgm:prSet/>
      <dgm:spPr/>
      <dgm:t>
        <a:bodyPr/>
        <a:lstStyle/>
        <a:p>
          <a:endParaRPr lang="ru-RU"/>
        </a:p>
      </dgm:t>
    </dgm:pt>
    <dgm:pt modelId="{112F3EF4-F227-4AA0-975A-55F29A299C11}">
      <dgm:prSet phldrT="[Текст]" custT="1"/>
      <dgm:spPr/>
      <dgm:t>
        <a:bodyPr/>
        <a:lstStyle/>
        <a:p>
          <a:pPr algn="ctr"/>
          <a:r>
            <a:rPr lang="ru-RU" sz="1400" b="1" dirty="0" smtClean="0"/>
            <a:t>НОД</a:t>
          </a:r>
        </a:p>
        <a:p>
          <a:pPr algn="ctr"/>
          <a:r>
            <a:rPr lang="ru-RU" sz="1400" dirty="0" smtClean="0"/>
            <a:t>«Пожилые люди», «Моя мама- лучше всех», «Дети и родители»</a:t>
          </a:r>
        </a:p>
        <a:p>
          <a:pPr algn="ctr"/>
          <a:endParaRPr lang="ru-RU" sz="1400" dirty="0"/>
        </a:p>
      </dgm:t>
    </dgm:pt>
    <dgm:pt modelId="{D2F33E24-464B-405C-AEA5-09518F2A8098}" type="parTrans" cxnId="{2C93CCDD-EA18-4CD7-92F3-EAA9368070CD}">
      <dgm:prSet/>
      <dgm:spPr/>
      <dgm:t>
        <a:bodyPr/>
        <a:lstStyle/>
        <a:p>
          <a:endParaRPr lang="ru-RU"/>
        </a:p>
      </dgm:t>
    </dgm:pt>
    <dgm:pt modelId="{A8D4BCD4-A2B3-4F3B-BC3E-E6F35531BD50}" type="sibTrans" cxnId="{2C93CCDD-EA18-4CD7-92F3-EAA9368070CD}">
      <dgm:prSet/>
      <dgm:spPr/>
      <dgm:t>
        <a:bodyPr/>
        <a:lstStyle/>
        <a:p>
          <a:endParaRPr lang="ru-RU"/>
        </a:p>
      </dgm:t>
    </dgm:pt>
    <dgm:pt modelId="{5BA95DCB-9AB8-42DB-8985-D86E0B1B30B7}" type="pres">
      <dgm:prSet presAssocID="{731F15F8-9C66-4097-9B76-FDDC06FE3F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6E4685-2DB9-4CB1-9164-87B5FAE43C08}" type="pres">
      <dgm:prSet presAssocID="{9DDDF98A-449B-4B4A-AA9A-CE0B6F29B688}" presName="centerShape" presStyleLbl="node0" presStyleIdx="0" presStyleCnt="1" custAng="0" custScaleX="122768" custScaleY="106926"/>
      <dgm:spPr/>
      <dgm:t>
        <a:bodyPr/>
        <a:lstStyle/>
        <a:p>
          <a:endParaRPr lang="ru-RU"/>
        </a:p>
      </dgm:t>
    </dgm:pt>
    <dgm:pt modelId="{A02A2E7C-619C-4AF6-9F2A-3E578580C793}" type="pres">
      <dgm:prSet presAssocID="{96899A3B-2F57-431F-A1A6-50751BE505AC}" presName="Name9" presStyleLbl="parChTrans1D2" presStyleIdx="0" presStyleCnt="5"/>
      <dgm:spPr/>
      <dgm:t>
        <a:bodyPr/>
        <a:lstStyle/>
        <a:p>
          <a:endParaRPr lang="ru-RU"/>
        </a:p>
      </dgm:t>
    </dgm:pt>
    <dgm:pt modelId="{18BBD7D4-C03A-42A6-AB3C-D6E229F4140B}" type="pres">
      <dgm:prSet presAssocID="{96899A3B-2F57-431F-A1A6-50751BE505AC}" presName="connTx" presStyleLbl="parChTrans1D2" presStyleIdx="0" presStyleCnt="5"/>
      <dgm:spPr/>
      <dgm:t>
        <a:bodyPr/>
        <a:lstStyle/>
        <a:p>
          <a:endParaRPr lang="ru-RU"/>
        </a:p>
      </dgm:t>
    </dgm:pt>
    <dgm:pt modelId="{65F692DA-3A10-4DCB-BD36-9C3C61BF7D1C}" type="pres">
      <dgm:prSet presAssocID="{AAC07354-FA35-4BB2-9162-C652E4E9E0DF}" presName="node" presStyleLbl="node1" presStyleIdx="0" presStyleCnt="5" custScaleX="167242" custScaleY="116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F94BF-44D8-4651-B68B-C3340485CB18}" type="pres">
      <dgm:prSet presAssocID="{7D156B29-9974-4C57-8055-944139589516}" presName="Name9" presStyleLbl="parChTrans1D2" presStyleIdx="1" presStyleCnt="5"/>
      <dgm:spPr/>
      <dgm:t>
        <a:bodyPr/>
        <a:lstStyle/>
        <a:p>
          <a:endParaRPr lang="ru-RU"/>
        </a:p>
      </dgm:t>
    </dgm:pt>
    <dgm:pt modelId="{7053667F-8489-4067-95A4-95A64FA4CB87}" type="pres">
      <dgm:prSet presAssocID="{7D156B29-9974-4C57-8055-944139589516}" presName="connTx" presStyleLbl="parChTrans1D2" presStyleIdx="1" presStyleCnt="5"/>
      <dgm:spPr/>
      <dgm:t>
        <a:bodyPr/>
        <a:lstStyle/>
        <a:p>
          <a:endParaRPr lang="ru-RU"/>
        </a:p>
      </dgm:t>
    </dgm:pt>
    <dgm:pt modelId="{47FBAB78-A720-4056-A15F-093F6857BCAD}" type="pres">
      <dgm:prSet presAssocID="{789480FA-0A56-4093-9AA0-E2B64926BDB3}" presName="node" presStyleLbl="node1" presStyleIdx="1" presStyleCnt="5" custScaleX="164148" custScaleY="125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79E87-85CF-4EA6-8069-6F7F0E0A65B3}" type="pres">
      <dgm:prSet presAssocID="{69B36F6D-26DD-446C-8DE3-35D5C9C15C8A}" presName="Name9" presStyleLbl="parChTrans1D2" presStyleIdx="2" presStyleCnt="5"/>
      <dgm:spPr/>
      <dgm:t>
        <a:bodyPr/>
        <a:lstStyle/>
        <a:p>
          <a:endParaRPr lang="ru-RU"/>
        </a:p>
      </dgm:t>
    </dgm:pt>
    <dgm:pt modelId="{8B2C234A-7F6F-4904-BB22-43BE5E668FE4}" type="pres">
      <dgm:prSet presAssocID="{69B36F6D-26DD-446C-8DE3-35D5C9C15C8A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57B0EB4-6858-4778-9E11-993AE1C01F9F}" type="pres">
      <dgm:prSet presAssocID="{C7666116-688E-4F4D-B47F-C2F044F66B56}" presName="node" presStyleLbl="node1" presStyleIdx="2" presStyleCnt="5" custScaleX="189863" custScaleY="106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0C43D1-421F-4F98-8D9A-BA3E188A3A25}" type="pres">
      <dgm:prSet presAssocID="{24A2112B-D201-4C21-97CA-47716A3AF707}" presName="Name9" presStyleLbl="parChTrans1D2" presStyleIdx="3" presStyleCnt="5"/>
      <dgm:spPr/>
      <dgm:t>
        <a:bodyPr/>
        <a:lstStyle/>
        <a:p>
          <a:endParaRPr lang="ru-RU"/>
        </a:p>
      </dgm:t>
    </dgm:pt>
    <dgm:pt modelId="{0840032E-280B-4C61-99A3-BC585DA6C9BA}" type="pres">
      <dgm:prSet presAssocID="{24A2112B-D201-4C21-97CA-47716A3AF707}" presName="connTx" presStyleLbl="parChTrans1D2" presStyleIdx="3" presStyleCnt="5"/>
      <dgm:spPr/>
      <dgm:t>
        <a:bodyPr/>
        <a:lstStyle/>
        <a:p>
          <a:endParaRPr lang="ru-RU"/>
        </a:p>
      </dgm:t>
    </dgm:pt>
    <dgm:pt modelId="{C5697A3E-F9AD-4E7C-9797-E0F620FD5BAD}" type="pres">
      <dgm:prSet presAssocID="{63D675F6-9CC6-4A30-A9AF-1136343BB9EF}" presName="node" presStyleLbl="node1" presStyleIdx="3" presStyleCnt="5" custScaleX="192721" custScaleY="118945" custRadScaleRad="104127" custRadScaleInc="21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61201-987C-4AA1-8D6C-7CBB0CE80AC7}" type="pres">
      <dgm:prSet presAssocID="{D2F33E24-464B-405C-AEA5-09518F2A8098}" presName="Name9" presStyleLbl="parChTrans1D2" presStyleIdx="4" presStyleCnt="5"/>
      <dgm:spPr/>
      <dgm:t>
        <a:bodyPr/>
        <a:lstStyle/>
        <a:p>
          <a:endParaRPr lang="ru-RU"/>
        </a:p>
      </dgm:t>
    </dgm:pt>
    <dgm:pt modelId="{387BB0A6-39B9-44A5-9A30-0F6732F1A434}" type="pres">
      <dgm:prSet presAssocID="{D2F33E24-464B-405C-AEA5-09518F2A8098}" presName="connTx" presStyleLbl="parChTrans1D2" presStyleIdx="4" presStyleCnt="5"/>
      <dgm:spPr/>
      <dgm:t>
        <a:bodyPr/>
        <a:lstStyle/>
        <a:p>
          <a:endParaRPr lang="ru-RU"/>
        </a:p>
      </dgm:t>
    </dgm:pt>
    <dgm:pt modelId="{3028444B-49C9-4B6C-9F87-5247E78804F8}" type="pres">
      <dgm:prSet presAssocID="{112F3EF4-F227-4AA0-975A-55F29A299C11}" presName="node" presStyleLbl="node1" presStyleIdx="4" presStyleCnt="5" custAng="0" custScaleX="171094" custScaleY="130274" custRadScaleRad="100328" custRadScaleInc="-6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9FD85C-56D8-46B9-8055-A09A15F13E35}" type="presOf" srcId="{96899A3B-2F57-431F-A1A6-50751BE505AC}" destId="{18BBD7D4-C03A-42A6-AB3C-D6E229F4140B}" srcOrd="1" destOrd="0" presId="urn:microsoft.com/office/officeart/2005/8/layout/radial1"/>
    <dgm:cxn modelId="{62D6F7BC-8B9D-4C23-987C-A59AE55785D4}" type="presOf" srcId="{7D156B29-9974-4C57-8055-944139589516}" destId="{96FF94BF-44D8-4651-B68B-C3340485CB18}" srcOrd="0" destOrd="0" presId="urn:microsoft.com/office/officeart/2005/8/layout/radial1"/>
    <dgm:cxn modelId="{50256C33-1027-4616-999F-71F194228118}" type="presOf" srcId="{789480FA-0A56-4093-9AA0-E2B64926BDB3}" destId="{47FBAB78-A720-4056-A15F-093F6857BCAD}" srcOrd="0" destOrd="0" presId="urn:microsoft.com/office/officeart/2005/8/layout/radial1"/>
    <dgm:cxn modelId="{F4D1FE80-972D-4B0B-8D26-3CBE5B1418CC}" type="presOf" srcId="{9DDDF98A-449B-4B4A-AA9A-CE0B6F29B688}" destId="{7E6E4685-2DB9-4CB1-9164-87B5FAE43C08}" srcOrd="0" destOrd="0" presId="urn:microsoft.com/office/officeart/2005/8/layout/radial1"/>
    <dgm:cxn modelId="{AACD24F4-9F70-4848-8B57-832EAFA4B73C}" type="presOf" srcId="{69B36F6D-26DD-446C-8DE3-35D5C9C15C8A}" destId="{8B2C234A-7F6F-4904-BB22-43BE5E668FE4}" srcOrd="1" destOrd="0" presId="urn:microsoft.com/office/officeart/2005/8/layout/radial1"/>
    <dgm:cxn modelId="{E645BDCA-2A60-4FC4-9EA0-4C131793EDCA}" type="presOf" srcId="{731F15F8-9C66-4097-9B76-FDDC06FE3FAA}" destId="{5BA95DCB-9AB8-42DB-8985-D86E0B1B30B7}" srcOrd="0" destOrd="0" presId="urn:microsoft.com/office/officeart/2005/8/layout/radial1"/>
    <dgm:cxn modelId="{74AB0BF9-1302-45B2-A19B-9356D31002B1}" type="presOf" srcId="{24A2112B-D201-4C21-97CA-47716A3AF707}" destId="{BC0C43D1-421F-4F98-8D9A-BA3E188A3A25}" srcOrd="0" destOrd="0" presId="urn:microsoft.com/office/officeart/2005/8/layout/radial1"/>
    <dgm:cxn modelId="{EE3FCE0D-AF3E-47F3-8027-48E615C0AFB0}" type="presOf" srcId="{63D675F6-9CC6-4A30-A9AF-1136343BB9EF}" destId="{C5697A3E-F9AD-4E7C-9797-E0F620FD5BAD}" srcOrd="0" destOrd="0" presId="urn:microsoft.com/office/officeart/2005/8/layout/radial1"/>
    <dgm:cxn modelId="{8CB12CA7-4CC2-4A89-98AD-9B74972D8FA4}" type="presOf" srcId="{AAC07354-FA35-4BB2-9162-C652E4E9E0DF}" destId="{65F692DA-3A10-4DCB-BD36-9C3C61BF7D1C}" srcOrd="0" destOrd="0" presId="urn:microsoft.com/office/officeart/2005/8/layout/radial1"/>
    <dgm:cxn modelId="{36784CCA-BF5F-4089-9FA9-6A7B46CD8FD7}" type="presOf" srcId="{D2F33E24-464B-405C-AEA5-09518F2A8098}" destId="{387BB0A6-39B9-44A5-9A30-0F6732F1A434}" srcOrd="1" destOrd="0" presId="urn:microsoft.com/office/officeart/2005/8/layout/radial1"/>
    <dgm:cxn modelId="{6D4E6C2F-2B9B-4E08-A544-A45ECFF0B2BA}" type="presOf" srcId="{96899A3B-2F57-431F-A1A6-50751BE505AC}" destId="{A02A2E7C-619C-4AF6-9F2A-3E578580C793}" srcOrd="0" destOrd="0" presId="urn:microsoft.com/office/officeart/2005/8/layout/radial1"/>
    <dgm:cxn modelId="{5718A8F1-674A-4442-B20B-4B7DBA74BFAE}" srcId="{9DDDF98A-449B-4B4A-AA9A-CE0B6F29B688}" destId="{C7666116-688E-4F4D-B47F-C2F044F66B56}" srcOrd="2" destOrd="0" parTransId="{69B36F6D-26DD-446C-8DE3-35D5C9C15C8A}" sibTransId="{5287DB33-5F1A-4EFA-A8F4-6ECC044BB17C}"/>
    <dgm:cxn modelId="{3C75BD3F-0EC4-41C1-B1D0-95064AAB90B9}" type="presOf" srcId="{112F3EF4-F227-4AA0-975A-55F29A299C11}" destId="{3028444B-49C9-4B6C-9F87-5247E78804F8}" srcOrd="0" destOrd="0" presId="urn:microsoft.com/office/officeart/2005/8/layout/radial1"/>
    <dgm:cxn modelId="{E8C7EDED-D5A0-46A8-9B23-C2A2CBA36CA4}" type="presOf" srcId="{7D156B29-9974-4C57-8055-944139589516}" destId="{7053667F-8489-4067-95A4-95A64FA4CB87}" srcOrd="1" destOrd="0" presId="urn:microsoft.com/office/officeart/2005/8/layout/radial1"/>
    <dgm:cxn modelId="{95A90792-0FD4-4A49-A3B5-1DAB9E66E2F4}" type="presOf" srcId="{C7666116-688E-4F4D-B47F-C2F044F66B56}" destId="{B57B0EB4-6858-4778-9E11-993AE1C01F9F}" srcOrd="0" destOrd="0" presId="urn:microsoft.com/office/officeart/2005/8/layout/radial1"/>
    <dgm:cxn modelId="{0BF105DC-7091-4D2B-82BA-5BB9802E940C}" type="presOf" srcId="{24A2112B-D201-4C21-97CA-47716A3AF707}" destId="{0840032E-280B-4C61-99A3-BC585DA6C9BA}" srcOrd="1" destOrd="0" presId="urn:microsoft.com/office/officeart/2005/8/layout/radial1"/>
    <dgm:cxn modelId="{C11182DA-2303-4611-AD4C-AB156E574D86}" srcId="{9DDDF98A-449B-4B4A-AA9A-CE0B6F29B688}" destId="{AAC07354-FA35-4BB2-9162-C652E4E9E0DF}" srcOrd="0" destOrd="0" parTransId="{96899A3B-2F57-431F-A1A6-50751BE505AC}" sibTransId="{FECE4B4C-1AAF-423B-94BC-721BFA2078CB}"/>
    <dgm:cxn modelId="{4BC7C7C0-081C-4E6F-96E6-2D8C8D9B5A43}" type="presOf" srcId="{69B36F6D-26DD-446C-8DE3-35D5C9C15C8A}" destId="{72C79E87-85CF-4EA6-8069-6F7F0E0A65B3}" srcOrd="0" destOrd="0" presId="urn:microsoft.com/office/officeart/2005/8/layout/radial1"/>
    <dgm:cxn modelId="{2C93CCDD-EA18-4CD7-92F3-EAA9368070CD}" srcId="{9DDDF98A-449B-4B4A-AA9A-CE0B6F29B688}" destId="{112F3EF4-F227-4AA0-975A-55F29A299C11}" srcOrd="4" destOrd="0" parTransId="{D2F33E24-464B-405C-AEA5-09518F2A8098}" sibTransId="{A8D4BCD4-A2B3-4F3B-BC3E-E6F35531BD50}"/>
    <dgm:cxn modelId="{2BE42129-123C-4F3B-A5F7-807562CD3A1D}" type="presOf" srcId="{D2F33E24-464B-405C-AEA5-09518F2A8098}" destId="{CD661201-987C-4AA1-8D6C-7CBB0CE80AC7}" srcOrd="0" destOrd="0" presId="urn:microsoft.com/office/officeart/2005/8/layout/radial1"/>
    <dgm:cxn modelId="{397761C5-D4E3-4A93-88CB-C2ECC86133F5}" srcId="{731F15F8-9C66-4097-9B76-FDDC06FE3FAA}" destId="{9DDDF98A-449B-4B4A-AA9A-CE0B6F29B688}" srcOrd="0" destOrd="0" parTransId="{99FDB1EF-943C-4CF2-BD0B-16F1C46F061F}" sibTransId="{FE373A96-EB2F-4BB8-97C9-08718F19F0A7}"/>
    <dgm:cxn modelId="{DBA52487-5C18-4283-88DF-2E15122862AC}" srcId="{9DDDF98A-449B-4B4A-AA9A-CE0B6F29B688}" destId="{789480FA-0A56-4093-9AA0-E2B64926BDB3}" srcOrd="1" destOrd="0" parTransId="{7D156B29-9974-4C57-8055-944139589516}" sibTransId="{6CE901BD-882A-433E-8B8D-2BC266E10D30}"/>
    <dgm:cxn modelId="{9B4BB01A-F906-4399-8D06-576855448B8F}" srcId="{9DDDF98A-449B-4B4A-AA9A-CE0B6F29B688}" destId="{63D675F6-9CC6-4A30-A9AF-1136343BB9EF}" srcOrd="3" destOrd="0" parTransId="{24A2112B-D201-4C21-97CA-47716A3AF707}" sibTransId="{84CF62E1-1DF4-4A3C-866F-8571E0C35E70}"/>
    <dgm:cxn modelId="{95DAACCE-1D49-4252-BAC8-5221B1B6B2FD}" type="presParOf" srcId="{5BA95DCB-9AB8-42DB-8985-D86E0B1B30B7}" destId="{7E6E4685-2DB9-4CB1-9164-87B5FAE43C08}" srcOrd="0" destOrd="0" presId="urn:microsoft.com/office/officeart/2005/8/layout/radial1"/>
    <dgm:cxn modelId="{4FC68908-F181-461C-B948-471F8311EF55}" type="presParOf" srcId="{5BA95DCB-9AB8-42DB-8985-D86E0B1B30B7}" destId="{A02A2E7C-619C-4AF6-9F2A-3E578580C793}" srcOrd="1" destOrd="0" presId="urn:microsoft.com/office/officeart/2005/8/layout/radial1"/>
    <dgm:cxn modelId="{A47DAA43-B7C2-4628-AFEB-40043FF19F1B}" type="presParOf" srcId="{A02A2E7C-619C-4AF6-9F2A-3E578580C793}" destId="{18BBD7D4-C03A-42A6-AB3C-D6E229F4140B}" srcOrd="0" destOrd="0" presId="urn:microsoft.com/office/officeart/2005/8/layout/radial1"/>
    <dgm:cxn modelId="{4243DB87-0494-427E-A7AE-539262C9058E}" type="presParOf" srcId="{5BA95DCB-9AB8-42DB-8985-D86E0B1B30B7}" destId="{65F692DA-3A10-4DCB-BD36-9C3C61BF7D1C}" srcOrd="2" destOrd="0" presId="urn:microsoft.com/office/officeart/2005/8/layout/radial1"/>
    <dgm:cxn modelId="{F3BD4248-2FF9-4B82-A63A-CDE2359B7A48}" type="presParOf" srcId="{5BA95DCB-9AB8-42DB-8985-D86E0B1B30B7}" destId="{96FF94BF-44D8-4651-B68B-C3340485CB18}" srcOrd="3" destOrd="0" presId="urn:microsoft.com/office/officeart/2005/8/layout/radial1"/>
    <dgm:cxn modelId="{C78A0E57-A7BC-48A2-87F2-E21787B685D1}" type="presParOf" srcId="{96FF94BF-44D8-4651-B68B-C3340485CB18}" destId="{7053667F-8489-4067-95A4-95A64FA4CB87}" srcOrd="0" destOrd="0" presId="urn:microsoft.com/office/officeart/2005/8/layout/radial1"/>
    <dgm:cxn modelId="{42FD04F8-77C6-491C-851C-E503372471C2}" type="presParOf" srcId="{5BA95DCB-9AB8-42DB-8985-D86E0B1B30B7}" destId="{47FBAB78-A720-4056-A15F-093F6857BCAD}" srcOrd="4" destOrd="0" presId="urn:microsoft.com/office/officeart/2005/8/layout/radial1"/>
    <dgm:cxn modelId="{CE1822FD-7776-4D5E-8F25-EB96889B7D93}" type="presParOf" srcId="{5BA95DCB-9AB8-42DB-8985-D86E0B1B30B7}" destId="{72C79E87-85CF-4EA6-8069-6F7F0E0A65B3}" srcOrd="5" destOrd="0" presId="urn:microsoft.com/office/officeart/2005/8/layout/radial1"/>
    <dgm:cxn modelId="{4E0DA522-B099-442E-8C8B-4193435CFD1B}" type="presParOf" srcId="{72C79E87-85CF-4EA6-8069-6F7F0E0A65B3}" destId="{8B2C234A-7F6F-4904-BB22-43BE5E668FE4}" srcOrd="0" destOrd="0" presId="urn:microsoft.com/office/officeart/2005/8/layout/radial1"/>
    <dgm:cxn modelId="{BE441363-9284-45F3-99ED-7506F57AB53C}" type="presParOf" srcId="{5BA95DCB-9AB8-42DB-8985-D86E0B1B30B7}" destId="{B57B0EB4-6858-4778-9E11-993AE1C01F9F}" srcOrd="6" destOrd="0" presId="urn:microsoft.com/office/officeart/2005/8/layout/radial1"/>
    <dgm:cxn modelId="{DFCD8134-A7A8-44F5-9D00-80F081BAFAD1}" type="presParOf" srcId="{5BA95DCB-9AB8-42DB-8985-D86E0B1B30B7}" destId="{BC0C43D1-421F-4F98-8D9A-BA3E188A3A25}" srcOrd="7" destOrd="0" presId="urn:microsoft.com/office/officeart/2005/8/layout/radial1"/>
    <dgm:cxn modelId="{5EC5E319-723E-42B2-B7E5-85D332E72AF0}" type="presParOf" srcId="{BC0C43D1-421F-4F98-8D9A-BA3E188A3A25}" destId="{0840032E-280B-4C61-99A3-BC585DA6C9BA}" srcOrd="0" destOrd="0" presId="urn:microsoft.com/office/officeart/2005/8/layout/radial1"/>
    <dgm:cxn modelId="{17473EA1-45FD-4258-803E-A6AE9E316293}" type="presParOf" srcId="{5BA95DCB-9AB8-42DB-8985-D86E0B1B30B7}" destId="{C5697A3E-F9AD-4E7C-9797-E0F620FD5BAD}" srcOrd="8" destOrd="0" presId="urn:microsoft.com/office/officeart/2005/8/layout/radial1"/>
    <dgm:cxn modelId="{E0323681-5609-47BF-B330-51780CC7A0DA}" type="presParOf" srcId="{5BA95DCB-9AB8-42DB-8985-D86E0B1B30B7}" destId="{CD661201-987C-4AA1-8D6C-7CBB0CE80AC7}" srcOrd="9" destOrd="0" presId="urn:microsoft.com/office/officeart/2005/8/layout/radial1"/>
    <dgm:cxn modelId="{F3EF709D-E969-40AA-A9D8-97C7AB2C55EC}" type="presParOf" srcId="{CD661201-987C-4AA1-8D6C-7CBB0CE80AC7}" destId="{387BB0A6-39B9-44A5-9A30-0F6732F1A434}" srcOrd="0" destOrd="0" presId="urn:microsoft.com/office/officeart/2005/8/layout/radial1"/>
    <dgm:cxn modelId="{30C154B2-BF4D-494E-B7A1-7DE225369CC2}" type="presParOf" srcId="{5BA95DCB-9AB8-42DB-8985-D86E0B1B30B7}" destId="{3028444B-49C9-4B6C-9F87-5247E78804F8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166191-E418-4C09-A9F1-76D23081209C}">
      <dsp:nvSpPr>
        <dsp:cNvPr id="0" name=""/>
        <dsp:cNvSpPr/>
      </dsp:nvSpPr>
      <dsp:spPr>
        <a:xfrm>
          <a:off x="0" y="154159"/>
          <a:ext cx="8585858" cy="1710253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>
              <a:solidFill>
                <a:srgbClr val="002060"/>
              </a:solidFill>
              <a:latin typeface="+mj-lt"/>
            </a:rPr>
            <a:t>Научно – исследовательские условия</a:t>
          </a:r>
          <a:r>
            <a:rPr lang="ru-RU" sz="1600" b="1" i="1" kern="1200" dirty="0" smtClean="0">
              <a:solidFill>
                <a:srgbClr val="002060"/>
              </a:solidFill>
              <a:latin typeface="+mj-lt"/>
            </a:rPr>
            <a:t>:</a:t>
          </a:r>
          <a:r>
            <a:rPr lang="ru-RU" sz="1600" b="1" kern="1200" dirty="0" smtClean="0">
              <a:solidFill>
                <a:srgbClr val="002060"/>
              </a:solidFill>
              <a:latin typeface="+mj-lt"/>
            </a:rPr>
            <a:t> </a:t>
          </a:r>
          <a:endParaRPr lang="ru-RU" sz="1600" kern="1200" dirty="0">
            <a:solidFill>
              <a:srgbClr val="002060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Изучение работ     педагогов дошкольного образования С.Н. Козловой, М.Д</a:t>
          </a:r>
          <a:r>
            <a:rPr lang="ru-RU" sz="1800" b="1" u="sng" kern="1200" dirty="0" smtClean="0">
              <a:solidFill>
                <a:schemeClr val="tx1"/>
              </a:solidFill>
              <a:latin typeface="+mj-lt"/>
            </a:rPr>
            <a:t>. </a:t>
          </a:r>
          <a:r>
            <a:rPr lang="ru-RU" sz="1800" b="1" u="sng" kern="1200" dirty="0" err="1" smtClean="0">
              <a:solidFill>
                <a:schemeClr val="tx1"/>
              </a:solidFill>
              <a:latin typeface="+mj-lt"/>
            </a:rPr>
            <a:t>Маханевой</a:t>
          </a: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, Т.Н. </a:t>
          </a:r>
          <a:r>
            <a:rPr lang="ru-RU" sz="1800" b="1" kern="1200" dirty="0" err="1" smtClean="0">
              <a:solidFill>
                <a:schemeClr val="tx1"/>
              </a:solidFill>
              <a:latin typeface="+mj-lt"/>
            </a:rPr>
            <a:t>Дороновой</a:t>
          </a: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, и др. </a:t>
          </a:r>
          <a:endParaRPr lang="ru-RU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Поиск и обработка информации в сети Интернет.</a:t>
          </a:r>
          <a:endParaRPr lang="ru-RU" sz="1800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Работа с  тематическими сайтами, электрон. базами данных</a:t>
          </a:r>
          <a:r>
            <a:rPr lang="ru-RU" sz="1600" b="1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.</a:t>
          </a:r>
          <a:endParaRPr lang="ru-RU" sz="16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1900237" y="154159"/>
        <a:ext cx="6685620" cy="1710253"/>
      </dsp:txXfrm>
    </dsp:sp>
    <dsp:sp modelId="{AB9D414E-E9ED-4B4B-8306-83F0FF3A4300}">
      <dsp:nvSpPr>
        <dsp:cNvPr id="0" name=""/>
        <dsp:cNvSpPr/>
      </dsp:nvSpPr>
      <dsp:spPr>
        <a:xfrm>
          <a:off x="147545" y="412884"/>
          <a:ext cx="1610930" cy="1249298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677C1F-0BA6-4053-9530-844E3B60B42C}">
      <dsp:nvSpPr>
        <dsp:cNvPr id="0" name=""/>
        <dsp:cNvSpPr/>
      </dsp:nvSpPr>
      <dsp:spPr>
        <a:xfrm>
          <a:off x="0" y="1981483"/>
          <a:ext cx="8585858" cy="183065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1" u="sng" kern="1200" dirty="0" smtClean="0">
              <a:solidFill>
                <a:srgbClr val="002060"/>
              </a:solidFill>
              <a:latin typeface="+mj-lt"/>
            </a:rPr>
            <a:t>Методические условия</a:t>
          </a:r>
          <a:r>
            <a:rPr lang="ru-RU" altLang="ru-RU" sz="1800" b="1" kern="1200" dirty="0" smtClean="0">
              <a:solidFill>
                <a:srgbClr val="002060"/>
              </a:solidFill>
              <a:latin typeface="+mj-lt"/>
            </a:rPr>
            <a:t>: </a:t>
          </a:r>
          <a:endParaRPr lang="ru-RU" sz="1800" b="1" kern="1200" dirty="0">
            <a:solidFill>
              <a:srgbClr val="002060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Составление перспективных планов работы для  младших и средней групп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Определение направлений деятельности, форм, методов, принципов работы с  родителями 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Создание РППС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1900237" y="1981483"/>
        <a:ext cx="6685620" cy="1830656"/>
      </dsp:txXfrm>
    </dsp:sp>
    <dsp:sp modelId="{2C2FD3A7-1EF8-4B19-803A-6420B4C3D572}">
      <dsp:nvSpPr>
        <dsp:cNvPr id="0" name=""/>
        <dsp:cNvSpPr/>
      </dsp:nvSpPr>
      <dsp:spPr>
        <a:xfrm>
          <a:off x="183065" y="2076385"/>
          <a:ext cx="1717171" cy="1464524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alpha val="90000"/>
            <a:hueOff val="27077"/>
            <a:satOff val="-1234"/>
            <a:lumOff val="5582"/>
            <a:alphaOff val="-2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7F24C60-48C3-4746-BC2B-680EC07F35EF}">
      <dsp:nvSpPr>
        <dsp:cNvPr id="0" name=""/>
        <dsp:cNvSpPr/>
      </dsp:nvSpPr>
      <dsp:spPr>
        <a:xfrm>
          <a:off x="0" y="3907041"/>
          <a:ext cx="8585858" cy="183065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1" u="sng" kern="1200" dirty="0" smtClean="0">
              <a:solidFill>
                <a:srgbClr val="002060"/>
              </a:solidFill>
              <a:latin typeface="+mj-lt"/>
            </a:rPr>
            <a:t>Организационно-педагогические условия</a:t>
          </a:r>
          <a:r>
            <a:rPr lang="ru-RU" altLang="ru-RU" sz="1800" b="1" i="1" kern="1200" dirty="0" smtClean="0">
              <a:solidFill>
                <a:srgbClr val="002060"/>
              </a:solidFill>
              <a:latin typeface="+mj-lt"/>
            </a:rPr>
            <a:t>:</a:t>
          </a:r>
          <a:r>
            <a:rPr lang="ru-RU" altLang="ru-RU" sz="1800" b="1" kern="1200" dirty="0" smtClean="0">
              <a:solidFill>
                <a:srgbClr val="002060"/>
              </a:solidFill>
              <a:latin typeface="+mj-lt"/>
            </a:rPr>
            <a:t> </a:t>
          </a:r>
          <a:endParaRPr lang="ru-RU" sz="1800" b="1" kern="1200" dirty="0">
            <a:solidFill>
              <a:srgbClr val="002060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b="1" kern="1200" dirty="0" smtClean="0">
              <a:solidFill>
                <a:schemeClr val="tx1"/>
              </a:solidFill>
              <a:latin typeface="+mj-lt"/>
            </a:rPr>
            <a:t>Участие в работе профессиональных педагогических сообществ, педагогических и  методических советах.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b="1" kern="1200" dirty="0" smtClean="0">
              <a:solidFill>
                <a:schemeClr val="tx1"/>
              </a:solidFill>
              <a:latin typeface="+mj-lt"/>
            </a:rPr>
            <a:t>Самообразование. Самоанализ деятельности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Собственный сайт </a:t>
          </a:r>
          <a:r>
            <a:rPr lang="en-US" sz="1800" b="1" kern="1200" dirty="0" smtClean="0">
              <a:solidFill>
                <a:schemeClr val="tx1"/>
              </a:solidFill>
              <a:latin typeface="+mj-lt"/>
            </a:rPr>
            <a:t>http://</a:t>
          </a:r>
          <a:r>
            <a:rPr lang="en-US" sz="1800" b="1" u="sng" kern="1200" dirty="0" smtClean="0">
              <a:solidFill>
                <a:schemeClr val="tx1"/>
              </a:solidFill>
              <a:latin typeface="+mj-lt"/>
            </a:rPr>
            <a:t>nsportal.ru/natyortysheva-olga-vladimirovna</a:t>
          </a:r>
          <a:r>
            <a:rPr lang="ru-RU" sz="1800" b="1" u="sng" kern="1200" dirty="0" smtClean="0">
              <a:solidFill>
                <a:schemeClr val="tx1"/>
              </a:solidFill>
              <a:latin typeface="+mj-lt"/>
            </a:rPr>
            <a:t>.</a:t>
          </a: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 </a:t>
          </a:r>
          <a:r>
            <a:rPr lang="ru-RU" sz="1800" b="1" kern="1200" dirty="0" smtClean="0">
              <a:solidFill>
                <a:schemeClr val="tx1"/>
              </a:solidFill>
              <a:latin typeface="+mj-lt"/>
              <a:cs typeface="Times New Roman" pitchFamily="18" charset="0"/>
            </a:rPr>
            <a:t>Публикации в интернете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1900237" y="3907041"/>
        <a:ext cx="6685620" cy="1830656"/>
      </dsp:txXfrm>
    </dsp:sp>
    <dsp:sp modelId="{116418F7-FD43-4A8F-928F-CD519BC70F25}">
      <dsp:nvSpPr>
        <dsp:cNvPr id="0" name=""/>
        <dsp:cNvSpPr/>
      </dsp:nvSpPr>
      <dsp:spPr>
        <a:xfrm>
          <a:off x="183065" y="4090106"/>
          <a:ext cx="1717171" cy="1464524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alpha val="90000"/>
            <a:hueOff val="54155"/>
            <a:satOff val="-2468"/>
            <a:lumOff val="11164"/>
            <a:alphaOff val="-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ED5C8E-5EB2-43DE-9D48-7C9AE0504E4E}">
      <dsp:nvSpPr>
        <dsp:cNvPr id="0" name=""/>
        <dsp:cNvSpPr/>
      </dsp:nvSpPr>
      <dsp:spPr>
        <a:xfrm>
          <a:off x="702706" y="0"/>
          <a:ext cx="7964010" cy="1614775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7EB69-A814-407B-AFA0-CD02372DE0B3}">
      <dsp:nvSpPr>
        <dsp:cNvPr id="0" name=""/>
        <dsp:cNvSpPr/>
      </dsp:nvSpPr>
      <dsp:spPr>
        <a:xfrm>
          <a:off x="1829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Я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1829" y="484432"/>
        <a:ext cx="1170720" cy="645910"/>
      </dsp:txXfrm>
    </dsp:sp>
    <dsp:sp modelId="{A4DD218B-47F1-4918-A3BE-8946D12F0771}">
      <dsp:nvSpPr>
        <dsp:cNvPr id="0" name=""/>
        <dsp:cNvSpPr/>
      </dsp:nvSpPr>
      <dsp:spPr>
        <a:xfrm>
          <a:off x="1367670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Семья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1367670" y="484432"/>
        <a:ext cx="1170720" cy="645910"/>
      </dsp:txXfrm>
    </dsp:sp>
    <dsp:sp modelId="{1230A847-CED3-4FAA-AF5B-4720B4CB74B3}">
      <dsp:nvSpPr>
        <dsp:cNvPr id="0" name=""/>
        <dsp:cNvSpPr/>
      </dsp:nvSpPr>
      <dsp:spPr>
        <a:xfrm>
          <a:off x="2733511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Детский сад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2733511" y="484432"/>
        <a:ext cx="1170720" cy="645910"/>
      </dsp:txXfrm>
    </dsp:sp>
    <dsp:sp modelId="{81719E3B-052B-4C5B-8954-089FB137FF68}">
      <dsp:nvSpPr>
        <dsp:cNvPr id="0" name=""/>
        <dsp:cNvSpPr/>
      </dsp:nvSpPr>
      <dsp:spPr>
        <a:xfrm>
          <a:off x="4099351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Родная улица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4099351" y="484432"/>
        <a:ext cx="1170720" cy="645910"/>
      </dsp:txXfrm>
    </dsp:sp>
    <dsp:sp modelId="{41C9F66F-4001-48CD-B341-D8CECED393B3}">
      <dsp:nvSpPr>
        <dsp:cNvPr id="0" name=""/>
        <dsp:cNvSpPr/>
      </dsp:nvSpPr>
      <dsp:spPr>
        <a:xfrm>
          <a:off x="5465192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Родной город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5465192" y="484432"/>
        <a:ext cx="1170720" cy="645910"/>
      </dsp:txXfrm>
    </dsp:sp>
    <dsp:sp modelId="{77FE245A-AF32-44BC-96DD-D5ABAF1BB364}">
      <dsp:nvSpPr>
        <dsp:cNvPr id="0" name=""/>
        <dsp:cNvSpPr/>
      </dsp:nvSpPr>
      <dsp:spPr>
        <a:xfrm>
          <a:off x="6831032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Наш край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6831032" y="484432"/>
        <a:ext cx="1170720" cy="645910"/>
      </dsp:txXfrm>
    </dsp:sp>
    <dsp:sp modelId="{79D06B22-D45F-49A5-A9A9-B9658131C08E}">
      <dsp:nvSpPr>
        <dsp:cNvPr id="0" name=""/>
        <dsp:cNvSpPr/>
      </dsp:nvSpPr>
      <dsp:spPr>
        <a:xfrm>
          <a:off x="8196873" y="484432"/>
          <a:ext cx="1170720" cy="64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+mj-lt"/>
            </a:rPr>
            <a:t>Страна, столица, символика</a:t>
          </a:r>
          <a:endParaRPr lang="ru-RU" sz="1400" b="1" kern="1200" dirty="0">
            <a:solidFill>
              <a:schemeClr val="tx1"/>
            </a:solidFill>
            <a:latin typeface="+mj-lt"/>
          </a:endParaRPr>
        </a:p>
      </dsp:txBody>
      <dsp:txXfrm>
        <a:off x="8196873" y="484432"/>
        <a:ext cx="1170720" cy="6459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BF226A-F1A5-4496-9396-37070E83D757}">
      <dsp:nvSpPr>
        <dsp:cNvPr id="0" name=""/>
        <dsp:cNvSpPr/>
      </dsp:nvSpPr>
      <dsp:spPr>
        <a:xfrm>
          <a:off x="-5329962" y="-610993"/>
          <a:ext cx="6264912" cy="6264912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1B23F8-267D-4B66-B50C-B7A9D913FEC3}">
      <dsp:nvSpPr>
        <dsp:cNvPr id="0" name=""/>
        <dsp:cNvSpPr/>
      </dsp:nvSpPr>
      <dsp:spPr>
        <a:xfrm>
          <a:off x="167802" y="106191"/>
          <a:ext cx="3559227" cy="666952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формировать положительный  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   образ Я</a:t>
          </a:r>
          <a:endParaRPr lang="ru-RU" sz="1600" b="1" kern="1200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sp:txBody>
      <dsp:txXfrm>
        <a:off x="167802" y="106191"/>
        <a:ext cx="3559227" cy="666952"/>
      </dsp:txXfrm>
    </dsp:sp>
    <dsp:sp modelId="{32F229CB-3B3E-4654-A7E1-556B0E45BB85}">
      <dsp:nvSpPr>
        <dsp:cNvPr id="0" name=""/>
        <dsp:cNvSpPr/>
      </dsp:nvSpPr>
      <dsp:spPr>
        <a:xfrm>
          <a:off x="-712" y="209163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0B7DF5-CAB0-463D-9E8E-58B22857224B}">
      <dsp:nvSpPr>
        <dsp:cNvPr id="0" name=""/>
        <dsp:cNvSpPr/>
      </dsp:nvSpPr>
      <dsp:spPr>
        <a:xfrm>
          <a:off x="518795" y="929850"/>
          <a:ext cx="3154204" cy="990956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+mj-lt"/>
            </a:rPr>
            <a:t>создавать эмоционально-благополучную атмосферу во взаимоотношениях между взрослыми и детьми</a:t>
          </a:r>
          <a:endParaRPr lang="ru-RU" sz="1600" b="1" kern="1200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sp:txBody>
      <dsp:txXfrm>
        <a:off x="518795" y="929850"/>
        <a:ext cx="3154204" cy="990956"/>
      </dsp:txXfrm>
    </dsp:sp>
    <dsp:sp modelId="{71A93970-3759-4A14-BBE1-058696D3350C}">
      <dsp:nvSpPr>
        <dsp:cNvPr id="0" name=""/>
        <dsp:cNvSpPr/>
      </dsp:nvSpPr>
      <dsp:spPr>
        <a:xfrm>
          <a:off x="301133" y="1105150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6EB80-870B-4454-8778-D4E5D0169493}">
      <dsp:nvSpPr>
        <dsp:cNvPr id="0" name=""/>
        <dsp:cNvSpPr/>
      </dsp:nvSpPr>
      <dsp:spPr>
        <a:xfrm>
          <a:off x="852404" y="2066621"/>
          <a:ext cx="2820584" cy="547278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40640" rIns="40640" bIns="40640" numCol="1" spcCol="1270" anchor="ctr" anchorCtr="0">
          <a:noAutofit/>
        </a:bodyPr>
        <a:lstStyle/>
        <a:p>
          <a:pPr lvl="0" algn="l" defTabSz="6889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b="1" i="0" kern="1200" dirty="0" smtClean="0">
              <a:solidFill>
                <a:schemeClr val="tx1"/>
              </a:solidFill>
              <a:latin typeface="+mj-lt"/>
            </a:rPr>
            <a:t>упражнять детей в проявлении сострадания, заботы, внимания</a:t>
          </a:r>
          <a:endParaRPr lang="ru-RU" sz="1550" b="1" kern="1200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sp:txBody>
      <dsp:txXfrm>
        <a:off x="852404" y="2066621"/>
        <a:ext cx="2820584" cy="547278"/>
      </dsp:txXfrm>
    </dsp:sp>
    <dsp:sp modelId="{3EADD468-2EC6-4C94-A3FE-7EAB42B1C219}">
      <dsp:nvSpPr>
        <dsp:cNvPr id="0" name=""/>
        <dsp:cNvSpPr/>
      </dsp:nvSpPr>
      <dsp:spPr>
        <a:xfrm>
          <a:off x="480905" y="1854220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BB5E62-6039-4AC7-9370-1E471F1BC813}">
      <dsp:nvSpPr>
        <dsp:cNvPr id="0" name=""/>
        <dsp:cNvSpPr/>
      </dsp:nvSpPr>
      <dsp:spPr>
        <a:xfrm>
          <a:off x="976138" y="2703849"/>
          <a:ext cx="2696620" cy="489905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+mj-lt"/>
            </a:rPr>
            <a:t>воспитывать уважения к труду</a:t>
          </a:r>
          <a:endParaRPr lang="ru-RU" sz="1600" b="1" kern="1200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sp:txBody>
      <dsp:txXfrm>
        <a:off x="976138" y="2703849"/>
        <a:ext cx="2696620" cy="489905"/>
      </dsp:txXfrm>
    </dsp:sp>
    <dsp:sp modelId="{106D12FF-FFAB-471F-9899-41FB6B592AAE}">
      <dsp:nvSpPr>
        <dsp:cNvPr id="0" name=""/>
        <dsp:cNvSpPr/>
      </dsp:nvSpPr>
      <dsp:spPr>
        <a:xfrm>
          <a:off x="480905" y="2666660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D31B1-373B-40C6-8E43-564399C8DE4C}">
      <dsp:nvSpPr>
        <dsp:cNvPr id="0" name=""/>
        <dsp:cNvSpPr/>
      </dsp:nvSpPr>
      <dsp:spPr>
        <a:xfrm>
          <a:off x="624812" y="3378424"/>
          <a:ext cx="3048187" cy="489905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+mj-lt"/>
            </a:rPr>
            <a:t>развивать интерес к русским традициям и промыслам</a:t>
          </a:r>
          <a:endParaRPr lang="ru-RU" sz="1600" b="1" kern="1200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dsp:txBody>
      <dsp:txXfrm>
        <a:off x="624812" y="3378424"/>
        <a:ext cx="3048187" cy="489905"/>
      </dsp:txXfrm>
    </dsp:sp>
    <dsp:sp modelId="{C8224DB0-27B8-4C26-8FCA-38F997D0F9B1}">
      <dsp:nvSpPr>
        <dsp:cNvPr id="0" name=""/>
        <dsp:cNvSpPr/>
      </dsp:nvSpPr>
      <dsp:spPr>
        <a:xfrm>
          <a:off x="349272" y="3350426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230B4D-9DD4-4B74-B6BF-57715F8A310D}">
      <dsp:nvSpPr>
        <dsp:cNvPr id="0" name=""/>
        <dsp:cNvSpPr/>
      </dsp:nvSpPr>
      <dsp:spPr>
        <a:xfrm>
          <a:off x="221838" y="4034814"/>
          <a:ext cx="3451154" cy="646655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8862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+mj-lt"/>
            </a:rPr>
            <a:t>формировать любовь и причастность к родному дому, семье, детскому саду, город</a:t>
          </a:r>
          <a:r>
            <a:rPr lang="ru-RU" sz="1400" b="1" i="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у</a:t>
          </a:r>
          <a:endParaRPr lang="ru-RU" sz="1400" b="1" kern="1200" dirty="0">
            <a:solidFill>
              <a:schemeClr val="tx1"/>
            </a:solidFill>
            <a:latin typeface="Comic Sans MS" panose="030F0702030302020204" pitchFamily="66" charset="0"/>
            <a:cs typeface="Times New Roman" panose="02020603050405020304" pitchFamily="18" charset="0"/>
          </a:endParaRPr>
        </a:p>
      </dsp:txBody>
      <dsp:txXfrm>
        <a:off x="221838" y="4034814"/>
        <a:ext cx="3451154" cy="646655"/>
      </dsp:txXfrm>
    </dsp:sp>
    <dsp:sp modelId="{C4B9F52A-DADC-4E1E-99AD-E11AAB1DE5E5}">
      <dsp:nvSpPr>
        <dsp:cNvPr id="0" name=""/>
        <dsp:cNvSpPr/>
      </dsp:nvSpPr>
      <dsp:spPr>
        <a:xfrm>
          <a:off x="-712" y="4034817"/>
          <a:ext cx="612381" cy="612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E4685-2DB9-4CB1-9164-87B5FAE43C08}">
      <dsp:nvSpPr>
        <dsp:cNvPr id="0" name=""/>
        <dsp:cNvSpPr/>
      </dsp:nvSpPr>
      <dsp:spPr>
        <a:xfrm>
          <a:off x="3011738" y="2086598"/>
          <a:ext cx="2026745" cy="17652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Формы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работы с детьми</a:t>
          </a:r>
          <a:endParaRPr lang="ru-RU" sz="1800" b="1" kern="1200" dirty="0"/>
        </a:p>
      </dsp:txBody>
      <dsp:txXfrm>
        <a:off x="3011738" y="2086598"/>
        <a:ext cx="2026745" cy="1765214"/>
      </dsp:txXfrm>
    </dsp:sp>
    <dsp:sp modelId="{A02A2E7C-619C-4AF6-9F2A-3E578580C793}">
      <dsp:nvSpPr>
        <dsp:cNvPr id="0" name=""/>
        <dsp:cNvSpPr/>
      </dsp:nvSpPr>
      <dsp:spPr>
        <a:xfrm rot="16200000">
          <a:off x="3876061" y="1918960"/>
          <a:ext cx="298099" cy="37177"/>
        </a:xfrm>
        <a:custGeom>
          <a:avLst/>
          <a:gdLst/>
          <a:ahLst/>
          <a:cxnLst/>
          <a:rect l="0" t="0" r="0" b="0"/>
          <a:pathLst>
            <a:path>
              <a:moveTo>
                <a:pt x="0" y="18588"/>
              </a:moveTo>
              <a:lnTo>
                <a:pt x="298099" y="185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017658" y="1930096"/>
        <a:ext cx="14904" cy="14904"/>
      </dsp:txXfrm>
    </dsp:sp>
    <dsp:sp modelId="{65F692DA-3A10-4DCB-BD36-9C3C61BF7D1C}">
      <dsp:nvSpPr>
        <dsp:cNvPr id="0" name=""/>
        <dsp:cNvSpPr/>
      </dsp:nvSpPr>
      <dsp:spPr>
        <a:xfrm>
          <a:off x="2644633" y="-142875"/>
          <a:ext cx="2760956" cy="19313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Проектная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Продуктивная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smtClean="0">
              <a:latin typeface="+mj-lt"/>
            </a:rPr>
            <a:t>"Волшебный мир семьи", "Домашние животные", "Берегите птиц зимой", "Я и мои друзья</a:t>
          </a:r>
          <a:r>
            <a:rPr lang="ru-RU" sz="1400" b="0" kern="1200" smtClean="0">
              <a:latin typeface="Comic Sans MS" panose="030F0702030302020204" pitchFamily="66" charset="0"/>
            </a:rPr>
            <a:t>"</a:t>
          </a:r>
          <a:endParaRPr lang="ru-RU" sz="1400" b="0" kern="1200" dirty="0"/>
        </a:p>
      </dsp:txBody>
      <dsp:txXfrm>
        <a:off x="2644633" y="-142875"/>
        <a:ext cx="2760956" cy="1931374"/>
      </dsp:txXfrm>
    </dsp:sp>
    <dsp:sp modelId="{96FF94BF-44D8-4651-B68B-C3340485CB18}">
      <dsp:nvSpPr>
        <dsp:cNvPr id="0" name=""/>
        <dsp:cNvSpPr/>
      </dsp:nvSpPr>
      <dsp:spPr>
        <a:xfrm rot="9720000">
          <a:off x="4814916" y="2667406"/>
          <a:ext cx="163654" cy="37177"/>
        </a:xfrm>
        <a:custGeom>
          <a:avLst/>
          <a:gdLst/>
          <a:ahLst/>
          <a:cxnLst/>
          <a:rect l="0" t="0" r="0" b="0"/>
          <a:pathLst>
            <a:path>
              <a:moveTo>
                <a:pt x="0" y="18588"/>
              </a:moveTo>
              <a:lnTo>
                <a:pt x="163654" y="185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720000">
        <a:off x="4892652" y="2681903"/>
        <a:ext cx="8182" cy="8182"/>
      </dsp:txXfrm>
    </dsp:sp>
    <dsp:sp modelId="{47FBAB78-A720-4056-A15F-093F6857BCAD}">
      <dsp:nvSpPr>
        <dsp:cNvPr id="0" name=""/>
        <dsp:cNvSpPr/>
      </dsp:nvSpPr>
      <dsp:spPr>
        <a:xfrm>
          <a:off x="4711514" y="1267120"/>
          <a:ext cx="2709877" cy="207762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Игровая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Деятельность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Д/И:"Наряди маму", "Мой папа самый умелый" "Назови ласково"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СРИ:"Семья", "Дочки-матери", "Автобус" </a:t>
          </a:r>
          <a:endParaRPr lang="ru-RU" sz="1200" kern="1200" dirty="0"/>
        </a:p>
      </dsp:txBody>
      <dsp:txXfrm>
        <a:off x="4711514" y="1267120"/>
        <a:ext cx="2709877" cy="2077625"/>
      </dsp:txXfrm>
    </dsp:sp>
    <dsp:sp modelId="{72C79E87-85CF-4EA6-8069-6F7F0E0A65B3}">
      <dsp:nvSpPr>
        <dsp:cNvPr id="0" name=""/>
        <dsp:cNvSpPr/>
      </dsp:nvSpPr>
      <dsp:spPr>
        <a:xfrm rot="3240000">
          <a:off x="4522135" y="3784468"/>
          <a:ext cx="217609" cy="37177"/>
        </a:xfrm>
        <a:custGeom>
          <a:avLst/>
          <a:gdLst/>
          <a:ahLst/>
          <a:cxnLst/>
          <a:rect l="0" t="0" r="0" b="0"/>
          <a:pathLst>
            <a:path>
              <a:moveTo>
                <a:pt x="0" y="18588"/>
              </a:moveTo>
              <a:lnTo>
                <a:pt x="217609" y="185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240000">
        <a:off x="4625499" y="3797617"/>
        <a:ext cx="10880" cy="10880"/>
      </dsp:txXfrm>
    </dsp:sp>
    <dsp:sp modelId="{B57B0EB4-6858-4778-9E11-993AE1C01F9F}">
      <dsp:nvSpPr>
        <dsp:cNvPr id="0" name=""/>
        <dsp:cNvSpPr/>
      </dsp:nvSpPr>
      <dsp:spPr>
        <a:xfrm>
          <a:off x="3719529" y="3825940"/>
          <a:ext cx="3134400" cy="175946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Праздники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Досуги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"Моя бабушка", " Праздник мам".  "Рождество -колдовство", "Масленица", "Спортивная семья</a:t>
          </a:r>
          <a:r>
            <a:rPr lang="ru-RU" sz="900" kern="1200" smtClean="0"/>
            <a:t>" </a:t>
          </a:r>
          <a:endParaRPr lang="ru-RU" sz="900" kern="1200" dirty="0"/>
        </a:p>
      </dsp:txBody>
      <dsp:txXfrm>
        <a:off x="3719529" y="3825940"/>
        <a:ext cx="3134400" cy="1759469"/>
      </dsp:txXfrm>
    </dsp:sp>
    <dsp:sp modelId="{BC0C43D1-421F-4F98-8D9A-BA3E188A3A25}">
      <dsp:nvSpPr>
        <dsp:cNvPr id="0" name=""/>
        <dsp:cNvSpPr/>
      </dsp:nvSpPr>
      <dsp:spPr>
        <a:xfrm rot="8018719">
          <a:off x="3269802" y="3675665"/>
          <a:ext cx="127520" cy="37177"/>
        </a:xfrm>
        <a:custGeom>
          <a:avLst/>
          <a:gdLst/>
          <a:ahLst/>
          <a:cxnLst/>
          <a:rect l="0" t="0" r="0" b="0"/>
          <a:pathLst>
            <a:path>
              <a:moveTo>
                <a:pt x="0" y="18588"/>
              </a:moveTo>
              <a:lnTo>
                <a:pt x="127520" y="185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8018719">
        <a:off x="3330374" y="3691066"/>
        <a:ext cx="6376" cy="6376"/>
      </dsp:txXfrm>
    </dsp:sp>
    <dsp:sp modelId="{C5697A3E-F9AD-4E7C-9797-E0F620FD5BAD}">
      <dsp:nvSpPr>
        <dsp:cNvPr id="0" name=""/>
        <dsp:cNvSpPr/>
      </dsp:nvSpPr>
      <dsp:spPr>
        <a:xfrm>
          <a:off x="891757" y="3604676"/>
          <a:ext cx="3181582" cy="19636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Беседы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«У меня дружная семья", "Моя любимая бабушка (дедушка)", "Как мы провели выходной день", "Чем я могу порадовать маму (папу, бабушку, дедушку)"</a:t>
          </a:r>
          <a:endParaRPr lang="ru-RU" sz="1400" kern="1200" dirty="0"/>
        </a:p>
      </dsp:txBody>
      <dsp:txXfrm>
        <a:off x="891757" y="3604676"/>
        <a:ext cx="3181582" cy="1963633"/>
      </dsp:txXfrm>
    </dsp:sp>
    <dsp:sp modelId="{CD661201-987C-4AA1-8D6C-7CBB0CE80AC7}">
      <dsp:nvSpPr>
        <dsp:cNvPr id="0" name=""/>
        <dsp:cNvSpPr/>
      </dsp:nvSpPr>
      <dsp:spPr>
        <a:xfrm rot="947376">
          <a:off x="3057039" y="2708546"/>
          <a:ext cx="224041" cy="37177"/>
        </a:xfrm>
        <a:custGeom>
          <a:avLst/>
          <a:gdLst/>
          <a:ahLst/>
          <a:cxnLst/>
          <a:rect l="0" t="0" r="0" b="0"/>
          <a:pathLst>
            <a:path>
              <a:moveTo>
                <a:pt x="0" y="18588"/>
              </a:moveTo>
              <a:lnTo>
                <a:pt x="224041" y="1858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47376">
        <a:off x="3163459" y="2721534"/>
        <a:ext cx="11202" cy="11202"/>
      </dsp:txXfrm>
    </dsp:sp>
    <dsp:sp modelId="{3028444B-49C9-4B6C-9F87-5247E78804F8}">
      <dsp:nvSpPr>
        <dsp:cNvPr id="0" name=""/>
        <dsp:cNvSpPr/>
      </dsp:nvSpPr>
      <dsp:spPr>
        <a:xfrm>
          <a:off x="540658" y="1307914"/>
          <a:ext cx="2824547" cy="215066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НОД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«Пожилые люди», «Моя мама- лучше всех», «Дети и родители»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40658" y="1307914"/>
        <a:ext cx="2824547" cy="215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openxmlformats.org/officeDocument/2006/relationships/image" Target="../media/image21.png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B4EDA-8A5F-4CE9-AF01-AD14E497D979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D0D32-EFEB-4521-901E-17791D6F6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01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D0D32-EFEB-4521-901E-17791D6F6DF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886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.jpeg"/><Relationship Id="rId10" Type="http://schemas.openxmlformats.org/officeDocument/2006/relationships/image" Target="../media/image32.emf"/><Relationship Id="rId4" Type="http://schemas.microsoft.com/office/2007/relationships/hdphoto" Target="../media/hdphoto1.wdp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13.jpeg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1.png"/><Relationship Id="rId5" Type="http://schemas.openxmlformats.org/officeDocument/2006/relationships/diagramData" Target="../diagrams/data1.xml"/><Relationship Id="rId10" Type="http://schemas.openxmlformats.org/officeDocument/2006/relationships/image" Target="../media/image10.jpeg"/><Relationship Id="rId4" Type="http://schemas.openxmlformats.org/officeDocument/2006/relationships/image" Target="../media/image2.jpeg"/><Relationship Id="rId9" Type="http://schemas.microsoft.com/office/2007/relationships/diagramDrawing" Target="../diagrams/drawing1.xml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19.jpeg"/><Relationship Id="rId10" Type="http://schemas.microsoft.com/office/2007/relationships/diagramDrawing" Target="../diagrams/drawing3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.jpe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jpe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2743" y="404664"/>
            <a:ext cx="7221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Натёртышева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Ольга Владимировна.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231" y="1076543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508B8"/>
                </a:solidFill>
                <a:latin typeface="+mj-lt"/>
              </a:rPr>
              <a:t>                </a:t>
            </a:r>
            <a:r>
              <a:rPr lang="ru-RU" b="1" i="1" dirty="0" smtClean="0">
                <a:solidFill>
                  <a:srgbClr val="1508B8"/>
                </a:solidFill>
                <a:latin typeface="Georgia" pitchFamily="18" charset="0"/>
              </a:rPr>
              <a:t>Педагогическое кредо: </a:t>
            </a:r>
          </a:p>
          <a:p>
            <a:r>
              <a:rPr lang="ru-RU" b="1" dirty="0" smtClean="0">
                <a:latin typeface="Georgia" pitchFamily="18" charset="0"/>
              </a:rPr>
              <a:t>Моя </a:t>
            </a:r>
            <a:r>
              <a:rPr lang="ru-RU" b="1" dirty="0">
                <a:latin typeface="Georgia" pitchFamily="18" charset="0"/>
              </a:rPr>
              <a:t>работа – любовь с заботой!!!</a:t>
            </a:r>
            <a:br>
              <a:rPr lang="ru-RU" b="1" dirty="0">
                <a:latin typeface="Georgia" pitchFamily="18" charset="0"/>
              </a:rPr>
            </a:br>
            <a:r>
              <a:rPr lang="ru-RU" b="1" dirty="0">
                <a:latin typeface="Georgia" pitchFamily="18" charset="0"/>
              </a:rPr>
              <a:t>Только творчество укажет путь к успеху!</a:t>
            </a:r>
          </a:p>
        </p:txBody>
      </p:sp>
      <p:sp>
        <p:nvSpPr>
          <p:cNvPr id="7" name="Прямоугольник 6"/>
          <p:cNvSpPr/>
          <p:nvPr/>
        </p:nvSpPr>
        <p:spPr>
          <a:xfrm rot="511595">
            <a:off x="4411283" y="37115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+mj-lt"/>
              </a:rPr>
              <a:t>МБДОУ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"Детский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сад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№14"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 </a:t>
            </a: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" name="Picture 4" descr="http://ds14gor.dounn.ru/sites/default/files/%D0%B7%D0%B4%D0%B0%D0%BD%D0%B8%D0%B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672" y="1231079"/>
            <a:ext cx="4138882" cy="23384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9" name="Picture 2" descr="http://ds14gor.dounn.ru/sites/default/files/styles/medium/public/%D0%BD%D0%B0%D1%82%D0%B5%D1%80%D1%82%D1%8B%D1%88%D0%B5%D0%B2%D0%B0.jpg?itok=lSHnsZ4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343" y="2276872"/>
            <a:ext cx="2376264" cy="30044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234614" y="5112668"/>
            <a:ext cx="52099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1508B8"/>
              </a:solidFill>
              <a:latin typeface="Georgia" pitchFamily="18" charset="0"/>
            </a:endParaRPr>
          </a:p>
          <a:p>
            <a:r>
              <a:rPr lang="ru-RU" b="1" i="1" dirty="0" smtClean="0">
                <a:solidFill>
                  <a:srgbClr val="1508B8"/>
                </a:solidFill>
                <a:latin typeface="Georgia" pitchFamily="18" charset="0"/>
              </a:rPr>
              <a:t>Воспитатель </a:t>
            </a:r>
            <a:r>
              <a:rPr lang="ru-RU" b="1" i="1" dirty="0" smtClean="0">
                <a:solidFill>
                  <a:srgbClr val="1508B8"/>
                </a:solidFill>
                <a:latin typeface="+mj-lt"/>
              </a:rPr>
              <a:t> </a:t>
            </a:r>
            <a:r>
              <a:rPr lang="ru-RU" b="1" dirty="0" smtClean="0">
                <a:latin typeface="Georgia" pitchFamily="18" charset="0"/>
              </a:rPr>
              <a:t>МБДОУ «Детский сад №14</a:t>
            </a:r>
            <a:r>
              <a:rPr lang="ru-RU" b="1" dirty="0" smtClean="0">
                <a:latin typeface="+mj-lt"/>
              </a:rPr>
              <a:t>»</a:t>
            </a:r>
          </a:p>
          <a:p>
            <a:r>
              <a:rPr lang="ru-RU" b="1" i="1" dirty="0" smtClean="0">
                <a:solidFill>
                  <a:srgbClr val="1508B8"/>
                </a:solidFill>
                <a:latin typeface="Georgia" pitchFamily="18" charset="0"/>
              </a:rPr>
              <a:t>Педагогический стаж</a:t>
            </a:r>
            <a:r>
              <a:rPr lang="ru-RU" b="1" dirty="0" smtClean="0">
                <a:latin typeface="+mj-lt"/>
              </a:rPr>
              <a:t>: </a:t>
            </a:r>
            <a:r>
              <a:rPr lang="ru-RU" b="1" dirty="0" smtClean="0">
                <a:latin typeface="Georgia" pitchFamily="18" charset="0"/>
              </a:rPr>
              <a:t>6 лет</a:t>
            </a:r>
          </a:p>
          <a:p>
            <a:r>
              <a:rPr lang="ru-RU" b="1" i="1" dirty="0" smtClean="0">
                <a:solidFill>
                  <a:srgbClr val="1508B8"/>
                </a:solidFill>
                <a:latin typeface="Georgia" pitchFamily="18" charset="0"/>
              </a:rPr>
              <a:t>Квалификационная </a:t>
            </a:r>
            <a:r>
              <a:rPr lang="ru-RU" b="1" i="1" dirty="0">
                <a:solidFill>
                  <a:srgbClr val="1508B8"/>
                </a:solidFill>
                <a:latin typeface="Georgia" pitchFamily="18" charset="0"/>
              </a:rPr>
              <a:t>категория</a:t>
            </a:r>
            <a:r>
              <a:rPr lang="ru-RU" b="1" dirty="0">
                <a:latin typeface="+mj-lt"/>
              </a:rPr>
              <a:t>: </a:t>
            </a:r>
            <a:r>
              <a:rPr lang="ru-RU" b="1" dirty="0" smtClean="0">
                <a:latin typeface="+mj-lt"/>
              </a:rPr>
              <a:t>первая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159"/>
          <a:stretch/>
        </p:blipFill>
        <p:spPr>
          <a:xfrm>
            <a:off x="5004048" y="4005064"/>
            <a:ext cx="1579215" cy="2213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Left"/>
            <a:lightRig rig="threePt" dir="t"/>
          </a:scene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963" y="4219626"/>
            <a:ext cx="1630472" cy="2305718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2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771800" y="188640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Деятельностный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аспект личного вклада в развитие  образования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1454" y="299695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Проблема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Необходим материал, чтобы повышать интерес детей к семье.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Цель: По результатам проектной деятельности оформить семейный альбом.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Задачи: 1. Сформировать у детей интерес к своей семье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Воспитать уважение к членам семьи.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В детском саду создать условия для обобщения материала, т.е. снимков.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Привлечь родителей к работе над проектом.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Мероприятия по решению задач: (основной этап)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1.- Занятия, беседы на темы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Моя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семья", "Моя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мама, мой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папа", "Отдыхаем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всей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семьей" ,"Старшие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члены семьи (бабушка, дедушка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)", "Хозяйство семьи",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Д/игры: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"Чей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ребёнок, угадай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?" "Найди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сходства и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различия", "Кто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кого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?"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другие.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Досуги с привлечением членов семьи: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"Моя бабушка", "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Праздник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мам".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2.- Совместная работа по оформлению семейного альбома с использованием домашнего фотоархива.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3.-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-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Индивидуальные беседы и консультации для родителей: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"Роль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семьи в воспитании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ребёнка", "Старшее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поколение в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семье"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др.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Результат: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Генеалогическое дерево семьи и семейный альбом (по выбору)</a:t>
            </a:r>
          </a:p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Форма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презентации: Представление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продукта родителям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детям, 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воспитанникам.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799"/>
            <a:ext cx="2229327" cy="16719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77356" y="1827981"/>
            <a:ext cx="85892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Название проекта: </a:t>
            </a:r>
            <a:r>
              <a:rPr lang="ru-RU" sz="14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"Волшебный </a:t>
            </a:r>
            <a:r>
              <a:rPr lang="ru-RU" sz="14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мир </a:t>
            </a:r>
            <a:r>
              <a:rPr lang="ru-RU" sz="14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семьи".</a:t>
            </a:r>
            <a:r>
              <a:rPr lang="ru-RU" sz="14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 проекта: Информационно - </a:t>
            </a:r>
            <a:r>
              <a:rPr 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практикоориентированный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участники собирают информацию, снимки, обсуждают, реализуют, в результате оформляют семейный альбом.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Участники проекта: Дети младшего дошкольного возраста, воспитатель, родители.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Продолжительность проекта: Краткосрочный.</a:t>
            </a: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80846" y="1120675"/>
            <a:ext cx="6483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+mj-lt"/>
              </a:rPr>
              <a:t>Проекты: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"Волшебный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мир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семьи", "Домашние животные", "Берегите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птиц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зимой", "Я и мои друзья</a:t>
            </a:r>
            <a:r>
              <a:rPr lang="ru-RU" sz="1600" dirty="0" smtClean="0">
                <a:latin typeface="Comic Sans MS" panose="030F0702030302020204" pitchFamily="66" charset="0"/>
              </a:rPr>
              <a:t>"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1028" name="Picture 4" descr="I:\DCIM\105_FUJI\DSCF56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762926"/>
            <a:ext cx="2232248" cy="1674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84125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3127" y="260648"/>
            <a:ext cx="81093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Диапазон личного вклада   в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образования и степень его новизны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647312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+mj-lt"/>
              </a:rPr>
              <a:t>Диапазон</a:t>
            </a:r>
            <a:r>
              <a:rPr lang="ru-RU" b="1" dirty="0" smtClean="0">
                <a:latin typeface="+mj-lt"/>
              </a:rPr>
              <a:t> </a:t>
            </a:r>
            <a:r>
              <a:rPr lang="ru-RU" b="1" dirty="0">
                <a:latin typeface="+mj-lt"/>
              </a:rPr>
              <a:t>моего опыта работы по нравственно-патриотическому воспитанию    </a:t>
            </a:r>
            <a:endParaRPr lang="ru-RU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имеет </a:t>
            </a:r>
            <a:r>
              <a:rPr lang="ru-RU" b="1" dirty="0">
                <a:latin typeface="+mj-lt"/>
              </a:rPr>
              <a:t>отношение к начальному этапу дошкольного образования  и осуществляется в </a:t>
            </a:r>
            <a:r>
              <a:rPr lang="ru-RU" b="1" dirty="0" smtClean="0">
                <a:latin typeface="+mj-lt"/>
              </a:rPr>
              <a:t>НОД, </a:t>
            </a:r>
            <a:r>
              <a:rPr lang="ru-RU" b="1" dirty="0">
                <a:latin typeface="+mj-lt"/>
              </a:rPr>
              <a:t>в совместной </a:t>
            </a:r>
            <a:r>
              <a:rPr lang="ru-RU" b="1" dirty="0" smtClean="0">
                <a:latin typeface="+mj-lt"/>
              </a:rPr>
              <a:t>со взрослыми и </a:t>
            </a:r>
            <a:r>
              <a:rPr lang="ru-RU" b="1" dirty="0">
                <a:latin typeface="+mj-lt"/>
              </a:rPr>
              <a:t>в самостоятельной деятельностях, для которых создана </a:t>
            </a:r>
            <a:r>
              <a:rPr lang="ru-RU" b="1" dirty="0" smtClean="0">
                <a:latin typeface="+mj-lt"/>
              </a:rPr>
              <a:t>РППС,  </a:t>
            </a:r>
            <a:r>
              <a:rPr lang="ru-RU" b="1" dirty="0">
                <a:latin typeface="+mj-lt"/>
              </a:rPr>
              <a:t>в зависимости от изучаемого содержания в соответствии с календарно–тематическим планированием</a:t>
            </a:r>
            <a:r>
              <a:rPr lang="ru-RU" b="1" dirty="0" smtClean="0">
                <a:latin typeface="+mj-lt"/>
              </a:rPr>
              <a:t>.</a:t>
            </a:r>
            <a:endParaRPr lang="ru-RU" b="1" dirty="0">
              <a:latin typeface="+mj-lt"/>
            </a:endParaRPr>
          </a:p>
        </p:txBody>
      </p:sp>
      <p:pic>
        <p:nvPicPr>
          <p:cNvPr id="10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253" y="1964334"/>
            <a:ext cx="2432941" cy="1991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787" y="4247808"/>
            <a:ext cx="82584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Новизна</a:t>
            </a:r>
            <a:r>
              <a:rPr lang="ru-RU" b="1" dirty="0">
                <a:latin typeface="+mj-lt"/>
                <a:ea typeface="Calibri"/>
                <a:cs typeface="Times New Roman"/>
              </a:rPr>
              <a:t> опыта работы заключается в том, что предлагаемый подход к   нравственно-патриотическому воспитанию     обеспечивает использование с родителями различных форм сотрудничества и совместного творчества, исходя из индивидуально-дифференцированного подхода к семьям,   ориентирован на интересы и возможности каждого ребенка и учитывает социальную ситуацию его развития,  что в полной мере соответствует идеологии личностно-ориентированного  подхода  </a:t>
            </a:r>
            <a:endParaRPr lang="ru-RU" sz="1400" b="1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001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" y="27384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44624"/>
            <a:ext cx="7740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+mj-lt"/>
              </a:rPr>
              <a:t>Результативность  профессиональной педагогической деятельности и достигнутые эффекты</a:t>
            </a:r>
            <a:endParaRPr lang="ru-RU" sz="28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1828" y="1295541"/>
            <a:ext cx="40221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b="1" dirty="0" smtClean="0">
                <a:latin typeface="+mj-lt"/>
              </a:rPr>
              <a:t>     Дети </a:t>
            </a:r>
            <a:r>
              <a:rPr lang="ru-RU" sz="1600" b="1" dirty="0">
                <a:latin typeface="+mj-lt"/>
              </a:rPr>
              <a:t>знают всех членов семьи, помогают старшим по дому,   с удовольствие рассказывают о своих родителях, о совместных играх и развлечениях, о делах, которые они выполняют вместе с ними. Знают, в каком городе живут, где находится их </a:t>
            </a:r>
            <a:r>
              <a:rPr lang="ru-RU" sz="1600" b="1" dirty="0" smtClean="0">
                <a:latin typeface="+mj-lt"/>
              </a:rPr>
              <a:t>дом, свой адрес. </a:t>
            </a:r>
            <a:r>
              <a:rPr lang="ru-RU" sz="1600" b="1" dirty="0">
                <a:latin typeface="+mj-lt"/>
              </a:rPr>
              <a:t>Осознают, что они россияне, что их страна самая большая и могучая. </a:t>
            </a:r>
            <a:r>
              <a:rPr lang="ru-RU" sz="1600" b="1" dirty="0" smtClean="0">
                <a:latin typeface="+mj-lt"/>
              </a:rPr>
              <a:t>Дети </a:t>
            </a:r>
            <a:r>
              <a:rPr lang="ru-RU" sz="1600" b="1" dirty="0">
                <a:latin typeface="+mj-lt"/>
              </a:rPr>
              <a:t>в активной речи используют </a:t>
            </a:r>
            <a:r>
              <a:rPr lang="ru-RU" sz="1600" b="1" dirty="0" err="1">
                <a:latin typeface="+mj-lt"/>
              </a:rPr>
              <a:t>потешки</a:t>
            </a:r>
            <a:r>
              <a:rPr lang="ru-RU" sz="1600" b="1" dirty="0">
                <a:latin typeface="+mj-lt"/>
              </a:rPr>
              <a:t>, считалки, загадки</a:t>
            </a:r>
            <a:r>
              <a:rPr lang="ru-RU" sz="1600" b="1" dirty="0" smtClean="0">
                <a:latin typeface="+mj-lt"/>
              </a:rPr>
              <a:t>;  </a:t>
            </a:r>
            <a:r>
              <a:rPr lang="ru-RU" sz="1600" b="1" dirty="0">
                <a:latin typeface="+mj-lt"/>
              </a:rPr>
              <a:t>сформировано умение играть в русские народные подвижные игры</a:t>
            </a:r>
            <a:endParaRPr lang="ru-RU" sz="1600" b="1" dirty="0" smtClean="0">
              <a:latin typeface="+mj-lt"/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87690883"/>
              </p:ext>
            </p:extLst>
          </p:nvPr>
        </p:nvGraphicFramePr>
        <p:xfrm>
          <a:off x="4118273" y="3902930"/>
          <a:ext cx="4686150" cy="2118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78417208"/>
              </p:ext>
            </p:extLst>
          </p:nvPr>
        </p:nvGraphicFramePr>
        <p:xfrm>
          <a:off x="4571999" y="1659912"/>
          <a:ext cx="4053358" cy="196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180914" y="3623855"/>
            <a:ext cx="4927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+mj-lt"/>
              </a:rPr>
              <a:t>Рис. </a:t>
            </a:r>
            <a:r>
              <a:rPr lang="ru-RU" sz="1400" b="1" dirty="0" smtClean="0">
                <a:latin typeface="+mj-lt"/>
              </a:rPr>
              <a:t>1 </a:t>
            </a:r>
            <a:r>
              <a:rPr lang="ru-RU" sz="1400" b="1" dirty="0">
                <a:latin typeface="+mj-lt"/>
              </a:rPr>
              <a:t>Эффективность работы с </a:t>
            </a:r>
            <a:r>
              <a:rPr lang="ru-RU" sz="1400" b="1" dirty="0" smtClean="0">
                <a:latin typeface="+mj-lt"/>
              </a:rPr>
              <a:t> детьми  </a:t>
            </a:r>
            <a:r>
              <a:rPr lang="ru-RU" sz="1400" b="1" dirty="0">
                <a:latin typeface="+mj-lt"/>
              </a:rPr>
              <a:t>по  нравственно-патриотическому воспитанию</a:t>
            </a:r>
            <a:endParaRPr lang="ru-RU" sz="1400" dirty="0"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61717" y="6021288"/>
            <a:ext cx="5100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+mj-lt"/>
              </a:rPr>
              <a:t>Рис. </a:t>
            </a:r>
            <a:r>
              <a:rPr lang="ru-RU" sz="1400" b="1" dirty="0" smtClean="0">
                <a:latin typeface="+mj-lt"/>
              </a:rPr>
              <a:t>2 </a:t>
            </a:r>
            <a:r>
              <a:rPr lang="ru-RU" sz="1400" b="1" dirty="0">
                <a:latin typeface="+mj-lt"/>
              </a:rPr>
              <a:t>Динамика взаимодействия с родителями  в деле нравственно-патриотического воспитания</a:t>
            </a:r>
            <a:endParaRPr lang="ru-RU" sz="1400" dirty="0"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64088" y="1376273"/>
            <a:ext cx="20553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+mj-lt"/>
              </a:rPr>
              <a:t>Методики Л.В. Левиной</a:t>
            </a:r>
          </a:p>
        </p:txBody>
      </p:sp>
      <p:pic>
        <p:nvPicPr>
          <p:cNvPr id="2050" name="Picture 2" descr="I:\DCIM\105_FUJI\DSCF56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4509120"/>
            <a:ext cx="2592288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81718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3437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03648" y="242645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B050"/>
                </a:solidFill>
                <a:latin typeface="+mj-lt"/>
              </a:rPr>
              <a:t>Транслируемость</a:t>
            </a:r>
            <a:r>
              <a:rPr lang="ru-RU" sz="2800" b="1" dirty="0" smtClean="0">
                <a:solidFill>
                  <a:srgbClr val="00B050"/>
                </a:solidFill>
                <a:latin typeface="+mj-lt"/>
              </a:rPr>
              <a:t> практических достижений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+mj-lt"/>
              </a:rPr>
              <a:t>профессиональной деятельности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498" y="4535271"/>
            <a:ext cx="1414886" cy="1980839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592" y="4509121"/>
            <a:ext cx="1439235" cy="203528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130" y="4575249"/>
            <a:ext cx="1392038" cy="196915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3126" y="1433390"/>
            <a:ext cx="674120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altLang="ru-RU" b="1" u="sng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Адресная направленност</a:t>
            </a:r>
            <a:r>
              <a:rPr lang="ru-RU" altLang="ru-RU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ь –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altLang="ru-RU" b="1" dirty="0">
                <a:latin typeface="+mj-lt"/>
                <a:cs typeface="Times New Roman" pitchFamily="18" charset="0"/>
              </a:rPr>
              <a:t> опыт доступен педагогу с любым опытом работы и может быть совместим с любыми образовательными технологиями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811020" y="2737862"/>
            <a:ext cx="1306195" cy="979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9496"/>
          <a:stretch/>
        </p:blipFill>
        <p:spPr bwMode="auto">
          <a:xfrm>
            <a:off x="812726" y="4869160"/>
            <a:ext cx="1418044" cy="1551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оле 31"/>
          <p:cNvSpPr txBox="1"/>
          <p:nvPr/>
        </p:nvSpPr>
        <p:spPr>
          <a:xfrm>
            <a:off x="1123317" y="4511620"/>
            <a:ext cx="868316" cy="12112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" baseline="0" dirty="0">
                <a:solidFill>
                  <a:srgbClr val="A6A6A6"/>
                </a:solidFill>
                <a:effectLst/>
                <a:latin typeface="Times New Roman"/>
                <a:ea typeface="Calibri"/>
                <a:cs typeface="Times New Roman"/>
              </a:rPr>
              <a:t>Проект по нравственно-патриотическому воспитанию</a:t>
            </a:r>
            <a:endParaRPr lang="ru-RU" sz="200" baseline="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" baseline="0" dirty="0">
                <a:solidFill>
                  <a:srgbClr val="A6A6A6"/>
                </a:solidFill>
                <a:effectLst/>
                <a:ea typeface="Calibri"/>
                <a:cs typeface="Times New Roman"/>
              </a:rPr>
              <a:t> </a:t>
            </a:r>
            <a:endParaRPr lang="ru-RU" sz="200" baseline="0" dirty="0">
              <a:effectLst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2465" y="2920140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Презентация "Предметно-развивающая </a:t>
            </a:r>
            <a:r>
              <a:rPr lang="ru-RU" b="1" dirty="0">
                <a:latin typeface="+mj-lt"/>
              </a:rPr>
              <a:t>среда </a:t>
            </a:r>
            <a:r>
              <a:rPr lang="ru-RU" b="1" dirty="0" smtClean="0">
                <a:latin typeface="+mj-lt"/>
              </a:rPr>
              <a:t>группы"  (педсовет ДОУ)</a:t>
            </a:r>
            <a:endParaRPr lang="ru-RU" b="1" dirty="0">
              <a:latin typeface="+mj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91420" y="3987408"/>
            <a:ext cx="63570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Материалы по проектной деятельности на собственном сайте  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81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46604" y="169476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+mj-lt"/>
              </a:rPr>
              <a:t>Литература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692696"/>
            <a:ext cx="67837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/>
            <a:r>
              <a:rPr lang="ru-RU" sz="1400" b="1" dirty="0">
                <a:latin typeface="+mj-lt"/>
              </a:rPr>
              <a:t>Александрова Е.Ю., Гордеева Е.П., Постникова М.П. Система патриотического воспитания в ДОУ, планирование, педагогические проекты, разработки тематических занятий и сценарии мероприятий. М.: Учитель, 2014. </a:t>
            </a:r>
          </a:p>
          <a:p>
            <a:pPr indent="360000"/>
            <a:r>
              <a:rPr lang="ru-RU" sz="1400" b="1" dirty="0">
                <a:latin typeface="+mj-lt"/>
              </a:rPr>
              <a:t>Баранникова О.Н. Уроки гражданственности и патриотизма в ДОУ: практическое пособие. М.: АРКТИ, 2007</a:t>
            </a:r>
            <a:r>
              <a:rPr lang="ru-RU" sz="1400" b="1" dirty="0" smtClean="0">
                <a:latin typeface="+mj-lt"/>
              </a:rPr>
              <a:t>.</a:t>
            </a:r>
          </a:p>
          <a:p>
            <a:pPr indent="360000"/>
            <a:r>
              <a:rPr lang="ru-RU" sz="1400" b="1" dirty="0" smtClean="0">
                <a:latin typeface="+mj-lt"/>
              </a:rPr>
              <a:t>Белая </a:t>
            </a:r>
            <a:r>
              <a:rPr lang="ru-RU" sz="1400" b="1" dirty="0">
                <a:latin typeface="+mj-lt"/>
              </a:rPr>
              <a:t>К.Ю. Художественно-эстетическое и социально-нравственное воспитание дошкольника, М.: Школьная пресса, 2010. </a:t>
            </a:r>
          </a:p>
          <a:p>
            <a:pPr indent="360000"/>
            <a:r>
              <a:rPr lang="ru-RU" sz="1400" b="1" dirty="0" err="1" smtClean="0">
                <a:latin typeface="+mj-lt"/>
              </a:rPr>
              <a:t>Доронова</a:t>
            </a:r>
            <a:r>
              <a:rPr lang="ru-RU" sz="1400" b="1" dirty="0" smtClean="0">
                <a:latin typeface="+mj-lt"/>
              </a:rPr>
              <a:t>  </a:t>
            </a:r>
            <a:r>
              <a:rPr lang="ru-RU" sz="1400" b="1" dirty="0">
                <a:latin typeface="+mj-lt"/>
              </a:rPr>
              <a:t>Т.Н., Дошкольное учреждение и семья – единое пространство детского развития. - М.: </a:t>
            </a:r>
            <a:r>
              <a:rPr lang="ru-RU" sz="1400" b="1" dirty="0" err="1">
                <a:latin typeface="+mj-lt"/>
              </a:rPr>
              <a:t>Линка</a:t>
            </a:r>
            <a:r>
              <a:rPr lang="ru-RU" sz="1400" b="1" dirty="0">
                <a:latin typeface="+mj-lt"/>
              </a:rPr>
              <a:t> – Пресс, 2004. </a:t>
            </a:r>
          </a:p>
          <a:p>
            <a:pPr indent="360000"/>
            <a:r>
              <a:rPr lang="ru-RU" sz="1400" b="1" dirty="0">
                <a:latin typeface="+mj-lt"/>
              </a:rPr>
              <a:t>Евдокимова Е.С. Педагогическая поддержка семьи в </a:t>
            </a:r>
            <a:r>
              <a:rPr lang="ru-RU" sz="1400" b="1" dirty="0" smtClean="0">
                <a:latin typeface="+mj-lt"/>
              </a:rPr>
              <a:t>воспитании дошкольника</a:t>
            </a:r>
            <a:r>
              <a:rPr lang="ru-RU" sz="1400" b="1" dirty="0">
                <a:latin typeface="+mj-lt"/>
              </a:rPr>
              <a:t>. – М.: ТЦ </a:t>
            </a:r>
            <a:r>
              <a:rPr lang="ru-RU" sz="1400" b="1" dirty="0" smtClean="0">
                <a:latin typeface="+mj-lt"/>
              </a:rPr>
              <a:t>"Сфера", 2005.</a:t>
            </a:r>
          </a:p>
          <a:p>
            <a:pPr indent="360000"/>
            <a:r>
              <a:rPr lang="ru-RU" sz="1400" b="1" dirty="0" err="1">
                <a:latin typeface="+mj-lt"/>
              </a:rPr>
              <a:t>З</a:t>
            </a:r>
            <a:r>
              <a:rPr lang="ru-RU" sz="1400" b="1" dirty="0" err="1" smtClean="0">
                <a:latin typeface="+mj-lt"/>
              </a:rPr>
              <a:t>еленова</a:t>
            </a:r>
            <a:r>
              <a:rPr lang="ru-RU" sz="1400" b="1" dirty="0" smtClean="0">
                <a:latin typeface="+mj-lt"/>
              </a:rPr>
              <a:t> </a:t>
            </a:r>
            <a:r>
              <a:rPr lang="ru-RU" sz="1400" b="1" dirty="0">
                <a:latin typeface="+mj-lt"/>
              </a:rPr>
              <a:t>Н.Г. Мы живем в России: </a:t>
            </a:r>
            <a:r>
              <a:rPr lang="ru-RU" sz="1400" b="1" dirty="0" smtClean="0">
                <a:latin typeface="+mj-lt"/>
              </a:rPr>
              <a:t>младшая </a:t>
            </a:r>
            <a:r>
              <a:rPr lang="ru-RU" sz="1400" b="1" dirty="0">
                <a:latin typeface="+mj-lt"/>
              </a:rPr>
              <a:t>группа. Мы живем в России: </a:t>
            </a:r>
            <a:r>
              <a:rPr lang="ru-RU" sz="1400" b="1" dirty="0" smtClean="0">
                <a:latin typeface="+mj-lt"/>
              </a:rPr>
              <a:t>средняя группа</a:t>
            </a:r>
            <a:r>
              <a:rPr lang="ru-RU" sz="1400" b="1" dirty="0">
                <a:latin typeface="+mj-lt"/>
              </a:rPr>
              <a:t>. М.: Скрипторий. 2003, 2008</a:t>
            </a:r>
            <a:r>
              <a:rPr lang="ru-RU" sz="1400" b="1" dirty="0" smtClean="0">
                <a:latin typeface="+mj-lt"/>
              </a:rPr>
              <a:t>.</a:t>
            </a:r>
          </a:p>
          <a:p>
            <a:pPr indent="360000"/>
            <a:r>
              <a:rPr lang="ru-RU" sz="1400" b="1" dirty="0">
                <a:latin typeface="+mj-lt"/>
              </a:rPr>
              <a:t>Как научить детей любить Родину: руководство для воспитателей </a:t>
            </a:r>
            <a:r>
              <a:rPr lang="ru-RU" sz="1400" b="1" dirty="0" smtClean="0">
                <a:latin typeface="+mj-lt"/>
              </a:rPr>
              <a:t>/ </a:t>
            </a:r>
            <a:r>
              <a:rPr lang="ru-RU" sz="1400" b="1" dirty="0">
                <a:latin typeface="+mj-lt"/>
              </a:rPr>
              <a:t>авт. – сост. </a:t>
            </a:r>
            <a:r>
              <a:rPr lang="ru-RU" sz="1400" b="1" dirty="0" err="1">
                <a:latin typeface="+mj-lt"/>
              </a:rPr>
              <a:t>Ю.Е.Антонов</a:t>
            </a:r>
            <a:r>
              <a:rPr lang="ru-RU" sz="1400" b="1" dirty="0">
                <a:latin typeface="+mj-lt"/>
              </a:rPr>
              <a:t>, Л.В. Левина и др. – М.:АРКТИ, 2003</a:t>
            </a:r>
            <a:r>
              <a:rPr lang="ru-RU" sz="1400" b="1" dirty="0" smtClean="0">
                <a:latin typeface="+mj-lt"/>
              </a:rPr>
              <a:t>.</a:t>
            </a:r>
          </a:p>
          <a:p>
            <a:pPr indent="360000"/>
            <a:r>
              <a:rPr lang="ru-RU" sz="1400" b="1" dirty="0" err="1" smtClean="0">
                <a:latin typeface="+mj-lt"/>
              </a:rPr>
              <a:t>Кондрыкинская</a:t>
            </a:r>
            <a:r>
              <a:rPr lang="ru-RU" sz="1400" b="1" dirty="0" smtClean="0">
                <a:latin typeface="+mj-lt"/>
              </a:rPr>
              <a:t>  Л.А</a:t>
            </a:r>
            <a:r>
              <a:rPr lang="ru-RU" sz="1400" b="1" dirty="0">
                <a:latin typeface="+mj-lt"/>
              </a:rPr>
              <a:t>. С чего начинается Родина? Опыт работы по патриотическому воспитанию в ДОУ. М.: Сфера, 2015. </a:t>
            </a:r>
            <a:endParaRPr lang="ru-RU" sz="1400" b="1" dirty="0" smtClean="0">
              <a:latin typeface="+mj-lt"/>
            </a:endParaRPr>
          </a:p>
          <a:p>
            <a:pPr indent="360000"/>
            <a:r>
              <a:rPr lang="ru-RU" sz="1400" b="1" dirty="0">
                <a:latin typeface="+mj-lt"/>
              </a:rPr>
              <a:t>Лебедева О.В. Этапы патриотического воспитания детей//</a:t>
            </a:r>
            <a:r>
              <a:rPr lang="ru-RU" sz="1400" b="1" dirty="0" smtClean="0">
                <a:latin typeface="+mj-lt"/>
              </a:rPr>
              <a:t>Управление ДОУ. </a:t>
            </a:r>
            <a:r>
              <a:rPr lang="ru-RU" sz="1400" b="1" dirty="0">
                <a:latin typeface="+mj-lt"/>
              </a:rPr>
              <a:t>– 2005. - №1</a:t>
            </a:r>
          </a:p>
          <a:p>
            <a:pPr indent="360000"/>
            <a:r>
              <a:rPr lang="ru-RU" sz="1400" b="1" dirty="0" err="1" smtClean="0">
                <a:latin typeface="+mj-lt"/>
              </a:rPr>
              <a:t>Маханева</a:t>
            </a:r>
            <a:r>
              <a:rPr lang="ru-RU" sz="1400" b="1" dirty="0" smtClean="0">
                <a:latin typeface="+mj-lt"/>
              </a:rPr>
              <a:t> </a:t>
            </a:r>
            <a:r>
              <a:rPr lang="ru-RU" sz="1400" b="1" dirty="0">
                <a:latin typeface="+mj-lt"/>
              </a:rPr>
              <a:t>М.Д. Нравственно-патриотическое воспитание дошкольников. – М.: ТЦ Сфера, 2009</a:t>
            </a:r>
            <a:r>
              <a:rPr lang="ru-RU" sz="1400" b="1" dirty="0" smtClean="0">
                <a:latin typeface="+mj-lt"/>
              </a:rPr>
              <a:t>.</a:t>
            </a:r>
          </a:p>
          <a:p>
            <a:pPr indent="360000"/>
            <a:r>
              <a:rPr lang="ru-RU" sz="1400" b="1" dirty="0" smtClean="0">
                <a:latin typeface="+mj-lt"/>
              </a:rPr>
              <a:t>Новицкая М.Ю. Патриотическое воспитание в детском саду. – М.: Сфера, 2005.</a:t>
            </a:r>
            <a:endParaRPr lang="ru-RU" sz="1400" b="1" dirty="0">
              <a:latin typeface="+mj-lt"/>
            </a:endParaRPr>
          </a:p>
          <a:p>
            <a:pPr indent="360000"/>
            <a:r>
              <a:rPr lang="ru-RU" sz="1400" b="1" dirty="0">
                <a:latin typeface="+mj-lt"/>
              </a:rPr>
              <a:t>Петрущенко Н.А., Зенченко Н.Е. Детский сад и семья – взаимодействие и сотрудничество. // Воспитатель ДОУ. 2012, </a:t>
            </a:r>
            <a:r>
              <a:rPr lang="ru-RU" sz="1400" b="1" dirty="0" smtClean="0">
                <a:latin typeface="+mj-lt"/>
              </a:rPr>
              <a:t>№ 6</a:t>
            </a:r>
          </a:p>
          <a:p>
            <a:pPr indent="360000"/>
            <a:r>
              <a:rPr lang="ru-RU" sz="1400" b="1" dirty="0" smtClean="0">
                <a:latin typeface="+mj-lt"/>
              </a:rPr>
              <a:t>Цветкова </a:t>
            </a:r>
            <a:r>
              <a:rPr lang="ru-RU" sz="1400" b="1" dirty="0">
                <a:latin typeface="+mj-lt"/>
              </a:rPr>
              <a:t>И.М. Любовь к Родине воспитывается с раннего </a:t>
            </a:r>
            <a:r>
              <a:rPr lang="ru-RU" sz="1400" b="1" dirty="0" smtClean="0">
                <a:latin typeface="+mj-lt"/>
              </a:rPr>
              <a:t>возраста //</a:t>
            </a:r>
            <a:r>
              <a:rPr lang="ru-RU" sz="1400" b="1" dirty="0">
                <a:latin typeface="+mj-lt"/>
              </a:rPr>
              <a:t>Управление </a:t>
            </a:r>
            <a:r>
              <a:rPr lang="ru-RU" sz="1400" b="1" dirty="0" smtClean="0">
                <a:latin typeface="+mj-lt"/>
              </a:rPr>
              <a:t>ДОУ. </a:t>
            </a:r>
            <a:r>
              <a:rPr lang="ru-RU" sz="1400" b="1" dirty="0">
                <a:latin typeface="+mj-lt"/>
              </a:rPr>
              <a:t>– 2005. - №1.</a:t>
            </a:r>
          </a:p>
        </p:txBody>
      </p:sp>
      <p:pic>
        <p:nvPicPr>
          <p:cNvPr id="8" name="Picture 2" descr="http://borzenko.ucoz.ua/9a9336ad2c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8520" y="1257551"/>
            <a:ext cx="2341961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293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514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2483768" y="404664"/>
            <a:ext cx="5256584" cy="1070576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0"/>
                <a:gd name="adj2" fmla="val 5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rtl="0"/>
            <a:r>
              <a:rPr lang="ru-RU" sz="3600" b="1" i="1" kern="1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/>
              </a:rPr>
              <a:t>Перспективы работы</a:t>
            </a:r>
            <a:endParaRPr lang="ru-RU" sz="3600" b="1" i="1" kern="1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/>
            </a:endParaRPr>
          </a:p>
        </p:txBody>
      </p:sp>
      <p:pic>
        <p:nvPicPr>
          <p:cNvPr id="11" name="Picture 9" descr="paste28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44374" y="1447719"/>
            <a:ext cx="3573503" cy="5104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paste28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5596" y="1547982"/>
            <a:ext cx="3384376" cy="49796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490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" y="10142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3723" y="33265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Презентация педагогического опыта 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37" y="980728"/>
            <a:ext cx="3470847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9071" y="1268760"/>
            <a:ext cx="48455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"Нравственно-патриотическое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воспитание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младших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дошкольников </a:t>
            </a:r>
            <a:endParaRPr lang="ru-RU" sz="24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в сотрудничестве  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с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семьёй"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8651" y="3645024"/>
            <a:ext cx="37851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"В </a:t>
            </a:r>
            <a:r>
              <a:rPr lang="ru-RU" altLang="ru-RU" b="1" dirty="0">
                <a:latin typeface="+mj-lt"/>
                <a:cs typeface="Arial" charset="0"/>
              </a:rPr>
              <a:t>вашей </a:t>
            </a:r>
            <a:r>
              <a:rPr lang="ru-RU" altLang="ru-RU" b="1" dirty="0" smtClean="0">
                <a:latin typeface="+mj-lt"/>
                <a:cs typeface="Arial" charset="0"/>
              </a:rPr>
              <a:t>семье  </a:t>
            </a:r>
            <a:r>
              <a:rPr lang="ru-RU" altLang="ru-RU" b="1" dirty="0">
                <a:latin typeface="+mj-lt"/>
                <a:cs typeface="Arial" charset="0"/>
              </a:rPr>
              <a:t>и под вашим руководством </a:t>
            </a:r>
            <a:endParaRPr lang="ru-RU" altLang="ru-RU" b="1" dirty="0" smtClean="0">
              <a:latin typeface="+mj-lt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растет </a:t>
            </a:r>
            <a:r>
              <a:rPr lang="ru-RU" altLang="ru-RU" b="1" dirty="0">
                <a:latin typeface="+mj-lt"/>
                <a:cs typeface="Arial" charset="0"/>
              </a:rPr>
              <a:t>будущий </a:t>
            </a:r>
            <a:endParaRPr lang="ru-RU" altLang="ru-RU" b="1" dirty="0" smtClean="0">
              <a:latin typeface="+mj-lt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гражданин</a:t>
            </a:r>
            <a:r>
              <a:rPr lang="ru-RU" altLang="ru-RU" b="1" dirty="0">
                <a:latin typeface="+mj-lt"/>
                <a:cs typeface="Arial" charset="0"/>
              </a:rPr>
              <a:t>. </a:t>
            </a:r>
            <a:endParaRPr lang="ru-RU" altLang="ru-RU" b="1" dirty="0" smtClean="0">
              <a:latin typeface="+mj-lt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Все</a:t>
            </a:r>
            <a:r>
              <a:rPr lang="ru-RU" altLang="ru-RU" b="1" dirty="0">
                <a:latin typeface="+mj-lt"/>
                <a:cs typeface="Arial" charset="0"/>
              </a:rPr>
              <a:t>, что </a:t>
            </a:r>
            <a:endParaRPr lang="ru-RU" altLang="ru-RU" b="1" dirty="0" smtClean="0">
              <a:latin typeface="+mj-lt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совершается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в </a:t>
            </a:r>
            <a:r>
              <a:rPr lang="ru-RU" altLang="ru-RU" b="1" dirty="0">
                <a:latin typeface="+mj-lt"/>
                <a:cs typeface="Arial" charset="0"/>
              </a:rPr>
              <a:t>стране, через </a:t>
            </a:r>
            <a:r>
              <a:rPr lang="ru-RU" altLang="ru-RU" b="1" dirty="0" smtClean="0">
                <a:latin typeface="+mj-lt"/>
                <a:cs typeface="Arial" charset="0"/>
              </a:rPr>
              <a:t>вашу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 </a:t>
            </a:r>
            <a:r>
              <a:rPr lang="ru-RU" altLang="ru-RU" b="1" dirty="0">
                <a:latin typeface="+mj-lt"/>
                <a:cs typeface="Arial" charset="0"/>
              </a:rPr>
              <a:t>душу и вашу </a:t>
            </a:r>
            <a:endParaRPr lang="ru-RU" altLang="ru-RU" b="1" dirty="0" smtClean="0">
              <a:latin typeface="+mj-lt"/>
              <a:cs typeface="Arial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+mj-lt"/>
                <a:cs typeface="Arial" charset="0"/>
              </a:rPr>
              <a:t>мысль </a:t>
            </a:r>
            <a:r>
              <a:rPr lang="ru-RU" altLang="ru-RU" b="1" dirty="0">
                <a:latin typeface="+mj-lt"/>
                <a:cs typeface="Arial" charset="0"/>
              </a:rPr>
              <a:t>должно приходить к </a:t>
            </a:r>
            <a:r>
              <a:rPr lang="ru-RU" altLang="ru-RU" b="1" dirty="0" smtClean="0">
                <a:latin typeface="+mj-lt"/>
                <a:cs typeface="Arial" charset="0"/>
              </a:rPr>
              <a:t>детям",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+mj-lt"/>
                <a:cs typeface="Arial" charset="0"/>
              </a:rPr>
              <a:t> </a:t>
            </a:r>
            <a:r>
              <a:rPr lang="ru-RU" altLang="ru-RU" b="1" dirty="0" smtClean="0">
                <a:latin typeface="+mj-lt"/>
                <a:cs typeface="Arial" charset="0"/>
              </a:rPr>
              <a:t>                     А.С. Макаренко </a:t>
            </a:r>
            <a:endParaRPr lang="ru-RU" altLang="ru-RU" b="1" dirty="0">
              <a:latin typeface="+mj-lt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4614" y="350100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+mj-lt"/>
              </a:rPr>
              <a:t>Нравственно-патриотическое 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воспитание </a:t>
            </a:r>
            <a:r>
              <a:rPr lang="ru-RU" b="1" dirty="0">
                <a:latin typeface="+mj-lt"/>
              </a:rPr>
              <a:t>– взаимодействие </a:t>
            </a:r>
            <a:r>
              <a:rPr lang="ru-RU" b="1" dirty="0" smtClean="0">
                <a:latin typeface="+mj-lt"/>
              </a:rPr>
              <a:t>взрослых </a:t>
            </a:r>
            <a:r>
              <a:rPr lang="ru-RU" b="1" dirty="0">
                <a:latin typeface="+mj-lt"/>
              </a:rPr>
              <a:t>и детей в совместной деятельности и общении, направленное на раскрытие и формирование в ребенке </a:t>
            </a:r>
            <a:r>
              <a:rPr lang="ru-RU" b="1" dirty="0" smtClean="0">
                <a:latin typeface="+mj-lt"/>
              </a:rPr>
              <a:t>нравственных </a:t>
            </a:r>
            <a:r>
              <a:rPr lang="ru-RU" b="1" dirty="0">
                <a:latin typeface="+mj-lt"/>
              </a:rPr>
              <a:t>качеств личности, приобщение к истокам национальной региональной культуры, природе родного края, воспитание эмоционально-действенного отношения , чувства сопричастности, привязанности к окружающим</a:t>
            </a:r>
          </a:p>
        </p:txBody>
      </p:sp>
      <p:pic>
        <p:nvPicPr>
          <p:cNvPr id="1026" name="Picture 2" descr="Картинки по запросу портрет макаренк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64288" y="4019214"/>
            <a:ext cx="1436915" cy="1570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384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7017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98629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Условия формирования 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педагогического опыта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3739521576"/>
              </p:ext>
            </p:extLst>
          </p:nvPr>
        </p:nvGraphicFramePr>
        <p:xfrm>
          <a:off x="234614" y="855876"/>
          <a:ext cx="8585858" cy="5741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41" y="2996952"/>
            <a:ext cx="1136365" cy="1378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Картинки по запросу книги по патриотическому воспитанию в доу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3173" y="1621759"/>
            <a:ext cx="507441" cy="673242"/>
          </a:xfrm>
          <a:prstGeom prst="roundRect">
            <a:avLst>
              <a:gd name="adj" fmla="val 0"/>
            </a:avLst>
          </a:prstGeom>
          <a:blipFill rotWithShape="1">
            <a:blip r:embed="rId11" cstate="print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1" name="Рисунок 10" descr="Картинки по запросу книги по патриотическому воспитанию в доу фото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234" y="1771976"/>
            <a:ext cx="511225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3" y="1268759"/>
            <a:ext cx="505280" cy="780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44" y="5013176"/>
            <a:ext cx="965052" cy="1351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426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51236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319" y="231031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Актуальность проблемы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79251" y="868054"/>
            <a:ext cx="24306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Противоречие между: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27036" y="1216585"/>
            <a:ext cx="3942350" cy="3176431"/>
          </a:xfrm>
          <a:prstGeom prst="leftArrow">
            <a:avLst>
              <a:gd name="adj1" fmla="val 79643"/>
              <a:gd name="adj2" fmla="val 500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+mj-lt"/>
              </a:rPr>
              <a:t>задачами формирования </a:t>
            </a:r>
            <a:r>
              <a:rPr lang="ru-RU" b="1" dirty="0">
                <a:latin typeface="+mj-lt"/>
              </a:rPr>
              <a:t>духовно-нравственного отношения и чувства сопричастности к семье, родном дому, детскому саду, улице, городу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004048" y="1268760"/>
            <a:ext cx="3992654" cy="3240360"/>
          </a:xfrm>
          <a:prstGeom prst="rightArrow">
            <a:avLst>
              <a:gd name="adj1" fmla="val 79069"/>
              <a:gd name="adj2" fmla="val 5054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buSzPts val="1600"/>
            </a:pPr>
            <a:r>
              <a:rPr lang="ru-RU" sz="1700" b="1" dirty="0" smtClean="0">
                <a:solidFill>
                  <a:schemeClr val="tx1"/>
                </a:solidFill>
                <a:latin typeface="+mj-lt"/>
              </a:rPr>
              <a:t>проблемами семейного воспитания: разрывом </a:t>
            </a:r>
            <a:r>
              <a:rPr lang="ru-RU" sz="1700" b="1" dirty="0">
                <a:solidFill>
                  <a:schemeClr val="tx1"/>
                </a:solidFill>
                <a:latin typeface="+mj-lt"/>
              </a:rPr>
              <a:t>связей </a:t>
            </a:r>
            <a:r>
              <a:rPr lang="ru-RU" sz="1700" b="1" dirty="0" smtClean="0">
                <a:solidFill>
                  <a:schemeClr val="tx1"/>
                </a:solidFill>
                <a:latin typeface="+mj-lt"/>
              </a:rPr>
              <a:t>между поколениями</a:t>
            </a:r>
            <a:r>
              <a:rPr lang="ru-RU" sz="1700" b="1" dirty="0">
                <a:solidFill>
                  <a:schemeClr val="tx1"/>
                </a:solidFill>
                <a:latin typeface="+mj-lt"/>
              </a:rPr>
              <a:t>, воспитание вне культурно-исторических традиций, вне системы </a:t>
            </a:r>
            <a:r>
              <a:rPr lang="ru-RU" sz="1700" b="1" dirty="0" smtClean="0">
                <a:solidFill>
                  <a:schemeClr val="tx1"/>
                </a:solidFill>
                <a:latin typeface="+mj-lt"/>
              </a:rPr>
              <a:t>ценностей и  </a:t>
            </a:r>
            <a:r>
              <a:rPr lang="ru-RU" sz="1700" b="1" dirty="0">
                <a:solidFill>
                  <a:schemeClr val="tx1"/>
                </a:solidFill>
                <a:latin typeface="+mj-lt"/>
              </a:rPr>
              <a:t>менталитета </a:t>
            </a:r>
            <a:r>
              <a:rPr lang="ru-RU" sz="1700" b="1" dirty="0" smtClean="0">
                <a:solidFill>
                  <a:schemeClr val="tx1"/>
                </a:solidFill>
                <a:latin typeface="+mj-lt"/>
              </a:rPr>
              <a:t>своего     народа</a:t>
            </a:r>
            <a:endParaRPr lang="ru-RU" sz="17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Picture 10" descr="ЛОГОТИП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32856"/>
            <a:ext cx="1736965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346953" y="4821338"/>
            <a:ext cx="5401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Необходима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работа не только с детьми, но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и с 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их родителями, для  согласования действий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 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детского сада и семьи в нравственно-патриотическом воспитании</a:t>
            </a:r>
          </a:p>
        </p:txBody>
      </p:sp>
      <p:pic>
        <p:nvPicPr>
          <p:cNvPr id="15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353587"/>
            <a:ext cx="1656184" cy="2208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020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16632"/>
            <a:ext cx="79100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Теоретическое обоснование </a:t>
            </a:r>
          </a:p>
        </p:txBody>
      </p:sp>
      <p:sp>
        <p:nvSpPr>
          <p:cNvPr id="2" name="AutoShape 2" descr="Картинки по запросу книги по патриотическому воспитанию в доу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книги по патриотическому воспитанию в доу фот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encrypted-tbn1.gstatic.com/images?q=tbn:ANd9GcQX_QsXupJJqutOWPdhcAdLS8ObSaaB4Vbf_6sFHweEOxEXcNJ0qA&amp;reload=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encrypted-tbn1.gstatic.com/images?q=tbn:ANd9GcQX_QsXupJJqutOWPdhcAdLS8ObSaaB4Vbf_6sFHweEOxEXcNJ0qA&amp;reload=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1777979246"/>
              </p:ext>
            </p:extLst>
          </p:nvPr>
        </p:nvGraphicFramePr>
        <p:xfrm>
          <a:off x="-424040" y="854441"/>
          <a:ext cx="9369424" cy="161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233681" y="1916832"/>
            <a:ext cx="62825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Базовый уровень: </a:t>
            </a:r>
            <a:r>
              <a:rPr lang="ru-RU" b="1" dirty="0" smtClean="0">
                <a:latin typeface="+mj-lt"/>
              </a:rPr>
              <a:t>формирование </a:t>
            </a:r>
            <a:r>
              <a:rPr lang="ru-RU" b="1" dirty="0">
                <a:latin typeface="+mj-lt"/>
              </a:rPr>
              <a:t>нравственных </a:t>
            </a:r>
            <a:endParaRPr lang="ru-RU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основ </a:t>
            </a:r>
            <a:r>
              <a:rPr lang="ru-RU" b="1" dirty="0">
                <a:latin typeface="+mj-lt"/>
              </a:rPr>
              <a:t>личности, накопление опыта нравственного поведения и взаимоотношений с другими людьми, развитие нравственных </a:t>
            </a:r>
            <a:r>
              <a:rPr lang="ru-RU" b="1" dirty="0" smtClean="0">
                <a:latin typeface="+mj-lt"/>
              </a:rPr>
              <a:t>чувств</a:t>
            </a:r>
            <a:endParaRPr lang="ru-RU" b="1" dirty="0">
              <a:latin typeface="+mj-lt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357" y="2578551"/>
            <a:ext cx="2644121" cy="1983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Прямоугольник 25"/>
          <p:cNvSpPr/>
          <p:nvPr/>
        </p:nvSpPr>
        <p:spPr>
          <a:xfrm>
            <a:off x="251520" y="4675309"/>
            <a:ext cx="8693864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750" b="1" dirty="0">
                <a:latin typeface="+mj-lt"/>
              </a:rPr>
              <a:t>Признание приоритета семейного воспитания требует новых отношений семьи и детского сада. Новизна этих отношений определяется понятиями </a:t>
            </a:r>
            <a:r>
              <a:rPr lang="ru-RU" sz="1750" b="1" dirty="0" smtClean="0">
                <a:latin typeface="+mj-lt"/>
              </a:rPr>
              <a:t>"сотрудничество" </a:t>
            </a:r>
            <a:r>
              <a:rPr lang="ru-RU" sz="1750" b="1" dirty="0">
                <a:latin typeface="+mj-lt"/>
              </a:rPr>
              <a:t>и </a:t>
            </a:r>
            <a:r>
              <a:rPr lang="ru-RU" sz="1750" b="1" dirty="0" smtClean="0">
                <a:latin typeface="+mj-lt"/>
              </a:rPr>
              <a:t>"взаимодействие".</a:t>
            </a:r>
            <a:endParaRPr lang="ru-RU" sz="1750" b="1" dirty="0">
              <a:latin typeface="+mj-lt"/>
            </a:endParaRPr>
          </a:p>
          <a:p>
            <a:pPr algn="just"/>
            <a:r>
              <a:rPr lang="ru-RU" sz="1750" b="1" u="sng" dirty="0">
                <a:solidFill>
                  <a:srgbClr val="002060"/>
                </a:solidFill>
                <a:latin typeface="+mj-lt"/>
              </a:rPr>
              <a:t>Сотрудничество</a:t>
            </a:r>
            <a:r>
              <a:rPr lang="ru-RU" sz="1750" b="1" dirty="0">
                <a:latin typeface="+mj-lt"/>
              </a:rPr>
              <a:t> - это общение </a:t>
            </a:r>
            <a:r>
              <a:rPr lang="ru-RU" sz="1750" b="1" dirty="0" smtClean="0">
                <a:latin typeface="+mj-lt"/>
              </a:rPr>
              <a:t>"на равных", </a:t>
            </a:r>
            <a:r>
              <a:rPr lang="ru-RU" sz="1750" b="1" dirty="0">
                <a:latin typeface="+mj-lt"/>
              </a:rPr>
              <a:t>где никому не принадлежит </a:t>
            </a:r>
            <a:r>
              <a:rPr lang="ru-RU" sz="1750" b="1" dirty="0" smtClean="0">
                <a:latin typeface="+mj-lt"/>
              </a:rPr>
              <a:t>привилегия  </a:t>
            </a:r>
            <a:r>
              <a:rPr lang="ru-RU" sz="1750" b="1" dirty="0">
                <a:latin typeface="+mj-lt"/>
              </a:rPr>
              <a:t>указывать, контролировать, оценивать.</a:t>
            </a:r>
          </a:p>
          <a:p>
            <a:pPr algn="just"/>
            <a:r>
              <a:rPr lang="ru-RU" sz="1750" b="1" u="sng" dirty="0">
                <a:solidFill>
                  <a:srgbClr val="002060"/>
                </a:solidFill>
                <a:latin typeface="+mj-lt"/>
              </a:rPr>
              <a:t>Взаимодействие</a:t>
            </a:r>
            <a:r>
              <a:rPr lang="ru-RU" sz="1750" b="1" dirty="0">
                <a:latin typeface="+mj-lt"/>
              </a:rPr>
              <a:t> представляет собой способ организации совместной деятельности, которая осуществляется на основании социальной перцепции и с помощью общения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33681" y="2991981"/>
            <a:ext cx="61354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>
                <a:latin typeface="+mj-lt"/>
              </a:rPr>
              <a:t>Направления работы с младшими дошкольниками:   семья (выявляются родовые характеристики, профессии, действия,     взаимоотношение членов семьи), </a:t>
            </a:r>
            <a:r>
              <a:rPr lang="ru-RU" b="1" dirty="0" smtClean="0">
                <a:latin typeface="+mj-lt"/>
              </a:rPr>
              <a:t>  улица  </a:t>
            </a:r>
            <a:r>
              <a:rPr lang="ru-RU" b="1" dirty="0">
                <a:latin typeface="+mj-lt"/>
              </a:rPr>
              <a:t>и дом,  детский сад, ребенок и сверстники, эмоциональные состояния поведение ребёнка, приобщение к истокам русской культуры</a:t>
            </a:r>
            <a:r>
              <a:rPr lang="ru-RU" sz="1600" b="1" dirty="0"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7116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93646" y="99392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215642"/>
            <a:ext cx="73040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 и задачи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педагогической деятельности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269445" y="2344151"/>
            <a:ext cx="1529075" cy="3245089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2938" y="2276872"/>
            <a:ext cx="17253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</a:rPr>
              <a:t>Создать условия для формирования </a:t>
            </a:r>
            <a:r>
              <a:rPr lang="ru-RU" sz="1600" b="1" dirty="0">
                <a:latin typeface="+mj-lt"/>
              </a:rPr>
              <a:t>духовно-нравственного отношения и чувства сопричастности к семье, родном </a:t>
            </a:r>
            <a:r>
              <a:rPr lang="ru-RU" sz="1600" b="1" dirty="0" smtClean="0">
                <a:latin typeface="+mj-lt"/>
              </a:rPr>
              <a:t>дому, </a:t>
            </a:r>
            <a:r>
              <a:rPr lang="ru-RU" sz="1600" b="1" dirty="0">
                <a:latin typeface="+mj-lt"/>
              </a:rPr>
              <a:t>детскому саду, улице, городу</a:t>
            </a:r>
          </a:p>
          <a:p>
            <a:endParaRPr lang="ru-RU" sz="1600" b="1" dirty="0"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647092"/>
            <a:ext cx="43056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09579" y="2996952"/>
            <a:ext cx="4970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1600" b="1" u="sng" dirty="0" smtClean="0">
                <a:solidFill>
                  <a:srgbClr val="002060"/>
                </a:solidFill>
                <a:latin typeface="+mj-lt"/>
              </a:rPr>
              <a:t>Задачи</a:t>
            </a:r>
            <a:r>
              <a:rPr lang="ru-RU" sz="16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организации </a:t>
            </a:r>
          </a:p>
          <a:p>
            <a:pPr indent="457200" algn="ctr"/>
            <a:r>
              <a:rPr lang="ru-RU" sz="16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сотрудничества  </a:t>
            </a:r>
            <a:r>
              <a:rPr lang="ru-RU" sz="16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</a:t>
            </a:r>
            <a:r>
              <a:rPr lang="ru-RU" sz="16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родителями:</a:t>
            </a:r>
            <a:endParaRPr lang="ru-RU" sz="16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1116033"/>
            <a:ext cx="45330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002060"/>
                </a:solidFill>
                <a:latin typeface="+mj-lt"/>
              </a:rPr>
              <a:t>Цель </a:t>
            </a:r>
            <a:r>
              <a:rPr lang="ru-RU" sz="1600" b="1" u="sng" dirty="0">
                <a:solidFill>
                  <a:srgbClr val="002060"/>
                </a:solidFill>
                <a:latin typeface="+mj-lt"/>
              </a:rPr>
              <a:t>и задачи </a:t>
            </a:r>
            <a:r>
              <a:rPr lang="ru-RU" sz="1600" b="1" u="sng" dirty="0" smtClean="0">
                <a:solidFill>
                  <a:srgbClr val="002060"/>
                </a:solidFill>
                <a:latin typeface="+mj-lt"/>
              </a:rPr>
              <a:t>нравственно-патриотического воспитания</a:t>
            </a:r>
            <a:endParaRPr lang="ru-RU" sz="1600" b="1" u="sng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1080626"/>
            <a:ext cx="2627937" cy="1970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1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64143749"/>
              </p:ext>
            </p:extLst>
          </p:nvPr>
        </p:nvGraphicFramePr>
        <p:xfrm>
          <a:off x="1497386" y="1626434"/>
          <a:ext cx="3722686" cy="5042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5170378" y="3520167"/>
            <a:ext cx="362777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</a:rPr>
              <a:t>- </a:t>
            </a:r>
            <a:r>
              <a:rPr lang="ru-RU" sz="1600" b="1" dirty="0">
                <a:latin typeface="+mj-lt"/>
              </a:rPr>
              <a:t>привлечь родителей к обсуждению и решению вопросов </a:t>
            </a:r>
            <a:r>
              <a:rPr lang="ru-RU" sz="1600" b="1" dirty="0" smtClean="0">
                <a:latin typeface="+mj-lt"/>
              </a:rPr>
              <a:t>нравственно-патриотического </a:t>
            </a:r>
            <a:r>
              <a:rPr lang="ru-RU" sz="1600" b="1" dirty="0">
                <a:latin typeface="+mj-lt"/>
              </a:rPr>
              <a:t>воспитания </a:t>
            </a:r>
            <a:r>
              <a:rPr lang="ru-RU" sz="1600" b="1" dirty="0" smtClean="0">
                <a:latin typeface="+mj-lt"/>
              </a:rPr>
              <a:t>детей;</a:t>
            </a:r>
            <a:endParaRPr lang="ru-RU" sz="1600" b="1" dirty="0">
              <a:latin typeface="+mj-lt"/>
            </a:endParaRPr>
          </a:p>
          <a:p>
            <a:r>
              <a:rPr lang="ru-RU" sz="1600" b="1" dirty="0">
                <a:latin typeface="+mj-lt"/>
              </a:rPr>
              <a:t>- </a:t>
            </a:r>
            <a:r>
              <a:rPr lang="ru-RU" sz="1600" b="1" dirty="0" smtClean="0">
                <a:latin typeface="+mj-lt"/>
              </a:rPr>
              <a:t>раскрыть перед родителями  </a:t>
            </a:r>
            <a:r>
              <a:rPr lang="ru-RU" sz="1600" b="1" dirty="0">
                <a:latin typeface="+mj-lt"/>
              </a:rPr>
              <a:t>сущность и значение взаимодействия </a:t>
            </a:r>
            <a:r>
              <a:rPr lang="ru-RU" sz="1600" b="1" dirty="0" smtClean="0">
                <a:latin typeface="+mj-lt"/>
              </a:rPr>
              <a:t>семьи и  ДОУ по </a:t>
            </a:r>
            <a:r>
              <a:rPr lang="ru-RU" sz="1600" b="1" dirty="0">
                <a:latin typeface="+mj-lt"/>
              </a:rPr>
              <a:t>патриотическому воспитанию детей;</a:t>
            </a:r>
          </a:p>
          <a:p>
            <a:r>
              <a:rPr lang="ru-RU" sz="1600" b="1" dirty="0">
                <a:latin typeface="+mj-lt"/>
              </a:rPr>
              <a:t> </a:t>
            </a:r>
            <a:r>
              <a:rPr lang="ru-RU" sz="1600" b="1" dirty="0" smtClean="0">
                <a:latin typeface="+mj-lt"/>
              </a:rPr>
              <a:t>- </a:t>
            </a:r>
            <a:r>
              <a:rPr lang="ru-RU" sz="1600" b="1" dirty="0">
                <a:latin typeface="+mj-lt"/>
              </a:rPr>
              <a:t>показать родителям роль семьи в нравственно- патриотическом воспитании;</a:t>
            </a:r>
          </a:p>
          <a:p>
            <a:r>
              <a:rPr lang="ru-RU" sz="1600" b="1" dirty="0">
                <a:latin typeface="+mj-lt"/>
              </a:rPr>
              <a:t>- выработать согласованные действия педагогов и семьи по вопросам патриотического воспитания.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85555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Ведущая педагогическая идея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02699" y="1271872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b="1" dirty="0" smtClean="0">
                <a:latin typeface="+mj-lt"/>
                <a:ea typeface="Calibri"/>
                <a:cs typeface="Times New Roman"/>
              </a:rPr>
              <a:t>Тесное </a:t>
            </a:r>
            <a:r>
              <a:rPr lang="ru-RU" b="1" dirty="0">
                <a:latin typeface="+mj-lt"/>
                <a:ea typeface="Calibri"/>
                <a:cs typeface="Times New Roman"/>
              </a:rPr>
              <a:t>сотрудничество воспитателя  с семьёй способствует созданию </a:t>
            </a:r>
            <a:r>
              <a:rPr lang="ru-RU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 </a:t>
            </a:r>
            <a:r>
              <a:rPr lang="ru-RU" b="1" dirty="0">
                <a:latin typeface="+mj-lt"/>
                <a:ea typeface="Calibri"/>
                <a:cs typeface="Times New Roman"/>
              </a:rPr>
              <a:t>  благоприятных условий нравственно-патриотического  воспитания детей младшего дошкольного  возраста:     формирует первоначальные духовно-нравственные чувства </a:t>
            </a:r>
            <a:r>
              <a:rPr lang="ru-RU" b="1" dirty="0" smtClean="0">
                <a:latin typeface="+mj-lt"/>
                <a:ea typeface="Calibri"/>
                <a:cs typeface="Times New Roman"/>
              </a:rPr>
              <a:t>детей, </a:t>
            </a:r>
            <a:r>
              <a:rPr lang="ru-RU" b="1" dirty="0">
                <a:latin typeface="+mj-lt"/>
                <a:ea typeface="Calibri"/>
                <a:cs typeface="Times New Roman"/>
              </a:rPr>
              <a:t>воспитывает любовь и почтение  к дому, семье, </a:t>
            </a:r>
            <a:r>
              <a:rPr lang="ru-RU" b="1" dirty="0" smtClean="0">
                <a:latin typeface="+mj-lt"/>
                <a:ea typeface="Calibri"/>
                <a:cs typeface="Times New Roman"/>
              </a:rPr>
              <a:t>близким  </a:t>
            </a:r>
            <a:r>
              <a:rPr lang="ru-RU" b="1" dirty="0">
                <a:latin typeface="+mj-lt"/>
                <a:ea typeface="Calibri"/>
                <a:cs typeface="Times New Roman"/>
              </a:rPr>
              <a:t>и окружающим, бережное  отношение к природному  миру, способствуют     познанию целостной картины окружающего мира</a:t>
            </a:r>
            <a:r>
              <a:rPr lang="ru-RU" b="1" dirty="0">
                <a:latin typeface="Comic Sans MS" panose="030F0702030302020204" pitchFamily="66" charset="0"/>
                <a:ea typeface="Calibri"/>
                <a:cs typeface="Times New Roman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24" y="3440130"/>
            <a:ext cx="4017608" cy="301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198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1" cy="6858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17279" y="98629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Деятельностный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аспект личного вклада в развитие  образования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683568" y="1124744"/>
          <a:ext cx="79928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8873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geo.3dn.ru/Templ/Prew/Na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4" descr="Картинки по запросу семья эмблем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" y="116632"/>
            <a:ext cx="1097026" cy="11521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83768" y="197886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Деятельностный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аспект личного   вклада в развитие  образования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82" y="116632"/>
            <a:ext cx="2837749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48" name="Diagram 6"/>
          <p:cNvGraphicFramePr>
            <a:graphicFrameLocks noChangeAspect="1"/>
          </p:cNvGraphicFramePr>
          <p:nvPr/>
        </p:nvGraphicFramePr>
        <p:xfrm>
          <a:off x="179512" y="1116013"/>
          <a:ext cx="8856984" cy="5576887"/>
        </p:xfrm>
        <a:graphic>
          <a:graphicData uri="http://schemas.openxmlformats.org/drawingml/2006/compatibility">
            <com:legacyDrawing xmlns:com="http://schemas.openxmlformats.org/drawingml/2006/compatibility" spid="_x0000_s1048"/>
          </a:graphicData>
        </a:graphic>
      </p:graphicFrame>
    </p:spTree>
    <p:extLst>
      <p:ext uri="{BB962C8B-B14F-4D97-AF65-F5344CB8AC3E}">
        <p14:creationId xmlns="" xmlns:p14="http://schemas.microsoft.com/office/powerpoint/2010/main" val="346891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8520</TotalTime>
  <Words>1349</Words>
  <Application>Microsoft Office PowerPoint</Application>
  <PresentationFormat>Экран (4:3)</PresentationFormat>
  <Paragraphs>148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176</cp:revision>
  <dcterms:created xsi:type="dcterms:W3CDTF">2016-09-26T13:47:24Z</dcterms:created>
  <dcterms:modified xsi:type="dcterms:W3CDTF">2021-02-15T13:11:38Z</dcterms:modified>
</cp:coreProperties>
</file>