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13" r:id="rId2"/>
    <p:sldId id="273" r:id="rId3"/>
    <p:sldId id="287" r:id="rId4"/>
    <p:sldId id="288" r:id="rId5"/>
    <p:sldId id="296" r:id="rId6"/>
    <p:sldId id="289" r:id="rId7"/>
    <p:sldId id="263" r:id="rId8"/>
    <p:sldId id="294" r:id="rId9"/>
    <p:sldId id="315" r:id="rId10"/>
    <p:sldId id="314" r:id="rId11"/>
    <p:sldId id="316" r:id="rId12"/>
    <p:sldId id="286" r:id="rId13"/>
    <p:sldId id="281" r:id="rId14"/>
    <p:sldId id="318" r:id="rId15"/>
    <p:sldId id="276" r:id="rId16"/>
    <p:sldId id="279" r:id="rId17"/>
    <p:sldId id="320" r:id="rId18"/>
    <p:sldId id="283" r:id="rId19"/>
    <p:sldId id="300" r:id="rId20"/>
    <p:sldId id="266" r:id="rId21"/>
    <p:sldId id="322" r:id="rId22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18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324A4-AD17-4916-BA93-88E671A9856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CAEB8-EF03-433E-8CB9-FDD3E04612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8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03EF8-1B07-45C3-8AC5-C4B8939C3F19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06D1E-8C6A-4AC3-8ECF-67F51F0E9D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15416"/>
            <a:ext cx="9144000" cy="72728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260648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cap="all">
                <a:solidFill>
                  <a:srgbClr val="FF0000"/>
                </a:solidFill>
              </a:rPr>
              <a:t>МДОУ «Центр развития ребенка –детский сад №4 П. Майский »</a:t>
            </a:r>
          </a:p>
          <a:p>
            <a:pPr algn="ctr"/>
            <a:r>
              <a:rPr lang="ru-RU" sz="1400" b="1" cap="all">
                <a:solidFill>
                  <a:srgbClr val="FF0000"/>
                </a:solidFill>
                <a:latin typeface="Good Vibes Pro" pitchFamily="2" charset="0"/>
              </a:rPr>
              <a:t>Белгородского района БЕЛГОРОДСКОЙ ОБЛАСТИ</a:t>
            </a:r>
            <a:endParaRPr lang="ru-RU" sz="1400" b="1">
              <a:solidFill>
                <a:srgbClr val="0070C0"/>
              </a:solidFill>
              <a:latin typeface="Good Vibes Pro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836257"/>
            <a:ext cx="5814392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>
              <a:lnSpc>
                <a:spcPct val="150000"/>
              </a:lnSpc>
              <a:spcAft>
                <a:spcPct val="0"/>
              </a:spcAft>
            </a:pPr>
            <a:r>
              <a:rPr lang="ru-RU" b="1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b="1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b="1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старшего</a:t>
            </a:r>
          </a:p>
          <a:p>
            <a:pPr marL="36195" marR="36195">
              <a:lnSpc>
                <a:spcPct val="150000"/>
              </a:lnSpc>
              <a:spcAft>
                <a:spcPct val="0"/>
              </a:spcAft>
            </a:pPr>
            <a:r>
              <a:rPr lang="ru-RU" b="1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endParaRPr lang="ru-RU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50000"/>
              </a:lnSpc>
              <a:spcAft>
                <a:spcPct val="0"/>
              </a:spcAft>
            </a:pPr>
            <a:r>
              <a:rPr lang="ru-RU" b="1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«Планета Земля в опасности</a:t>
            </a:r>
            <a:r>
              <a:rPr lang="ru-RU" b="1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pPr marL="36195" marR="36195" algn="ctr">
              <a:lnSpc>
                <a:spcPct val="150000"/>
              </a:lnSpc>
              <a:spcAft>
                <a:spcPct val="0"/>
              </a:spcAft>
            </a:pPr>
            <a:endParaRPr lang="ru-RU" sz="4000" b="1">
              <a:solidFill>
                <a:srgbClr val="4F6228"/>
              </a:solidFill>
              <a:effectLst/>
              <a:latin typeface="Franklin Gothic Heavy" panose="020B09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" marR="36195" algn="r">
              <a:lnSpc>
                <a:spcPct val="150000"/>
              </a:lnSpc>
              <a:spcAft>
                <a:spcPct val="0"/>
              </a:spcAft>
            </a:pPr>
            <a:r>
              <a:rPr lang="ru-RU" sz="200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</a:t>
            </a:r>
          </a:p>
          <a:p>
            <a:pPr marL="36195" marR="36195" algn="r">
              <a:lnSpc>
                <a:spcPct val="150000"/>
              </a:lnSpc>
              <a:spcAft>
                <a:spcPct val="0"/>
              </a:spcAft>
            </a:pPr>
            <a:r>
              <a:rPr lang="ru-RU" sz="200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Пасько Елена Адамовна</a:t>
            </a:r>
          </a:p>
          <a:p>
            <a:pPr marL="36195" marR="36195" algn="r">
              <a:lnSpc>
                <a:spcPct val="150000"/>
              </a:lnSpc>
              <a:spcAft>
                <a:spcPct val="0"/>
              </a:spcAft>
            </a:pPr>
            <a:r>
              <a:rPr lang="ru-RU" sz="200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Воспитанники подготовительной группы №7</a:t>
            </a:r>
            <a:endParaRPr lang="ru-RU" sz="2000">
              <a:solidFill>
                <a:schemeClr val="tx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3635" y="823939"/>
            <a:ext cx="2503165" cy="33375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71305"/>
            <a:ext cx="2286000" cy="38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020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0890" y="3244334"/>
            <a:ext cx="5437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anose="02020603050405020304" pitchFamily="18" charset="0"/>
                <a:ea typeface="Arial" pitchFamily="34" charset="0"/>
              </a:rPr>
              <a:t>Рисование «Моя родная планета Земля»</a:t>
            </a:r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25779" cy="32443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32" y="3705998"/>
            <a:ext cx="4202668" cy="31520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998" y="-42292"/>
            <a:ext cx="4379979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1163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>»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230" y="3175085"/>
            <a:ext cx="8577541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ct val="0"/>
              </a:spcAft>
            </a:pPr>
            <a:r>
              <a:rPr lang="ru-RU">
                <a:solidFill>
                  <a:srgbClr val="FF0000"/>
                </a:solidFill>
                <a:latin typeface="Times New Roman" panose="02020603050405020304" pitchFamily="18" charset="0"/>
                <a:ea typeface="Arial" pitchFamily="34" charset="0"/>
                <a:cs typeface="Times New Roman" panose="02020603050405020304" pitchFamily="18" charset="0"/>
              </a:rPr>
              <a:t>Беседы: Вы слыхали о воде</a:t>
            </a:r>
            <a:r>
              <a:rPr lang="ru-RU" smtClean="0">
                <a:solidFill>
                  <a:srgbClr val="FF0000"/>
                </a:solidFill>
                <a:latin typeface="Times New Roman" panose="02020603050405020304" pitchFamily="18" charset="0"/>
                <a:ea typeface="Arial" pitchFamily="34" charset="0"/>
                <a:cs typeface="Times New Roman" panose="02020603050405020304" pitchFamily="18" charset="0"/>
              </a:rPr>
              <a:t>?»</a:t>
            </a:r>
          </a:p>
          <a:p>
            <a:pPr marL="36195" marR="36195" algn="just">
              <a:lnSpc>
                <a:spcPct val="150000"/>
              </a:lnSpc>
            </a:pPr>
            <a:r>
              <a:rPr lang="ru-RU">
                <a:solidFill>
                  <a:srgbClr val="FF0000"/>
                </a:solidFill>
              </a:rPr>
              <a:t>Просмотр презентации «Что ты делаешь, человек? Загрязненные водоемы России».</a:t>
            </a:r>
          </a:p>
          <a:p>
            <a:pPr marL="36195" marR="36195" algn="just">
              <a:lnSpc>
                <a:spcPct val="150000"/>
              </a:lnSpc>
              <a:spcAft>
                <a:spcPct val="0"/>
              </a:spcAft>
            </a:pPr>
            <a:endParaRPr lang="ru-RU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55976" cy="32669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507" y="0"/>
            <a:ext cx="4572638" cy="33020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9608" y="4000464"/>
            <a:ext cx="4056537" cy="28575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875" y="4000464"/>
            <a:ext cx="4632602" cy="28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9037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967335"/>
            <a:ext cx="45720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ct val="0"/>
              </a:spcAft>
              <a:tabLst>
                <a:tab pos="990600" algn="l"/>
              </a:tabLst>
            </a:pPr>
            <a:r>
              <a:rPr lang="ru-RU">
                <a:solidFill>
                  <a:srgbClr val="FF0000"/>
                </a:solidFill>
                <a:latin typeface="Times New Roman" panose="02020603050405020304" pitchFamily="18" charset="0"/>
                <a:ea typeface="Arial" pitchFamily="34" charset="0"/>
                <a:cs typeface="Times New Roman" panose="02020603050405020304" pitchFamily="18" charset="0"/>
              </a:rPr>
              <a:t>Беседы: «Синичкины слезы», «Лес – царство растений».</a:t>
            </a:r>
            <a:endParaRPr lang="ru-RU" sz="140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84591"/>
            <a:ext cx="3598168" cy="26827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664" y="334677"/>
            <a:ext cx="4176784" cy="2632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2762" y="3583238"/>
            <a:ext cx="4572638" cy="3029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39" y="3846230"/>
            <a:ext cx="4284607" cy="28075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 flipH="1">
            <a:off x="5648" y="-78692"/>
            <a:ext cx="1901861" cy="3184527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ООД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«Какие животные попали в Красную книгу»</a:t>
            </a:r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Рассматривание иллюстраций с изображением </a:t>
            </a:r>
            <a:r>
              <a:rPr lang="ru-RU" smtClean="0">
                <a:solidFill>
                  <a:srgbClr val="FF0000"/>
                </a:solidFill>
              </a:rPr>
              <a:t>животных </a:t>
            </a:r>
            <a:r>
              <a:rPr lang="ru-RU">
                <a:solidFill>
                  <a:srgbClr val="FF0000"/>
                </a:solidFill>
              </a:rPr>
              <a:t>Красной книги.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3275" y="31327"/>
            <a:ext cx="3311979" cy="30657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0"/>
            <a:ext cx="4725144" cy="2917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503" y="93478"/>
            <a:ext cx="3433985" cy="30955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2270" y="3914221"/>
            <a:ext cx="4182218" cy="297510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08520" y="-42858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83568" y="0"/>
            <a:ext cx="6048672" cy="24662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smtClean="0">
                <a:solidFill>
                  <a:srgbClr val="FFFF00"/>
                </a:solidFill>
                <a:latin typeface="Impact" pitchFamily="34" charset="0"/>
              </a:rPr>
              <a:t>Птицы-наши друзья. Аппликация, рисование.Чтение </a:t>
            </a:r>
            <a:r>
              <a:rPr lang="ru-RU" altLang="ru-RU" sz="2000">
                <a:solidFill>
                  <a:srgbClr val="FFFF00"/>
                </a:solidFill>
                <a:latin typeface="Impact" pitchFamily="34" charset="0"/>
              </a:rPr>
              <a:t>стихотворений: Н. Старшинов «Давайте сохраним», А. Яшин «Покормите птиц»</a:t>
            </a:r>
            <a:endParaRPr lang="ru-RU" sz="2000"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16" y="2145754"/>
            <a:ext cx="4149080" cy="4727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5754"/>
            <a:ext cx="5011947" cy="2651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7" y="4785302"/>
            <a:ext cx="2060848" cy="20608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691" y="4785302"/>
            <a:ext cx="2880533" cy="208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47381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9178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220072" y="260648"/>
            <a:ext cx="3600400" cy="6578174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endParaRPr lang="ru-RU" sz="140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13" y="332656"/>
            <a:ext cx="4317799" cy="146833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обучающего видео «Шишкин Лес. Полезные ископаемые»</a:t>
            </a:r>
            <a:endParaRPr lang="ru-RU" altLang="ru-RU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513" y="211035"/>
            <a:ext cx="4356373" cy="3267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512" y="3443829"/>
            <a:ext cx="4356374" cy="34294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14" y="1744126"/>
            <a:ext cx="4205686" cy="24049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15" y="3891546"/>
            <a:ext cx="4171258" cy="299035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776" y="234405"/>
            <a:ext cx="3888432" cy="1941785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2800">
                <a:solidFill>
                  <a:srgbClr val="FF0000"/>
                </a:solidFill>
              </a:rPr>
              <a:t>Свет и энергия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800">
                <a:solidFill>
                  <a:srgbClr val="FF0000"/>
                </a:solidFill>
              </a:rPr>
              <a:t>Беседа: «Почему в нашем доме светло и тепло</a:t>
            </a:r>
            <a:r>
              <a:rPr lang="ru-RU" sz="2800" smtClean="0">
                <a:solidFill>
                  <a:srgbClr val="FF0000"/>
                </a:solidFill>
              </a:rPr>
              <a:t>?»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319065"/>
            <a:ext cx="5544616" cy="42062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2967335"/>
            <a:ext cx="3347864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ct val="0"/>
              </a:spcAft>
            </a:pPr>
            <a:r>
              <a:rPr lang="ru-RU">
                <a:solidFill>
                  <a:srgbClr val="FF0000"/>
                </a:solidFill>
                <a:latin typeface="Times New Roman" panose="02020603050405020304" pitchFamily="18" charset="0"/>
                <a:ea typeface="Arial" pitchFamily="34" charset="0"/>
                <a:cs typeface="Times New Roman" panose="02020603050405020304" pitchFamily="18" charset="0"/>
              </a:rPr>
              <a:t>Беседа: «Почему в нашем доме светло и тепло?», </a:t>
            </a:r>
            <a:endParaRPr lang="ru-RU" sz="140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08520" y="-42858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83568" y="0"/>
            <a:ext cx="6048672" cy="24662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err="1" smtClean="0">
                <a:solidFill>
                  <a:srgbClr val="FFFF00"/>
                </a:solidFill>
              </a:rPr>
              <a:t>Мусор.Презентация </a:t>
            </a:r>
            <a:r>
              <a:rPr lang="ru-RU" b="1">
                <a:solidFill>
                  <a:srgbClr val="FFFF00"/>
                </a:solidFill>
              </a:rPr>
              <a:t>«Чудесные превращения мусорных отходов»</a:t>
            </a:r>
            <a:endParaRPr lang="ru-RU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130424"/>
            <a:ext cx="4464496" cy="47857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88613"/>
            <a:ext cx="4541063" cy="4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185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87824" y="188640"/>
            <a:ext cx="3600400" cy="525658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b="1" smtClean="0"/>
          </a:p>
          <a:p>
            <a:endParaRPr lang="ru-RU" sz="1600" b="1"/>
          </a:p>
          <a:p>
            <a:endParaRPr lang="ru-RU" sz="1600" b="1" smtClean="0"/>
          </a:p>
          <a:p>
            <a:endParaRPr lang="ru-RU" sz="1600" b="1"/>
          </a:p>
          <a:p>
            <a:endParaRPr lang="ru-RU" sz="1600" b="1" smtClean="0"/>
          </a:p>
          <a:p>
            <a:endParaRPr lang="ru-RU" sz="1600" b="1"/>
          </a:p>
          <a:p>
            <a:endParaRPr lang="ru-RU" sz="1600" b="1" smtClean="0"/>
          </a:p>
          <a:p>
            <a:endParaRPr lang="ru-RU" sz="1600" b="1"/>
          </a:p>
          <a:p>
            <a:endParaRPr lang="ru-RU" sz="1600" b="1" smtClean="0"/>
          </a:p>
          <a:p>
            <a:endParaRPr lang="ru-RU" sz="1600" b="1"/>
          </a:p>
          <a:p>
            <a:r>
              <a:rPr lang="ru-RU" sz="1600" b="1" smtClean="0"/>
              <a:t>Краткосрочные</a:t>
            </a:r>
            <a:r>
              <a:rPr lang="ru-RU" sz="1600" b="1"/>
              <a:t>:</a:t>
            </a:r>
            <a:endParaRPr lang="ru-RU" sz="1600"/>
          </a:p>
          <a:p>
            <a:pPr lvl="0"/>
            <a:r>
              <a:rPr lang="ru-RU" sz="1600"/>
              <a:t>у детей активизируется интерес к природе;</a:t>
            </a:r>
          </a:p>
          <a:p>
            <a:pPr lvl="0"/>
            <a:r>
              <a:rPr lang="ru-RU" sz="1600"/>
              <a:t>дети познакомятся с основными проблемами в экологии;</a:t>
            </a:r>
          </a:p>
          <a:p>
            <a:pPr lvl="0"/>
            <a:r>
              <a:rPr lang="ru-RU" sz="1600"/>
              <a:t>дети расширят свои познания о том, какое влияние имеет человек на природу.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1196752"/>
            <a:ext cx="2088232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87825" y="5671084"/>
            <a:ext cx="3600400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/>
              <a:t>Прогнозируемые результаты: </a:t>
            </a: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516636"/>
            <a:ext cx="2088232" cy="28083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Долгосрочные:</a:t>
            </a:r>
          </a:p>
          <a:p>
            <a:pPr algn="ctr"/>
            <a:r>
              <a:rPr lang="ru-RU" altLang="ru-RU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•	дети станут проявлять уважительное отношение к природе;</a:t>
            </a:r>
          </a:p>
          <a:p>
            <a:pPr algn="ctr"/>
            <a:r>
              <a:rPr lang="ru-RU" altLang="ru-RU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•	у детей сформируется экологическое сознание, будут заложены основы экологической культуры.</a:t>
            </a:r>
          </a:p>
          <a:p>
            <a:pPr algn="ctr"/>
            <a:endParaRPr lang="ru-RU" altLang="ru-RU" sz="1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3645024"/>
            <a:ext cx="2232248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altLang="ru-RU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2780928"/>
            <a:ext cx="2160240" cy="20162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altLang="ru-RU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39552" y="-1"/>
            <a:ext cx="1656184" cy="1432801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mtClean="0"/>
          </a:p>
          <a:p>
            <a:pPr algn="ctr"/>
            <a:endParaRPr lang="ru-RU" sz="2800" smtClean="0">
              <a:latin typeface="Impact" pitchFamily="34" charset="0"/>
            </a:endParaRPr>
          </a:p>
          <a:p>
            <a:pPr algn="ctr"/>
            <a:r>
              <a:rPr lang="ru-RU" sz="2000" smtClean="0">
                <a:solidFill>
                  <a:srgbClr val="FFFF00"/>
                </a:solidFill>
              </a:rPr>
              <a:t>ВЫВОДЫ</a:t>
            </a:r>
            <a:endParaRPr lang="ru-RU" sz="200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50952"/>
            <a:ext cx="2906582" cy="2428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6121"/>
            <a:ext cx="2906583" cy="30445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450" y="3324947"/>
            <a:ext cx="2346292" cy="31283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615" y="-4936"/>
            <a:ext cx="3035099" cy="304132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32728800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80112" y="2132856"/>
            <a:ext cx="3000375" cy="439261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476672"/>
            <a:ext cx="6408712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smtClean="0">
                <a:solidFill>
                  <a:srgbClr val="0070C0"/>
                </a:solidFill>
                <a:latin typeface="Franklin Gothic Medium" pitchFamily="34" charset="0"/>
              </a:rPr>
              <a:t>Все, что ребенок слышит, видит, делает сам, усваивается прочно и надолго!</a:t>
            </a:r>
          </a:p>
          <a:p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r"/>
            <a:r>
              <a:rPr lang="ru-RU" sz="2400" b="1" err="1" smtClean="0">
                <a:solidFill>
                  <a:srgbClr val="0070C0"/>
                </a:solidFill>
                <a:latin typeface="Franklin Gothic Medium" pitchFamily="34" charset="0"/>
              </a:rPr>
              <a:t>Л.В.Выгодский</a:t>
            </a:r>
          </a:p>
          <a:p>
            <a:pPr algn="r"/>
            <a:endParaRPr lang="ru-RU" sz="2400" b="1">
              <a:solidFill>
                <a:srgbClr val="0070C0"/>
              </a:solidFill>
              <a:latin typeface="Franklin Gothic Medium" pitchFamily="34" charset="0"/>
            </a:endParaRPr>
          </a:p>
          <a:p>
            <a:r>
              <a:rPr lang="ru-RU" sz="2400" b="1" smtClean="0">
                <a:solidFill>
                  <a:srgbClr val="0070C0"/>
                </a:solidFill>
                <a:latin typeface="Franklin Gothic Medium" pitchFamily="34" charset="0"/>
              </a:rPr>
              <a:t>Использование в своей деятельности интернет-ресурсов</a:t>
            </a:r>
          </a:p>
          <a:p>
            <a:pPr algn="ctr"/>
            <a:endParaRPr lang="ru-RU" sz="1600" b="1">
              <a:solidFill>
                <a:srgbClr val="0070C0"/>
              </a:solidFill>
              <a:latin typeface="Good Vibes Pro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8" y="3025227"/>
            <a:ext cx="5012554" cy="38610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476672"/>
            <a:ext cx="7056784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rgbClr val="0070C0"/>
                </a:solidFill>
                <a:latin typeface="Franklin Gothic Medium" pitchFamily="34" charset="0"/>
              </a:rPr>
              <a:t>Создание условий для познавательно-исследовательской деятельности детей старшего дошкольного возраста на основе системно-деятельностного подхода 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latin typeface="Franklin Gothic Medium" pitchFamily="34" charset="0"/>
              </a:rPr>
              <a:t>или </a:t>
            </a:r>
          </a:p>
          <a:p>
            <a:pPr algn="ctr"/>
            <a:r>
              <a:rPr lang="ru-RU" sz="2400" b="1" smtClean="0">
                <a:solidFill>
                  <a:srgbClr val="0070C0"/>
                </a:solidFill>
                <a:latin typeface="Franklin Gothic Medium" pitchFamily="34" charset="0"/>
              </a:rPr>
              <a:t>«Открываем мир вместе»</a:t>
            </a:r>
            <a:endParaRPr lang="ru-RU" sz="2400" b="1">
              <a:solidFill>
                <a:srgbClr val="0070C0"/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789040"/>
            <a:ext cx="5040560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smtClean="0">
              <a:solidFill>
                <a:schemeClr val="tx1"/>
              </a:solidFill>
              <a:latin typeface="Good Vibes Pro" pitchFamily="2" charset="0"/>
            </a:endParaRPr>
          </a:p>
          <a:p>
            <a:pPr algn="ctr"/>
            <a:endParaRPr lang="ru-RU" sz="1600" b="1">
              <a:solidFill>
                <a:srgbClr val="0070C0"/>
              </a:solidFill>
              <a:latin typeface="Good Vibes Pro" pitchFamily="2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475656" y="-675456"/>
            <a:ext cx="7488832" cy="7533456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C00000"/>
                </a:solidFill>
              </a:rPr>
              <a:t>Паспорт проекта.</a:t>
            </a:r>
            <a:endParaRPr lang="ru-RU">
              <a:solidFill>
                <a:srgbClr val="C00000"/>
              </a:solidFill>
            </a:endParaRPr>
          </a:p>
          <a:p>
            <a:r>
              <a:rPr lang="ru-RU" b="1">
                <a:solidFill>
                  <a:srgbClr val="C00000"/>
                </a:solidFill>
              </a:rPr>
              <a:t> </a:t>
            </a:r>
            <a:endParaRPr lang="ru-RU">
              <a:solidFill>
                <a:srgbClr val="C00000"/>
              </a:solidFill>
            </a:endParaRPr>
          </a:p>
          <a:p>
            <a:r>
              <a:rPr lang="ru-RU" b="1">
                <a:solidFill>
                  <a:srgbClr val="C00000"/>
                </a:solidFill>
              </a:rPr>
              <a:t>Вид проекта: </a:t>
            </a:r>
            <a:r>
              <a:rPr lang="ru-RU">
                <a:solidFill>
                  <a:srgbClr val="C00000"/>
                </a:solidFill>
              </a:rPr>
              <a:t>долгосрочный (6 месяцев)</a:t>
            </a:r>
          </a:p>
          <a:p>
            <a:r>
              <a:rPr lang="ru-RU" b="1">
                <a:solidFill>
                  <a:srgbClr val="C00000"/>
                </a:solidFill>
              </a:rPr>
              <a:t>Тип проекта</a:t>
            </a:r>
            <a:r>
              <a:rPr lang="ru-RU">
                <a:solidFill>
                  <a:srgbClr val="C00000"/>
                </a:solidFill>
              </a:rPr>
              <a:t> – практико - ориентированный.</a:t>
            </a:r>
          </a:p>
          <a:p>
            <a:r>
              <a:rPr lang="ru-RU" b="1">
                <a:solidFill>
                  <a:srgbClr val="C00000"/>
                </a:solidFill>
              </a:rPr>
              <a:t>Срок реализации проекта</a:t>
            </a:r>
            <a:r>
              <a:rPr lang="ru-RU">
                <a:solidFill>
                  <a:srgbClr val="C00000"/>
                </a:solidFill>
              </a:rPr>
              <a:t>: сентябрь – </a:t>
            </a:r>
            <a:r>
              <a:rPr lang="ru-RU" smtClean="0">
                <a:solidFill>
                  <a:srgbClr val="C00000"/>
                </a:solidFill>
              </a:rPr>
              <a:t>январь</a:t>
            </a:r>
          </a:p>
          <a:p>
            <a:r>
              <a:rPr lang="ru-RU" smtClean="0">
                <a:solidFill>
                  <a:srgbClr val="C00000"/>
                </a:solidFill>
              </a:rPr>
              <a:t>2020-2021г.г.</a:t>
            </a:r>
            <a:endParaRPr lang="ru-RU">
              <a:solidFill>
                <a:srgbClr val="C00000"/>
              </a:solidFill>
            </a:endParaRPr>
          </a:p>
          <a:p>
            <a:r>
              <a:rPr lang="ru-RU" b="1">
                <a:solidFill>
                  <a:srgbClr val="C00000"/>
                </a:solidFill>
              </a:rPr>
              <a:t>Возраст детей:</a:t>
            </a:r>
            <a:r>
              <a:rPr lang="ru-RU">
                <a:solidFill>
                  <a:srgbClr val="C00000"/>
                </a:solidFill>
              </a:rPr>
              <a:t>  6-7 лет</a:t>
            </a:r>
          </a:p>
          <a:p>
            <a:r>
              <a:rPr lang="ru-RU" b="1">
                <a:solidFill>
                  <a:srgbClr val="C00000"/>
                </a:solidFill>
              </a:rPr>
              <a:t>Участники проекта:</a:t>
            </a:r>
            <a:r>
              <a:rPr lang="ru-RU">
                <a:solidFill>
                  <a:srgbClr val="C00000"/>
                </a:solidFill>
              </a:rPr>
              <a:t> воспитанники, воспитатели, родители, социальные партнеры.</a:t>
            </a:r>
          </a:p>
          <a:p>
            <a:r>
              <a:rPr lang="ru-RU" b="1">
                <a:solidFill>
                  <a:srgbClr val="C00000"/>
                </a:solidFill>
              </a:rPr>
              <a:t> </a:t>
            </a:r>
            <a:endParaRPr lang="ru-RU">
              <a:solidFill>
                <a:srgbClr val="C00000"/>
              </a:solidFill>
            </a:endParaRPr>
          </a:p>
        </p:txBody>
      </p:sp>
      <p:pic>
        <p:nvPicPr>
          <p:cNvPr id="10" name="Picture 4" descr="32728800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 flipH="1">
            <a:off x="0" y="2465387"/>
            <a:ext cx="3096344" cy="43926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Горизонтальный свиток 7"/>
          <p:cNvSpPr/>
          <p:nvPr/>
        </p:nvSpPr>
        <p:spPr>
          <a:xfrm>
            <a:off x="323528" y="0"/>
            <a:ext cx="4032448" cy="46085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Андрей\Desktop\opyt-s-jajc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37933" y="4364554"/>
            <a:ext cx="2723796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57" y="-1100"/>
            <a:ext cx="2982121" cy="4221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564" y="0"/>
            <a:ext cx="3176612" cy="42199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0"/>
            <a:ext cx="2778631" cy="42199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9080"/>
            <a:ext cx="2979564" cy="2708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980" y="4219988"/>
            <a:ext cx="2325624" cy="263801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08520" y="-42858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83568" y="0"/>
            <a:ext cx="6048672" cy="24662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Список использованной литературы</a:t>
            </a:r>
            <a:endParaRPr lang="ru-RU" sz="280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52752"/>
            <a:ext cx="6551567" cy="400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961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87824" y="620688"/>
            <a:ext cx="3600400" cy="864096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Актуальность</a:t>
            </a:r>
            <a:endParaRPr lang="ru-RU" sz="28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4008" y="3717032"/>
            <a:ext cx="2808312" cy="15841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Формирование устойчивых познавательных интересов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flipH="1">
            <a:off x="3059832" y="1484784"/>
            <a:ext cx="432048" cy="57606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6084168" y="1484784"/>
            <a:ext cx="360006" cy="50405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4067944" y="1484784"/>
            <a:ext cx="504056" cy="165618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H="1">
            <a:off x="5436096" y="1484784"/>
            <a:ext cx="576064" cy="223224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836712"/>
            <a:ext cx="16561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619672" y="2132856"/>
            <a:ext cx="2376264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Стремление к открытиям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pic>
        <p:nvPicPr>
          <p:cNvPr id="1027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3789040"/>
            <a:ext cx="1872208" cy="287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267744" y="3284984"/>
            <a:ext cx="2520280" cy="12961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Развитие</a:t>
            </a:r>
            <a:r>
              <a:rPr lang="ru-RU" smtClean="0">
                <a:solidFill>
                  <a:srgbClr val="FF0000"/>
                </a:solidFill>
                <a:latin typeface="Impact" pitchFamily="34" charset="0"/>
              </a:rPr>
              <a:t>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пытливости</a:t>
            </a:r>
            <a:r>
              <a:rPr lang="ru-RU" smtClean="0">
                <a:solidFill>
                  <a:srgbClr val="FF0000"/>
                </a:solidFill>
                <a:latin typeface="Impact" pitchFamily="34" charset="0"/>
              </a:rPr>
              <a:t> </a:t>
            </a:r>
            <a:endParaRPr lang="ru-RU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1331640" y="692696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smtClean="0">
                <a:latin typeface="Impact" pitchFamily="34" charset="0"/>
              </a:rPr>
              <a:t>Как ?</a:t>
            </a:r>
            <a:endParaRPr lang="ru-RU" sz="2000">
              <a:latin typeface="Impact" pitchFamily="34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755576" y="3789040"/>
            <a:ext cx="1872208" cy="720080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Impact" pitchFamily="34" charset="0"/>
              </a:rPr>
              <a:t>Почему??</a:t>
            </a:r>
            <a:endParaRPr lang="ru-RU">
              <a:latin typeface="Impact" pitchFamily="34" charset="0"/>
            </a:endParaRPr>
          </a:p>
        </p:txBody>
      </p:sp>
      <p:pic>
        <p:nvPicPr>
          <p:cNvPr id="18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164288" y="476672"/>
            <a:ext cx="1636474" cy="217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012160" y="2060848"/>
            <a:ext cx="2520280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Развитие детской любознательности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19" name="Выноска-облако 18"/>
          <p:cNvSpPr/>
          <p:nvPr/>
        </p:nvSpPr>
        <p:spPr>
          <a:xfrm>
            <a:off x="7092280" y="404664"/>
            <a:ext cx="1440160" cy="720080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Impact" pitchFamily="34" charset="0"/>
              </a:rPr>
              <a:t>Зачем?</a:t>
            </a:r>
            <a:endParaRPr lang="ru-RU">
              <a:latin typeface="Impact" pitchFamily="34" charset="0"/>
            </a:endParaRPr>
          </a:p>
        </p:txBody>
      </p:sp>
      <p:pic>
        <p:nvPicPr>
          <p:cNvPr id="20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236296" y="4437112"/>
            <a:ext cx="1636474" cy="217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Выноска-облако 20"/>
          <p:cNvSpPr/>
          <p:nvPr/>
        </p:nvSpPr>
        <p:spPr>
          <a:xfrm>
            <a:off x="7236296" y="4365104"/>
            <a:ext cx="1584176" cy="612648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atin typeface="Impact" pitchFamily="34" charset="0"/>
              </a:rPr>
              <a:t>Точно!</a:t>
            </a:r>
            <a:endParaRPr lang="ru-RU">
              <a:latin typeface="Impact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91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260648"/>
            <a:ext cx="8712968" cy="1224136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b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  <a:p>
            <a:pPr lvl="0" algn="ctr"/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Цель</a:t>
            </a:r>
            <a:r>
              <a:rPr lang="ru-RU" sz="280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 – </a:t>
            </a:r>
            <a:r>
              <a:rPr lang="ru-RU" sz="2000" smtClean="0">
                <a:solidFill>
                  <a:srgbClr val="FFFF00"/>
                </a:solidFill>
                <a:latin typeface="Impact" pitchFamily="34" charset="0"/>
              </a:rPr>
              <a:t>создать условия для  развития у детей познавательной активности, любознательности, стремления к самостоятельному познанию.</a:t>
            </a:r>
          </a:p>
          <a:p>
            <a:pPr algn="ctr"/>
            <a:endParaRPr lang="ru-RU" sz="280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509936"/>
            <a:ext cx="5364088" cy="23015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•	формировать основы гуманно – ценностного отношения к природе;</a:t>
            </a:r>
          </a:p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•	формировать представление о тандеме человека и природы;</a:t>
            </a:r>
          </a:p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•	показать результат пагубного влияния человека на ресурсы планеты;</a:t>
            </a:r>
          </a:p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•	пропагандировать идею сбережения ресурсов планеты среди детей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 </a:t>
            </a:r>
            <a:endParaRPr lang="ru-RU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23728" y="4457129"/>
            <a:ext cx="3240360" cy="21875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FF00"/>
                </a:solidFill>
                <a:latin typeface="Impact" pitchFamily="34" charset="0"/>
              </a:rPr>
              <a:t>•	</a:t>
            </a:r>
            <a:r>
              <a:rPr lang="ru-RU">
                <a:solidFill>
                  <a:srgbClr val="FF0000"/>
                </a:solidFill>
                <a:latin typeface="Impact" pitchFamily="34" charset="0"/>
              </a:rPr>
              <a:t>развивать память, мышление, внимание и воображение;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Impact" pitchFamily="34" charset="0"/>
              </a:rPr>
              <a:t>•	развивать самостоятельность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1745382"/>
            <a:ext cx="3168352" cy="175562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•	воспитывать уважительное отношение к живой и неживой природе.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0232" y="4457129"/>
            <a:ext cx="2304256" cy="21875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Участники проекта: воспитатели, дети, родители.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88024" y="3284984"/>
            <a:ext cx="2160240" cy="12024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smtClean="0">
                <a:solidFill>
                  <a:srgbClr val="FF0000"/>
                </a:solidFill>
                <a:latin typeface="Impact" pitchFamily="34" charset="0"/>
                <a:cs typeface="Times New Roman" panose="02020603050405020304" pitchFamily="18" charset="0"/>
              </a:rPr>
              <a:t>задачи</a:t>
            </a:r>
            <a:endParaRPr lang="ru-RU" sz="3200">
              <a:solidFill>
                <a:srgbClr val="FF0000"/>
              </a:solidFill>
              <a:latin typeface="Impact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03848" y="2564904"/>
            <a:ext cx="3528392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Примерный алгоритм</a:t>
            </a:r>
            <a:endParaRPr lang="ru-RU" sz="24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91680" y="476672"/>
            <a:ext cx="3240360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Выбор объекта исследования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20072" y="4797152"/>
            <a:ext cx="3600400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Игровой тренинг внимания, восприятия, памяти, логики мышления.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188640"/>
            <a:ext cx="3456384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Предварительная работа по изучению теории вопроса.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8144" y="908720"/>
            <a:ext cx="3024336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Выбор и подготовка пособий и оборудования с учётом сезона, возраста детей, изучаемой темы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19672" y="1268760"/>
            <a:ext cx="2808312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Выбор цели, задач работы с детьми 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68144" y="3717032"/>
            <a:ext cx="3024336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Обобщение результатов наблюдений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11760" y="4797152"/>
            <a:ext cx="2664296" cy="17281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Предварительная исследовательская работа с использованием оборудования, учебных пособий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03648" y="3717032"/>
            <a:ext cx="3096344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Определение типа вида и тематики занятия-экспериментирования.</a:t>
            </a:r>
            <a:endParaRPr lang="ru-RU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flipH="1">
            <a:off x="4499992" y="3140968"/>
            <a:ext cx="576064" cy="165618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flipH="1">
            <a:off x="5220072" y="3140968"/>
            <a:ext cx="576064" cy="165618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flipH="1" flipV="1">
            <a:off x="4499992" y="980728"/>
            <a:ext cx="576064" cy="158417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flipH="1" flipV="1">
            <a:off x="5220072" y="836712"/>
            <a:ext cx="576064" cy="172819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гнутая влево стрелка 24"/>
          <p:cNvSpPr/>
          <p:nvPr/>
        </p:nvSpPr>
        <p:spPr>
          <a:xfrm flipV="1">
            <a:off x="2483768" y="1916832"/>
            <a:ext cx="720080" cy="864096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>
            <a:off x="2483768" y="2924944"/>
            <a:ext cx="720080" cy="792088"/>
          </a:xfrm>
          <a:prstGeom prst="curvedRightArrow">
            <a:avLst>
              <a:gd name="adj1" fmla="val 25000"/>
              <a:gd name="adj2" fmla="val 53938"/>
              <a:gd name="adj3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 rot="565989" flipH="1" flipV="1">
            <a:off x="6792163" y="2054625"/>
            <a:ext cx="888264" cy="804536"/>
          </a:xfrm>
          <a:prstGeom prst="curvedRightArrow">
            <a:avLst>
              <a:gd name="adj1" fmla="val 18264"/>
              <a:gd name="adj2" fmla="val 39401"/>
              <a:gd name="adj3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 flipH="1">
            <a:off x="6732240" y="2924944"/>
            <a:ext cx="1152128" cy="783704"/>
          </a:xfrm>
          <a:prstGeom prst="curv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332656"/>
            <a:ext cx="7056784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smtClean="0">
                <a:solidFill>
                  <a:srgbClr val="0070C0"/>
                </a:solidFill>
                <a:latin typeface="Franklin Gothic Medium" pitchFamily="34" charset="0"/>
              </a:rPr>
              <a:t>  Образовательная деятельность с      включенными презентациями по заданной теме</a:t>
            </a:r>
          </a:p>
          <a:p>
            <a:endParaRPr lang="ru-RU" sz="240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smtClean="0">
                <a:solidFill>
                  <a:srgbClr val="0070C0"/>
                </a:solidFill>
                <a:latin typeface="Franklin Gothic Medium" pitchFamily="34" charset="0"/>
              </a:rPr>
              <a:t> Совместная деятельность педагога с детьми</a:t>
            </a:r>
          </a:p>
          <a:p>
            <a:endParaRPr lang="ru-RU" sz="240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smtClean="0">
                <a:solidFill>
                  <a:srgbClr val="0070C0"/>
                </a:solidFill>
                <a:latin typeface="Franklin Gothic Medium" pitchFamily="34" charset="0"/>
              </a:rPr>
              <a:t> Самостоятельная деятельность детей</a:t>
            </a:r>
          </a:p>
          <a:p>
            <a:endParaRPr lang="ru-RU" sz="240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endParaRPr lang="ru-RU" sz="2400" smtClean="0">
              <a:solidFill>
                <a:srgbClr val="0070C0"/>
              </a:solidFill>
              <a:latin typeface="Franklin Gothic Medium" pitchFamily="34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220072" y="0"/>
            <a:ext cx="3384376" cy="2636912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rgbClr val="FF0000"/>
                </a:solidFill>
                <a:latin typeface="Impact" pitchFamily="34" charset="0"/>
              </a:rPr>
              <a:t>формы</a:t>
            </a:r>
            <a:endParaRPr lang="ru-RU" sz="240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619672" y="548680"/>
            <a:ext cx="3024336" cy="14184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940152" y="4869160"/>
            <a:ext cx="2664296" cy="12744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15816" y="2132856"/>
            <a:ext cx="3744416" cy="144016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Инструменты</a:t>
            </a:r>
            <a:endParaRPr lang="ru-RU" sz="36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508104" y="332656"/>
            <a:ext cx="3168352" cy="1800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Презентации</a:t>
            </a:r>
            <a:endParaRPr lang="ru-RU" sz="28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9632" y="0"/>
            <a:ext cx="3384376" cy="172819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Квест</a:t>
            </a: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-игры</a:t>
            </a:r>
            <a:endParaRPr lang="ru-RU" sz="28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419872" y="3501008"/>
            <a:ext cx="2808312" cy="180020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Схемы-картинки</a:t>
            </a:r>
            <a:endParaRPr lang="ru-RU" sz="280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5940152" y="4221088"/>
            <a:ext cx="2952328" cy="211339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Экран наших достижений</a:t>
            </a:r>
            <a:endParaRPr lang="ru-RU" sz="2800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0" y="1988840"/>
            <a:ext cx="2915816" cy="25922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rgbClr val="FFC000"/>
                </a:solidFill>
                <a:latin typeface="Impact" pitchFamily="34" charset="0"/>
              </a:rPr>
              <a:t>Методический центр - библиотека</a:t>
            </a:r>
            <a:endParaRPr lang="ru-RU" sz="24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6804248" y="2204864"/>
            <a:ext cx="2088232" cy="20882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rgbClr val="FFFF00"/>
                </a:solidFill>
                <a:latin typeface="Impact" pitchFamily="34" charset="0"/>
              </a:rPr>
              <a:t>игротека</a:t>
            </a:r>
            <a:endParaRPr lang="ru-RU" sz="240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3528" y="4581128"/>
            <a:ext cx="3672408" cy="2276872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smtClean="0">
                <a:solidFill>
                  <a:srgbClr val="FFFF00"/>
                </a:solidFill>
                <a:latin typeface="Impact" pitchFamily="34" charset="0"/>
              </a:rPr>
              <a:t>Наглядные материалы</a:t>
            </a:r>
            <a:endParaRPr lang="ru-RU" sz="360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008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Андрей\Desktop\экран достижен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260648"/>
            <a:ext cx="2592288" cy="1944216"/>
          </a:xfrm>
          <a:prstGeom prst="rect">
            <a:avLst/>
          </a:prstGeom>
          <a:noFill/>
        </p:spPr>
      </p:pic>
      <p:pic>
        <p:nvPicPr>
          <p:cNvPr id="4" name="Picture 2" descr="C:\Users\Андрей\Desktop\zimniiezabavysdietmi3_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4365104"/>
            <a:ext cx="3283843" cy="2189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Андрей\Desktop\7926dad72bbbd9c9e818e143be99672d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203848" y="260648"/>
            <a:ext cx="2915022" cy="1872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31640" y="3140968"/>
            <a:ext cx="3240360" cy="151216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Экран достижений</a:t>
            </a:r>
            <a:endParaRPr lang="ru-RU" sz="32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707904" y="6021288"/>
            <a:ext cx="1122424" cy="57606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  <a:cs typeface="Aharoni" pitchFamily="2" charset="-79"/>
              </a:rPr>
              <a:t>игры</a:t>
            </a:r>
            <a:endParaRPr lang="ru-RU">
              <a:solidFill>
                <a:srgbClr val="C00000"/>
              </a:solidFill>
              <a:latin typeface="Impact" pitchFamily="34" charset="0"/>
              <a:cs typeface="Aharoni" pitchFamily="2" charset="-79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0504703">
            <a:off x="4860032" y="3933056"/>
            <a:ext cx="1554472" cy="7200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</a:rPr>
              <a:t>ОПЫТЫ</a:t>
            </a:r>
            <a:endParaRPr lang="ru-RU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8224872">
            <a:off x="-29621" y="2330154"/>
            <a:ext cx="1825961" cy="105838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</a:rPr>
              <a:t>Дневники наблюдений</a:t>
            </a:r>
            <a:endParaRPr lang="ru-RU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18298987">
            <a:off x="3261841" y="2041983"/>
            <a:ext cx="1221103" cy="6640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</a:rPr>
              <a:t>рисунки</a:t>
            </a:r>
            <a:endParaRPr lang="ru-RU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9561712">
            <a:off x="4468590" y="2811322"/>
            <a:ext cx="1727237" cy="107739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</a:rPr>
              <a:t>ЭКСКУРСИИ</a:t>
            </a:r>
            <a:endParaRPr lang="ru-RU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26625" name="Picture 1" descr="C:\Users\Андрей\Desktop\звездочка\фото космос\20171116_10110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4869160"/>
            <a:ext cx="2448272" cy="1819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право 17"/>
          <p:cNvSpPr/>
          <p:nvPr/>
        </p:nvSpPr>
        <p:spPr>
          <a:xfrm flipH="1">
            <a:off x="2411760" y="5085184"/>
            <a:ext cx="1368152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C00000"/>
                </a:solidFill>
                <a:latin typeface="Impact" pitchFamily="34" charset="0"/>
              </a:rPr>
              <a:t>сочиняем</a:t>
            </a:r>
            <a:endParaRPr lang="ru-RU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335" y="4456467"/>
            <a:ext cx="3025515" cy="2097865"/>
          </a:xfrm>
          <a:prstGeom prst="rect">
            <a:avLst/>
          </a:prstGeom>
        </p:spPr>
      </p:pic>
      <p:pic>
        <p:nvPicPr>
          <p:cNvPr id="21" name="Picture 2" descr="https://nsportal.ru/sites/default/files/styles/media_gallery_large/public/gallery/2021/01/14/20210114_103334.jpg?itok=y92nhv0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81346" y="319710"/>
            <a:ext cx="2690646" cy="201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891" y="2387726"/>
            <a:ext cx="1633081" cy="208845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«Планета земля»</a:t>
            </a:r>
            <a:r>
              <a:rPr lang="ru-RU" sz="3200">
                <a:solidFill>
                  <a:srgbClr val="FF0000"/>
                </a:solidFill>
              </a:rPr>
              <a:t/>
            </a:r>
            <a:br>
              <a:rPr lang="ru-RU" sz="3200">
                <a:solidFill>
                  <a:srgbClr val="FF0000"/>
                </a:solidFill>
              </a:rPr>
            </a:br>
            <a:r>
              <a:rPr lang="ru-RU" sz="3200">
                <a:solidFill>
                  <a:srgbClr val="FF0000"/>
                </a:solidFill>
              </a:rPr>
              <a:t>Презентация «Это важно сохранить!»</a:t>
            </a:r>
            <a:br>
              <a:rPr lang="ru-RU" sz="3200">
                <a:solidFill>
                  <a:srgbClr val="FF0000"/>
                </a:solidFill>
              </a:rPr>
            </a:b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473" y="1600200"/>
            <a:ext cx="8047053" cy="4525963"/>
          </a:xfrm>
        </p:spPr>
      </p:pic>
    </p:spTree>
    <p:extLst>
      <p:ext uri="{BB962C8B-B14F-4D97-AF65-F5344CB8AC3E}">
        <p14:creationId xmlns:p14="http://schemas.microsoft.com/office/powerpoint/2010/main" val="310828355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1761</TotalTime>
  <Words>412</Words>
  <Application>Microsoft Office PowerPoint</Application>
  <PresentationFormat>Экран (4:3)</PresentationFormat>
  <Paragraphs>117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Aharoni</vt:lpstr>
      <vt:lpstr>Arial</vt:lpstr>
      <vt:lpstr>Calibri</vt:lpstr>
      <vt:lpstr>Franklin Gothic Heavy</vt:lpstr>
      <vt:lpstr>Franklin Gothic Medium</vt:lpstr>
      <vt:lpstr>Good Vibes Pro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«Планета земля» Презентация «Это важно сохранить!»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153</cp:revision>
  <dcterms:created xsi:type="dcterms:W3CDTF">2017-11-19T15:13:33Z</dcterms:created>
  <dcterms:modified xsi:type="dcterms:W3CDTF">2021-02-16T15:23:20Z</dcterms:modified>
</cp:coreProperties>
</file>