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60" r:id="rId4"/>
    <p:sldId id="261" r:id="rId5"/>
    <p:sldId id="262" r:id="rId6"/>
    <p:sldId id="264" r:id="rId7"/>
    <p:sldId id="263" r:id="rId8"/>
    <p:sldId id="266" r:id="rId9"/>
    <p:sldId id="265" r:id="rId10"/>
    <p:sldId id="267" r:id="rId11"/>
    <p:sldId id="268" r:id="rId12"/>
    <p:sldId id="269" r:id="rId13"/>
    <p:sldId id="274" r:id="rId14"/>
    <p:sldId id="270" r:id="rId15"/>
    <p:sldId id="275" r:id="rId16"/>
    <p:sldId id="276" r:id="rId17"/>
    <p:sldId id="271" r:id="rId18"/>
    <p:sldId id="272" r:id="rId19"/>
    <p:sldId id="277" r:id="rId20"/>
    <p:sldId id="28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0965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9921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1842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9336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1629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8227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4717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880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2759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3431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4711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0452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118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760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c29/000c4128-63779646/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928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Буква Ю может обозначать один или два звука, в зависимости от ее позиции в слове.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8000" dirty="0" smtClean="0"/>
              <a:t>Ю</a:t>
            </a:r>
            <a:endParaRPr lang="ru-RU" sz="80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367265" y="1844824"/>
            <a:ext cx="3180927" cy="14401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548192" y="1844824"/>
            <a:ext cx="3155006" cy="14401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974368" y="3163615"/>
            <a:ext cx="78579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[</a:t>
            </a:r>
            <a:r>
              <a:rPr lang="ru-RU" sz="4400" dirty="0">
                <a:solidFill>
                  <a:srgbClr val="FF0000"/>
                </a:solidFill>
              </a:rPr>
              <a:t>у</a:t>
            </a:r>
            <a:r>
              <a:rPr lang="en-US" sz="4400" dirty="0" smtClean="0"/>
              <a:t>]</a:t>
            </a:r>
            <a:endParaRPr lang="ru-RU" sz="4400" dirty="0"/>
          </a:p>
        </p:txBody>
      </p:sp>
      <p:sp>
        <p:nvSpPr>
          <p:cNvPr id="9" name="TextBox 8"/>
          <p:cNvSpPr txBox="1"/>
          <p:nvPr/>
        </p:nvSpPr>
        <p:spPr>
          <a:xfrm>
            <a:off x="6853224" y="3151065"/>
            <a:ext cx="16561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[</a:t>
            </a:r>
            <a:r>
              <a:rPr lang="ru-RU" sz="4400" dirty="0" smtClean="0">
                <a:solidFill>
                  <a:srgbClr val="00B050"/>
                </a:solidFill>
              </a:rPr>
              <a:t>й</a:t>
            </a:r>
            <a:r>
              <a:rPr lang="en-US" sz="4400" dirty="0" smtClean="0"/>
              <a:t>][</a:t>
            </a:r>
            <a:r>
              <a:rPr lang="ru-RU" sz="4400" dirty="0" smtClean="0">
                <a:solidFill>
                  <a:srgbClr val="FF0000"/>
                </a:solidFill>
              </a:rPr>
              <a:t>у</a:t>
            </a:r>
            <a:r>
              <a:rPr lang="en-US" sz="4400" dirty="0" smtClean="0"/>
              <a:t>]</a:t>
            </a:r>
            <a:endParaRPr lang="ru-RU" sz="4400" dirty="0"/>
          </a:p>
        </p:txBody>
      </p:sp>
      <p:sp>
        <p:nvSpPr>
          <p:cNvPr id="10" name="TextBox 9"/>
          <p:cNvSpPr txBox="1"/>
          <p:nvPr/>
        </p:nvSpPr>
        <p:spPr>
          <a:xfrm>
            <a:off x="95432" y="4404593"/>
            <a:ext cx="39785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после согласного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5436096" y="4404593"/>
            <a:ext cx="357822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-в начале слова</a:t>
            </a:r>
          </a:p>
          <a:p>
            <a:r>
              <a:rPr lang="ru-RU" sz="4000" dirty="0" smtClean="0"/>
              <a:t>-после гласного</a:t>
            </a:r>
          </a:p>
          <a:p>
            <a:r>
              <a:rPr lang="ru-RU" sz="4000" dirty="0" smtClean="0"/>
              <a:t>-после Ъ или Ь</a:t>
            </a:r>
            <a:endParaRPr lang="ru-RU" sz="4000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367266" y="3920506"/>
            <a:ext cx="0" cy="59871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7651166" y="3920505"/>
            <a:ext cx="0" cy="59871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2018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zverovod.info/wp-content/uploads/2018/07/3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688"/>
            <a:ext cx="9144000" cy="623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-4936" y="-8771"/>
            <a:ext cx="9148936" cy="62946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Составить звуковые схемы к словам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01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7493" y="5949133"/>
            <a:ext cx="7315797" cy="9088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 smtClean="0"/>
              <a:t>ИНДЮК</a:t>
            </a:r>
            <a:endParaRPr lang="ru-RU" sz="4400" dirty="0"/>
          </a:p>
        </p:txBody>
      </p:sp>
      <p:pic>
        <p:nvPicPr>
          <p:cNvPr id="4098" name="Picture 2" descr="http://zverovod.info/wp-content/uploads/2018/07/3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02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118029" y="6153922"/>
            <a:ext cx="504056" cy="504056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109917" y="6153922"/>
            <a:ext cx="504056" cy="50405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622085" y="6153921"/>
            <a:ext cx="504056" cy="50405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138295" y="6150216"/>
            <a:ext cx="504056" cy="50776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613973" y="6153922"/>
            <a:ext cx="504056" cy="504056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70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avatars.mds.yandex.net/get-pdb/1370139/9fbe6f15-b335-4f41-85e6-aa56c306207f/s1200?webp=fals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13" b="16516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5187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949280"/>
            <a:ext cx="7236296" cy="9087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 smtClean="0"/>
              <a:t>ЮБКА</a:t>
            </a:r>
            <a:endParaRPr lang="ru-RU" sz="4400" dirty="0"/>
          </a:p>
        </p:txBody>
      </p:sp>
      <p:pic>
        <p:nvPicPr>
          <p:cNvPr id="7170" name="Picture 2" descr="https://avatars.mds.yandex.net/get-pdb/1370139/9fbe6f15-b335-4f41-85e6-aa56c306207f/s1200?webp=fals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13" b="16516"/>
          <a:stretch/>
        </p:blipFill>
        <p:spPr bwMode="auto">
          <a:xfrm>
            <a:off x="0" y="0"/>
            <a:ext cx="9144000" cy="6129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932040" y="6133672"/>
            <a:ext cx="504056" cy="500351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436096" y="6133672"/>
            <a:ext cx="504056" cy="50035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952321" y="6133671"/>
            <a:ext cx="504056" cy="500351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468546" y="6129967"/>
            <a:ext cx="504056" cy="50405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981854" y="6129967"/>
            <a:ext cx="504056" cy="50405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1568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sayanring.ru/static/images/tour/0380/kupri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9051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24617" y="6027962"/>
            <a:ext cx="7332921" cy="82495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 smtClean="0"/>
              <a:t>КАЮТА</a:t>
            </a:r>
            <a:endParaRPr lang="ru-RU" sz="4400" dirty="0"/>
          </a:p>
        </p:txBody>
      </p:sp>
      <p:pic>
        <p:nvPicPr>
          <p:cNvPr id="8194" name="Picture 2" descr="http://www.sayanring.ru/static/images/tour/0380/kupri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90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402773" y="6133672"/>
            <a:ext cx="504056" cy="50035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418997" y="6137377"/>
            <a:ext cx="504056" cy="50035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410885" y="6133672"/>
            <a:ext cx="504056" cy="50035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914941" y="6137377"/>
            <a:ext cx="504056" cy="49664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898717" y="6133672"/>
            <a:ext cx="504056" cy="49664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906829" y="6133672"/>
            <a:ext cx="504056" cy="500351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5798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stihi.ru/pics/2019/11/16/9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980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8384" y="6065912"/>
            <a:ext cx="7388696" cy="7920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 smtClean="0"/>
              <a:t>ВЬЮГА</a:t>
            </a:r>
            <a:endParaRPr lang="ru-RU" sz="4400" dirty="0"/>
          </a:p>
        </p:txBody>
      </p:sp>
      <p:pic>
        <p:nvPicPr>
          <p:cNvPr id="9218" name="Picture 2" descr="https://stihi.ru/pics/2019/11/16/9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979516" y="6203162"/>
            <a:ext cx="504056" cy="500351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491684" y="6206867"/>
            <a:ext cx="504056" cy="49664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987628" y="6206868"/>
            <a:ext cx="504056" cy="50035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995740" y="6206868"/>
            <a:ext cx="504056" cy="50035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483572" y="6206867"/>
            <a:ext cx="504056" cy="500351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2549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20879" y="4339431"/>
            <a:ext cx="1367545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09796" y="4371972"/>
            <a:ext cx="1153183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Группа 9"/>
          <p:cNvGrpSpPr>
            <a:grpSpLocks/>
          </p:cNvGrpSpPr>
          <p:nvPr/>
        </p:nvGrpSpPr>
        <p:grpSpPr bwMode="auto">
          <a:xfrm>
            <a:off x="342687" y="4046538"/>
            <a:ext cx="2410251" cy="2506662"/>
            <a:chOff x="343478" y="4047157"/>
            <a:chExt cx="2409996" cy="2505796"/>
          </a:xfrm>
        </p:grpSpPr>
        <p:pic>
          <p:nvPicPr>
            <p:cNvPr id="11" name="Picture 10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43478" y="4047157"/>
              <a:ext cx="2409996" cy="25057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1310336" y="4128142"/>
              <a:ext cx="899905" cy="58457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anchor="ctr">
              <a:spAutoFit/>
            </a:bodyPr>
            <a:lstStyle/>
            <a:p>
              <a:pPr algn="ctr">
                <a:defRPr/>
              </a:pPr>
              <a:r>
                <a:rPr lang="ru-RU" sz="3200" b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eorgia" pitchFamily="18" charset="0"/>
                </a:rPr>
                <a:t>[у]</a:t>
              </a:r>
              <a:endPara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endParaRPr>
            </a:p>
          </p:txBody>
        </p:sp>
      </p:grpSp>
      <p:grpSp>
        <p:nvGrpSpPr>
          <p:cNvPr id="13" name="Группа 12"/>
          <p:cNvGrpSpPr>
            <a:grpSpLocks/>
          </p:cNvGrpSpPr>
          <p:nvPr/>
        </p:nvGrpSpPr>
        <p:grpSpPr bwMode="auto">
          <a:xfrm>
            <a:off x="6103969" y="4079873"/>
            <a:ext cx="2408725" cy="2505075"/>
            <a:chOff x="123083" y="4047155"/>
            <a:chExt cx="2408470" cy="2505796"/>
          </a:xfrm>
        </p:grpSpPr>
        <p:pic>
          <p:nvPicPr>
            <p:cNvPr id="14" name="Picture 10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23083" y="4047155"/>
              <a:ext cx="2408470" cy="25057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895288" y="4117240"/>
              <a:ext cx="1342901" cy="58494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32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eorgia" pitchFamily="18" charset="0"/>
                </a:rPr>
                <a:t>[</a:t>
              </a:r>
              <a:r>
                <a:rPr lang="ru-RU" sz="3200" b="1" dirty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eorgia" pitchFamily="18" charset="0"/>
                </a:rPr>
                <a:t>й</a:t>
              </a:r>
              <a:r>
                <a:rPr lang="ru-RU" sz="3200" b="1" baseline="30000" dirty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eorgia" pitchFamily="18" charset="0"/>
                </a:rPr>
                <a:t>,</a:t>
              </a:r>
              <a:r>
                <a:rPr lang="ru-RU" sz="32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eorgia" pitchFamily="18" charset="0"/>
                </a:rPr>
                <a:t> у</a:t>
              </a:r>
              <a:r>
                <a:rPr lang="ru-RU" sz="3200" b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eorgia" pitchFamily="18" charset="0"/>
                </a:rPr>
                <a:t>] </a:t>
              </a:r>
              <a:endPara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endParaRPr>
            </a:p>
          </p:txBody>
        </p:sp>
      </p:grpSp>
      <p:grpSp>
        <p:nvGrpSpPr>
          <p:cNvPr id="16" name="Группа 15"/>
          <p:cNvGrpSpPr>
            <a:grpSpLocks/>
          </p:cNvGrpSpPr>
          <p:nvPr/>
        </p:nvGrpSpPr>
        <p:grpSpPr bwMode="auto">
          <a:xfrm>
            <a:off x="517444" y="1979998"/>
            <a:ext cx="1511300" cy="1930495"/>
            <a:chOff x="1712755" y="1707008"/>
            <a:chExt cx="1779125" cy="2147435"/>
          </a:xfrm>
        </p:grpSpPr>
        <p:pic>
          <p:nvPicPr>
            <p:cNvPr id="17" name="Picture 8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712755" y="1707008"/>
              <a:ext cx="1779125" cy="17576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TextBox 17"/>
            <p:cNvSpPr txBox="1"/>
            <p:nvPr/>
          </p:nvSpPr>
          <p:spPr>
            <a:xfrm>
              <a:off x="1712755" y="3340567"/>
              <a:ext cx="1779125" cy="51387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2400" b="1" dirty="0" smtClean="0">
                  <a:solidFill>
                    <a:srgbClr val="C0504D">
                      <a:lumMod val="50000"/>
                    </a:srgbClr>
                  </a:solidFill>
                  <a:latin typeface="Georgia" pitchFamily="18" charset="0"/>
                </a:rPr>
                <a:t>люди</a:t>
              </a:r>
              <a:endParaRPr lang="ru-RU" sz="2400" b="1" dirty="0">
                <a:solidFill>
                  <a:srgbClr val="C0504D">
                    <a:lumMod val="50000"/>
                  </a:srgbClr>
                </a:solidFill>
                <a:latin typeface="Georgia" pitchFamily="18" charset="0"/>
              </a:endParaRPr>
            </a:p>
          </p:txBody>
        </p:sp>
      </p:grpSp>
      <p:grpSp>
        <p:nvGrpSpPr>
          <p:cNvPr id="19" name="Группа 18"/>
          <p:cNvGrpSpPr>
            <a:grpSpLocks/>
          </p:cNvGrpSpPr>
          <p:nvPr/>
        </p:nvGrpSpPr>
        <p:grpSpPr bwMode="auto">
          <a:xfrm>
            <a:off x="3707904" y="2613251"/>
            <a:ext cx="1524818" cy="1943244"/>
            <a:chOff x="1696841" y="1706953"/>
            <a:chExt cx="1795039" cy="2161750"/>
          </a:xfrm>
        </p:grpSpPr>
        <p:pic>
          <p:nvPicPr>
            <p:cNvPr id="20" name="Picture 8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712755" y="1706953"/>
              <a:ext cx="1779125" cy="17577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TextBox 20"/>
            <p:cNvSpPr txBox="1"/>
            <p:nvPr/>
          </p:nvSpPr>
          <p:spPr>
            <a:xfrm>
              <a:off x="1696841" y="3354796"/>
              <a:ext cx="1779125" cy="51390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2400" b="1" dirty="0" smtClean="0">
                  <a:solidFill>
                    <a:srgbClr val="C0504D">
                      <a:lumMod val="50000"/>
                    </a:srgbClr>
                  </a:solidFill>
                  <a:latin typeface="Georgia" pitchFamily="18" charset="0"/>
                </a:rPr>
                <a:t>поют</a:t>
              </a:r>
              <a:endParaRPr lang="ru-RU" sz="2400" b="1" dirty="0">
                <a:solidFill>
                  <a:srgbClr val="C0504D">
                    <a:lumMod val="50000"/>
                  </a:srgbClr>
                </a:solidFill>
                <a:latin typeface="Georgia" pitchFamily="18" charset="0"/>
              </a:endParaRPr>
            </a:p>
          </p:txBody>
        </p:sp>
      </p:grpSp>
      <p:grpSp>
        <p:nvGrpSpPr>
          <p:cNvPr id="22" name="Группа 21"/>
          <p:cNvGrpSpPr>
            <a:grpSpLocks/>
          </p:cNvGrpSpPr>
          <p:nvPr/>
        </p:nvGrpSpPr>
        <p:grpSpPr bwMode="auto">
          <a:xfrm>
            <a:off x="5942887" y="2334275"/>
            <a:ext cx="1543193" cy="1704029"/>
            <a:chOff x="129714" y="4894067"/>
            <a:chExt cx="2127499" cy="2264313"/>
          </a:xfrm>
        </p:grpSpPr>
        <p:pic>
          <p:nvPicPr>
            <p:cNvPr id="23" name="Picture 6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38780" y="4894067"/>
              <a:ext cx="1805468" cy="1819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TextBox 23"/>
            <p:cNvSpPr txBox="1"/>
            <p:nvPr/>
          </p:nvSpPr>
          <p:spPr>
            <a:xfrm>
              <a:off x="129714" y="6544920"/>
              <a:ext cx="2127499" cy="6134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2400" b="1" dirty="0" smtClean="0">
                  <a:solidFill>
                    <a:srgbClr val="C0504D">
                      <a:lumMod val="50000"/>
                    </a:srgbClr>
                  </a:solidFill>
                  <a:latin typeface="Georgia" pitchFamily="18" charset="0"/>
                </a:rPr>
                <a:t>салют</a:t>
              </a:r>
              <a:endParaRPr lang="ru-RU" sz="2400" b="1" dirty="0">
                <a:solidFill>
                  <a:srgbClr val="C0504D">
                    <a:lumMod val="50000"/>
                  </a:srgbClr>
                </a:solidFill>
                <a:latin typeface="Georgia" pitchFamily="18" charset="0"/>
              </a:endParaRPr>
            </a:p>
          </p:txBody>
        </p:sp>
      </p:grpSp>
      <p:grpSp>
        <p:nvGrpSpPr>
          <p:cNvPr id="25" name="Группа 24"/>
          <p:cNvGrpSpPr>
            <a:grpSpLocks/>
          </p:cNvGrpSpPr>
          <p:nvPr/>
        </p:nvGrpSpPr>
        <p:grpSpPr bwMode="auto">
          <a:xfrm>
            <a:off x="4855018" y="1384083"/>
            <a:ext cx="1443038" cy="1700983"/>
            <a:chOff x="205947" y="4894067"/>
            <a:chExt cx="1989789" cy="2262509"/>
          </a:xfrm>
        </p:grpSpPr>
        <p:pic>
          <p:nvPicPr>
            <p:cNvPr id="26" name="Picture 6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39508" y="4894067"/>
              <a:ext cx="1804011" cy="1819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" name="TextBox 26"/>
            <p:cNvSpPr txBox="1"/>
            <p:nvPr/>
          </p:nvSpPr>
          <p:spPr>
            <a:xfrm>
              <a:off x="205947" y="6542112"/>
              <a:ext cx="1989789" cy="61446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2400" b="1" dirty="0" smtClean="0">
                  <a:solidFill>
                    <a:srgbClr val="C0504D">
                      <a:lumMod val="50000"/>
                    </a:srgbClr>
                  </a:solidFill>
                  <a:latin typeface="Georgia" pitchFamily="18" charset="0"/>
                </a:rPr>
                <a:t>ключ</a:t>
              </a:r>
              <a:endParaRPr lang="ru-RU" sz="2400" b="1" dirty="0">
                <a:solidFill>
                  <a:srgbClr val="C0504D">
                    <a:lumMod val="50000"/>
                  </a:srgbClr>
                </a:solidFill>
                <a:latin typeface="Georgia" pitchFamily="18" charset="0"/>
              </a:endParaRPr>
            </a:p>
          </p:txBody>
        </p:sp>
      </p:grpSp>
      <p:grpSp>
        <p:nvGrpSpPr>
          <p:cNvPr id="28" name="Группа 27"/>
          <p:cNvGrpSpPr>
            <a:grpSpLocks/>
          </p:cNvGrpSpPr>
          <p:nvPr/>
        </p:nvGrpSpPr>
        <p:grpSpPr bwMode="auto">
          <a:xfrm>
            <a:off x="2209646" y="2406356"/>
            <a:ext cx="1346886" cy="1661990"/>
            <a:chOff x="338872" y="4894067"/>
            <a:chExt cx="1856864" cy="2208679"/>
          </a:xfrm>
        </p:grpSpPr>
        <p:pic>
          <p:nvPicPr>
            <p:cNvPr id="29" name="Picture 6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38872" y="4894067"/>
              <a:ext cx="1805284" cy="1819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" name="TextBox 29"/>
            <p:cNvSpPr txBox="1"/>
            <p:nvPr/>
          </p:nvSpPr>
          <p:spPr>
            <a:xfrm>
              <a:off x="368270" y="6488826"/>
              <a:ext cx="1827466" cy="6139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2400" b="1" dirty="0" smtClean="0">
                  <a:solidFill>
                    <a:srgbClr val="C0504D">
                      <a:lumMod val="50000"/>
                    </a:srgbClr>
                  </a:solidFill>
                  <a:latin typeface="Georgia" pitchFamily="18" charset="0"/>
                </a:rPr>
                <a:t>юла</a:t>
              </a:r>
              <a:endParaRPr lang="ru-RU" sz="2400" b="1" dirty="0">
                <a:solidFill>
                  <a:srgbClr val="C0504D">
                    <a:lumMod val="50000"/>
                  </a:srgbClr>
                </a:solidFill>
                <a:latin typeface="Georgia" pitchFamily="18" charset="0"/>
              </a:endParaRPr>
            </a:p>
          </p:txBody>
        </p:sp>
      </p:grpSp>
      <p:grpSp>
        <p:nvGrpSpPr>
          <p:cNvPr id="31" name="Группа 30"/>
          <p:cNvGrpSpPr>
            <a:grpSpLocks/>
          </p:cNvGrpSpPr>
          <p:nvPr/>
        </p:nvGrpSpPr>
        <p:grpSpPr bwMode="auto">
          <a:xfrm>
            <a:off x="7308331" y="1369144"/>
            <a:ext cx="1511300" cy="1946729"/>
            <a:chOff x="1712755" y="1706609"/>
            <a:chExt cx="1779125" cy="2166475"/>
          </a:xfrm>
        </p:grpSpPr>
        <p:pic>
          <p:nvPicPr>
            <p:cNvPr id="32" name="Picture 8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712755" y="1706609"/>
              <a:ext cx="1779125" cy="1758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" name="TextBox 32"/>
            <p:cNvSpPr txBox="1"/>
            <p:nvPr/>
          </p:nvSpPr>
          <p:spPr>
            <a:xfrm>
              <a:off x="1712755" y="3358976"/>
              <a:ext cx="1779125" cy="51410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2400" b="1" dirty="0" smtClean="0">
                  <a:solidFill>
                    <a:srgbClr val="C0504D">
                      <a:lumMod val="50000"/>
                    </a:srgbClr>
                  </a:solidFill>
                  <a:latin typeface="Georgia" pitchFamily="18" charset="0"/>
                </a:rPr>
                <a:t>юбка</a:t>
              </a:r>
              <a:endParaRPr lang="ru-RU" sz="2400" b="1" dirty="0">
                <a:solidFill>
                  <a:srgbClr val="C0504D">
                    <a:lumMod val="50000"/>
                  </a:srgbClr>
                </a:solidFill>
                <a:latin typeface="Georgia" pitchFamily="18" charset="0"/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371181" y="275144"/>
            <a:ext cx="84484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/>
              <a:t>Определить, сколько звуков, один </a:t>
            </a:r>
            <a:r>
              <a:rPr lang="en-US" sz="2800" b="1" i="1" dirty="0" smtClean="0"/>
              <a:t>[</a:t>
            </a:r>
            <a:r>
              <a:rPr lang="ru-RU" sz="2800" b="1" i="1" dirty="0" smtClean="0"/>
              <a:t>у</a:t>
            </a:r>
            <a:r>
              <a:rPr lang="en-US" sz="2800" b="1" i="1" dirty="0" smtClean="0"/>
              <a:t>] </a:t>
            </a:r>
            <a:r>
              <a:rPr lang="ru-RU" sz="2800" b="1" i="1" dirty="0" smtClean="0"/>
              <a:t>или два </a:t>
            </a:r>
            <a:r>
              <a:rPr lang="en-US" sz="2800" b="1" i="1" dirty="0" smtClean="0"/>
              <a:t>[</a:t>
            </a:r>
            <a:r>
              <a:rPr lang="ru-RU" sz="2800" b="1" i="1" dirty="0" smtClean="0"/>
              <a:t>й</a:t>
            </a:r>
            <a:r>
              <a:rPr lang="en-US" sz="2800" b="1" i="1" dirty="0" smtClean="0"/>
              <a:t>][</a:t>
            </a:r>
            <a:r>
              <a:rPr lang="ru-RU" sz="2800" b="1" i="1" dirty="0" smtClean="0"/>
              <a:t>у</a:t>
            </a:r>
            <a:r>
              <a:rPr lang="en-US" sz="2800" b="1" i="1" dirty="0" smtClean="0"/>
              <a:t>]</a:t>
            </a:r>
            <a:r>
              <a:rPr lang="ru-RU" sz="2800" b="1" i="1" dirty="0" smtClean="0"/>
              <a:t>, слышится на месте буквы Ю.</a:t>
            </a:r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val="1443978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85185E-6 L 0.03003 0.5011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3" y="2504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2.09991E-6 L 0.25348 0.39893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74" y="19935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1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33333E-6 L -0.59671 0.46598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844" y="2328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2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44444E-6 L -0.51128 0.60487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573" y="30231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2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9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7.40741E-7 L 0.49965 0.46898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983" y="23449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2000" fill="hold"/>
                                        <p:tgtEl>
                                          <p:spTgt spid="2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81481E-6 L -0.03541 0.59953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1" y="29977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" dur="2000" fill="hold"/>
                                        <p:tgtEl>
                                          <p:spTgt spid="31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 numCol="1">
            <a:noAutofit/>
          </a:bodyPr>
          <a:lstStyle/>
          <a:p>
            <a:pPr marL="0" indent="0" algn="ctr">
              <a:buNone/>
            </a:pPr>
            <a:r>
              <a:rPr lang="ru-RU" sz="27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 (послушай) слова; определи, где находится буква Ю (начало, середина, конец; после гласной/согласной буквы).</a:t>
            </a:r>
          </a:p>
          <a:p>
            <a:pPr marL="0" indent="0" algn="ctr">
              <a:buNone/>
            </a:pPr>
            <a:endParaRPr lang="ru-RU" sz="1600" dirty="0" smtClean="0"/>
          </a:p>
          <a:p>
            <a:pPr marL="0" indent="0" algn="ctr">
              <a:buNone/>
            </a:pPr>
            <a:r>
              <a:rPr lang="ru-RU" sz="7200" dirty="0" smtClean="0"/>
              <a:t>ИЗЮМ</a:t>
            </a:r>
            <a:endParaRPr lang="ru-RU" sz="7200" dirty="0" smtClean="0"/>
          </a:p>
          <a:p>
            <a:pPr marL="0" indent="0" algn="ctr">
              <a:buNone/>
            </a:pPr>
            <a:r>
              <a:rPr lang="ru-RU" sz="7200" dirty="0" smtClean="0"/>
              <a:t>БРЮКИ</a:t>
            </a:r>
          </a:p>
          <a:p>
            <a:pPr marL="0" indent="0" algn="ctr">
              <a:buNone/>
            </a:pPr>
            <a:r>
              <a:rPr lang="ru-RU" sz="7200" dirty="0" smtClean="0"/>
              <a:t>ДЮШЕС</a:t>
            </a:r>
            <a:endParaRPr lang="ru-RU" sz="7200" dirty="0" smtClean="0"/>
          </a:p>
          <a:p>
            <a:pPr marL="0" indent="0" algn="ctr">
              <a:buNone/>
            </a:pPr>
            <a:endParaRPr lang="ru-RU" sz="1600" b="1" dirty="0" smtClean="0"/>
          </a:p>
          <a:p>
            <a:pPr marL="0" indent="0" algn="ctr">
              <a:buNone/>
            </a:pPr>
            <a:endParaRPr lang="ru-RU" sz="1600" b="1" dirty="0" smtClean="0"/>
          </a:p>
          <a:p>
            <a:pPr marL="0" indent="0" algn="just">
              <a:buNone/>
            </a:pPr>
            <a:r>
              <a:rPr lang="ru-RU" sz="27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Произнеси данные слова медленно; определи, какой звук слышится на месте буквы Ю.</a:t>
            </a:r>
            <a:endParaRPr lang="ru-RU" sz="27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33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8" y="5849889"/>
            <a:ext cx="9144000" cy="1008111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7200" dirty="0" smtClean="0"/>
              <a:t>ИЗЮМ =</a:t>
            </a:r>
            <a:r>
              <a:rPr lang="en-US" sz="7200" dirty="0" smtClean="0"/>
              <a:t>[</a:t>
            </a:r>
            <a:r>
              <a:rPr lang="ru-RU" sz="7200" dirty="0" smtClean="0">
                <a:solidFill>
                  <a:srgbClr val="FF0000"/>
                </a:solidFill>
              </a:rPr>
              <a:t>И</a:t>
            </a:r>
            <a:r>
              <a:rPr lang="en-US" sz="7200" dirty="0" smtClean="0"/>
              <a:t>]+[</a:t>
            </a:r>
            <a:r>
              <a:rPr lang="ru-RU" sz="7200" dirty="0" smtClean="0">
                <a:solidFill>
                  <a:srgbClr val="00B050"/>
                </a:solidFill>
              </a:rPr>
              <a:t>З</a:t>
            </a:r>
            <a:r>
              <a:rPr lang="en-US" sz="7200" dirty="0" smtClean="0"/>
              <a:t>]+[</a:t>
            </a:r>
            <a:r>
              <a:rPr lang="ru-RU" sz="7200" dirty="0" smtClean="0">
                <a:solidFill>
                  <a:srgbClr val="FF0000"/>
                </a:solidFill>
              </a:rPr>
              <a:t>У</a:t>
            </a:r>
            <a:r>
              <a:rPr lang="en-US" sz="7200" dirty="0" smtClean="0"/>
              <a:t>]+[</a:t>
            </a:r>
            <a:r>
              <a:rPr lang="ru-RU" sz="7200" dirty="0" smtClean="0">
                <a:solidFill>
                  <a:srgbClr val="0070C0"/>
                </a:solidFill>
              </a:rPr>
              <a:t>М</a:t>
            </a:r>
            <a:r>
              <a:rPr lang="en-US" sz="7200" dirty="0" smtClean="0"/>
              <a:t>]</a:t>
            </a:r>
            <a:endParaRPr lang="ru-RU" sz="7200" dirty="0"/>
          </a:p>
        </p:txBody>
      </p:sp>
      <p:pic>
        <p:nvPicPr>
          <p:cNvPr id="5125" name="Picture 5" descr="https://i.pinimg.com/originals/15/1a/33/151a33fa723ed6c8e4e8220af8cf55b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041" y="836712"/>
            <a:ext cx="3879095" cy="5022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Александра\Desktop\алиса 2\речь и буквы 3\Рисунок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6262" y="565330"/>
            <a:ext cx="4757737" cy="529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147"/>
            <a:ext cx="9143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себя</a:t>
            </a:r>
            <a:endParaRPr lang="ru-RU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445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 numCol="1">
            <a:normAutofit/>
          </a:bodyPr>
          <a:lstStyle/>
          <a:p>
            <a:pPr marL="0" lvl="0" indent="0" algn="ctr">
              <a:buNone/>
            </a:pPr>
            <a:r>
              <a:rPr lang="ru-RU" sz="27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 (послушай) слова; определи, где находится буква Ю (начало, </a:t>
            </a:r>
            <a:r>
              <a:rPr lang="ru-RU" sz="27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середина, конец).</a:t>
            </a:r>
          </a:p>
          <a:p>
            <a:pPr marL="0" lvl="0" indent="0" algn="ctr">
              <a:buNone/>
            </a:pPr>
            <a:endParaRPr lang="ru-RU" sz="1600" dirty="0" smtClean="0"/>
          </a:p>
          <a:p>
            <a:pPr marL="0" indent="0" algn="ctr">
              <a:buNone/>
            </a:pPr>
            <a:r>
              <a:rPr lang="ru-RU" sz="7200" dirty="0" smtClean="0"/>
              <a:t>ЮГ</a:t>
            </a:r>
            <a:endParaRPr lang="ru-RU" sz="7200" dirty="0" smtClean="0"/>
          </a:p>
          <a:p>
            <a:pPr marL="0" indent="0" algn="ctr">
              <a:buNone/>
            </a:pPr>
            <a:r>
              <a:rPr lang="ru-RU" sz="7200" dirty="0" smtClean="0"/>
              <a:t>ЮЛА</a:t>
            </a:r>
          </a:p>
          <a:p>
            <a:pPr marL="0" indent="0" algn="ctr">
              <a:buNone/>
            </a:pPr>
            <a:r>
              <a:rPr lang="ru-RU" sz="7200" dirty="0" smtClean="0"/>
              <a:t>ЮВЕЛИР</a:t>
            </a:r>
            <a:endParaRPr lang="ru-RU" sz="7200" dirty="0" smtClean="0"/>
          </a:p>
          <a:p>
            <a:pPr marL="0" lvl="0" indent="0" algn="just">
              <a:buNone/>
            </a:pPr>
            <a:endParaRPr lang="ru-RU" sz="1200" i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None/>
            </a:pPr>
            <a:endParaRPr lang="ru-RU" sz="12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None/>
            </a:pPr>
            <a:endParaRPr lang="ru-RU" sz="1200" i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None/>
            </a:pPr>
            <a:r>
              <a:rPr lang="ru-RU" sz="27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Произнеси </a:t>
            </a:r>
            <a:r>
              <a:rPr lang="ru-RU" sz="27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слова медленно; определи, </a:t>
            </a:r>
            <a:r>
              <a:rPr lang="ru-RU" sz="27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</a:t>
            </a:r>
            <a:r>
              <a:rPr lang="ru-RU" sz="2700" i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звуки</a:t>
            </a:r>
            <a:r>
              <a:rPr lang="ru-RU" sz="27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слышатся </a:t>
            </a:r>
            <a:r>
              <a:rPr lang="ru-RU" sz="27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месте буквы Ю</a:t>
            </a:r>
            <a:r>
              <a:rPr lang="ru-RU" sz="27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9500" b="1" dirty="0" smtClean="0"/>
          </a:p>
        </p:txBody>
      </p:sp>
    </p:spTree>
    <p:extLst>
      <p:ext uri="{BB962C8B-B14F-4D97-AF65-F5344CB8AC3E}">
        <p14:creationId xmlns:p14="http://schemas.microsoft.com/office/powerpoint/2010/main" val="270285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777881"/>
            <a:ext cx="9144000" cy="1080119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7200" dirty="0" smtClean="0"/>
              <a:t>ЮГ =</a:t>
            </a:r>
            <a:r>
              <a:rPr lang="en-US" sz="7200" dirty="0" smtClean="0"/>
              <a:t>[</a:t>
            </a:r>
            <a:r>
              <a:rPr lang="ru-RU" sz="7200" dirty="0" smtClean="0">
                <a:solidFill>
                  <a:srgbClr val="00B050"/>
                </a:solidFill>
              </a:rPr>
              <a:t>Й</a:t>
            </a:r>
            <a:r>
              <a:rPr lang="en-US" sz="7200" dirty="0" smtClean="0"/>
              <a:t>]+[</a:t>
            </a:r>
            <a:r>
              <a:rPr lang="ru-RU" sz="7200" dirty="0" smtClean="0">
                <a:solidFill>
                  <a:srgbClr val="FF0000"/>
                </a:solidFill>
              </a:rPr>
              <a:t>У</a:t>
            </a:r>
            <a:r>
              <a:rPr lang="en-US" sz="7200" dirty="0" smtClean="0"/>
              <a:t>]+[</a:t>
            </a:r>
            <a:r>
              <a:rPr lang="ru-RU" sz="7200" dirty="0" smtClean="0">
                <a:solidFill>
                  <a:srgbClr val="0070C0"/>
                </a:solidFill>
              </a:rPr>
              <a:t>Г</a:t>
            </a:r>
            <a:r>
              <a:rPr lang="en-US" sz="7200" dirty="0" smtClean="0"/>
              <a:t>]</a:t>
            </a:r>
            <a:endParaRPr lang="ru-RU" sz="7200" dirty="0"/>
          </a:p>
        </p:txBody>
      </p:sp>
      <p:pic>
        <p:nvPicPr>
          <p:cNvPr id="5125" name="Picture 5" descr="https://i.pinimg.com/originals/15/1a/33/151a33fa723ed6c8e4e8220af8cf55b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4905" y="655001"/>
            <a:ext cx="3879095" cy="5022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Александра\Desktop\алиса 2\речь и буквы 3\Рисунок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62" y="548680"/>
            <a:ext cx="5006975" cy="5235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147"/>
            <a:ext cx="9143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себя</a:t>
            </a:r>
            <a:endParaRPr lang="ru-RU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974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 numCol="1">
            <a:normAutofit/>
          </a:bodyPr>
          <a:lstStyle/>
          <a:p>
            <a:pPr marL="0" lvl="0" indent="0" algn="ctr">
              <a:buNone/>
            </a:pPr>
            <a:r>
              <a:rPr lang="ru-RU" sz="27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 (послушай) слова; определи, где находится буква Ю (начало, середина, конец; после гласной/согласной буквы).</a:t>
            </a:r>
          </a:p>
          <a:p>
            <a:pPr marL="0" indent="0" algn="ctr">
              <a:buNone/>
            </a:pPr>
            <a:endParaRPr lang="ru-RU" sz="1600" dirty="0" smtClean="0"/>
          </a:p>
          <a:p>
            <a:pPr marL="0" indent="0" algn="ctr">
              <a:buNone/>
            </a:pPr>
            <a:r>
              <a:rPr lang="ru-RU" sz="8000" dirty="0" smtClean="0"/>
              <a:t>ИЮЛЬ</a:t>
            </a:r>
            <a:endParaRPr lang="ru-RU" sz="8000" dirty="0" smtClean="0"/>
          </a:p>
          <a:p>
            <a:pPr marL="0" indent="0" algn="ctr">
              <a:buNone/>
            </a:pPr>
            <a:r>
              <a:rPr lang="ru-RU" sz="8000" dirty="0" smtClean="0"/>
              <a:t>КАЮТА</a:t>
            </a:r>
          </a:p>
          <a:p>
            <a:pPr marL="0" indent="0" algn="ctr">
              <a:buNone/>
            </a:pPr>
            <a:r>
              <a:rPr lang="ru-RU" sz="8000" dirty="0" smtClean="0"/>
              <a:t>ПРИЮТ</a:t>
            </a:r>
          </a:p>
          <a:p>
            <a:pPr marL="0" lvl="0" indent="0" algn="just">
              <a:buNone/>
            </a:pPr>
            <a:endParaRPr lang="ru-RU" sz="8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None/>
            </a:pPr>
            <a:r>
              <a:rPr lang="ru-RU" sz="27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Произнеси </a:t>
            </a:r>
            <a:r>
              <a:rPr lang="ru-RU" sz="27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слова медленно; определи, какие </a:t>
            </a:r>
            <a:r>
              <a:rPr lang="ru-RU" sz="2700" i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звуки</a:t>
            </a:r>
            <a:r>
              <a:rPr lang="ru-RU" sz="27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слышатся на месте буквы Ю</a:t>
            </a:r>
            <a:r>
              <a:rPr lang="ru-RU" sz="27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95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036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861645"/>
            <a:ext cx="9144000" cy="996355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7200" dirty="0" smtClean="0"/>
              <a:t>ИЮЛЬ =</a:t>
            </a:r>
            <a:r>
              <a:rPr lang="en-US" sz="7200" dirty="0"/>
              <a:t> </a:t>
            </a:r>
            <a:r>
              <a:rPr lang="en-US" sz="7200" dirty="0" smtClean="0"/>
              <a:t>[</a:t>
            </a:r>
            <a:r>
              <a:rPr lang="ru-RU" sz="7200" dirty="0" smtClean="0">
                <a:solidFill>
                  <a:srgbClr val="FF0000"/>
                </a:solidFill>
              </a:rPr>
              <a:t>И</a:t>
            </a:r>
            <a:r>
              <a:rPr lang="en-US" sz="7200" dirty="0" smtClean="0"/>
              <a:t>]+[</a:t>
            </a:r>
            <a:r>
              <a:rPr lang="ru-RU" sz="7200" dirty="0" smtClean="0">
                <a:solidFill>
                  <a:srgbClr val="00B050"/>
                </a:solidFill>
              </a:rPr>
              <a:t>Й</a:t>
            </a:r>
            <a:r>
              <a:rPr lang="en-US" sz="7200" dirty="0" smtClean="0"/>
              <a:t>]</a:t>
            </a:r>
            <a:r>
              <a:rPr lang="ru-RU" sz="7200" dirty="0" smtClean="0"/>
              <a:t>+</a:t>
            </a:r>
            <a:r>
              <a:rPr lang="en-US" sz="7200" dirty="0" smtClean="0"/>
              <a:t>[</a:t>
            </a:r>
            <a:r>
              <a:rPr lang="ru-RU" sz="7200" dirty="0" smtClean="0">
                <a:solidFill>
                  <a:srgbClr val="FF0000"/>
                </a:solidFill>
              </a:rPr>
              <a:t>У</a:t>
            </a:r>
            <a:r>
              <a:rPr lang="en-US" sz="7200" dirty="0" smtClean="0"/>
              <a:t>]</a:t>
            </a:r>
            <a:r>
              <a:rPr lang="ru-RU" sz="7200" dirty="0" smtClean="0"/>
              <a:t>+</a:t>
            </a:r>
            <a:r>
              <a:rPr lang="en-US" sz="7200" dirty="0" smtClean="0"/>
              <a:t>[</a:t>
            </a:r>
            <a:r>
              <a:rPr lang="ru-RU" sz="7200" dirty="0" smtClean="0">
                <a:solidFill>
                  <a:srgbClr val="00B050"/>
                </a:solidFill>
              </a:rPr>
              <a:t>Л</a:t>
            </a:r>
            <a:r>
              <a:rPr lang="en-US" sz="7200" dirty="0" smtClean="0"/>
              <a:t>]</a:t>
            </a:r>
            <a:endParaRPr lang="ru-RU" sz="7200" dirty="0"/>
          </a:p>
        </p:txBody>
      </p:sp>
      <p:pic>
        <p:nvPicPr>
          <p:cNvPr id="7170" name="Picture 2" descr="C:\Users\Александра\Desktop\алиса 2\речь и буквы 2\img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6" y="483631"/>
            <a:ext cx="4499992" cy="5274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Александра\Desktop\алиса 2\речь и буквы 3\Рисунок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5403" y="476672"/>
            <a:ext cx="4772147" cy="5235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147"/>
            <a:ext cx="9143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себя</a:t>
            </a:r>
            <a:endParaRPr lang="ru-RU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4048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 numCol="1">
            <a:normAutofit/>
          </a:bodyPr>
          <a:lstStyle/>
          <a:p>
            <a:pPr marL="0" lvl="0" indent="0" algn="ctr">
              <a:buNone/>
            </a:pPr>
            <a:r>
              <a:rPr lang="ru-RU" sz="27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 (послушай) слова; определи, где находится буква Ю </a:t>
            </a:r>
            <a:r>
              <a:rPr lang="ru-RU" sz="27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(после какой </a:t>
            </a:r>
            <a:r>
              <a:rPr lang="ru-RU" sz="27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буквы).</a:t>
            </a:r>
          </a:p>
          <a:p>
            <a:pPr marL="0" indent="0" algn="ctr">
              <a:buNone/>
            </a:pPr>
            <a:endParaRPr lang="ru-RU" sz="900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ru-RU" sz="7200" dirty="0" smtClean="0"/>
              <a:t>ЛЬЮ</a:t>
            </a:r>
            <a:endParaRPr lang="ru-RU" sz="7200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ru-RU" sz="7200" dirty="0" smtClean="0"/>
              <a:t>ВЬЮН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7200" dirty="0" smtClean="0"/>
              <a:t>АДЪЮТАНТ</a:t>
            </a:r>
            <a:endParaRPr lang="ru-RU" sz="7200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ru-RU" sz="7200" dirty="0" smtClean="0"/>
              <a:t>ОТЪЮЛИТЬ</a:t>
            </a:r>
          </a:p>
          <a:p>
            <a:pPr marL="0" lvl="0" indent="0" algn="just">
              <a:buNone/>
            </a:pPr>
            <a:endParaRPr lang="ru-RU" sz="1100" i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None/>
            </a:pPr>
            <a:r>
              <a:rPr lang="ru-RU" sz="27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Произнеси </a:t>
            </a:r>
            <a:r>
              <a:rPr lang="ru-RU" sz="27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слова медленно; определи, какие </a:t>
            </a:r>
            <a:r>
              <a:rPr lang="ru-RU" sz="2700" i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звуки</a:t>
            </a:r>
            <a:r>
              <a:rPr lang="ru-RU" sz="27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слышатся на месте буквы Ю</a:t>
            </a:r>
            <a:r>
              <a:rPr lang="ru-RU" sz="27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95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29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4491" y="5645621"/>
            <a:ext cx="9144000" cy="1212379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ru-RU" sz="7300" dirty="0"/>
              <a:t>ОТЪЮЛИТЬ </a:t>
            </a:r>
            <a:r>
              <a:rPr lang="ru-RU" sz="7300" dirty="0" smtClean="0"/>
              <a:t>= </a:t>
            </a:r>
            <a:r>
              <a:rPr lang="en-US" sz="7300" dirty="0" smtClean="0"/>
              <a:t>[</a:t>
            </a:r>
            <a:r>
              <a:rPr lang="ru-RU" sz="7300" dirty="0" smtClean="0">
                <a:solidFill>
                  <a:srgbClr val="FF0000"/>
                </a:solidFill>
              </a:rPr>
              <a:t>О</a:t>
            </a:r>
            <a:r>
              <a:rPr lang="en-US" sz="7300" dirty="0" smtClean="0"/>
              <a:t>]+[</a:t>
            </a:r>
            <a:r>
              <a:rPr lang="ru-RU" sz="7300" dirty="0" smtClean="0">
                <a:solidFill>
                  <a:srgbClr val="0070C0"/>
                </a:solidFill>
              </a:rPr>
              <a:t>Т</a:t>
            </a:r>
            <a:r>
              <a:rPr lang="en-US" sz="7300" dirty="0" smtClean="0"/>
              <a:t>]+[</a:t>
            </a:r>
            <a:r>
              <a:rPr lang="ru-RU" sz="7300" dirty="0" smtClean="0">
                <a:solidFill>
                  <a:srgbClr val="00B050"/>
                </a:solidFill>
              </a:rPr>
              <a:t>Й</a:t>
            </a:r>
            <a:r>
              <a:rPr lang="en-US" sz="7300" dirty="0" smtClean="0"/>
              <a:t>]</a:t>
            </a:r>
            <a:r>
              <a:rPr lang="ru-RU" sz="7300" dirty="0" smtClean="0"/>
              <a:t>+</a:t>
            </a:r>
            <a:r>
              <a:rPr lang="en-US" sz="7300" dirty="0" smtClean="0"/>
              <a:t>[</a:t>
            </a:r>
            <a:r>
              <a:rPr lang="ru-RU" sz="7300" dirty="0" smtClean="0">
                <a:solidFill>
                  <a:srgbClr val="FF0000"/>
                </a:solidFill>
              </a:rPr>
              <a:t>У</a:t>
            </a:r>
            <a:r>
              <a:rPr lang="en-US" sz="7300" dirty="0" smtClean="0"/>
              <a:t>]</a:t>
            </a:r>
            <a:r>
              <a:rPr lang="ru-RU" sz="7300" dirty="0" smtClean="0"/>
              <a:t>+</a:t>
            </a:r>
            <a:r>
              <a:rPr lang="en-US" sz="7300" dirty="0" smtClean="0"/>
              <a:t>[</a:t>
            </a:r>
            <a:r>
              <a:rPr lang="ru-RU" sz="7300" dirty="0" smtClean="0">
                <a:solidFill>
                  <a:srgbClr val="00B050"/>
                </a:solidFill>
              </a:rPr>
              <a:t>Л</a:t>
            </a:r>
            <a:r>
              <a:rPr lang="en-US" sz="7300" dirty="0" smtClean="0"/>
              <a:t>]</a:t>
            </a:r>
            <a:r>
              <a:rPr lang="ru-RU" sz="7300" dirty="0" smtClean="0"/>
              <a:t>+</a:t>
            </a:r>
            <a:r>
              <a:rPr lang="en-US" sz="7300" dirty="0"/>
              <a:t> </a:t>
            </a:r>
            <a:r>
              <a:rPr lang="en-US" sz="7300" dirty="0" smtClean="0"/>
              <a:t>[</a:t>
            </a:r>
            <a:r>
              <a:rPr lang="ru-RU" sz="7300" dirty="0" smtClean="0">
                <a:solidFill>
                  <a:srgbClr val="FF0000"/>
                </a:solidFill>
              </a:rPr>
              <a:t>И</a:t>
            </a:r>
            <a:r>
              <a:rPr lang="en-US" sz="7300" dirty="0" smtClean="0"/>
              <a:t>]</a:t>
            </a:r>
            <a:r>
              <a:rPr lang="ru-RU" sz="7300" dirty="0"/>
              <a:t>+</a:t>
            </a:r>
            <a:r>
              <a:rPr lang="en-US" sz="7300" dirty="0" smtClean="0"/>
              <a:t>[</a:t>
            </a:r>
            <a:r>
              <a:rPr lang="ru-RU" sz="7300" dirty="0" smtClean="0">
                <a:solidFill>
                  <a:srgbClr val="00B050"/>
                </a:solidFill>
              </a:rPr>
              <a:t>Т</a:t>
            </a:r>
            <a:r>
              <a:rPr lang="en-US" sz="7300" dirty="0" smtClean="0"/>
              <a:t>]</a:t>
            </a:r>
            <a:endParaRPr lang="ru-RU" sz="7300" dirty="0" smtClean="0"/>
          </a:p>
          <a:p>
            <a:pPr marL="0" indent="0" algn="ctr">
              <a:buNone/>
            </a:pPr>
            <a:r>
              <a:rPr lang="ru-RU" sz="7300" dirty="0" smtClean="0"/>
              <a:t>ЛЬЮ =</a:t>
            </a:r>
            <a:r>
              <a:rPr lang="ru-RU" sz="7300" dirty="0" smtClean="0">
                <a:solidFill>
                  <a:srgbClr val="0070C0"/>
                </a:solidFill>
              </a:rPr>
              <a:t> </a:t>
            </a:r>
            <a:r>
              <a:rPr lang="en-US" sz="7300" dirty="0" smtClean="0"/>
              <a:t>[</a:t>
            </a:r>
            <a:r>
              <a:rPr lang="ru-RU" sz="7300" dirty="0" smtClean="0">
                <a:solidFill>
                  <a:srgbClr val="00B050"/>
                </a:solidFill>
              </a:rPr>
              <a:t>Л</a:t>
            </a:r>
            <a:r>
              <a:rPr lang="en-US" sz="7300" dirty="0" smtClean="0"/>
              <a:t>]+[</a:t>
            </a:r>
            <a:r>
              <a:rPr lang="ru-RU" sz="7300" dirty="0">
                <a:solidFill>
                  <a:srgbClr val="00B050"/>
                </a:solidFill>
              </a:rPr>
              <a:t>Й</a:t>
            </a:r>
            <a:r>
              <a:rPr lang="en-US" sz="7300" dirty="0"/>
              <a:t>]</a:t>
            </a:r>
            <a:r>
              <a:rPr lang="ru-RU" sz="7300" dirty="0"/>
              <a:t>+</a:t>
            </a:r>
            <a:r>
              <a:rPr lang="en-US" sz="7300" dirty="0" smtClean="0"/>
              <a:t>[</a:t>
            </a:r>
            <a:r>
              <a:rPr lang="ru-RU" sz="7300" dirty="0" smtClean="0">
                <a:solidFill>
                  <a:srgbClr val="FF0000"/>
                </a:solidFill>
              </a:rPr>
              <a:t>У</a:t>
            </a:r>
            <a:r>
              <a:rPr lang="en-US" sz="7300" dirty="0" smtClean="0"/>
              <a:t>]</a:t>
            </a:r>
            <a:endParaRPr lang="ru-RU" sz="7300" dirty="0"/>
          </a:p>
          <a:p>
            <a:pPr marL="0" indent="0" algn="ctr">
              <a:buNone/>
            </a:pPr>
            <a:endParaRPr lang="ru-RU" sz="7200" dirty="0"/>
          </a:p>
        </p:txBody>
      </p:sp>
      <p:pic>
        <p:nvPicPr>
          <p:cNvPr id="8194" name="Picture 2" descr="C:\Users\Александра\Desktop\алиса 2\речь и буквы 2\751583_7 - копия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116" y="278332"/>
            <a:ext cx="3995897" cy="2639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Александра\Desktop\алиса 2\речь и буквы 2\751583_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786" y="2944207"/>
            <a:ext cx="3995935" cy="264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Александра\Desktop\алиса 2\речь и буквы 3\Рисунок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721" y="225256"/>
            <a:ext cx="2552515" cy="2692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Александра\Desktop\алиса 2\речь и буквы 3\Рисунок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721" y="2917895"/>
            <a:ext cx="2552515" cy="2692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51980" y="-97910"/>
            <a:ext cx="87849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себя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9621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Другая 6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70C0"/>
      </a:hlink>
      <a:folHlink>
        <a:srgbClr val="0070C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</TotalTime>
  <Words>320</Words>
  <Application>Microsoft Office PowerPoint</Application>
  <PresentationFormat>Экран (4:3)</PresentationFormat>
  <Paragraphs>63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Александра</dc:creator>
  <cp:lastModifiedBy>Александра</cp:lastModifiedBy>
  <cp:revision>35</cp:revision>
  <dcterms:created xsi:type="dcterms:W3CDTF">2020-07-07T09:59:44Z</dcterms:created>
  <dcterms:modified xsi:type="dcterms:W3CDTF">2021-02-15T09:07:19Z</dcterms:modified>
</cp:coreProperties>
</file>