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0"/>
  </p:notesMasterIdLst>
  <p:sldIdLst>
    <p:sldId id="257" r:id="rId2"/>
    <p:sldId id="304" r:id="rId3"/>
    <p:sldId id="261" r:id="rId4"/>
    <p:sldId id="262" r:id="rId5"/>
    <p:sldId id="263" r:id="rId6"/>
    <p:sldId id="264" r:id="rId7"/>
    <p:sldId id="265" r:id="rId8"/>
    <p:sldId id="266" r:id="rId9"/>
    <p:sldId id="267" r:id="rId10"/>
    <p:sldId id="269" r:id="rId11"/>
    <p:sldId id="270" r:id="rId12"/>
    <p:sldId id="271" r:id="rId13"/>
    <p:sldId id="272" r:id="rId14"/>
    <p:sldId id="273" r:id="rId15"/>
    <p:sldId id="274" r:id="rId16"/>
    <p:sldId id="275" r:id="rId17"/>
    <p:sldId id="276" r:id="rId18"/>
    <p:sldId id="277" r:id="rId19"/>
    <p:sldId id="279" r:id="rId20"/>
    <p:sldId id="282" r:id="rId21"/>
    <p:sldId id="308" r:id="rId22"/>
    <p:sldId id="283" r:id="rId23"/>
    <p:sldId id="284" r:id="rId24"/>
    <p:sldId id="285" r:id="rId25"/>
    <p:sldId id="286" r:id="rId26"/>
    <p:sldId id="287" r:id="rId27"/>
    <p:sldId id="288" r:id="rId28"/>
    <p:sldId id="289" r:id="rId29"/>
    <p:sldId id="292" r:id="rId30"/>
    <p:sldId id="305" r:id="rId31"/>
    <p:sldId id="293" r:id="rId32"/>
    <p:sldId id="294" r:id="rId33"/>
    <p:sldId id="295" r:id="rId34"/>
    <p:sldId id="296" r:id="rId35"/>
    <p:sldId id="290" r:id="rId36"/>
    <p:sldId id="307" r:id="rId37"/>
    <p:sldId id="291" r:id="rId38"/>
    <p:sldId id="260" r:id="rId3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008080"/>
    <a:srgbClr val="9999FF"/>
    <a:srgbClr val="85DFFF"/>
    <a:srgbClr val="FFFF00"/>
    <a:srgbClr val="33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368" autoAdjust="0"/>
    <p:restoredTop sz="94660"/>
  </p:normalViewPr>
  <p:slideViewPr>
    <p:cSldViewPr>
      <p:cViewPr>
        <p:scale>
          <a:sx n="70" d="100"/>
          <a:sy n="70" d="100"/>
        </p:scale>
        <p:origin x="-1392" y="-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E1F8DA2-F1F5-4B74-9DCE-1587CED3E757}" type="datetimeFigureOut">
              <a:rPr lang="ru-RU" smtClean="0"/>
              <a:t>16.02.2021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65D58D-D892-4AB5-A07F-AA902B3716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10561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DC3CF4-CA7E-49F8-84CA-2F98EA14E5CC}" type="slidenum">
              <a:rPr lang="ru-RU" smtClean="0"/>
              <a:pPr/>
              <a:t>35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68C4FF4-6EE1-4A76-9B8F-B2F594D6C87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16.02.2021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BF7A747-1B53-4B3F-B8D2-D8AB0E12814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24BD201-5F9C-4593-BEFD-74C971F0B55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16.02.2021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B22E6F0-797A-404D-B2F0-96032D2C16E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37A3035-02C7-4538-A480-C6887B19F5A6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16.02.2021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18664C-3B03-4311-A452-8E87A1DF2E36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152DDE1-E9F2-4B50-AB95-1A36B28481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16.02.2021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087BA6C-DE82-4922-A007-5CB817EE4E20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011FA9-72D4-4D0D-AA04-5200C8F96D1C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16.02.2021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4CBFCBB-F7D8-4AD9-B5F9-93687358CA6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18AA105-3B9A-485F-A7BD-B3B1C1BFF99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16.02.2021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9217202-91A5-4841-8837-12B3422A9C1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003E727-7E97-4B76-A273-97C117DFD6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16.02.2021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9F140D1-42AB-456C-B3EB-2E58162D29C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62FDA9A-A9AF-4522-BA4E-959710ABA8F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16.02.2021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4C3DF-49FF-4AA4-A1AB-8615103FAECA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81C31E6-6AC6-4E62-806B-D0CB1E8C626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16.02.2021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1B0E188-B191-46AC-99B7-5113417AE6A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9E59BE0-226E-4980-AAF5-F1A9DF7C7AE8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16.02.2021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ED8319C-EFFD-43A6-A723-9E31BBA50F6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194FB44-2B3A-4EA5-B708-4FEB9F41BBF1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16.02.2021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51498-F984-481A-8E8C-4DDFA9BC918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AutoShape 12" descr="https://avatanplus.com/files/resources/original/5700bcbf48023153dae14b3f.png"/>
          <p:cNvSpPr>
            <a:spLocks noChangeAspect="1" noChangeArrowheads="1"/>
          </p:cNvSpPr>
          <p:nvPr userDrawn="1"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7" name="Picture 7" descr="D:\Лидия\шаблоны\Ольга Бор\Care Bears\облака.png"/>
          <p:cNvPicPr>
            <a:picLocks noChangeAspect="1" noChangeArrowheads="1"/>
          </p:cNvPicPr>
          <p:nvPr userDrawn="1"/>
        </p:nvPicPr>
        <p:blipFill rotWithShape="1"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060104" y="1562985"/>
            <a:ext cx="4813818" cy="850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9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0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4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1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2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6.jpeg"/><Relationship Id="rId4" Type="http://schemas.openxmlformats.org/officeDocument/2006/relationships/image" Target="../media/image35.jpe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0.jpeg"/><Relationship Id="rId4" Type="http://schemas.openxmlformats.org/officeDocument/2006/relationships/image" Target="../media/image39.jpe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4.jpeg"/><Relationship Id="rId4" Type="http://schemas.openxmlformats.org/officeDocument/2006/relationships/image" Target="../media/image43.jpe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8.jpeg"/><Relationship Id="rId4" Type="http://schemas.openxmlformats.org/officeDocument/2006/relationships/image" Target="../media/image47.jpeg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71538" y="1714488"/>
            <a:ext cx="7203703" cy="258532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i="1" cap="none" spc="0" dirty="0" smtClean="0">
                <a:ln w="31550" cmpd="sng">
                  <a:solidFill>
                    <a:schemeClr val="tx1"/>
                  </a:solidFill>
                  <a:prstDash val="solid"/>
                </a:ln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Все профессии важны,</a:t>
            </a:r>
          </a:p>
          <a:p>
            <a:pPr algn="ctr"/>
            <a:r>
              <a:rPr lang="ru-RU" sz="5400" b="1" i="1" dirty="0" smtClean="0">
                <a:ln w="31550" cmpd="sng">
                  <a:solidFill>
                    <a:schemeClr val="tx1"/>
                  </a:solidFill>
                  <a:prstDash val="solid"/>
                </a:ln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все профессии</a:t>
            </a:r>
          </a:p>
          <a:p>
            <a:pPr algn="ctr"/>
            <a:r>
              <a:rPr lang="ru-RU" sz="5400" b="1" i="1" cap="none" spc="0" dirty="0" smtClean="0">
                <a:ln w="31550" cmpd="sng">
                  <a:solidFill>
                    <a:schemeClr val="tx1"/>
                  </a:solidFill>
                  <a:prstDash val="solid"/>
                </a:ln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нужны</a:t>
            </a:r>
            <a:endParaRPr lang="ru-RU" sz="5400" b="1" i="1" cap="none" spc="0" dirty="0">
              <a:ln w="31550" cmpd="sng">
                <a:solidFill>
                  <a:schemeClr val="tx1"/>
                </a:solidFill>
                <a:prstDash val="solid"/>
              </a:ln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4786314" y="2786058"/>
            <a:ext cx="3071834" cy="2000264"/>
          </a:xfrm>
          <a:prstGeom prst="roundRect">
            <a:avLst/>
          </a:prstGeom>
          <a:solidFill>
            <a:srgbClr val="92D050"/>
          </a:solidFill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i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Вот на краешке с опаской.</a:t>
            </a:r>
          </a:p>
          <a:p>
            <a:pPr algn="ctr"/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Он железо красит краской,</a:t>
            </a:r>
          </a:p>
          <a:p>
            <a:pPr algn="ctr"/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 него в руке ведро,</a:t>
            </a:r>
          </a:p>
          <a:p>
            <a:pPr algn="ctr"/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Сам раскрашен он пестро.</a:t>
            </a:r>
          </a:p>
          <a:p>
            <a:pPr algn="ctr"/>
            <a:endParaRPr lang="ru-RU" b="1" i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7890" name="Picture 2" descr="Картинки по запросу маляр рисунок 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57290" y="1357298"/>
            <a:ext cx="2760543" cy="4143404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5000628" y="1643050"/>
            <a:ext cx="221246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i="1" cap="none" spc="0" dirty="0" smtClean="0">
                <a:ln w="31550" cmpd="sng">
                  <a:solidFill>
                    <a:schemeClr val="tx1"/>
                  </a:solidFill>
                  <a:prstDash val="solid"/>
                </a:ln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Маляр</a:t>
            </a:r>
            <a:endParaRPr lang="ru-RU" sz="5400" b="1" i="1" cap="none" spc="0" dirty="0">
              <a:ln w="31550" cmpd="sng">
                <a:solidFill>
                  <a:schemeClr val="tx1"/>
                </a:solidFill>
                <a:prstDash val="solid"/>
              </a:ln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1874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4857752" y="3071810"/>
            <a:ext cx="3071834" cy="1857388"/>
          </a:xfrm>
          <a:prstGeom prst="roundRect">
            <a:avLst/>
          </a:prstGeom>
          <a:solidFill>
            <a:srgbClr val="92D050"/>
          </a:solidFill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Дайте ножницы расческу.</a:t>
            </a:r>
          </a:p>
          <a:p>
            <a:pPr algn="ctr"/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Он вам сделает прическу.</a:t>
            </a:r>
          </a:p>
          <a:p>
            <a:pPr algn="ctr"/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Парикмахер непременно,</a:t>
            </a:r>
          </a:p>
          <a:p>
            <a:pPr algn="ctr"/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Подстрижет вас современно.</a:t>
            </a:r>
          </a:p>
        </p:txBody>
      </p:sp>
      <p:pic>
        <p:nvPicPr>
          <p:cNvPr id="36870" name="Picture 6" descr="Похожее изображение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857232"/>
            <a:ext cx="4000528" cy="5047985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4357686" y="1785926"/>
            <a:ext cx="397256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i="1" cap="none" spc="0" dirty="0" smtClean="0">
                <a:ln w="31550" cmpd="sng">
                  <a:solidFill>
                    <a:schemeClr val="tx1"/>
                  </a:solidFill>
                  <a:prstDash val="solid"/>
                </a:ln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Парикмахер</a:t>
            </a:r>
            <a:endParaRPr lang="ru-RU" sz="5400" b="1" i="1" cap="none" spc="0" dirty="0">
              <a:ln w="31550" cmpd="sng">
                <a:solidFill>
                  <a:schemeClr val="tx1"/>
                </a:solidFill>
                <a:prstDash val="solid"/>
              </a:ln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1874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4929190" y="3357562"/>
            <a:ext cx="3071834" cy="1714512"/>
          </a:xfrm>
          <a:prstGeom prst="roundRect">
            <a:avLst/>
          </a:prstGeom>
          <a:solidFill>
            <a:srgbClr val="92D050"/>
          </a:solidFill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Словно птица он летает,</a:t>
            </a:r>
          </a:p>
          <a:p>
            <a:pPr algn="ctr"/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Самолётом управляет,</a:t>
            </a:r>
          </a:p>
          <a:p>
            <a:pPr algn="ctr"/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Если надо он за час,</a:t>
            </a:r>
          </a:p>
          <a:p>
            <a:pPr algn="ctr"/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Африку доставит Вас.</a:t>
            </a:r>
          </a:p>
        </p:txBody>
      </p:sp>
      <p:pic>
        <p:nvPicPr>
          <p:cNvPr id="35842" name="Picture 2" descr="Картинки по запросу пилот  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1071546"/>
            <a:ext cx="4876800" cy="4876801"/>
          </a:xfrm>
          <a:prstGeom prst="rect">
            <a:avLst/>
          </a:prstGeom>
          <a:noFill/>
        </p:spPr>
      </p:pic>
      <p:pic>
        <p:nvPicPr>
          <p:cNvPr id="35844" name="Picture 4" descr="Картинки по запросу самолет 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86314" y="1714488"/>
            <a:ext cx="3500430" cy="1214022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3857620" y="785794"/>
            <a:ext cx="234872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i="1" cap="none" spc="0" dirty="0" smtClean="0">
                <a:ln w="31550" cmpd="sng">
                  <a:solidFill>
                    <a:schemeClr val="tx1"/>
                  </a:solidFill>
                  <a:prstDash val="solid"/>
                </a:ln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Пилот</a:t>
            </a:r>
            <a:endParaRPr lang="ru-RU" sz="5400" b="1" i="1" cap="none" spc="0" dirty="0">
              <a:ln w="31550" cmpd="sng">
                <a:solidFill>
                  <a:schemeClr val="tx1"/>
                </a:solidFill>
                <a:prstDash val="solid"/>
              </a:ln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1874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4786314" y="2285992"/>
            <a:ext cx="3071834" cy="1714512"/>
          </a:xfrm>
          <a:prstGeom prst="roundRect">
            <a:avLst/>
          </a:prstGeom>
          <a:solidFill>
            <a:srgbClr val="92D050"/>
          </a:solidFill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Я с утра кручу баранку,</a:t>
            </a:r>
          </a:p>
          <a:p>
            <a:pPr algn="ctr"/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Потому что спозаранку,</a:t>
            </a:r>
          </a:p>
          <a:p>
            <a:pPr algn="ctr"/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Едут люди на работу,</a:t>
            </a:r>
          </a:p>
          <a:p>
            <a:pPr algn="ctr"/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 водить их должен кто-то.</a:t>
            </a:r>
          </a:p>
        </p:txBody>
      </p:sp>
      <p:pic>
        <p:nvPicPr>
          <p:cNvPr id="34818" name="Picture 2" descr="Картинки по запросу водитель  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8662" y="1571612"/>
            <a:ext cx="3427857" cy="2943230"/>
          </a:xfrm>
          <a:prstGeom prst="rect">
            <a:avLst/>
          </a:prstGeom>
          <a:noFill/>
        </p:spPr>
      </p:pic>
      <p:pic>
        <p:nvPicPr>
          <p:cNvPr id="34820" name="Picture 4" descr="Картинки по запросу автобус  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00562" y="4114080"/>
            <a:ext cx="3729163" cy="1529498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3643306" y="1214422"/>
            <a:ext cx="326410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i="1" dirty="0" smtClean="0">
                <a:ln w="31550" cmpd="sng">
                  <a:solidFill>
                    <a:schemeClr val="tx1"/>
                  </a:solidFill>
                  <a:prstDash val="solid"/>
                </a:ln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5400" b="1" i="1" cap="none" spc="0" dirty="0" smtClean="0">
                <a:ln w="31550" cmpd="sng">
                  <a:solidFill>
                    <a:schemeClr val="tx1"/>
                  </a:solidFill>
                  <a:prstDash val="solid"/>
                </a:ln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одитель</a:t>
            </a:r>
            <a:endParaRPr lang="ru-RU" sz="5400" b="1" i="1" cap="none" spc="0" dirty="0">
              <a:ln w="31550" cmpd="sng">
                <a:solidFill>
                  <a:schemeClr val="tx1"/>
                </a:solidFill>
                <a:prstDash val="solid"/>
              </a:ln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1874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4929190" y="2786058"/>
            <a:ext cx="3071834" cy="2143140"/>
          </a:xfrm>
          <a:prstGeom prst="roundRect">
            <a:avLst/>
          </a:prstGeom>
          <a:solidFill>
            <a:srgbClr val="92D050"/>
          </a:solidFill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Знают повара секреты, </a:t>
            </a:r>
          </a:p>
          <a:p>
            <a:pPr algn="ctr"/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Приготовления вкусных блюд.</a:t>
            </a:r>
          </a:p>
          <a:p>
            <a:pPr algn="ctr"/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Спасибо скажем им за это,</a:t>
            </a:r>
          </a:p>
          <a:p>
            <a:pPr algn="ctr"/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Быть поваром – нелегкий труд!</a:t>
            </a:r>
          </a:p>
        </p:txBody>
      </p:sp>
      <p:pic>
        <p:nvPicPr>
          <p:cNvPr id="33794" name="Picture 2" descr="Картинки по запросу повар  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08" y="1571612"/>
            <a:ext cx="2643206" cy="4130009"/>
          </a:xfrm>
          <a:prstGeom prst="rect">
            <a:avLst/>
          </a:prstGeom>
          <a:noFill/>
        </p:spPr>
      </p:pic>
      <p:sp>
        <p:nvSpPr>
          <p:cNvPr id="33796" name="AutoShape 4" descr="Похожее изображение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3798" name="AutoShape 6" descr="Похожее изображение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3800" name="Picture 8" descr="Похожее изображение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1538" y="1428736"/>
            <a:ext cx="1752660" cy="1036156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5286380" y="1500174"/>
            <a:ext cx="206665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i="1" cap="none" spc="0" dirty="0" smtClean="0">
                <a:ln w="31550" cmpd="sng">
                  <a:solidFill>
                    <a:schemeClr val="tx1"/>
                  </a:solidFill>
                  <a:prstDash val="solid"/>
                </a:ln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Повар</a:t>
            </a:r>
            <a:endParaRPr lang="ru-RU" sz="5400" b="1" i="1" cap="none" spc="0" dirty="0">
              <a:ln w="31550" cmpd="sng">
                <a:solidFill>
                  <a:schemeClr val="tx1"/>
                </a:solidFill>
                <a:prstDash val="solid"/>
              </a:ln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1874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4786314" y="2714620"/>
            <a:ext cx="3071834" cy="1714512"/>
          </a:xfrm>
          <a:prstGeom prst="roundRect">
            <a:avLst/>
          </a:prstGeom>
          <a:solidFill>
            <a:srgbClr val="92D050"/>
          </a:solidFill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Сотни писем, телеграмм,</a:t>
            </a:r>
          </a:p>
          <a:p>
            <a:pPr algn="ctr"/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Он разносит по домам,</a:t>
            </a:r>
          </a:p>
          <a:p>
            <a:pPr algn="ctr"/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 в конвертах голубых,</a:t>
            </a:r>
          </a:p>
          <a:p>
            <a:pPr algn="ctr"/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Вести от друзей, родных.</a:t>
            </a:r>
          </a:p>
        </p:txBody>
      </p:sp>
      <p:pic>
        <p:nvPicPr>
          <p:cNvPr id="32770" name="Picture 2" descr="Картинки по запросу почтальон  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1538" y="1256552"/>
            <a:ext cx="3357586" cy="4304598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3929058" y="1428736"/>
            <a:ext cx="370300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i="1" cap="none" spc="0" dirty="0" smtClean="0">
                <a:ln w="31550" cmpd="sng">
                  <a:solidFill>
                    <a:schemeClr val="tx1"/>
                  </a:solidFill>
                  <a:prstDash val="solid"/>
                </a:ln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Почтальон</a:t>
            </a:r>
            <a:endParaRPr lang="ru-RU" sz="5400" b="1" i="1" cap="none" spc="0" dirty="0">
              <a:ln w="31550" cmpd="sng">
                <a:solidFill>
                  <a:schemeClr val="tx1"/>
                </a:solidFill>
                <a:prstDash val="solid"/>
              </a:ln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1874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4857752" y="2643182"/>
            <a:ext cx="3071834" cy="1857388"/>
          </a:xfrm>
          <a:prstGeom prst="roundRect">
            <a:avLst/>
          </a:prstGeom>
          <a:solidFill>
            <a:srgbClr val="92D050"/>
          </a:solidFill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магазине, на базаре,</a:t>
            </a:r>
          </a:p>
          <a:p>
            <a:pPr algn="ctr"/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 в буфете, наконец,</a:t>
            </a:r>
          </a:p>
          <a:p>
            <a:pPr algn="ctr"/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Всюду где б вы не бывали</a:t>
            </a:r>
          </a:p>
          <a:p>
            <a:pPr algn="ctr"/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Вас встречает – продавец.</a:t>
            </a:r>
          </a:p>
        </p:txBody>
      </p:sp>
      <p:pic>
        <p:nvPicPr>
          <p:cNvPr id="31746" name="Picture 2" descr="Картинки по запросу продавец  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1643050"/>
            <a:ext cx="3786214" cy="3786215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4643438" y="1500174"/>
            <a:ext cx="317144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i="1" cap="none" spc="0" dirty="0" smtClean="0">
                <a:ln w="31550" cmpd="sng">
                  <a:solidFill>
                    <a:schemeClr val="tx1"/>
                  </a:solidFill>
                  <a:prstDash val="solid"/>
                </a:ln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Продавец</a:t>
            </a:r>
            <a:endParaRPr lang="ru-RU" sz="5400" b="1" i="1" cap="none" spc="0" dirty="0">
              <a:ln w="31550" cmpd="sng">
                <a:solidFill>
                  <a:schemeClr val="tx1"/>
                </a:solidFill>
                <a:prstDash val="solid"/>
              </a:ln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1874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4714876" y="2786058"/>
            <a:ext cx="3071834" cy="1857388"/>
          </a:xfrm>
          <a:prstGeom prst="roundRect">
            <a:avLst/>
          </a:prstGeom>
          <a:solidFill>
            <a:srgbClr val="92D050"/>
          </a:solidFill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Мне нужны такие вещи,</a:t>
            </a:r>
          </a:p>
          <a:p>
            <a:pPr algn="ctr"/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Молоток, тиски и клещи,</a:t>
            </a:r>
          </a:p>
          <a:p>
            <a:pPr algn="ctr"/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Ключ, напильник и ножовка,</a:t>
            </a:r>
          </a:p>
          <a:p>
            <a:pPr algn="ctr"/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 нужней всего – сноровка!</a:t>
            </a:r>
          </a:p>
        </p:txBody>
      </p:sp>
      <p:pic>
        <p:nvPicPr>
          <p:cNvPr id="30722" name="Picture 2" descr="Картинки по запросу сантехник 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4414" y="928670"/>
            <a:ext cx="2990850" cy="4962526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4357686" y="1571612"/>
            <a:ext cx="367696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i="1" cap="none" spc="0" dirty="0" smtClean="0">
                <a:ln w="31550" cmpd="sng">
                  <a:solidFill>
                    <a:schemeClr val="tx1"/>
                  </a:solidFill>
                  <a:prstDash val="solid"/>
                </a:ln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Сантехник</a:t>
            </a:r>
            <a:endParaRPr lang="ru-RU" sz="5400" b="1" i="1" cap="none" spc="0" dirty="0">
              <a:ln w="31550" cmpd="sng">
                <a:solidFill>
                  <a:schemeClr val="tx1"/>
                </a:solidFill>
                <a:prstDash val="solid"/>
              </a:ln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1874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5000628" y="2857496"/>
            <a:ext cx="3071834" cy="2000264"/>
          </a:xfrm>
          <a:prstGeom prst="roundRect">
            <a:avLst/>
          </a:prstGeom>
          <a:solidFill>
            <a:srgbClr val="92D050"/>
          </a:solidFill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Дом в котором мы живём,</a:t>
            </a:r>
          </a:p>
          <a:p>
            <a:pPr algn="ctr"/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Кто построил этот дом?</a:t>
            </a:r>
          </a:p>
          <a:p>
            <a:pPr algn="ctr"/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Знает в доме каждый житель, </a:t>
            </a:r>
          </a:p>
          <a:p>
            <a:pPr algn="ctr"/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Что его возвёл строитель!</a:t>
            </a:r>
          </a:p>
        </p:txBody>
      </p:sp>
      <p:pic>
        <p:nvPicPr>
          <p:cNvPr id="29698" name="Picture 2" descr="Похожее изображение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1785926"/>
            <a:ext cx="4037966" cy="3687011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4572000" y="1571612"/>
            <a:ext cx="378667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i="1" cap="none" spc="0" dirty="0" smtClean="0">
                <a:ln w="31550" cmpd="sng">
                  <a:solidFill>
                    <a:schemeClr val="tx1"/>
                  </a:solidFill>
                  <a:prstDash val="solid"/>
                </a:ln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Строитель</a:t>
            </a:r>
            <a:endParaRPr lang="ru-RU" sz="5400" b="1" i="1" cap="none" spc="0" dirty="0">
              <a:ln w="31550" cmpd="sng">
                <a:solidFill>
                  <a:schemeClr val="tx1"/>
                </a:solidFill>
                <a:prstDash val="solid"/>
              </a:ln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1874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4857752" y="2571744"/>
            <a:ext cx="3071834" cy="1857388"/>
          </a:xfrm>
          <a:prstGeom prst="roundRect">
            <a:avLst/>
          </a:prstGeom>
          <a:solidFill>
            <a:srgbClr val="92D050"/>
          </a:solidFill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i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микроскоп учёный смотрит,</a:t>
            </a:r>
          </a:p>
          <a:p>
            <a:pPr algn="ctr"/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Видно, опыты проводит.</a:t>
            </a:r>
          </a:p>
          <a:p>
            <a:pPr algn="ctr"/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Дела нет ему до скуки –</a:t>
            </a:r>
          </a:p>
          <a:p>
            <a:pPr algn="ctr"/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Весь в работе, весь в науке.</a:t>
            </a:r>
          </a:p>
          <a:p>
            <a:pPr algn="ctr"/>
            <a:endParaRPr lang="ru-RU" b="1" i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7650" name="Picture 2" descr="Картинки по запросу учёный 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1357298"/>
            <a:ext cx="4286280" cy="428628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4572000" y="1357298"/>
            <a:ext cx="258917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i="1" dirty="0" smtClean="0">
                <a:ln w="31550" cmpd="sng">
                  <a:solidFill>
                    <a:schemeClr val="tx1"/>
                  </a:solidFill>
                  <a:prstDash val="solid"/>
                </a:ln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Учёный</a:t>
            </a:r>
            <a:endParaRPr lang="ru-RU" sz="5400" b="1" i="1" cap="none" spc="0" dirty="0">
              <a:ln w="31550" cmpd="sng">
                <a:solidFill>
                  <a:schemeClr val="tx1"/>
                </a:solidFill>
                <a:prstDash val="solid"/>
              </a:ln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1874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899592" y="2426301"/>
            <a:ext cx="73448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Повторить названия некоторых профессий с опорой </a:t>
            </a:r>
            <a:r>
              <a:rPr lang="ru-RU" sz="3600" b="1" i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слайды</a:t>
            </a:r>
            <a:endParaRPr lang="ru-RU" sz="36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5923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5000628" y="2357430"/>
            <a:ext cx="3071834" cy="2857520"/>
          </a:xfrm>
          <a:prstGeom prst="roundRect">
            <a:avLst/>
          </a:prstGeom>
          <a:solidFill>
            <a:srgbClr val="92D050"/>
          </a:solidFill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i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 меня есть карандаш, разноцветная гуашь,</a:t>
            </a:r>
          </a:p>
          <a:p>
            <a:pPr algn="ctr"/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Акварель, палитра, кисть,</a:t>
            </a:r>
          </a:p>
          <a:p>
            <a:pPr algn="ctr"/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 бумаги плотный лист,</a:t>
            </a:r>
          </a:p>
          <a:p>
            <a:pPr algn="ctr"/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 ещё  - мольберт-треножник,</a:t>
            </a:r>
          </a:p>
          <a:p>
            <a:pPr algn="ctr"/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Потому что я – художник!</a:t>
            </a:r>
          </a:p>
          <a:p>
            <a:pPr algn="ctr"/>
            <a:endParaRPr lang="ru-RU" b="1" i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4578" name="Picture 2" descr="Картинки по запросу художник рисунок 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4414" y="1571612"/>
            <a:ext cx="3553899" cy="3857652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4429124" y="1357298"/>
            <a:ext cx="340343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i="1" cap="none" spc="0" dirty="0" smtClean="0">
                <a:ln w="31550" cmpd="sng">
                  <a:solidFill>
                    <a:schemeClr val="tx1"/>
                  </a:solidFill>
                  <a:prstDash val="solid"/>
                </a:ln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Художник</a:t>
            </a:r>
            <a:endParaRPr lang="ru-RU" sz="5400" b="1" i="1" cap="none" spc="0" dirty="0">
              <a:ln w="31550" cmpd="sng">
                <a:solidFill>
                  <a:schemeClr val="tx1"/>
                </a:solidFill>
                <a:prstDash val="solid"/>
              </a:ln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1874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4429124" y="2786058"/>
            <a:ext cx="3071834" cy="1785950"/>
          </a:xfrm>
          <a:prstGeom prst="roundRect">
            <a:avLst/>
          </a:prstGeom>
          <a:solidFill>
            <a:srgbClr val="92D050"/>
          </a:solidFill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Он все сфотографирует,</a:t>
            </a:r>
          </a:p>
          <a:p>
            <a:pPr algn="ctr"/>
            <a:r>
              <a:rPr lang="ru-RU" b="1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И Вас, и праздник Ваш,</a:t>
            </a:r>
          </a:p>
          <a:p>
            <a:pPr algn="ctr"/>
            <a:r>
              <a:rPr lang="ru-RU" b="1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И Вам скорей покажет</a:t>
            </a:r>
          </a:p>
          <a:p>
            <a:pPr algn="ctr"/>
            <a:r>
              <a:rPr lang="ru-RU" b="1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Свой фоторепортаж.</a:t>
            </a:r>
          </a:p>
        </p:txBody>
      </p:sp>
      <p:pic>
        <p:nvPicPr>
          <p:cNvPr id="26626" name="Picture 2" descr="Картинки по запросу фотограф 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1285860"/>
            <a:ext cx="3187904" cy="450057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4143372" y="1571612"/>
            <a:ext cx="343767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i="1" dirty="0" smtClean="0">
                <a:ln w="31550" cmpd="sng">
                  <a:solidFill>
                    <a:prstClr val="black"/>
                  </a:solidFill>
                  <a:prstDash val="solid"/>
                </a:ln>
                <a:solidFill>
                  <a:srgbClr val="F79646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Фотограф</a:t>
            </a:r>
            <a:endParaRPr lang="ru-RU" sz="5400" b="1" i="1" dirty="0">
              <a:ln w="31550" cmpd="sng">
                <a:solidFill>
                  <a:prstClr val="black"/>
                </a:solidFill>
                <a:prstDash val="solid"/>
              </a:ln>
              <a:solidFill>
                <a:srgbClr val="F79646">
                  <a:lumMod val="50000"/>
                </a:srgb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2300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4786314" y="2500306"/>
            <a:ext cx="3071834" cy="2643206"/>
          </a:xfrm>
          <a:prstGeom prst="roundRect">
            <a:avLst/>
          </a:prstGeom>
          <a:solidFill>
            <a:srgbClr val="92D050"/>
          </a:solidFill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Руки швеи прославляют поэты.</a:t>
            </a:r>
          </a:p>
          <a:p>
            <a:pPr algn="ctr"/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Ткань шелестит и машинка жужжит,</a:t>
            </a:r>
          </a:p>
          <a:p>
            <a:pPr algn="ctr"/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День для швеи пролетит незаметно,</a:t>
            </a:r>
          </a:p>
          <a:p>
            <a:pPr algn="ctr"/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Любит она моделировать, шить.</a:t>
            </a:r>
          </a:p>
        </p:txBody>
      </p:sp>
      <p:pic>
        <p:nvPicPr>
          <p:cNvPr id="23556" name="Picture 4" descr="Похожее изображение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4414" y="1714488"/>
            <a:ext cx="2786082" cy="3714776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5143504" y="1428736"/>
            <a:ext cx="192988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i="1" cap="none" spc="0" dirty="0" smtClean="0">
                <a:ln w="31550" cmpd="sng">
                  <a:solidFill>
                    <a:schemeClr val="tx1"/>
                  </a:solidFill>
                  <a:prstDash val="solid"/>
                </a:ln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Швея</a:t>
            </a:r>
            <a:endParaRPr lang="ru-RU" sz="5400" b="1" i="1" cap="none" spc="0" dirty="0">
              <a:ln w="31550" cmpd="sng">
                <a:solidFill>
                  <a:schemeClr val="tx1"/>
                </a:solidFill>
                <a:prstDash val="solid"/>
              </a:ln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1874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4786314" y="2857496"/>
            <a:ext cx="3071834" cy="1857388"/>
          </a:xfrm>
          <a:prstGeom prst="roundRect">
            <a:avLst/>
          </a:prstGeom>
          <a:solidFill>
            <a:srgbClr val="92D050"/>
          </a:solidFill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Вдруг погас в квартире свет.</a:t>
            </a:r>
          </a:p>
          <a:p>
            <a:pPr algn="ctr"/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Как нам быть, кто даст совет?</a:t>
            </a:r>
          </a:p>
          <a:p>
            <a:pPr algn="ctr"/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Мы электрика зовём.</a:t>
            </a:r>
          </a:p>
          <a:p>
            <a:pPr algn="ctr"/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Он приходит сразу в дом.</a:t>
            </a:r>
          </a:p>
        </p:txBody>
      </p:sp>
      <p:pic>
        <p:nvPicPr>
          <p:cNvPr id="22530" name="Picture 2" descr="Картинки по запросу электрик 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1538" y="1857364"/>
            <a:ext cx="3225409" cy="3071819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4643438" y="1643050"/>
            <a:ext cx="325659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i="1" cap="none" spc="0" dirty="0" smtClean="0">
                <a:ln w="31550" cmpd="sng">
                  <a:solidFill>
                    <a:schemeClr val="tx1"/>
                  </a:solidFill>
                  <a:prstDash val="solid"/>
                </a:ln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Электрик</a:t>
            </a:r>
            <a:endParaRPr lang="ru-RU" sz="5400" b="1" i="1" cap="none" spc="0" dirty="0">
              <a:ln w="31550" cmpd="sng">
                <a:solidFill>
                  <a:schemeClr val="tx1"/>
                </a:solidFill>
                <a:prstDash val="solid"/>
              </a:ln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1874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85786" y="1000108"/>
            <a:ext cx="6971373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400" b="1" i="1" cap="none" spc="0" dirty="0" smtClean="0">
                <a:ln w="31550" cmpd="sng">
                  <a:solidFill>
                    <a:schemeClr val="tx1"/>
                  </a:solidFill>
                  <a:prstDash val="solid"/>
                </a:ln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Кто ведёт уроки</a:t>
            </a:r>
          </a:p>
          <a:p>
            <a:pPr algn="ctr"/>
            <a:r>
              <a:rPr lang="ru-RU" sz="4400" b="1" i="1" cap="none" spc="0" dirty="0" smtClean="0">
                <a:ln w="31550" cmpd="sng">
                  <a:solidFill>
                    <a:schemeClr val="tx1"/>
                  </a:solidFill>
                  <a:prstDash val="solid"/>
                </a:ln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в школе?</a:t>
            </a:r>
            <a:endParaRPr lang="ru-RU" sz="4400" b="1" i="1" cap="none" spc="0" dirty="0">
              <a:ln w="31550" cmpd="sng">
                <a:solidFill>
                  <a:schemeClr val="tx1"/>
                </a:solidFill>
                <a:prstDash val="solid"/>
              </a:ln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2" descr="Картинки по запросу учитель рисунок 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8662" y="1785926"/>
            <a:ext cx="2677719" cy="3858601"/>
          </a:xfrm>
          <a:prstGeom prst="rect">
            <a:avLst/>
          </a:prstGeom>
          <a:noFill/>
        </p:spPr>
      </p:pic>
      <p:pic>
        <p:nvPicPr>
          <p:cNvPr id="7" name="Picture 2" descr="Картинки по запросу почтальон  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00430" y="2357430"/>
            <a:ext cx="2577483" cy="3304466"/>
          </a:xfrm>
          <a:prstGeom prst="rect">
            <a:avLst/>
          </a:prstGeom>
          <a:noFill/>
        </p:spPr>
      </p:pic>
      <p:pic>
        <p:nvPicPr>
          <p:cNvPr id="8" name="Picture 2" descr="Картинки по запросу повар  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857884" y="1571612"/>
            <a:ext cx="2428892" cy="379514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2818746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85786" y="1000108"/>
            <a:ext cx="6971373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400" b="1" i="1" cap="none" spc="0" dirty="0" smtClean="0">
                <a:ln w="31550" cmpd="sng">
                  <a:solidFill>
                    <a:schemeClr val="tx1"/>
                  </a:solidFill>
                  <a:prstDash val="solid"/>
                </a:ln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Кто приготовит </a:t>
            </a:r>
          </a:p>
          <a:p>
            <a:pPr algn="ctr"/>
            <a:r>
              <a:rPr lang="ru-RU" sz="4400" b="1" i="1" dirty="0" smtClean="0">
                <a:ln w="31550" cmpd="sng">
                  <a:solidFill>
                    <a:schemeClr val="tx1"/>
                  </a:solidFill>
                  <a:prstDash val="solid"/>
                </a:ln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вкусный завтрак?</a:t>
            </a:r>
            <a:endParaRPr lang="ru-RU" sz="4400" b="1" i="1" cap="none" spc="0" dirty="0">
              <a:ln w="31550" cmpd="sng">
                <a:solidFill>
                  <a:schemeClr val="tx1"/>
                </a:solidFill>
                <a:prstDash val="solid"/>
              </a:ln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Picture 2" descr="Картинки по запросу повар  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857884" y="1571612"/>
            <a:ext cx="2428892" cy="3795143"/>
          </a:xfrm>
          <a:prstGeom prst="rect">
            <a:avLst/>
          </a:prstGeom>
          <a:noFill/>
        </p:spPr>
      </p:pic>
      <p:pic>
        <p:nvPicPr>
          <p:cNvPr id="10" name="Picture 2" descr="Картинки по запросу электрик 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57224" y="2643183"/>
            <a:ext cx="2850375" cy="2714644"/>
          </a:xfrm>
          <a:prstGeom prst="rect">
            <a:avLst/>
          </a:prstGeom>
          <a:noFill/>
        </p:spPr>
      </p:pic>
      <p:pic>
        <p:nvPicPr>
          <p:cNvPr id="11" name="Picture 2" descr="Картинки по запросу учёный 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357554" y="2571744"/>
            <a:ext cx="2928958" cy="292895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2818746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9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85786" y="1000108"/>
            <a:ext cx="6971373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400" b="1" i="1" cap="none" spc="0" dirty="0" smtClean="0">
                <a:ln w="31550" cmpd="sng">
                  <a:solidFill>
                    <a:schemeClr val="tx1"/>
                  </a:solidFill>
                  <a:prstDash val="solid"/>
                </a:ln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Кто сделает красивую</a:t>
            </a:r>
          </a:p>
          <a:p>
            <a:pPr algn="ctr"/>
            <a:r>
              <a:rPr lang="ru-RU" sz="4400" b="1" i="1" dirty="0" smtClean="0">
                <a:ln w="31550" cmpd="sng">
                  <a:solidFill>
                    <a:schemeClr val="tx1"/>
                  </a:solidFill>
                  <a:prstDash val="solid"/>
                </a:ln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причёску?</a:t>
            </a:r>
            <a:endParaRPr lang="ru-RU" sz="4400" b="1" i="1" cap="none" spc="0" dirty="0">
              <a:ln w="31550" cmpd="sng">
                <a:solidFill>
                  <a:schemeClr val="tx1"/>
                </a:solidFill>
                <a:prstDash val="solid"/>
              </a:ln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2" descr="Картинки по запросу фотограф 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2071678"/>
            <a:ext cx="2544962" cy="3592887"/>
          </a:xfrm>
          <a:prstGeom prst="rect">
            <a:avLst/>
          </a:prstGeom>
          <a:noFill/>
        </p:spPr>
      </p:pic>
      <p:pic>
        <p:nvPicPr>
          <p:cNvPr id="7" name="Picture 2" descr="Картинки по запросу сантехник 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857884" y="1571612"/>
            <a:ext cx="2616994" cy="4143404"/>
          </a:xfrm>
          <a:prstGeom prst="rect">
            <a:avLst/>
          </a:prstGeom>
          <a:noFill/>
        </p:spPr>
      </p:pic>
      <p:pic>
        <p:nvPicPr>
          <p:cNvPr id="8" name="Picture 6" descr="Похожее изображение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000364" y="1928802"/>
            <a:ext cx="3214710" cy="405641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2818746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85786" y="1000108"/>
            <a:ext cx="6971373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400" b="1" i="1" cap="none" spc="0" dirty="0" smtClean="0">
                <a:ln w="31550" cmpd="sng">
                  <a:solidFill>
                    <a:schemeClr val="tx1"/>
                  </a:solidFill>
                  <a:prstDash val="solid"/>
                </a:ln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Кто защищает нашу</a:t>
            </a:r>
          </a:p>
          <a:p>
            <a:pPr algn="ctr"/>
            <a:r>
              <a:rPr lang="ru-RU" sz="4400" b="1" i="1" dirty="0" smtClean="0">
                <a:ln w="31550" cmpd="sng">
                  <a:solidFill>
                    <a:schemeClr val="tx1"/>
                  </a:solidFill>
                  <a:prstDash val="solid"/>
                </a:ln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Родину?</a:t>
            </a:r>
            <a:endParaRPr lang="ru-RU" sz="4400" b="1" i="1" cap="none" spc="0" dirty="0">
              <a:ln w="31550" cmpd="sng">
                <a:solidFill>
                  <a:schemeClr val="tx1"/>
                </a:solidFill>
                <a:prstDash val="solid"/>
              </a:ln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2" descr="Картинки по запросу сантехник 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1785926"/>
            <a:ext cx="2616994" cy="4143404"/>
          </a:xfrm>
          <a:prstGeom prst="rect">
            <a:avLst/>
          </a:prstGeom>
          <a:noFill/>
        </p:spPr>
      </p:pic>
      <p:pic>
        <p:nvPicPr>
          <p:cNvPr id="9" name="Picture 2" descr="Картинки по запросу учёный 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86116" y="2500306"/>
            <a:ext cx="2928958" cy="2928958"/>
          </a:xfrm>
          <a:prstGeom prst="rect">
            <a:avLst/>
          </a:prstGeom>
          <a:noFill/>
        </p:spPr>
      </p:pic>
      <p:pic>
        <p:nvPicPr>
          <p:cNvPr id="10" name="Picture 2" descr="Похожее изображение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500694" y="1500174"/>
            <a:ext cx="2504331" cy="400052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2818746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1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85786" y="1000108"/>
            <a:ext cx="6971373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400" b="1" i="1" cap="none" spc="0" dirty="0" smtClean="0">
                <a:ln w="31550" cmpd="sng">
                  <a:solidFill>
                    <a:schemeClr val="tx1"/>
                  </a:solidFill>
                  <a:prstDash val="solid"/>
                </a:ln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Кто забьёт гол в ворота </a:t>
            </a:r>
          </a:p>
          <a:p>
            <a:pPr algn="ctr"/>
            <a:r>
              <a:rPr lang="ru-RU" sz="4400" b="1" i="1" dirty="0" smtClean="0">
                <a:ln w="31550" cmpd="sng">
                  <a:solidFill>
                    <a:schemeClr val="tx1"/>
                  </a:solidFill>
                  <a:prstDash val="solid"/>
                </a:ln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противника?</a:t>
            </a:r>
            <a:endParaRPr lang="ru-RU" sz="4400" b="1" i="1" cap="none" spc="0" dirty="0">
              <a:ln w="31550" cmpd="sng">
                <a:solidFill>
                  <a:schemeClr val="tx1"/>
                </a:solidFill>
                <a:prstDash val="solid"/>
              </a:ln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Picture 2" descr="Картинки по запросу учёный 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86116" y="2500306"/>
            <a:ext cx="2928958" cy="2928958"/>
          </a:xfrm>
          <a:prstGeom prst="rect">
            <a:avLst/>
          </a:prstGeom>
          <a:noFill/>
        </p:spPr>
      </p:pic>
      <p:pic>
        <p:nvPicPr>
          <p:cNvPr id="6" name="Picture 2" descr="Картинки по запросу фотограф 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929322" y="1714488"/>
            <a:ext cx="2544962" cy="3592887"/>
          </a:xfrm>
          <a:prstGeom prst="rect">
            <a:avLst/>
          </a:prstGeom>
          <a:noFill/>
        </p:spPr>
      </p:pic>
      <p:pic>
        <p:nvPicPr>
          <p:cNvPr id="8" name="Picture 2" descr="Картинки по запросу футболист рисунок 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85786" y="2285992"/>
            <a:ext cx="3122555" cy="335758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2818746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>
          <a:xfrm>
            <a:off x="1752600" y="0"/>
            <a:ext cx="5867400" cy="1143000"/>
          </a:xfrm>
          <a:effectLst>
            <a:outerShdw dist="35921" dir="2700000" algn="ctr" rotWithShape="0">
              <a:schemeClr val="bg2"/>
            </a:outerShdw>
          </a:effectLst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accent2"/>
                </a:solidFill>
              </a:rPr>
              <a:t>Доскажи словечко</a:t>
            </a:r>
            <a:r>
              <a:rPr lang="ru-RU" sz="4000" b="1" dirty="0" smtClean="0">
                <a:solidFill>
                  <a:schemeClr val="accent2"/>
                </a:solidFill>
              </a:rPr>
              <a:t>…</a:t>
            </a:r>
          </a:p>
        </p:txBody>
      </p:sp>
      <p:sp>
        <p:nvSpPr>
          <p:cNvPr id="6" name="Rectangle 11"/>
          <p:cNvSpPr>
            <a:spLocks noChangeArrowheads="1"/>
          </p:cNvSpPr>
          <p:nvPr/>
        </p:nvSpPr>
        <p:spPr bwMode="auto">
          <a:xfrm>
            <a:off x="5364163" y="4971114"/>
            <a:ext cx="30480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>
                <a:solidFill>
                  <a:schemeClr val="accent2"/>
                </a:solidFill>
                <a:latin typeface="+mn-lt"/>
                <a:cs typeface="+mn-cs"/>
              </a:rPr>
              <a:t>Молодец!</a:t>
            </a:r>
          </a:p>
        </p:txBody>
      </p:sp>
      <p:sp>
        <p:nvSpPr>
          <p:cNvPr id="6155" name="Text Box 14"/>
          <p:cNvSpPr txBox="1">
            <a:spLocks noChangeArrowheads="1"/>
          </p:cNvSpPr>
          <p:nvPr/>
        </p:nvSpPr>
        <p:spPr bwMode="auto">
          <a:xfrm>
            <a:off x="1763713" y="908050"/>
            <a:ext cx="4010025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b="1"/>
              <a:t>Самолетом правит</a:t>
            </a:r>
          </a:p>
        </p:txBody>
      </p:sp>
      <p:sp>
        <p:nvSpPr>
          <p:cNvPr id="6159" name="Text Box 15"/>
          <p:cNvSpPr txBox="1">
            <a:spLocks noChangeArrowheads="1"/>
          </p:cNvSpPr>
          <p:nvPr/>
        </p:nvSpPr>
        <p:spPr bwMode="auto">
          <a:xfrm>
            <a:off x="5391151" y="908050"/>
            <a:ext cx="1497012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b="1" dirty="0">
                <a:solidFill>
                  <a:srgbClr val="800000"/>
                </a:solidFill>
              </a:rPr>
              <a:t>пилот.</a:t>
            </a:r>
          </a:p>
        </p:txBody>
      </p:sp>
      <p:sp>
        <p:nvSpPr>
          <p:cNvPr id="6157" name="Text Box 16"/>
          <p:cNvSpPr txBox="1">
            <a:spLocks noChangeArrowheads="1"/>
          </p:cNvSpPr>
          <p:nvPr/>
        </p:nvSpPr>
        <p:spPr bwMode="auto">
          <a:xfrm>
            <a:off x="1783346" y="1412875"/>
            <a:ext cx="311785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b="1" dirty="0"/>
              <a:t>Трактор водит</a:t>
            </a:r>
          </a:p>
        </p:txBody>
      </p:sp>
      <p:sp>
        <p:nvSpPr>
          <p:cNvPr id="6161" name="Text Box 17"/>
          <p:cNvSpPr txBox="1">
            <a:spLocks noChangeArrowheads="1"/>
          </p:cNvSpPr>
          <p:nvPr/>
        </p:nvSpPr>
        <p:spPr bwMode="auto">
          <a:xfrm>
            <a:off x="5364163" y="1392735"/>
            <a:ext cx="2538412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b="1" dirty="0">
                <a:solidFill>
                  <a:srgbClr val="800000"/>
                </a:solidFill>
              </a:rPr>
              <a:t>тракторист.</a:t>
            </a:r>
          </a:p>
        </p:txBody>
      </p:sp>
      <p:sp>
        <p:nvSpPr>
          <p:cNvPr id="2" name="Text Box 18"/>
          <p:cNvSpPr txBox="1">
            <a:spLocks noChangeArrowheads="1"/>
          </p:cNvSpPr>
          <p:nvPr/>
        </p:nvSpPr>
        <p:spPr bwMode="auto">
          <a:xfrm>
            <a:off x="1818894" y="1851570"/>
            <a:ext cx="3614737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b="1" dirty="0"/>
              <a:t>Стены выкрасил</a:t>
            </a:r>
          </a:p>
        </p:txBody>
      </p:sp>
      <p:sp>
        <p:nvSpPr>
          <p:cNvPr id="6163" name="Text Box 19"/>
          <p:cNvSpPr txBox="1">
            <a:spLocks noChangeArrowheads="1"/>
          </p:cNvSpPr>
          <p:nvPr/>
        </p:nvSpPr>
        <p:spPr bwMode="auto">
          <a:xfrm>
            <a:off x="5364163" y="1844675"/>
            <a:ext cx="1565275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b="1">
                <a:solidFill>
                  <a:srgbClr val="800000"/>
                </a:solidFill>
              </a:rPr>
              <a:t>маляр.</a:t>
            </a:r>
          </a:p>
        </p:txBody>
      </p:sp>
      <p:sp>
        <p:nvSpPr>
          <p:cNvPr id="3" name="Text Box 20"/>
          <p:cNvSpPr txBox="1">
            <a:spLocks noChangeArrowheads="1"/>
          </p:cNvSpPr>
          <p:nvPr/>
        </p:nvSpPr>
        <p:spPr bwMode="auto">
          <a:xfrm>
            <a:off x="1819759" y="2349500"/>
            <a:ext cx="3635375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b="1" dirty="0"/>
              <a:t>Доску выстругал</a:t>
            </a:r>
          </a:p>
        </p:txBody>
      </p:sp>
      <p:sp>
        <p:nvSpPr>
          <p:cNvPr id="6165" name="Text Box 21"/>
          <p:cNvSpPr txBox="1">
            <a:spLocks noChangeArrowheads="1"/>
          </p:cNvSpPr>
          <p:nvPr/>
        </p:nvSpPr>
        <p:spPr bwMode="auto">
          <a:xfrm>
            <a:off x="5435600" y="2349500"/>
            <a:ext cx="1711325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b="1">
                <a:solidFill>
                  <a:srgbClr val="800000"/>
                </a:solidFill>
              </a:rPr>
              <a:t>столяр.</a:t>
            </a:r>
          </a:p>
        </p:txBody>
      </p:sp>
      <p:sp>
        <p:nvSpPr>
          <p:cNvPr id="5" name="Text Box 22"/>
          <p:cNvSpPr txBox="1">
            <a:spLocks noChangeArrowheads="1"/>
          </p:cNvSpPr>
          <p:nvPr/>
        </p:nvSpPr>
        <p:spPr bwMode="auto">
          <a:xfrm>
            <a:off x="1822492" y="2924175"/>
            <a:ext cx="4221162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b="1" dirty="0"/>
              <a:t>В доме свет провел</a:t>
            </a:r>
          </a:p>
        </p:txBody>
      </p:sp>
      <p:sp>
        <p:nvSpPr>
          <p:cNvPr id="6167" name="Text Box 23"/>
          <p:cNvSpPr txBox="1">
            <a:spLocks noChangeArrowheads="1"/>
          </p:cNvSpPr>
          <p:nvPr/>
        </p:nvSpPr>
        <p:spPr bwMode="auto">
          <a:xfrm>
            <a:off x="5496718" y="2946140"/>
            <a:ext cx="2106613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b="1" dirty="0">
                <a:solidFill>
                  <a:srgbClr val="800000"/>
                </a:solidFill>
              </a:rPr>
              <a:t>электрик.</a:t>
            </a:r>
          </a:p>
        </p:txBody>
      </p:sp>
      <p:sp>
        <p:nvSpPr>
          <p:cNvPr id="7" name="Text Box 24"/>
          <p:cNvSpPr txBox="1">
            <a:spLocks noChangeArrowheads="1"/>
          </p:cNvSpPr>
          <p:nvPr/>
        </p:nvSpPr>
        <p:spPr bwMode="auto">
          <a:xfrm>
            <a:off x="1835150" y="3493401"/>
            <a:ext cx="38163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b="1" dirty="0"/>
              <a:t>В школе трудится</a:t>
            </a:r>
          </a:p>
        </p:txBody>
      </p:sp>
      <p:sp>
        <p:nvSpPr>
          <p:cNvPr id="6169" name="Text Box 25"/>
          <p:cNvSpPr txBox="1">
            <a:spLocks noChangeArrowheads="1"/>
          </p:cNvSpPr>
          <p:nvPr/>
        </p:nvSpPr>
        <p:spPr bwMode="auto">
          <a:xfrm>
            <a:off x="5580063" y="3500438"/>
            <a:ext cx="1939925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b="1">
                <a:solidFill>
                  <a:srgbClr val="800000"/>
                </a:solidFill>
              </a:rPr>
              <a:t>учитель.</a:t>
            </a:r>
          </a:p>
        </p:txBody>
      </p:sp>
      <p:sp>
        <p:nvSpPr>
          <p:cNvPr id="8" name="Text Box 26"/>
          <p:cNvSpPr txBox="1">
            <a:spLocks noChangeArrowheads="1"/>
          </p:cNvSpPr>
          <p:nvPr/>
        </p:nvSpPr>
        <p:spPr bwMode="auto">
          <a:xfrm>
            <a:off x="1885950" y="4072032"/>
            <a:ext cx="376555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b="1" dirty="0"/>
              <a:t>В жаркой кузнице</a:t>
            </a:r>
          </a:p>
        </p:txBody>
      </p:sp>
      <p:sp>
        <p:nvSpPr>
          <p:cNvPr id="6171" name="Text Box 27"/>
          <p:cNvSpPr txBox="1">
            <a:spLocks noChangeArrowheads="1"/>
          </p:cNvSpPr>
          <p:nvPr/>
        </p:nvSpPr>
        <p:spPr bwMode="auto">
          <a:xfrm>
            <a:off x="5651500" y="4076700"/>
            <a:ext cx="1647825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b="1">
                <a:solidFill>
                  <a:srgbClr val="800000"/>
                </a:solidFill>
              </a:rPr>
              <a:t>кузнец.</a:t>
            </a:r>
          </a:p>
        </p:txBody>
      </p:sp>
      <p:sp>
        <p:nvSpPr>
          <p:cNvPr id="9" name="Text Box 28"/>
          <p:cNvSpPr txBox="1">
            <a:spLocks noChangeArrowheads="1"/>
          </p:cNvSpPr>
          <p:nvPr/>
        </p:nvSpPr>
        <p:spPr bwMode="auto">
          <a:xfrm>
            <a:off x="2916238" y="4652963"/>
            <a:ext cx="2900362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b="1" dirty="0"/>
              <a:t>Кто всё знает</a:t>
            </a:r>
          </a:p>
        </p:txBody>
      </p:sp>
    </p:spTree>
    <p:extLst>
      <p:ext uri="{BB962C8B-B14F-4D97-AF65-F5344CB8AC3E}">
        <p14:creationId xmlns:p14="http://schemas.microsoft.com/office/powerpoint/2010/main" val="14596624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1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1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1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1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1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1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1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1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1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1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1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1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1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1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6159" grpId="0"/>
      <p:bldP spid="6161" grpId="0"/>
      <p:bldP spid="6163" grpId="0"/>
      <p:bldP spid="6165" grpId="0"/>
      <p:bldP spid="6167" grpId="0"/>
      <p:bldP spid="6169" grpId="0"/>
      <p:bldP spid="617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4786314" y="2786058"/>
            <a:ext cx="3357586" cy="2286016"/>
          </a:xfrm>
          <a:prstGeom prst="roundRect">
            <a:avLst/>
          </a:prstGeom>
          <a:solidFill>
            <a:srgbClr val="92D050"/>
          </a:solidFill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Врач в белом халате сидит в кабинете,</a:t>
            </a:r>
          </a:p>
          <a:p>
            <a:pPr algn="ctr"/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Спешат к нему мамы, и папы, и дети,</a:t>
            </a:r>
          </a:p>
          <a:p>
            <a:pPr algn="ctr"/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Он знает симптомы ветрянки и кори.</a:t>
            </a:r>
          </a:p>
          <a:p>
            <a:pPr algn="ctr"/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 верное средство от грусти и боли.</a:t>
            </a:r>
            <a:endParaRPr lang="ru-RU" b="1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Картинки по запросу врач рисунок 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2976" y="1175499"/>
            <a:ext cx="3214710" cy="4134675"/>
          </a:xfrm>
          <a:prstGeom prst="rect">
            <a:avLst/>
          </a:prstGeom>
          <a:noFill/>
        </p:spPr>
      </p:pic>
      <p:pic>
        <p:nvPicPr>
          <p:cNvPr id="2052" name="Picture 4" descr="Картинки по запросу таблетки рисунок 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4348" y="4643446"/>
            <a:ext cx="1435217" cy="1000132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5294827" y="1571612"/>
            <a:ext cx="169360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i="1" cap="none" spc="0" dirty="0" smtClean="0">
                <a:ln w="31550" cmpd="sng">
                  <a:solidFill>
                    <a:schemeClr val="tx1"/>
                  </a:solidFill>
                  <a:prstDash val="solid"/>
                </a:ln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Врач</a:t>
            </a:r>
            <a:endParaRPr lang="ru-RU" sz="5400" b="1" i="1" cap="none" spc="0" dirty="0">
              <a:ln w="31550" cmpd="sng">
                <a:solidFill>
                  <a:schemeClr val="tx1"/>
                </a:solidFill>
                <a:prstDash val="solid"/>
              </a:ln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0" y="6165304"/>
            <a:ext cx="9144000" cy="692696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Врач – лечит, доктор – учит как лечить. Врач это практикующий специалист, а доктор - специалист, имеющий докторскую ученую степень. 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1874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683568" y="2708920"/>
            <a:ext cx="7848872" cy="1051560"/>
          </a:xfrm>
        </p:spPr>
        <p:txBody>
          <a:bodyPr>
            <a:normAutofit/>
          </a:bodyPr>
          <a:lstStyle/>
          <a:p>
            <a:pPr algn="ctr"/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Игра «Угадай профессию»</a:t>
            </a:r>
            <a:endParaRPr lang="ru-RU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20359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Documents and Settings\Admin\Рабочий стол\к труду\090421_267eadr27a0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94323" y="836712"/>
            <a:ext cx="1643063" cy="2147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3" descr="C:\Documents and Settings\Admin\Рабочий стол\к труду\608901_photoshopia_ru_313_kaska_pozharnogo_4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419872" y="1127224"/>
            <a:ext cx="2179638" cy="185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4" descr="C:\Documents and Settings\Admin\Рабочий стол\к труду\16276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96136" y="1477962"/>
            <a:ext cx="2570163" cy="406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" descr="C:\Documents and Settings\Admin\Рабочий стол\к труду\59105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57158" y="3155921"/>
            <a:ext cx="2857520" cy="3590922"/>
          </a:xfrm>
          <a:prstGeom prst="roundRect">
            <a:avLst/>
          </a:prstGeom>
          <a:ln w="28575">
            <a:solidFill>
              <a:schemeClr val="accent1"/>
            </a:solidFill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8" name="Скругленный прямоугольник 7"/>
          <p:cNvSpPr/>
          <p:nvPr/>
        </p:nvSpPr>
        <p:spPr>
          <a:xfrm>
            <a:off x="3942548" y="4452014"/>
            <a:ext cx="2428892" cy="785818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rgbClr val="FFFF00"/>
                </a:solidFill>
                <a:latin typeface="Georgia" pitchFamily="18" charset="0"/>
              </a:rPr>
              <a:t>Пожарный</a:t>
            </a:r>
          </a:p>
        </p:txBody>
      </p:sp>
    </p:spTree>
    <p:extLst>
      <p:ext uri="{BB962C8B-B14F-4D97-AF65-F5344CB8AC3E}">
        <p14:creationId xmlns:p14="http://schemas.microsoft.com/office/powerpoint/2010/main" val="38440842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Documents and Settings\Admin\Рабочий стол\к труду\l3g264ai1b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72100" y="188913"/>
            <a:ext cx="2571750" cy="257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 descr="C:\Documents and Settings\Admin\Рабочий стол\к труду\537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21034" y="1700212"/>
            <a:ext cx="2857500" cy="1428750"/>
          </a:xfrm>
          <a:prstGeom prst="rect">
            <a:avLst/>
          </a:prstGeom>
          <a:ln>
            <a:solidFill>
              <a:schemeClr val="accent1"/>
            </a:solidFill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Picture 4" descr="C:\Documents and Settings\Admin\Рабочий стол\к труду\49936421_1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142163" y="1628775"/>
            <a:ext cx="2001837" cy="300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" descr="C:\Documents and Settings\Admin\Рабочий стол\к труду\pic11228384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67544" y="2852936"/>
            <a:ext cx="2808312" cy="3888432"/>
          </a:xfrm>
          <a:prstGeom prst="roundRect">
            <a:avLst/>
          </a:prstGeom>
          <a:ln w="28575">
            <a:solidFill>
              <a:schemeClr val="accent1"/>
            </a:solidFill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8" name="Скругленный прямоугольник 7"/>
          <p:cNvSpPr/>
          <p:nvPr/>
        </p:nvSpPr>
        <p:spPr>
          <a:xfrm>
            <a:off x="4149642" y="4236241"/>
            <a:ext cx="2428892" cy="785818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rgbClr val="FFFF00"/>
                </a:solidFill>
                <a:latin typeface="Georgia" pitchFamily="18" charset="0"/>
              </a:rPr>
              <a:t>Почтальон</a:t>
            </a:r>
          </a:p>
        </p:txBody>
      </p:sp>
    </p:spTree>
    <p:extLst>
      <p:ext uri="{BB962C8B-B14F-4D97-AF65-F5344CB8AC3E}">
        <p14:creationId xmlns:p14="http://schemas.microsoft.com/office/powerpoint/2010/main" val="30487715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Documents and Settings\Admin\Рабочий стол\к труду\IMG_0133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69000" y="3071812"/>
            <a:ext cx="3179762" cy="3786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3" descr="C:\Documents and Settings\Admin\Рабочий стол\к труду\32422267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2263332">
            <a:off x="6073057" y="1508125"/>
            <a:ext cx="1857375" cy="4881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4" descr="C:\Documents and Settings\Admin\Рабочий стол\к труду\1214009_a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6830087">
            <a:off x="-1272373" y="2539753"/>
            <a:ext cx="5000625" cy="1500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" descr="C:\Documents and Settings\Admin\Рабочий стол\к труду\0000003413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771800" y="260648"/>
            <a:ext cx="3888432" cy="3456384"/>
          </a:xfrm>
          <a:prstGeom prst="roundRect">
            <a:avLst/>
          </a:prstGeom>
          <a:ln w="28575">
            <a:solidFill>
              <a:schemeClr val="accent1"/>
            </a:solidFill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8" name="Скругленный прямоугольник 7"/>
          <p:cNvSpPr/>
          <p:nvPr/>
        </p:nvSpPr>
        <p:spPr>
          <a:xfrm>
            <a:off x="107504" y="260648"/>
            <a:ext cx="2428892" cy="785818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rgbClr val="FFFF00"/>
                </a:solidFill>
                <a:latin typeface="Georgia" pitchFamily="18" charset="0"/>
              </a:rPr>
              <a:t>Дворник</a:t>
            </a:r>
          </a:p>
        </p:txBody>
      </p:sp>
    </p:spTree>
    <p:extLst>
      <p:ext uri="{BB962C8B-B14F-4D97-AF65-F5344CB8AC3E}">
        <p14:creationId xmlns:p14="http://schemas.microsoft.com/office/powerpoint/2010/main" val="13564611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Documents and Settings\Admin\Рабочий стол\к труду\0_2cb54_a9f2a28_XL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851920" y="908720"/>
            <a:ext cx="3511550" cy="2400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5" descr="C:\Documents and Settings\Admin\Рабочий стол\к труду\0006-011-Doloto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-1012543">
            <a:off x="5137150" y="2746375"/>
            <a:ext cx="2449513" cy="179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4" descr="C:\Documents and Settings\Admin\Рабочий стол\к труду\katalogI6182pic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6598547">
            <a:off x="4650959" y="3565337"/>
            <a:ext cx="3119437" cy="311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" descr="C:\Documents and Settings\Admin\Рабочий стол\к труду\4424949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17873" y="2429389"/>
            <a:ext cx="3143272" cy="4218602"/>
          </a:xfrm>
          <a:prstGeom prst="roundRect">
            <a:avLst/>
          </a:prstGeom>
          <a:ln w="28575">
            <a:solidFill>
              <a:schemeClr val="accent1"/>
            </a:solidFill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8" name="Скругленный прямоугольник 7"/>
          <p:cNvSpPr/>
          <p:nvPr/>
        </p:nvSpPr>
        <p:spPr>
          <a:xfrm>
            <a:off x="1043608" y="1196752"/>
            <a:ext cx="2428892" cy="785818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rgbClr val="FFFF00"/>
                </a:solidFill>
                <a:latin typeface="Georgia" pitchFamily="18" charset="0"/>
              </a:rPr>
              <a:t>Столяр</a:t>
            </a:r>
          </a:p>
        </p:txBody>
      </p:sp>
    </p:spTree>
    <p:extLst>
      <p:ext uri="{BB962C8B-B14F-4D97-AF65-F5344CB8AC3E}">
        <p14:creationId xmlns:p14="http://schemas.microsoft.com/office/powerpoint/2010/main" val="39409149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02920" y="1484784"/>
            <a:ext cx="8183880" cy="4550256"/>
          </a:xfrm>
        </p:spPr>
        <p:txBody>
          <a:bodyPr>
            <a:normAutofit/>
          </a:bodyPr>
          <a:lstStyle/>
          <a:p>
            <a:r>
              <a:rPr lang="ru-RU" sz="2000" dirty="0" smtClean="0"/>
              <a:t> </a:t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 </a:t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 </a:t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 </a:t>
            </a:r>
            <a:br>
              <a:rPr lang="ru-RU" sz="2000" dirty="0" smtClean="0"/>
            </a:br>
            <a:r>
              <a:rPr lang="ru-RU" sz="2000" b="0" dirty="0" smtClean="0"/>
              <a:t/>
            </a:r>
            <a:br>
              <a:rPr lang="ru-RU" sz="2000" b="0" dirty="0" smtClean="0"/>
            </a:br>
            <a:r>
              <a:rPr lang="ru-RU" sz="2000" b="0" dirty="0" smtClean="0"/>
              <a:t> 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  </a:t>
            </a:r>
            <a:br>
              <a:rPr lang="ru-RU" sz="2000" dirty="0" smtClean="0"/>
            </a:br>
            <a:endParaRPr lang="ru-RU" sz="20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755576" y="1700808"/>
            <a:ext cx="1800200" cy="50405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ШОФЁР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771800" y="1700808"/>
            <a:ext cx="1800200" cy="50405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МАШИНА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6660232" y="1700808"/>
            <a:ext cx="1944216" cy="50405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700" dirty="0" smtClean="0"/>
              <a:t>ПОЛИЦЕЙСКИЙ</a:t>
            </a:r>
            <a:endParaRPr lang="ru-RU" sz="17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4716016" y="1700808"/>
            <a:ext cx="1800200" cy="50405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ПОЖАРНЫЙ</a:t>
            </a:r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755576" y="2348880"/>
            <a:ext cx="1800200" cy="50405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ПОДМЕТАЕТ</a:t>
            </a:r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2771800" y="2348880"/>
            <a:ext cx="1800200" cy="50405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РАСЧИЩАЕТ</a:t>
            </a:r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4716016" y="2348880"/>
            <a:ext cx="1800200" cy="50405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mtClean="0"/>
              <a:t>УБИРАЕТ</a:t>
            </a:r>
            <a:endParaRPr lang="ru-RU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6660232" y="2348880"/>
            <a:ext cx="1944216" cy="50405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ВАРИТ</a:t>
            </a:r>
            <a:endParaRPr lang="ru-RU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6660232" y="4293096"/>
            <a:ext cx="1944216" cy="50405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БИНТ</a:t>
            </a:r>
            <a:endParaRPr lang="ru-RU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6660232" y="4941168"/>
            <a:ext cx="1944216" cy="50405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ГРАДУСНИК</a:t>
            </a:r>
            <a:endParaRPr lang="ru-RU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6660232" y="2996952"/>
            <a:ext cx="1944216" cy="50405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700" dirty="0" smtClean="0"/>
              <a:t>УПАКОВЫВАЕТ</a:t>
            </a:r>
            <a:endParaRPr lang="ru-RU" sz="1700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4716016" y="2996952"/>
            <a:ext cx="1800200" cy="50405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ВЗВЕШИВАЕТ</a:t>
            </a:r>
            <a:endParaRPr lang="ru-RU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2771800" y="2996952"/>
            <a:ext cx="1800200" cy="50405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700" dirty="0" smtClean="0"/>
              <a:t>ПОДСТРИГАЕТ</a:t>
            </a:r>
            <a:endParaRPr lang="ru-RU" sz="1700" dirty="0"/>
          </a:p>
        </p:txBody>
      </p:sp>
      <p:sp>
        <p:nvSpPr>
          <p:cNvPr id="20" name="Прямоугольник 19"/>
          <p:cNvSpPr/>
          <p:nvPr/>
        </p:nvSpPr>
        <p:spPr>
          <a:xfrm>
            <a:off x="755576" y="2996952"/>
            <a:ext cx="1800200" cy="50405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ОТРЕЗАЕТ</a:t>
            </a:r>
            <a:endParaRPr lang="ru-RU" dirty="0"/>
          </a:p>
        </p:txBody>
      </p:sp>
      <p:sp>
        <p:nvSpPr>
          <p:cNvPr id="21" name="Прямоугольник 20"/>
          <p:cNvSpPr/>
          <p:nvPr/>
        </p:nvSpPr>
        <p:spPr>
          <a:xfrm>
            <a:off x="2771800" y="4293096"/>
            <a:ext cx="1800200" cy="50405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НОЖНИЦЫ</a:t>
            </a:r>
            <a:endParaRPr lang="ru-RU" dirty="0"/>
          </a:p>
        </p:txBody>
      </p:sp>
      <p:sp>
        <p:nvSpPr>
          <p:cNvPr id="22" name="Прямоугольник 21"/>
          <p:cNvSpPr/>
          <p:nvPr/>
        </p:nvSpPr>
        <p:spPr>
          <a:xfrm>
            <a:off x="755576" y="4293096"/>
            <a:ext cx="1800200" cy="50405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РАСЧЁСКА</a:t>
            </a:r>
            <a:endParaRPr lang="ru-RU" dirty="0"/>
          </a:p>
        </p:txBody>
      </p:sp>
      <p:sp>
        <p:nvSpPr>
          <p:cNvPr id="23" name="Прямоугольник 22"/>
          <p:cNvSpPr/>
          <p:nvPr/>
        </p:nvSpPr>
        <p:spPr>
          <a:xfrm>
            <a:off x="6660232" y="3645024"/>
            <a:ext cx="1944216" cy="50405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СВЕРЛИТ</a:t>
            </a:r>
            <a:endParaRPr lang="ru-RU" dirty="0"/>
          </a:p>
        </p:txBody>
      </p:sp>
      <p:sp>
        <p:nvSpPr>
          <p:cNvPr id="24" name="Прямоугольник 23"/>
          <p:cNvSpPr/>
          <p:nvPr/>
        </p:nvSpPr>
        <p:spPr>
          <a:xfrm>
            <a:off x="4716016" y="3645024"/>
            <a:ext cx="1800200" cy="50405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СТРУГАЕТ</a:t>
            </a:r>
            <a:endParaRPr lang="ru-RU" dirty="0"/>
          </a:p>
        </p:txBody>
      </p:sp>
      <p:sp>
        <p:nvSpPr>
          <p:cNvPr id="25" name="Прямоугольник 24"/>
          <p:cNvSpPr/>
          <p:nvPr/>
        </p:nvSpPr>
        <p:spPr>
          <a:xfrm>
            <a:off x="2771800" y="3645024"/>
            <a:ext cx="1800200" cy="50405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ЛЕЧИТ</a:t>
            </a:r>
            <a:endParaRPr lang="ru-RU" dirty="0"/>
          </a:p>
        </p:txBody>
      </p:sp>
      <p:sp>
        <p:nvSpPr>
          <p:cNvPr id="26" name="Прямоугольник 25"/>
          <p:cNvSpPr/>
          <p:nvPr/>
        </p:nvSpPr>
        <p:spPr>
          <a:xfrm>
            <a:off x="755576" y="3645024"/>
            <a:ext cx="1800200" cy="50405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ПИЛИТ</a:t>
            </a:r>
            <a:endParaRPr lang="ru-RU" dirty="0"/>
          </a:p>
        </p:txBody>
      </p:sp>
      <p:sp>
        <p:nvSpPr>
          <p:cNvPr id="27" name="Прямоугольник 26"/>
          <p:cNvSpPr/>
          <p:nvPr/>
        </p:nvSpPr>
        <p:spPr>
          <a:xfrm>
            <a:off x="4644008" y="4941168"/>
            <a:ext cx="1800200" cy="50405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ВАТА</a:t>
            </a:r>
            <a:endParaRPr lang="ru-RU" dirty="0"/>
          </a:p>
        </p:txBody>
      </p:sp>
      <p:sp>
        <p:nvSpPr>
          <p:cNvPr id="28" name="Прямоугольник 27"/>
          <p:cNvSpPr/>
          <p:nvPr/>
        </p:nvSpPr>
        <p:spPr>
          <a:xfrm>
            <a:off x="2771800" y="4941168"/>
            <a:ext cx="1800200" cy="50405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ВРАЧ</a:t>
            </a:r>
            <a:endParaRPr lang="ru-RU" dirty="0"/>
          </a:p>
        </p:txBody>
      </p:sp>
      <p:sp>
        <p:nvSpPr>
          <p:cNvPr id="29" name="Прямоугольник 28"/>
          <p:cNvSpPr/>
          <p:nvPr/>
        </p:nvSpPr>
        <p:spPr>
          <a:xfrm>
            <a:off x="755576" y="4941168"/>
            <a:ext cx="1800200" cy="50405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ШПРИЦ</a:t>
            </a:r>
            <a:endParaRPr lang="ru-RU" dirty="0"/>
          </a:p>
        </p:txBody>
      </p:sp>
      <p:sp>
        <p:nvSpPr>
          <p:cNvPr id="30" name="Прямоугольник 29"/>
          <p:cNvSpPr/>
          <p:nvPr/>
        </p:nvSpPr>
        <p:spPr>
          <a:xfrm>
            <a:off x="4716016" y="4293096"/>
            <a:ext cx="1800200" cy="50405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ШАМПУНЬ</a:t>
            </a:r>
            <a:endParaRPr lang="ru-RU" dirty="0"/>
          </a:p>
        </p:txBody>
      </p:sp>
      <p:sp>
        <p:nvSpPr>
          <p:cNvPr id="31" name="Заголовок 1"/>
          <p:cNvSpPr txBox="1">
            <a:spLocks/>
          </p:cNvSpPr>
          <p:nvPr/>
        </p:nvSpPr>
        <p:spPr>
          <a:xfrm>
            <a:off x="1299405" y="1068213"/>
            <a:ext cx="5868652" cy="621961"/>
          </a:xfrm>
          <a:prstGeom prst="rect">
            <a:avLst/>
          </a:prstGeom>
        </p:spPr>
        <p:txBody>
          <a:bodyPr>
            <a:normAutofit fontScale="77500" lnSpcReduction="200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b="1" i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Игра «Четвертый лишний»</a:t>
            </a:r>
            <a:endParaRPr lang="ru-RU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091798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3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5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5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5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8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5" presetClass="exit" presetSubtype="1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9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>
                      <p:stCondLst>
                        <p:cond delay="indefinite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5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2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0" fill="hold">
                      <p:stCondLst>
                        <p:cond delay="indefinite"/>
                      </p:stCondLst>
                      <p:childTnLst>
                        <p:par>
                          <p:cTn id="131" fill="hold">
                            <p:stCondLst>
                              <p:cond delay="0"/>
                            </p:stCondLst>
                            <p:childTnLst>
                              <p:par>
                                <p:cTn id="13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6" fill="hold">
                      <p:stCondLst>
                        <p:cond delay="indefinite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2" fill="hold">
                      <p:stCondLst>
                        <p:cond delay="indefinite"/>
                      </p:stCondLst>
                      <p:childTnLst>
                        <p:par>
                          <p:cTn id="143" fill="hold">
                            <p:stCondLst>
                              <p:cond delay="0"/>
                            </p:stCondLst>
                            <p:childTnLst>
                              <p:par>
                                <p:cTn id="14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8" fill="hold">
                      <p:stCondLst>
                        <p:cond delay="indefinite"/>
                      </p:stCondLst>
                      <p:childTnLst>
                        <p:par>
                          <p:cTn id="149" fill="hold">
                            <p:stCondLst>
                              <p:cond delay="0"/>
                            </p:stCondLst>
                            <p:childTnLst>
                              <p:par>
                                <p:cTn id="15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4" fill="hold">
                      <p:stCondLst>
                        <p:cond delay="indefinite"/>
                      </p:stCondLst>
                      <p:childTnLst>
                        <p:par>
                          <p:cTn id="155" fill="hold">
                            <p:stCondLst>
                              <p:cond delay="0"/>
                            </p:stCondLst>
                            <p:childTnLst>
                              <p:par>
                                <p:cTn id="156" presetID="5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5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9" fill="hold">
                      <p:stCondLst>
                        <p:cond delay="indefinite"/>
                      </p:stCondLst>
                      <p:childTnLst>
                        <p:par>
                          <p:cTn id="160" fill="hold">
                            <p:stCondLst>
                              <p:cond delay="0"/>
                            </p:stCondLst>
                            <p:childTnLst>
                              <p:par>
                                <p:cTn id="16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5" fill="hold">
                      <p:stCondLst>
                        <p:cond delay="indefinite"/>
                      </p:stCondLst>
                      <p:childTnLst>
                        <p:par>
                          <p:cTn id="166" fill="hold">
                            <p:stCondLst>
                              <p:cond delay="0"/>
                            </p:stCondLst>
                            <p:childTnLst>
                              <p:par>
                                <p:cTn id="16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1" fill="hold">
                      <p:stCondLst>
                        <p:cond delay="indefinite"/>
                      </p:stCondLst>
                      <p:childTnLst>
                        <p:par>
                          <p:cTn id="172" fill="hold">
                            <p:stCondLst>
                              <p:cond delay="0"/>
                            </p:stCondLst>
                            <p:childTnLst>
                              <p:par>
                                <p:cTn id="17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7" fill="hold">
                      <p:stCondLst>
                        <p:cond delay="indefinite"/>
                      </p:stCondLst>
                      <p:childTnLst>
                        <p:par>
                          <p:cTn id="178" fill="hold">
                            <p:stCondLst>
                              <p:cond delay="0"/>
                            </p:stCondLst>
                            <p:childTnLst>
                              <p:par>
                                <p:cTn id="17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3" fill="hold">
                      <p:stCondLst>
                        <p:cond delay="indefinite"/>
                      </p:stCondLst>
                      <p:childTnLst>
                        <p:par>
                          <p:cTn id="184" fill="hold">
                            <p:stCondLst>
                              <p:cond delay="0"/>
                            </p:stCondLst>
                            <p:childTnLst>
                              <p:par>
                                <p:cTn id="185" presetID="5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8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7" grpId="1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4" grpId="1" animBg="1"/>
      <p:bldP spid="15" grpId="0" animBg="1"/>
      <p:bldP spid="15" grpId="1" animBg="1"/>
      <p:bldP spid="16" grpId="0" animBg="1"/>
      <p:bldP spid="17" grpId="0" animBg="1"/>
      <p:bldP spid="18" grpId="0" animBg="1"/>
      <p:bldP spid="19" grpId="0" animBg="1"/>
      <p:bldP spid="19" grpId="1" animBg="1"/>
      <p:bldP spid="19" grpId="2" animBg="1"/>
      <p:bldP spid="20" grpId="0" animBg="1"/>
      <p:bldP spid="21" grpId="0" animBg="1"/>
      <p:bldP spid="22" grpId="0" animBg="1"/>
      <p:bldP spid="23" grpId="0" animBg="1"/>
      <p:bldP spid="23" grpId="1" animBg="1"/>
      <p:bldP spid="24" grpId="0" animBg="1"/>
      <p:bldP spid="25" grpId="0" animBg="1"/>
      <p:bldP spid="25" grpId="1" animBg="1"/>
      <p:bldP spid="26" grpId="0" animBg="1"/>
      <p:bldP spid="27" grpId="0" animBg="1"/>
      <p:bldP spid="28" grpId="0" animBg="1"/>
      <p:bldP spid="28" grpId="1" animBg="1"/>
      <p:bldP spid="29" grpId="0" animBg="1"/>
      <p:bldP spid="30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683568" y="2420888"/>
            <a:ext cx="7848872" cy="105156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Составить рассказ о любимой профессии по плану-схеме</a:t>
            </a:r>
            <a:endParaRPr lang="ru-RU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05498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1.bp.blogspot.com/-rjZrEDPQ6ZM/XsdkvULMPqI/AAAAAAAAAXk/lqc1Wl8JVsgCEpCwyFMELuREJ_Jrc6oWQCLcBGAsYHQ/s1600/hello_html_6297b2a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9389" y="0"/>
            <a:ext cx="925289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62238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1259632" y="2060848"/>
            <a:ext cx="6478248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i="1" cap="none" spc="0" dirty="0" smtClean="0">
                <a:ln w="31550" cmpd="sng">
                  <a:solidFill>
                    <a:schemeClr val="tx1"/>
                  </a:solidFill>
                  <a:prstDash val="solid"/>
                </a:ln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Ты справился </a:t>
            </a:r>
          </a:p>
          <a:p>
            <a:pPr algn="ctr"/>
            <a:r>
              <a:rPr lang="ru-RU" sz="5400" b="1" i="1" cap="none" spc="0" dirty="0" smtClean="0">
                <a:ln w="31550" cmpd="sng">
                  <a:solidFill>
                    <a:schemeClr val="tx1"/>
                  </a:solidFill>
                  <a:prstDash val="solid"/>
                </a:ln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 всеми заданиями!</a:t>
            </a:r>
            <a:endParaRPr lang="ru-RU" sz="5400" b="1" i="1" cap="none" spc="0" dirty="0">
              <a:ln w="31550" cmpd="sng">
                <a:solidFill>
                  <a:schemeClr val="tx1"/>
                </a:solidFill>
                <a:prstDash val="solid"/>
              </a:ln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4714876" y="2714620"/>
            <a:ext cx="3357586" cy="2286016"/>
          </a:xfrm>
          <a:prstGeom prst="roundRect">
            <a:avLst/>
          </a:prstGeom>
          <a:solidFill>
            <a:srgbClr val="92D050"/>
          </a:solidFill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Если вдруг беда случится,</a:t>
            </a:r>
          </a:p>
          <a:p>
            <a:pPr algn="ctr"/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Где-то что-то загорится,</a:t>
            </a:r>
          </a:p>
          <a:p>
            <a:pPr algn="ctr"/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Нам пожарный нужен срочно,</a:t>
            </a:r>
          </a:p>
          <a:p>
            <a:pPr algn="ctr"/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Он поможет, это точно!</a:t>
            </a:r>
            <a:endParaRPr lang="ru-RU" b="1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7412" name="Picture 4" descr="Картинки по запросу пожарный рисунок 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1538" y="761982"/>
            <a:ext cx="3428992" cy="4571990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4500562" y="1643050"/>
            <a:ext cx="364484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i="1" cap="none" spc="0" dirty="0" smtClean="0">
                <a:ln w="31550" cmpd="sng">
                  <a:solidFill>
                    <a:schemeClr val="tx1"/>
                  </a:solidFill>
                  <a:prstDash val="solid"/>
                </a:ln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Пожарный</a:t>
            </a:r>
            <a:endParaRPr lang="ru-RU" sz="5400" b="1" i="1" cap="none" spc="0" dirty="0">
              <a:ln w="31550" cmpd="sng">
                <a:solidFill>
                  <a:schemeClr val="tx1"/>
                </a:solidFill>
                <a:prstDash val="solid"/>
              </a:ln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1874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4929190" y="2928934"/>
            <a:ext cx="3071834" cy="2000264"/>
          </a:xfrm>
          <a:prstGeom prst="roundRect">
            <a:avLst/>
          </a:prstGeom>
          <a:solidFill>
            <a:srgbClr val="92D050"/>
          </a:solidFill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 него серьёзный вид,</a:t>
            </a:r>
          </a:p>
          <a:p>
            <a:pPr algn="ctr"/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 порядком он следит.</a:t>
            </a:r>
          </a:p>
          <a:p>
            <a:pPr algn="ctr"/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Ясным днём, ночной порой,</a:t>
            </a:r>
          </a:p>
          <a:p>
            <a:pPr algn="ctr"/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Охраняет наш покой!</a:t>
            </a:r>
            <a:endParaRPr lang="ru-RU" b="1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8434" name="Picture 2" descr="Картинки по запросу полицейский рисунок 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1538" y="1214422"/>
            <a:ext cx="3286148" cy="4219192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4071934" y="1643050"/>
            <a:ext cx="429835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i="1" cap="none" spc="0" dirty="0" smtClean="0">
                <a:ln w="31550" cmpd="sng">
                  <a:solidFill>
                    <a:schemeClr val="tx1"/>
                  </a:solidFill>
                  <a:prstDash val="solid"/>
                </a:ln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Полицейский</a:t>
            </a:r>
            <a:endParaRPr lang="ru-RU" sz="5400" b="1" i="1" cap="none" spc="0" dirty="0">
              <a:ln w="31550" cmpd="sng">
                <a:solidFill>
                  <a:schemeClr val="tx1"/>
                </a:solidFill>
                <a:prstDash val="solid"/>
              </a:ln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1874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4786314" y="2786058"/>
            <a:ext cx="3071834" cy="2000264"/>
          </a:xfrm>
          <a:prstGeom prst="roundRect">
            <a:avLst/>
          </a:prstGeom>
          <a:solidFill>
            <a:srgbClr val="92D050"/>
          </a:solidFill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Быть учителем призванье,</a:t>
            </a:r>
          </a:p>
          <a:p>
            <a:pPr algn="ctr"/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Нужно так детей любить,</a:t>
            </a:r>
          </a:p>
          <a:p>
            <a:pPr algn="ctr"/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Чтобы душу и старанье,</a:t>
            </a:r>
          </a:p>
          <a:p>
            <a:pPr algn="ctr"/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Без остатка им дарить.</a:t>
            </a:r>
            <a:endParaRPr lang="ru-RU" b="1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9458" name="Picture 2" descr="Картинки по запросу учитель рисунок 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71604" y="1285860"/>
            <a:ext cx="2892033" cy="4167429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4714876" y="1643050"/>
            <a:ext cx="290746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i="1" cap="none" spc="0" dirty="0" smtClean="0">
                <a:ln w="31550" cmpd="sng">
                  <a:solidFill>
                    <a:schemeClr val="tx1"/>
                  </a:solidFill>
                  <a:prstDash val="solid"/>
                </a:ln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Учитель</a:t>
            </a:r>
            <a:endParaRPr lang="ru-RU" sz="5400" b="1" i="1" cap="none" spc="0" dirty="0">
              <a:ln w="31550" cmpd="sng">
                <a:solidFill>
                  <a:schemeClr val="tx1"/>
                </a:solidFill>
                <a:prstDash val="solid"/>
              </a:ln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1874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5357818" y="2071678"/>
            <a:ext cx="2857520" cy="1714512"/>
          </a:xfrm>
          <a:prstGeom prst="roundRect">
            <a:avLst/>
          </a:prstGeom>
          <a:solidFill>
            <a:srgbClr val="92D050"/>
          </a:solidFill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Воспитатель наша с нами занимается часами,</a:t>
            </a:r>
          </a:p>
          <a:p>
            <a:pPr algn="ctr"/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 ней на улице гуляем,</a:t>
            </a:r>
          </a:p>
          <a:p>
            <a:pPr algn="ctr"/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Вместе песни распеваем.</a:t>
            </a:r>
            <a:endParaRPr lang="ru-RU" b="1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482" name="Picture 2" descr="Картинки по запросу воспитательница рисунок 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1928802"/>
            <a:ext cx="5752515" cy="4093874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2756175" y="1142984"/>
            <a:ext cx="444634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i="1" cap="none" spc="0" dirty="0" smtClean="0">
                <a:ln w="31550" cmpd="sng">
                  <a:solidFill>
                    <a:schemeClr val="tx1"/>
                  </a:solidFill>
                  <a:prstDash val="solid"/>
                </a:ln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Воспитатель</a:t>
            </a:r>
            <a:endParaRPr lang="ru-RU" sz="5400" b="1" i="1" cap="none" spc="0" dirty="0">
              <a:ln w="31550" cmpd="sng">
                <a:solidFill>
                  <a:schemeClr val="tx1"/>
                </a:solidFill>
                <a:prstDash val="solid"/>
              </a:ln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1874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4929190" y="3000372"/>
            <a:ext cx="3071834" cy="1857388"/>
          </a:xfrm>
          <a:prstGeom prst="roundRect">
            <a:avLst/>
          </a:prstGeom>
          <a:solidFill>
            <a:srgbClr val="92D050"/>
          </a:solidFill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Доктор, но не для детей,</a:t>
            </a:r>
          </a:p>
          <a:p>
            <a:pPr algn="ctr"/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 для птиц и для зверей,</a:t>
            </a:r>
          </a:p>
          <a:p>
            <a:pPr algn="ctr"/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 него особый дар</a:t>
            </a:r>
          </a:p>
          <a:p>
            <a:pPr algn="ctr"/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Этот врач – ветеринар!</a:t>
            </a:r>
          </a:p>
        </p:txBody>
      </p:sp>
      <p:pic>
        <p:nvPicPr>
          <p:cNvPr id="21506" name="Picture 2" descr="Похожее изображение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1538" y="1846997"/>
            <a:ext cx="3357586" cy="3406311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4143372" y="1643050"/>
            <a:ext cx="364555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i="1" cap="none" spc="0" dirty="0" smtClean="0">
                <a:ln w="31550" cmpd="sng">
                  <a:solidFill>
                    <a:schemeClr val="tx1"/>
                  </a:solidFill>
                  <a:prstDash val="solid"/>
                </a:ln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Ветеринар</a:t>
            </a:r>
            <a:endParaRPr lang="ru-RU" sz="5400" b="1" i="1" cap="none" spc="0" dirty="0">
              <a:ln w="31550" cmpd="sng">
                <a:solidFill>
                  <a:schemeClr val="tx1"/>
                </a:solidFill>
                <a:prstDash val="solid"/>
              </a:ln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1874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4857752" y="3143248"/>
            <a:ext cx="3071834" cy="1857388"/>
          </a:xfrm>
          <a:prstGeom prst="roundRect">
            <a:avLst/>
          </a:prstGeom>
          <a:solidFill>
            <a:srgbClr val="92D050"/>
          </a:solidFill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Он пример для всех ребят,</a:t>
            </a:r>
          </a:p>
          <a:p>
            <a:pPr algn="ctr"/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Его зовут героем!</a:t>
            </a:r>
          </a:p>
          <a:p>
            <a:pPr algn="ctr"/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Гордо носит космонавт </a:t>
            </a:r>
          </a:p>
          <a:p>
            <a:pPr algn="ctr"/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Звание такое.</a:t>
            </a:r>
          </a:p>
        </p:txBody>
      </p:sp>
      <p:pic>
        <p:nvPicPr>
          <p:cNvPr id="39938" name="Picture 2" descr="Картинки по запросу космонавт рисунок 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1538" y="1214422"/>
            <a:ext cx="3286148" cy="4532618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4572000" y="1928802"/>
            <a:ext cx="371191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i="1" cap="none" spc="0" dirty="0" smtClean="0">
                <a:ln w="31550" cmpd="sng">
                  <a:solidFill>
                    <a:schemeClr val="tx1"/>
                  </a:solidFill>
                  <a:prstDash val="solid"/>
                </a:ln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Космонавт</a:t>
            </a:r>
            <a:endParaRPr lang="ru-RU" sz="5400" b="1" i="1" cap="none" spc="0" dirty="0">
              <a:ln w="31550" cmpd="sng">
                <a:solidFill>
                  <a:schemeClr val="tx1"/>
                </a:solidFill>
                <a:prstDash val="solid"/>
              </a:ln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1874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Тема Office">
  <a:themeElements>
    <a:clrScheme name="Другая 3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76923C"/>
      </a:hlink>
      <a:folHlink>
        <a:srgbClr val="76923C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708</TotalTime>
  <Words>638</Words>
  <Application>Microsoft Office PowerPoint</Application>
  <PresentationFormat>Экран (4:3)</PresentationFormat>
  <Paragraphs>175</Paragraphs>
  <Slides>38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38</vt:i4>
      </vt:variant>
    </vt:vector>
  </HeadingPairs>
  <TitlesOfParts>
    <vt:vector size="39" baseType="lpstr">
      <vt:lpstr>1_Тема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Доскажи словечко…</vt:lpstr>
      <vt:lpstr>Игра «Угадай профессию»</vt:lpstr>
      <vt:lpstr>Презентация PowerPoint</vt:lpstr>
      <vt:lpstr>Презентация PowerPoint</vt:lpstr>
      <vt:lpstr>Презентация PowerPoint</vt:lpstr>
      <vt:lpstr>Презентация PowerPoint</vt:lpstr>
      <vt:lpstr>                  </vt:lpstr>
      <vt:lpstr>Составить рассказ о любимой профессии по плану-схеме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Шаблон презентации</dc:title>
  <dc:creator>Шаблон Фокиной Л. П.</dc:creator>
  <cp:lastModifiedBy>Александра</cp:lastModifiedBy>
  <cp:revision>63</cp:revision>
  <dcterms:created xsi:type="dcterms:W3CDTF">2014-07-06T18:18:01Z</dcterms:created>
  <dcterms:modified xsi:type="dcterms:W3CDTF">2021-02-16T05:46:00Z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3172231</vt:lpwstr>
  </property>
  <property fmtid="{D5CDD505-2E9C-101B-9397-08002B2CF9AE}" pid="3" name="NXPowerLiteSettings">
    <vt:lpwstr>C7000400038000</vt:lpwstr>
  </property>
  <property fmtid="{D5CDD505-2E9C-101B-9397-08002B2CF9AE}" pid="4" name="NXPowerLiteVersion">
    <vt:lpwstr>S9.0.3</vt:lpwstr>
  </property>
</Properties>
</file>