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7" r:id="rId2"/>
    <p:sldId id="298" r:id="rId3"/>
    <p:sldId id="259" r:id="rId4"/>
    <p:sldId id="283" r:id="rId5"/>
    <p:sldId id="262" r:id="rId6"/>
    <p:sldId id="261" r:id="rId7"/>
    <p:sldId id="260" r:id="rId8"/>
    <p:sldId id="282" r:id="rId9"/>
    <p:sldId id="279" r:id="rId10"/>
    <p:sldId id="292" r:id="rId11"/>
    <p:sldId id="285" r:id="rId12"/>
    <p:sldId id="278" r:id="rId13"/>
    <p:sldId id="280" r:id="rId14"/>
    <p:sldId id="295" r:id="rId15"/>
    <p:sldId id="291" r:id="rId16"/>
    <p:sldId id="284" r:id="rId17"/>
    <p:sldId id="281" r:id="rId18"/>
    <p:sldId id="294" r:id="rId19"/>
    <p:sldId id="268" r:id="rId20"/>
    <p:sldId id="256" r:id="rId21"/>
    <p:sldId id="288" r:id="rId22"/>
    <p:sldId id="264" r:id="rId23"/>
    <p:sldId id="271" r:id="rId24"/>
    <p:sldId id="270" r:id="rId25"/>
    <p:sldId id="273" r:id="rId26"/>
    <p:sldId id="289" r:id="rId27"/>
    <p:sldId id="269"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0000"/>
    <a:srgbClr val="FFBDBD"/>
    <a:srgbClr val="260000"/>
    <a:srgbClr val="1624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3912" autoAdjust="0"/>
  </p:normalViewPr>
  <p:slideViewPr>
    <p:cSldViewPr snapToGrid="0">
      <p:cViewPr varScale="1">
        <p:scale>
          <a:sx n="61" d="100"/>
          <a:sy n="61" d="100"/>
        </p:scale>
        <p:origin x="107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52F024-1B4D-4FFC-A150-8CFD8614BF5C}" type="datetimeFigureOut">
              <a:rPr lang="ru-RU" smtClean="0"/>
              <a:t>17.02.2021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4CB4BF-8C27-4C13-A147-AC052E6F5E16}" type="slidenum">
              <a:rPr lang="ru-RU" smtClean="0"/>
              <a:t>‹#›</a:t>
            </a:fld>
            <a:endParaRPr lang="ru-RU"/>
          </a:p>
        </p:txBody>
      </p:sp>
    </p:spTree>
    <p:extLst>
      <p:ext uri="{BB962C8B-B14F-4D97-AF65-F5344CB8AC3E}">
        <p14:creationId xmlns:p14="http://schemas.microsoft.com/office/powerpoint/2010/main" val="1934494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bestreferat.ru/referat-214613.html#_ftn6" TargetMode="External"/><Relationship Id="rId2" Type="http://schemas.openxmlformats.org/officeDocument/2006/relationships/slide" Target="../slides/slide10.xml"/><Relationship Id="rId1" Type="http://schemas.openxmlformats.org/officeDocument/2006/relationships/notesMaster" Target="../notesMasters/notesMaster1.xml"/><Relationship Id="rId5" Type="http://schemas.openxmlformats.org/officeDocument/2006/relationships/hyperlink" Target="https://www.bestreferat.ru/referat-214613.html#_ftn8" TargetMode="External"/><Relationship Id="rId4" Type="http://schemas.openxmlformats.org/officeDocument/2006/relationships/hyperlink" Target="https://www.bestreferat.ru/referat-214613.html#_ftn7"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bestreferat.ru/referat-214613.html#_ftn21" TargetMode="External"/><Relationship Id="rId7" Type="http://schemas.openxmlformats.org/officeDocument/2006/relationships/hyperlink" Target="https://www.bestreferat.ru/referat-214613.html#_ftn25"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bestreferat.ru/referat-214613.html#_ftn24" TargetMode="External"/><Relationship Id="rId5" Type="http://schemas.openxmlformats.org/officeDocument/2006/relationships/hyperlink" Target="https://www.bestreferat.ru/referat-214613.html#_ftn23" TargetMode="External"/><Relationship Id="rId4" Type="http://schemas.openxmlformats.org/officeDocument/2006/relationships/hyperlink" Target="https://www.bestreferat.ru/referat-214613.html#_ftn22" TargetMode="Externa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bestreferat.ru/referat-214613.html#_ftn26"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latin typeface="Century Schoolbook" panose="02040604050505020304" pitchFamily="18" charset="0"/>
              </a:rPr>
              <a:t>       Тема: </a:t>
            </a:r>
            <a:r>
              <a:rPr lang="ru-RU" dirty="0" smtClean="0">
                <a:latin typeface="Century Schoolbook" panose="02040604050505020304" pitchFamily="18" charset="0"/>
              </a:rPr>
              <a:t>«Произведения о детях и для детей в творчестве писателей конца XIX начала XX в. Стихи Саши Чёрного.»</a:t>
            </a:r>
          </a:p>
          <a:p>
            <a:r>
              <a:rPr lang="ru-RU" b="1" dirty="0" smtClean="0">
                <a:latin typeface="Century Schoolbook" panose="02040604050505020304" pitchFamily="18" charset="0"/>
              </a:rPr>
              <a:t>       Цель:</a:t>
            </a:r>
            <a:r>
              <a:rPr lang="ru-RU" b="1" baseline="0" dirty="0" smtClean="0">
                <a:latin typeface="Century Schoolbook" panose="02040604050505020304" pitchFamily="18" charset="0"/>
              </a:rPr>
              <a:t> </a:t>
            </a:r>
            <a:r>
              <a:rPr lang="ru-RU" dirty="0" smtClean="0">
                <a:latin typeface="Century Schoolbook" panose="02040604050505020304" pitchFamily="18" charset="0"/>
              </a:rPr>
              <a:t>изучить творческое наследие поэта Саши Чёрного для детей дошкольного возраста, применяя различные виды литературоведческого анализа. </a:t>
            </a:r>
          </a:p>
          <a:p>
            <a:r>
              <a:rPr lang="ru-RU" b="1" dirty="0" smtClean="0">
                <a:latin typeface="Century Schoolbook" panose="02040604050505020304" pitchFamily="18" charset="0"/>
              </a:rPr>
              <a:t>       Задачи:</a:t>
            </a:r>
            <a:r>
              <a:rPr lang="ru-RU" b="1" baseline="0" dirty="0" smtClean="0">
                <a:latin typeface="Century Schoolbook" panose="02040604050505020304" pitchFamily="18" charset="0"/>
              </a:rPr>
              <a:t> </a:t>
            </a:r>
          </a:p>
          <a:p>
            <a:pPr marL="171450" indent="-171450">
              <a:buFont typeface="Arial" panose="020B0604020202020204" pitchFamily="34" charset="0"/>
              <a:buChar char="•"/>
            </a:pPr>
            <a:r>
              <a:rPr lang="ru-RU" sz="1200" i="0" kern="1200" dirty="0" smtClean="0">
                <a:solidFill>
                  <a:schemeClr val="tx1"/>
                </a:solidFill>
                <a:effectLst/>
                <a:latin typeface="Century Schoolbook" panose="02040604050505020304" pitchFamily="18" charset="0"/>
                <a:ea typeface="+mn-ea"/>
                <a:cs typeface="+mn-cs"/>
              </a:rPr>
              <a:t>сделать обзор жизни Саши Чёрного, выявляя показательные черты творческого облика; привлечь внимание студентов</a:t>
            </a:r>
            <a:r>
              <a:rPr lang="ru-RU" sz="1200" i="0" kern="1200" baseline="0" dirty="0" smtClean="0">
                <a:solidFill>
                  <a:schemeClr val="tx1"/>
                </a:solidFill>
                <a:effectLst/>
                <a:latin typeface="Century Schoolbook" panose="02040604050505020304" pitchFamily="18" charset="0"/>
                <a:ea typeface="+mn-ea"/>
                <a:cs typeface="+mn-cs"/>
              </a:rPr>
              <a:t> </a:t>
            </a:r>
            <a:r>
              <a:rPr lang="ru-RU" sz="1200" i="0" kern="1200" dirty="0" smtClean="0">
                <a:solidFill>
                  <a:schemeClr val="tx1"/>
                </a:solidFill>
                <a:effectLst/>
                <a:latin typeface="Century Schoolbook" panose="02040604050505020304" pitchFamily="18" charset="0"/>
                <a:ea typeface="+mn-ea"/>
                <a:cs typeface="+mn-cs"/>
              </a:rPr>
              <a:t>к лучшим образцам отечественной поэзии о детях и для детей в творчестве</a:t>
            </a:r>
            <a:r>
              <a:rPr lang="ru-RU" sz="1200" i="0" kern="1200" baseline="0" dirty="0" smtClean="0">
                <a:solidFill>
                  <a:schemeClr val="tx1"/>
                </a:solidFill>
                <a:effectLst/>
                <a:latin typeface="Century Schoolbook" panose="02040604050505020304" pitchFamily="18" charset="0"/>
                <a:ea typeface="+mn-ea"/>
                <a:cs typeface="+mn-cs"/>
              </a:rPr>
              <a:t> писателя</a:t>
            </a:r>
            <a:r>
              <a:rPr lang="ru-RU" sz="1200" i="0" kern="1200" dirty="0" smtClean="0">
                <a:solidFill>
                  <a:schemeClr val="tx1"/>
                </a:solidFill>
                <a:effectLst/>
                <a:latin typeface="Century Schoolbook" panose="02040604050505020304" pitchFamily="18" charset="0"/>
                <a:ea typeface="+mn-ea"/>
                <a:cs typeface="+mn-cs"/>
              </a:rPr>
              <a:t>;</a:t>
            </a:r>
          </a:p>
          <a:p>
            <a:pPr marL="171450" indent="-171450">
              <a:buFont typeface="Arial" panose="020B0604020202020204" pitchFamily="34" charset="0"/>
              <a:buChar char="•"/>
            </a:pPr>
            <a:r>
              <a:rPr lang="ru-RU" i="0" dirty="0" smtClean="0">
                <a:latin typeface="Century Schoolbook" panose="02040604050505020304" pitchFamily="18" charset="0"/>
              </a:rPr>
              <a:t>совершенствовать умение понимать основное настроение лирического произведения; развивать воссоздающее воображение, умение рисовать словесные картины через развитие речи;</a:t>
            </a:r>
          </a:p>
          <a:p>
            <a:pPr marL="171450" indent="-171450">
              <a:buFont typeface="Arial" panose="020B0604020202020204" pitchFamily="34" charset="0"/>
              <a:buChar char="•"/>
            </a:pPr>
            <a:r>
              <a:rPr lang="ru-RU" i="0" baseline="0" dirty="0" smtClean="0">
                <a:latin typeface="Century Schoolbook" panose="02040604050505020304" pitchFamily="18" charset="0"/>
              </a:rPr>
              <a:t>воспитывать интерес к поэтическому слову.</a:t>
            </a:r>
          </a:p>
          <a:p>
            <a:pPr marL="0" indent="0">
              <a:buFont typeface="Arial" panose="020B0604020202020204" pitchFamily="34" charset="0"/>
              <a:buNone/>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baseline="0" dirty="0" smtClean="0">
                <a:solidFill>
                  <a:schemeClr val="tx1"/>
                </a:solidFill>
                <a:effectLst/>
                <a:latin typeface="Century Schoolbook" panose="02040604050505020304" pitchFamily="18" charset="0"/>
                <a:ea typeface="+mn-ea"/>
                <a:cs typeface="+mn-cs"/>
              </a:rPr>
              <a:t>       К</a:t>
            </a:r>
            <a:r>
              <a:rPr lang="ru-RU" sz="1200" b="1" kern="1200" dirty="0" smtClean="0">
                <a:solidFill>
                  <a:schemeClr val="tx1"/>
                </a:solidFill>
                <a:effectLst/>
                <a:latin typeface="Century Schoolbook" panose="02040604050505020304" pitchFamily="18" charset="0"/>
                <a:ea typeface="+mn-ea"/>
                <a:cs typeface="+mn-cs"/>
              </a:rPr>
              <a:t>лючевые понятия: </a:t>
            </a:r>
            <a:r>
              <a:rPr lang="ru-RU" sz="1200" kern="1200" dirty="0" smtClean="0">
                <a:solidFill>
                  <a:schemeClr val="tx1"/>
                </a:solidFill>
                <a:effectLst/>
                <a:latin typeface="Century Schoolbook" panose="02040604050505020304" pitchFamily="18" charset="0"/>
                <a:ea typeface="+mn-ea"/>
                <a:cs typeface="+mn-cs"/>
              </a:rPr>
              <a:t>детская литература, жанр, автор, герой, тема, проблема, идея, композиция, стилизация, ирония, внутренний мир героя.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Century Schoolbook" panose="02040604050505020304" pitchFamily="18"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Century Schoolbook" panose="02040604050505020304" pitchFamily="18" charset="0"/>
              <a:ea typeface="+mn-ea"/>
              <a:cs typeface="+mn-cs"/>
            </a:endParaRPr>
          </a:p>
          <a:p>
            <a:endParaRPr lang="ru-RU" dirty="0" smtClean="0"/>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a:t>
            </a:fld>
            <a:endParaRPr lang="ru-RU"/>
          </a:p>
        </p:txBody>
      </p:sp>
    </p:spTree>
    <p:extLst>
      <p:ext uri="{BB962C8B-B14F-4D97-AF65-F5344CB8AC3E}">
        <p14:creationId xmlns:p14="http://schemas.microsoft.com/office/powerpoint/2010/main" val="35521934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Лучшие свои произведения для детей он написал в эмиграции. Саша Чёрный побывал во многих городах: жил в Литве, Берлине, Риме, затем обосновался в Париже. Человеку, в силу различных обстоятельств, порой приходится менять не только город, но и страну. Не смотря на трудности эмиграции, он делал все, чтобы дети ценили русскую литературу, чтобы они почувствовали всю красоту русской культуры. Даже вдали от родины, которую он очень любил, Саша Черный продолжал писать для детей. Его произведения были написаны не только для детей России, но и для детей других стран. Он хотел, чтобы дети на земле были счастливы, и делал все, что было в его силах.           </a:t>
            </a: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 1921 г. выходит прославившая его как детского автора книга «Детский ост­ров»,</a:t>
            </a:r>
            <a:r>
              <a:rPr lang="ru-RU" sz="1200" kern="1200" dirty="0" smtClean="0">
                <a:solidFill>
                  <a:schemeClr val="tx1"/>
                </a:solidFill>
                <a:effectLst/>
                <a:latin typeface="+mn-lt"/>
                <a:ea typeface="+mn-ea"/>
                <a:cs typeface="+mn-cs"/>
              </a:rPr>
              <a:t> за которой потом последует множест­во других. Таким образом писатель, види­мо, по-своему реализует идею мессианства, в большей или меньшей степени одушев­лявшую многих деятелей русской культу­ры, покинувших Россию после переворота 1917 г.: в случае Саши Черного эта идея вы­ражается как «забота о русских детях, во­лею судьбы лишенных своей Родины, род­ной культуры, языка»</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Именно для этих ребят — свободно говорящих по-рус­ски, но погруженных в чуждую для них языковую среду — писатель создает литера­туру на родном языке. Не отдельные кни­ги—а именно </a:t>
            </a:r>
            <a:r>
              <a:rPr lang="ru-RU" sz="1200" b="1" i="0" kern="1200" dirty="0" smtClean="0">
                <a:solidFill>
                  <a:schemeClr val="tx1"/>
                </a:solidFill>
                <a:effectLst/>
                <a:latin typeface="+mn-lt"/>
                <a:ea typeface="+mn-ea"/>
                <a:cs typeface="+mn-cs"/>
              </a:rPr>
              <a:t>литературу</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представлен­ную текстами разных жанров и разной те­матики: стихотворения-миниатюры и круп­ные поэтические формы; небольшие по объему рассказы и сказки, крупные повес­ти, пьесы для детского театра; книги раз­влекательные и серьезные; сюжеты светс­кого и религиозного характера.  Все они должны были помочь маленькому читате­лю сохранить культурную идентичность, а в будущем — стать основой того духовного содержания, которое дети русских эмигран­тов могли бы вернуть на свою историчес­кую родину (кто из эмигрантов первой вол­ны не мечтал поначалу вернуться и «зат­кать ткань новой России»?  </a:t>
            </a:r>
          </a:p>
          <a:p>
            <a:r>
              <a:rPr lang="ru-RU" sz="1200" kern="1200" dirty="0" smtClean="0">
                <a:solidFill>
                  <a:schemeClr val="tx1"/>
                </a:solidFill>
                <a:effectLst/>
                <a:latin typeface="+mn-lt"/>
                <a:ea typeface="+mn-ea"/>
                <a:cs typeface="+mn-cs"/>
              </a:rPr>
              <a:t>        В эмиграции он выступал на детских утренниках. </a:t>
            </a:r>
            <a:r>
              <a:rPr lang="ru-RU" sz="1200" b="1" kern="1200" dirty="0" smtClean="0">
                <a:solidFill>
                  <a:schemeClr val="tx1"/>
                </a:solidFill>
                <a:effectLst/>
                <a:latin typeface="+mn-lt"/>
                <a:ea typeface="+mn-ea"/>
                <a:cs typeface="+mn-cs"/>
              </a:rPr>
              <a:t>Вершиной творчества Саши Черного для детей стал сборник стихов «Детский остров». </a:t>
            </a:r>
            <a:r>
              <a:rPr lang="ru-RU" sz="1200" kern="1200" dirty="0" smtClean="0">
                <a:solidFill>
                  <a:schemeClr val="tx1"/>
                </a:solidFill>
                <a:effectLst/>
                <a:latin typeface="+mn-lt"/>
                <a:ea typeface="+mn-ea"/>
                <a:cs typeface="+mn-cs"/>
              </a:rPr>
              <a:t>«Детский остров» «рос» до конца жизни поэта. Сборник пополнялся новыми и новыми страничками. </a:t>
            </a:r>
          </a:p>
          <a:p>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Рождение и становление замысла, история создания «Детского</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острова»</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Произведения для маленького читателя занимают в творчестве Саши Чёрного всё больше места. Сам приход писателя в детскую литературу обставлен рядом примечательных обстоятельств. Дело в том, что тяжелейшая психологическая травма, нанесённая ему в детстве (атмосфера жестокого психологического гнёта в семье, бегство и многолетние скитания по России), определила многие существенные черты его личности и творчества. По характеру болезненно застенчивый, непрактичный, желчный, плохо сходящийся с людьми, Саша Чёрный резко менялся, общаясь с детьми, – тогда он становился весёлым и нежным. Не случайно одна из его лучших детских книг получила название «Детский остров».</a:t>
            </a:r>
            <a:r>
              <a:rPr lang="ru-RU" sz="1200" kern="1200" dirty="0" smtClean="0">
                <a:solidFill>
                  <a:schemeClr val="tx1"/>
                </a:solidFill>
                <a:effectLst/>
                <a:latin typeface="+mn-lt"/>
                <a:ea typeface="+mn-ea"/>
                <a:cs typeface="+mn-cs"/>
                <a:hlinkClick r:id="rId3"/>
              </a:rPr>
              <a:t>[6]</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Действительно, мир детства был для писателя тем утопическим островом идеальной любви, веселья и покоя, куда ему хотелось сбежать от пошлости современной ему жизни и тягостных воспоминаний о прошлом.</a:t>
            </a:r>
          </a:p>
          <a:p>
            <a:r>
              <a:rPr lang="ru-RU" sz="1200" kern="1200" dirty="0" smtClean="0">
                <a:solidFill>
                  <a:schemeClr val="tx1"/>
                </a:solidFill>
                <a:effectLst/>
                <a:latin typeface="+mn-lt"/>
                <a:ea typeface="+mn-ea"/>
                <a:cs typeface="+mn-cs"/>
              </a:rPr>
              <a:t>       В эмиграции, где Саша Чёрный оказался в 1920 году, в его творчестве происходят значительные изменения: он становится по преимуществу прозаиком и по преимуществу детским писателем. Произошло это по нескольким причинам. </a:t>
            </a:r>
            <a:r>
              <a:rPr lang="ru-RU" sz="1200" b="1" kern="1200" dirty="0" smtClean="0">
                <a:solidFill>
                  <a:schemeClr val="tx1"/>
                </a:solidFill>
                <a:effectLst/>
                <a:latin typeface="+mn-lt"/>
                <a:ea typeface="+mn-ea"/>
                <a:cs typeface="+mn-cs"/>
              </a:rPr>
              <a:t>Во-первых,</a:t>
            </a:r>
            <a:r>
              <a:rPr lang="ru-RU" sz="1200" kern="1200" dirty="0" smtClean="0">
                <a:solidFill>
                  <a:schemeClr val="tx1"/>
                </a:solidFill>
                <a:effectLst/>
                <a:latin typeface="+mn-lt"/>
                <a:ea typeface="+mn-ea"/>
                <a:cs typeface="+mn-cs"/>
              </a:rPr>
              <a:t> в сознании писателя, как и в сознании многих его соотечественников-эмигрантов, произошёл заметный психологический сдвиг: скучная, пошлая, грубая российская действительность (какой она представлялась в России изнутри) вдруг окрасилась в светлые тона ностальгии. Достаточно согласиться на хрестоматийный пример: А.И. Куприн создал два произведения на материале российской императорской армии – «Поединок» и «Юнкера», абсолютно противоположные по эмоциональному тону и идейным оценкам именно потому, что первое написано горячим демократом и гуманистом в России, а второе – несчастным изгнанником во Франции.</a:t>
            </a:r>
          </a:p>
          <a:p>
            <a:r>
              <a:rPr lang="ru-RU" sz="1200" b="1" kern="1200" dirty="0" smtClean="0">
                <a:solidFill>
                  <a:schemeClr val="tx1"/>
                </a:solidFill>
                <a:effectLst/>
                <a:latin typeface="+mn-lt"/>
                <a:ea typeface="+mn-ea"/>
                <a:cs typeface="+mn-cs"/>
              </a:rPr>
              <a:t>       Вторая причина</a:t>
            </a:r>
            <a:r>
              <a:rPr lang="ru-RU" sz="1200" kern="1200" dirty="0" smtClean="0">
                <a:solidFill>
                  <a:schemeClr val="tx1"/>
                </a:solidFill>
                <a:effectLst/>
                <a:latin typeface="+mn-lt"/>
                <a:ea typeface="+mn-ea"/>
                <a:cs typeface="+mn-cs"/>
              </a:rPr>
              <a:t> серьёзного обращения к детской литературе связана с тем, что многих русских эмигрантов тревожило, что их дети неизбежно забывают родной язык и культуру. Например, именно в таких условиях было написано одно из лучших произведений А.Н. Толстого «Детство Никиты» (1922 г.).</a:t>
            </a:r>
          </a:p>
          <a:p>
            <a:r>
              <a:rPr lang="ru-RU" sz="1200" kern="1200" dirty="0" smtClean="0">
                <a:solidFill>
                  <a:schemeClr val="tx1"/>
                </a:solidFill>
                <a:effectLst/>
                <a:latin typeface="+mn-lt"/>
                <a:ea typeface="+mn-ea"/>
                <a:cs typeface="+mn-cs"/>
              </a:rPr>
              <a:t>       Внимание Саши Чёрного к языковым формам детского восприятия жизни является главным отличительным признаком его произведений. В духовном развитии человека, только вступающего в мир, художественное слово имеет гораздо больший вес, нежели в жизни человека уже сформировавшегося, ибо оно для него не просто один из важнейших возможных путей познания мира, но способ этого познания, точка зрения на мир. И от того, каким образом слово войдёт в сознание ребёнка, во многом будет зависеть его целостное миропонимание и мировидение. Тем не менее детских по своей сути книг, детской литературы как таковой всегда казалось мало.</a:t>
            </a:r>
          </a:p>
          <a:p>
            <a:r>
              <a:rPr lang="ru-RU" sz="1200" kern="1200" dirty="0" smtClean="0">
                <a:solidFill>
                  <a:schemeClr val="tx1"/>
                </a:solidFill>
                <a:effectLst/>
                <a:latin typeface="+mn-lt"/>
                <a:ea typeface="+mn-ea"/>
                <a:cs typeface="+mn-cs"/>
              </a:rPr>
              <a:t>       Произведения для детей Саши Чёрного, включённые им самим в сборник под названием «Детский остров», вышли в 1921 году в Данцигском филиале берлинского издательства «Слово». Это издание оказалось единственным прижизненным изданием. Основу сборника составили стихотворения, до того времени не появлявшиеся в печати. Кроме того, в состав книги включены все стихи Саши Чёрного, опубликованные до его отъезда за границу, и целиком сборник для детей «Тук-тук», изданный в 1913 году издательством И.Д. Сытина.</a:t>
            </a:r>
          </a:p>
          <a:p>
            <a:r>
              <a:rPr lang="ru-RU" sz="1200" kern="1200" dirty="0" smtClean="0">
                <a:solidFill>
                  <a:schemeClr val="tx1"/>
                </a:solidFill>
                <a:effectLst/>
                <a:latin typeface="+mn-lt"/>
                <a:ea typeface="+mn-ea"/>
                <a:cs typeface="+mn-cs"/>
              </a:rPr>
              <a:t>       В монографическом исследовании Л.А. Евстигнеевой книга «Детский остров» реализует «давнишнее его желание отмежеваться от всяких политических программ и направлений и жить Робинзоном на тихом необитаемом острове...» «Робинзонство» стало одной из самых характерных черт последнего периода творчества Саши Чёрного.</a:t>
            </a:r>
            <a:r>
              <a:rPr lang="ru-RU" sz="1200" kern="1200" dirty="0" smtClean="0">
                <a:solidFill>
                  <a:schemeClr val="tx1"/>
                </a:solidFill>
                <a:effectLst/>
                <a:latin typeface="+mn-lt"/>
                <a:ea typeface="+mn-ea"/>
                <a:cs typeface="+mn-cs"/>
                <a:hlinkClick r:id="rId4"/>
              </a:rPr>
              <a:t>[7]</a:t>
            </a:r>
            <a:r>
              <a:rPr lang="ru-RU" sz="1200" kern="1200" dirty="0" smtClean="0">
                <a:solidFill>
                  <a:schemeClr val="tx1"/>
                </a:solidFill>
                <a:effectLst/>
                <a:latin typeface="+mn-lt"/>
                <a:ea typeface="+mn-ea"/>
                <a:cs typeface="+mn-cs"/>
              </a:rPr>
              <a:t> Это сказалось, в частности, в настойчивом обращении поэта к детской тематике. Он активно сотрудничал в журнале «Зелёная палочка», который выходил в Париже в 1920-1921 гг. при участии А.И. Куприна, И.А. Бунина, А.Н. Толстого и др. В книге «Детский остров» Саша Чёрный «спрятался на время на детский остров и сам стал ребёнком, ребёнком, который и прост и ясен, и не умеет ещё болеть взрослыми болями».</a:t>
            </a:r>
            <a:r>
              <a:rPr lang="ru-RU" sz="1200" kern="1200" dirty="0" smtClean="0">
                <a:solidFill>
                  <a:schemeClr val="tx1"/>
                </a:solidFill>
                <a:effectLst/>
                <a:latin typeface="+mn-lt"/>
                <a:ea typeface="+mn-ea"/>
                <a:cs typeface="+mn-cs"/>
                <a:hlinkClick r:id="rId5"/>
              </a:rPr>
              <a:t>[8]</a:t>
            </a:r>
            <a:r>
              <a:rPr lang="ru-RU" sz="1200" kern="1200" dirty="0" smtClean="0">
                <a:solidFill>
                  <a:schemeClr val="tx1"/>
                </a:solidFill>
                <a:effectLst/>
                <a:latin typeface="+mn-lt"/>
                <a:ea typeface="+mn-ea"/>
                <a:cs typeface="+mn-cs"/>
              </a:rPr>
              <a:t> Такой подход не объясняет глубины «детского» в личности писателя, с другой же стороны, он принимает значение его послереволюционного творчества. В конце 1900-х годов становится понятно, почему у многих исследователей, в том числе Л.А. Евстигнеевой, проявлено такое отношение к творчеству после Октябрьской революции тех писателей, которые оказались в эмиграции. Налицо социальный заказ: лучшее у этих творцов осталось позади.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Автор и его герои на «Детском острове»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a:t>
            </a:r>
          </a:p>
          <a:p>
            <a:r>
              <a:rPr lang="ru-RU" sz="1200" b="1" kern="1200" dirty="0" smtClean="0">
                <a:solidFill>
                  <a:schemeClr val="tx1"/>
                </a:solidFill>
                <a:effectLst/>
                <a:latin typeface="+mn-lt"/>
                <a:ea typeface="+mn-ea"/>
                <a:cs typeface="+mn-cs"/>
              </a:rPr>
              <a:t>       Поэтический сборник «Детский остров» состоит из своеобразного поэтического предисловия – стихотворения-обращения «Детям» и трех разделов</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«Веселые глазки», «Зверюшки» и «Песенки». </a:t>
            </a:r>
            <a:r>
              <a:rPr lang="ru-RU" sz="1200" kern="1200" dirty="0" smtClean="0">
                <a:solidFill>
                  <a:schemeClr val="tx1"/>
                </a:solidFill>
                <a:effectLst/>
                <a:latin typeface="+mn-lt"/>
                <a:ea typeface="+mn-ea"/>
                <a:cs typeface="+mn-cs"/>
              </a:rPr>
              <a:t>И. Г. Минералова таким образом рассматривает составляющие его разделы: «Райский остров населен детьми. Какими? Об этом первый цикл. Кого они любят и кого себе напоминают? – второй цикл. О чем мечтают и без чего не могут жить? – цикл третий».</a:t>
            </a:r>
          </a:p>
          <a:p>
            <a:r>
              <a:rPr lang="ru-RU" sz="1200" kern="1200" dirty="0" smtClean="0">
                <a:solidFill>
                  <a:schemeClr val="tx1"/>
                </a:solidFill>
                <a:effectLst/>
                <a:latin typeface="+mn-lt"/>
                <a:ea typeface="+mn-ea"/>
                <a:cs typeface="+mn-cs"/>
              </a:rPr>
              <a:t>       Открывает «Детский остров» стихотворение </a:t>
            </a:r>
            <a:r>
              <a:rPr lang="ru-RU" sz="1200" b="1" kern="1200" dirty="0" smtClean="0">
                <a:solidFill>
                  <a:schemeClr val="tx1"/>
                </a:solidFill>
                <a:effectLst/>
                <a:latin typeface="+mn-lt"/>
                <a:ea typeface="+mn-ea"/>
                <a:cs typeface="+mn-cs"/>
              </a:rPr>
              <a:t>«Детям»</a:t>
            </a:r>
            <a:r>
              <a:rPr lang="ru-RU" sz="1200" kern="1200" dirty="0" smtClean="0">
                <a:solidFill>
                  <a:schemeClr val="tx1"/>
                </a:solidFill>
                <a:effectLst/>
                <a:latin typeface="+mn-lt"/>
                <a:ea typeface="+mn-ea"/>
                <a:cs typeface="+mn-cs"/>
              </a:rPr>
              <a:t>, которое представляет собой своеобразное поэтическое предисловие, знакомящее с автором, оно и задает главную тональность всего поэтического сборника – мягкий юмор и добрую иронию. Стихотворение «Детям» написано от имени поэта, постоянно поддерживается ощущение непосредственного разговора с ребенка. Хотя внутри самого стихотворения происходит выпадение из прямого общения, из </a:t>
            </a:r>
            <a:r>
              <a:rPr lang="ru-RU" sz="1200" kern="1200" dirty="0" err="1" smtClean="0">
                <a:solidFill>
                  <a:schemeClr val="tx1"/>
                </a:solidFill>
                <a:effectLst/>
                <a:latin typeface="+mn-lt"/>
                <a:ea typeface="+mn-ea"/>
                <a:cs typeface="+mn-cs"/>
              </a:rPr>
              <a:t>хронотопа</a:t>
            </a:r>
            <a:r>
              <a:rPr lang="ru-RU" sz="1200" kern="1200" dirty="0" smtClean="0">
                <a:solidFill>
                  <a:schemeClr val="tx1"/>
                </a:solidFill>
                <a:effectLst/>
                <a:latin typeface="+mn-lt"/>
                <a:ea typeface="+mn-ea"/>
                <a:cs typeface="+mn-cs"/>
              </a:rPr>
              <a:t> разговора, для создания образа детского поэта за счет отстранения от самого себя, поэт смотрит на себя со стороны и подмечает те необычные черты, которые могут заинтересовать, поразить и привлечь ребенка. Это не просто знакомство, но и представление детского поэта, который может быть и должен быть интересен и близок ребенку. Он предстает необычным существом, не похожим на других взрослых: </a:t>
            </a:r>
          </a:p>
          <a:p>
            <a:r>
              <a:rPr lang="ru-RU" sz="1200" kern="1200" dirty="0" smtClean="0">
                <a:solidFill>
                  <a:schemeClr val="tx1"/>
                </a:solidFill>
                <a:effectLst/>
                <a:latin typeface="+mn-lt"/>
                <a:ea typeface="+mn-ea"/>
                <a:cs typeface="+mn-cs"/>
              </a:rPr>
              <a:t>       Уж давным-давно пропели петухи…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 поэт еще в постели.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Днем шагает он без цели,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Ночью пишет все стихи.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Какой же он? Характеристика поэта, следующая затем, легко соотносима с ребенком, он такой же беззаботный, беспечный, веселый, озорной и любопытный, как ребенок и как… Барбос: </a:t>
            </a:r>
          </a:p>
          <a:p>
            <a:r>
              <a:rPr lang="ru-RU" sz="1200" kern="1200" dirty="0" smtClean="0">
                <a:solidFill>
                  <a:schemeClr val="tx1"/>
                </a:solidFill>
                <a:effectLst/>
                <a:latin typeface="+mn-lt"/>
                <a:ea typeface="+mn-ea"/>
                <a:cs typeface="+mn-cs"/>
              </a:rPr>
              <a:t>       Беззаботный и беспечный, как Барбос,</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Весел он под каждым кровом,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играет звонким словом,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во все сует свой нос.</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Сравнение с Барбосом возникает не случайно. Собака – одна из самых близких, верных и преданных существ. Она постоянно присутствует рядом с ребенком и прочно обосновалась в мире и жизни Саша Черного, не только как писателя и поэта, но и как человека.</a:t>
            </a:r>
          </a:p>
          <a:p>
            <a:r>
              <a:rPr lang="ru-RU" sz="1200" kern="1200" dirty="0" smtClean="0">
                <a:solidFill>
                  <a:schemeClr val="tx1"/>
                </a:solidFill>
                <a:effectLst/>
                <a:latin typeface="+mn-lt"/>
                <a:ea typeface="+mn-ea"/>
                <a:cs typeface="+mn-cs"/>
              </a:rPr>
              <a:t>       В стихотворении возникает оппозиция: взрослый – ребенок, обозначается место поэта в мире детей: «Он хоть взрослый, но совсем такой, как вы»: и любит то же, что и дети, и ведет себя, как ребенок. Он большой ребенок в мире взрослых и свой среди детей. Мало этого, у него тоже есть свои игры и игрушки. Поэт не просто пишет стихи, он «играет звонким словом», как ребенок играет с игрушками. Игра здесь приравнивается к поэзии, творчеству, этим нисколько не снижая вдохновения и таланта поэта. Игра в жизни ребенка, по наблюдениям психологов, дело серьезное, составляющее содержание и смысл всего периода детства, тогда, наоборот, подчеркивается значимость поэзии, творчества в жизни поэта, составляющих смысл его жизни. Необычны и его друзья, например, белоснежный, резвый конь Пегас. Появление мифологического коня вполне оправдано: ведь это символ поэтического вдохновения, а для любого ребенка конь – одно из притягательных животных. Даже зовут его, как ребенка – Саша, а не Александр. Интересно в этом плане замечание А. С. Иванова о том, что в эмиграции Саша Черный изменил свой псевдоним для взрослого читателя на А. Черный, оставив «Сашу» для детского творчеств.</a:t>
            </a:r>
          </a:p>
          <a:p>
            <a:r>
              <a:rPr lang="ru-RU" sz="1200" kern="1200" dirty="0" smtClean="0">
                <a:solidFill>
                  <a:schemeClr val="tx1"/>
                </a:solidFill>
                <a:effectLst/>
                <a:latin typeface="+mn-lt"/>
                <a:ea typeface="+mn-ea"/>
                <a:cs typeface="+mn-cs"/>
              </a:rPr>
              <a:t>       «Детский остров», как замечает В. Приходько, образ веселый и грустный одновременно, плотно заселенный игрушками и зверюшками, детьми и любящими их взрослыми. Грустный, потому что взрослый в этом мире тоскует по безвозвратно ушедшему детству и по-доброму завидует детям.</a:t>
            </a:r>
          </a:p>
          <a:p>
            <a:r>
              <a:rPr lang="ru-RU" sz="1200" kern="1200" dirty="0" smtClean="0">
                <a:solidFill>
                  <a:schemeClr val="tx1"/>
                </a:solidFill>
                <a:effectLst/>
                <a:latin typeface="+mn-lt"/>
                <a:ea typeface="+mn-ea"/>
                <a:cs typeface="+mn-cs"/>
              </a:rPr>
              <a:t>       В центре нашего внимания – </a:t>
            </a:r>
            <a:r>
              <a:rPr lang="ru-RU" sz="1200" b="1" kern="1200" dirty="0" smtClean="0">
                <a:solidFill>
                  <a:schemeClr val="tx1"/>
                </a:solidFill>
                <a:effectLst/>
                <a:latin typeface="+mn-lt"/>
                <a:ea typeface="+mn-ea"/>
                <a:cs typeface="+mn-cs"/>
              </a:rPr>
              <a:t>первый раздел</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«Веселые глазки»</a:t>
            </a:r>
            <a:r>
              <a:rPr lang="ru-RU" sz="1200" kern="1200" dirty="0" smtClean="0">
                <a:solidFill>
                  <a:schemeClr val="tx1"/>
                </a:solidFill>
                <a:effectLst/>
                <a:latin typeface="+mn-lt"/>
                <a:ea typeface="+mn-ea"/>
                <a:cs typeface="+mn-cs"/>
              </a:rPr>
              <a:t>, именно он способствует созданию образа детства у Саши Черного и мира «Детского острова», тогда как второй и третий поэтические разделы расширяют, дополняют, но мало что меняют в восприятии и сознании читателя.</a:t>
            </a:r>
          </a:p>
          <a:p>
            <a:r>
              <a:rPr lang="ru-RU" sz="1200" kern="1200" dirty="0" smtClean="0">
                <a:solidFill>
                  <a:schemeClr val="tx1"/>
                </a:solidFill>
                <a:effectLst/>
                <a:latin typeface="+mn-lt"/>
                <a:ea typeface="+mn-ea"/>
                <a:cs typeface="+mn-cs"/>
              </a:rPr>
              <a:t>       Первое стихотворение, открывающее раздел – </a:t>
            </a:r>
            <a:r>
              <a:rPr lang="ru-RU" sz="1200" b="1" kern="1200" dirty="0" smtClean="0">
                <a:solidFill>
                  <a:schemeClr val="tx1"/>
                </a:solidFill>
                <a:effectLst/>
                <a:latin typeface="+mn-lt"/>
                <a:ea typeface="+mn-ea"/>
                <a:cs typeface="+mn-cs"/>
              </a:rPr>
              <a:t>«В раю»</a:t>
            </a:r>
            <a:r>
              <a:rPr lang="ru-RU" sz="1200" kern="1200" dirty="0" smtClean="0">
                <a:solidFill>
                  <a:schemeClr val="tx1"/>
                </a:solidFill>
                <a:effectLst/>
                <a:latin typeface="+mn-lt"/>
                <a:ea typeface="+mn-ea"/>
                <a:cs typeface="+mn-cs"/>
              </a:rPr>
              <a:t>, четко обозначает позиции взрослого и ребенка, их взаимоотношения и место ребенка в поэтическом мире Саши Черного. Главные герои этого стихотворения: апостол Фома и ангелята. Все легко соотносимо: ангелята и внучата, апостол Фома «с бородою по грудь» и обращение к нему: «дедушка», но борода и знак мудрости, поэтому вызывает абсолютное доверие. В стихотворении представлено три точки зрения. </a:t>
            </a:r>
            <a:r>
              <a:rPr lang="ru-RU" sz="1200" u="sng" kern="1200" dirty="0" smtClean="0">
                <a:solidFill>
                  <a:schemeClr val="tx1"/>
                </a:solidFill>
                <a:effectLst/>
                <a:latin typeface="+mn-lt"/>
                <a:ea typeface="+mn-ea"/>
                <a:cs typeface="+mn-cs"/>
              </a:rPr>
              <a:t>Первая</a:t>
            </a:r>
            <a:r>
              <a:rPr lang="ru-RU" sz="1200" kern="1200" dirty="0" smtClean="0">
                <a:solidFill>
                  <a:schemeClr val="tx1"/>
                </a:solidFill>
                <a:effectLst/>
                <a:latin typeface="+mn-lt"/>
                <a:ea typeface="+mn-ea"/>
                <a:cs typeface="+mn-cs"/>
              </a:rPr>
              <a:t> поэта-повествователя, рисующего сценку разговора апостола и ангелят, находящегося над поэтическим миром, объемлющего своих героев. Но стихотворение представляет и мировосприятие героев: </a:t>
            </a:r>
            <a:r>
              <a:rPr lang="ru-RU" sz="1200" u="sng" kern="1200" dirty="0" smtClean="0">
                <a:solidFill>
                  <a:schemeClr val="tx1"/>
                </a:solidFill>
                <a:effectLst/>
                <a:latin typeface="+mn-lt"/>
                <a:ea typeface="+mn-ea"/>
                <a:cs typeface="+mn-cs"/>
              </a:rPr>
              <a:t>вторым</a:t>
            </a:r>
            <a:r>
              <a:rPr lang="ru-RU" sz="1200" kern="1200" dirty="0" smtClean="0">
                <a:solidFill>
                  <a:schemeClr val="tx1"/>
                </a:solidFill>
                <a:effectLst/>
                <a:latin typeface="+mn-lt"/>
                <a:ea typeface="+mn-ea"/>
                <a:cs typeface="+mn-cs"/>
              </a:rPr>
              <a:t> рассказчиком становится апостол Фома. Вместе с ним в стихотворение входит небольшая зарисовка из детства, состоящая их нескольких разрозненных картин.</a:t>
            </a:r>
          </a:p>
          <a:p>
            <a:r>
              <a:rPr lang="ru-RU" sz="1200" kern="1200" dirty="0" smtClean="0">
                <a:solidFill>
                  <a:schemeClr val="tx1"/>
                </a:solidFill>
                <a:effectLst/>
                <a:latin typeface="+mn-lt"/>
                <a:ea typeface="+mn-ea"/>
                <a:cs typeface="+mn-cs"/>
              </a:rPr>
              <a:t>       Был я мальчик румяный, веселый, как чижик…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 канавам пускал корабли из коры.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Со стены ребятишки кричали мне: «Рыжик!»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был рыжий – и бил их, и гнал их с горы.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Прибегал я домой весь в грязи, босоножкой,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Мать смеялась и терла мочалкой меня.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пищал, а потом угостившись лепешкой,</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Засыпал до румяного нового дня.</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Взгляд с возрастной дистанции явно идеализирует собственное детство, внося ностальгическую ноту. </a:t>
            </a:r>
            <a:r>
              <a:rPr lang="ru-RU" sz="1200" u="sng" kern="1200" dirty="0" smtClean="0">
                <a:solidFill>
                  <a:schemeClr val="tx1"/>
                </a:solidFill>
                <a:effectLst/>
                <a:latin typeface="+mn-lt"/>
                <a:ea typeface="+mn-ea"/>
                <a:cs typeface="+mn-cs"/>
              </a:rPr>
              <a:t>Третья</a:t>
            </a:r>
            <a:r>
              <a:rPr lang="ru-RU" sz="1200" kern="1200" dirty="0" smtClean="0">
                <a:solidFill>
                  <a:schemeClr val="tx1"/>
                </a:solidFill>
                <a:effectLst/>
                <a:latin typeface="+mn-lt"/>
                <a:ea typeface="+mn-ea"/>
                <a:cs typeface="+mn-cs"/>
              </a:rPr>
              <a:t> точка зрения принадлежит </a:t>
            </a:r>
            <a:r>
              <a:rPr lang="ru-RU" sz="1200" kern="1200" dirty="0" err="1" smtClean="0">
                <a:solidFill>
                  <a:schemeClr val="tx1"/>
                </a:solidFill>
                <a:effectLst/>
                <a:latin typeface="+mn-lt"/>
                <a:ea typeface="+mn-ea"/>
                <a:cs typeface="+mn-cs"/>
              </a:rPr>
              <a:t>ангелятам</a:t>
            </a:r>
            <a:r>
              <a:rPr lang="ru-RU" sz="1200" kern="1200" dirty="0" smtClean="0">
                <a:solidFill>
                  <a:schemeClr val="tx1"/>
                </a:solidFill>
                <a:effectLst/>
                <a:latin typeface="+mn-lt"/>
                <a:ea typeface="+mn-ea"/>
                <a:cs typeface="+mn-cs"/>
              </a:rPr>
              <a:t>, имеющим в своем мире – райскую жизнь, знакомую, понятную, привычную им, и создающие в своем воображении детский период жизни человека по воспоминаниям апостола Фомы.</a:t>
            </a:r>
          </a:p>
          <a:p>
            <a:r>
              <a:rPr lang="ru-RU" sz="1200" kern="1200" dirty="0" smtClean="0">
                <a:solidFill>
                  <a:schemeClr val="tx1"/>
                </a:solidFill>
                <a:effectLst/>
                <a:latin typeface="+mn-lt"/>
                <a:ea typeface="+mn-ea"/>
                <a:cs typeface="+mn-cs"/>
              </a:rPr>
              <a:t>       В финале происходит совпадение всех точек зрения, фокусировка в последней фразе, к которой присоединяются все: «Хорошо быть детьми…». Это не просто утверждение ангелят, именно так воспринимает свое детство апостол Фома и к такому пониманию присоединяется сам поэт. Не случайно поэт заканчивает все стихотворение именно этой фразой апостола, не внося каких-либо дополнений, тогда, как начало стихотворения принадлежит ему.</a:t>
            </a:r>
          </a:p>
          <a:p>
            <a:r>
              <a:rPr lang="ru-RU" sz="1200" kern="1200" dirty="0" smtClean="0">
                <a:solidFill>
                  <a:schemeClr val="tx1"/>
                </a:solidFill>
                <a:effectLst/>
                <a:latin typeface="+mn-lt"/>
                <a:ea typeface="+mn-ea"/>
                <a:cs typeface="+mn-cs"/>
              </a:rPr>
              <a:t>       Пространство стихотворения развернуто по вертикали и устремлено ввысь, в рай, который топографически также обозначен: лиловые дорожки, по которым гуляют газели; под тенистой смоковницей садятся в кружок ангелята с апостолом Фомой. Но в его детских воспоминаниях возникает земная жизнь, которая в противовес обычным представлениям оказывается вдруг интереснее, заманчивее райской жизни: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«А потом?» - «А потом я учился там в школе,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Все качались и пели, – мне было смешно,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учитель, сердясь, прогонял меня в поле.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Он мне слово, я – два, – и скорей за окно…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поле я у ручья забирался под мостик,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Рыбок горстью ловил, сразу штук по семи.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Ангелята спросили: «За хвостик?» – «За хвостик».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Ангелята вздохнули: «Хорошо быть детьми».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Теплые семейные отношения царят в раю. Божественный небесный сад, где должны так же царить гармония и счастье, оказывается недостаточно счастливым для его вечных обитателей. Ангелятам недоступны простые земные радости ребенка: кораблики из коры, драка с ребятами, пререкание с учителем, ловля рыбок в ручье – о чем с улыбкой вспоминает апостол. Здесь и намек на рыбную ловлю апостола Фомы до его присоединения к Христу и следования за Ним, и увлечение, как и любого ребенка, всяким мелким живым существом.</a:t>
            </a:r>
          </a:p>
          <a:p>
            <a:r>
              <a:rPr lang="ru-RU" sz="1200" kern="1200" dirty="0" smtClean="0">
                <a:solidFill>
                  <a:schemeClr val="tx1"/>
                </a:solidFill>
                <a:effectLst/>
                <a:latin typeface="+mn-lt"/>
                <a:ea typeface="+mn-ea"/>
                <a:cs typeface="+mn-cs"/>
              </a:rPr>
              <a:t>       Отсюда тоска ангелят по несбыточному и легкая грусть апостола по ушедшему. Так возникает двойная тональность: пересекаются веселье и грусть, любовь и добрая зависть к детям, переживающим счастливую пору детства. Поэтому общая тональность светлая. Последнее утверждение здесь: «Хорошо быть детьми…» дано как констатация факта, причем бесспорного, высказанного «небожителями», и постоянно подтверждающегося всем поэтическим сборником.</a:t>
            </a:r>
          </a:p>
          <a:p>
            <a:r>
              <a:rPr lang="ru-RU" sz="1200" kern="1200" dirty="0" smtClean="0">
                <a:solidFill>
                  <a:schemeClr val="tx1"/>
                </a:solidFill>
                <a:effectLst/>
                <a:latin typeface="+mn-lt"/>
                <a:ea typeface="+mn-ea"/>
                <a:cs typeface="+mn-cs"/>
              </a:rPr>
              <a:t>       В </a:t>
            </a:r>
            <a:r>
              <a:rPr lang="ru-RU" sz="1200" b="1" kern="1200" dirty="0" smtClean="0">
                <a:solidFill>
                  <a:schemeClr val="tx1"/>
                </a:solidFill>
                <a:effectLst/>
                <a:latin typeface="+mn-lt"/>
                <a:ea typeface="+mn-ea"/>
                <a:cs typeface="+mn-cs"/>
              </a:rPr>
              <a:t>«Приготовишке»</a:t>
            </a:r>
            <a:r>
              <a:rPr lang="ru-RU" sz="1200" kern="1200" dirty="0" smtClean="0">
                <a:solidFill>
                  <a:schemeClr val="tx1"/>
                </a:solidFill>
                <a:effectLst/>
                <a:latin typeface="+mn-lt"/>
                <a:ea typeface="+mn-ea"/>
                <a:cs typeface="+mn-cs"/>
              </a:rPr>
              <a:t>, следующем за стихотворением «В раю», создается автобиографический образ, который неоднократно появится в творчестве Саши Черного, например, в «Несерьезных рассказах», или описание героя из «Невероятной истории»: «Мужчина этак лет восьми, румяный, с веселыми торчащими ушами… За спиной висел чудовищный ранец из волосатой и пегой коровьей шкуры. В ранце тарахтел пенал, горсть грецких орехов, литой черный мяч, арифметика и Закон Божий. В руке – надкусанное яблоко». А вот начало стихотворения «Приготовишка»: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Длиннохвостая шинель.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щеках румянец.</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щекою карамель,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спиною – ранец.</a:t>
            </a:r>
          </a:p>
          <a:p>
            <a:r>
              <a:rPr lang="ru-RU" sz="1200" kern="1200" dirty="0" smtClean="0">
                <a:solidFill>
                  <a:schemeClr val="tx1"/>
                </a:solidFill>
                <a:effectLst/>
                <a:latin typeface="+mn-lt"/>
                <a:ea typeface="+mn-ea"/>
                <a:cs typeface="+mn-cs"/>
              </a:rPr>
              <a:t>       И далее: </a:t>
            </a:r>
          </a:p>
          <a:p>
            <a:r>
              <a:rPr lang="ru-RU" sz="1200" kern="1200" dirty="0" smtClean="0">
                <a:solidFill>
                  <a:schemeClr val="tx1"/>
                </a:solidFill>
                <a:effectLst/>
                <a:latin typeface="+mn-lt"/>
                <a:ea typeface="+mn-ea"/>
                <a:cs typeface="+mn-cs"/>
              </a:rPr>
              <a:t>       Головенка куличом.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Ушки, как у свинки.</a:t>
            </a:r>
          </a:p>
          <a:p>
            <a:r>
              <a:rPr lang="ru-RU" sz="1200" kern="1200" dirty="0" smtClean="0">
                <a:solidFill>
                  <a:schemeClr val="tx1"/>
                </a:solidFill>
                <a:effectLst/>
                <a:latin typeface="+mn-lt"/>
                <a:ea typeface="+mn-ea"/>
                <a:cs typeface="+mn-cs"/>
              </a:rPr>
              <a:t>       А в карманах – целый склад: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Мох, пирог с грибами,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Перья, ножик, мармелад,</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Баночка с клопами.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Наблюдается некая двойственность образа: с одной стороны, образ приготовишки создает поэт (взрослый человек), наблюдающий за ним со стороны. С другой стороны, как уже не раз отмечалось, это автобиографический образ поэта – ребенка.</a:t>
            </a:r>
          </a:p>
          <a:p>
            <a:r>
              <a:rPr lang="ru-RU" sz="1200" kern="1200" dirty="0" smtClean="0">
                <a:solidFill>
                  <a:schemeClr val="tx1"/>
                </a:solidFill>
                <a:effectLst/>
                <a:latin typeface="+mn-lt"/>
                <a:ea typeface="+mn-ea"/>
                <a:cs typeface="+mn-cs"/>
              </a:rPr>
              <a:t>       Переход и проникновение в детский мир происходит быстро и незаметно для читателя или слушателя и опирается на несколько моментов. </a:t>
            </a:r>
            <a:r>
              <a:rPr lang="ru-RU" sz="1200" u="sng" kern="1200" dirty="0" smtClean="0">
                <a:solidFill>
                  <a:schemeClr val="tx1"/>
                </a:solidFill>
                <a:effectLst/>
                <a:latin typeface="+mn-lt"/>
                <a:ea typeface="+mn-ea"/>
                <a:cs typeface="+mn-cs"/>
              </a:rPr>
              <a:t>Первое</a:t>
            </a:r>
            <a:r>
              <a:rPr lang="ru-RU" sz="1200" kern="1200" dirty="0" smtClean="0">
                <a:solidFill>
                  <a:schemeClr val="tx1"/>
                </a:solidFill>
                <a:effectLst/>
                <a:latin typeface="+mn-lt"/>
                <a:ea typeface="+mn-ea"/>
                <a:cs typeface="+mn-cs"/>
              </a:rPr>
              <a:t> – образ поэта из стихотворения «Детям»: беззаботный и беспечный, близкий по мировосприятию детям, </a:t>
            </a:r>
            <a:r>
              <a:rPr lang="ru-RU" sz="1200" u="sng" kern="1200" dirty="0" smtClean="0">
                <a:solidFill>
                  <a:schemeClr val="tx1"/>
                </a:solidFill>
                <a:effectLst/>
                <a:latin typeface="+mn-lt"/>
                <a:ea typeface="+mn-ea"/>
                <a:cs typeface="+mn-cs"/>
              </a:rPr>
              <a:t>затем</a:t>
            </a:r>
            <a:r>
              <a:rPr lang="ru-RU" sz="1200" kern="1200" dirty="0" smtClean="0">
                <a:solidFill>
                  <a:schemeClr val="tx1"/>
                </a:solidFill>
                <a:effectLst/>
                <a:latin typeface="+mn-lt"/>
                <a:ea typeface="+mn-ea"/>
                <a:cs typeface="+mn-cs"/>
              </a:rPr>
              <a:t>: мудрый дедушка – апостол Фома, вспоминающий свое детство, при этом возникает образ озорного, смешного, задиристого мальчишки и образ веселого и счастливого детства, о котором с тоской вспоминается даже в раю. </a:t>
            </a:r>
            <a:r>
              <a:rPr lang="ru-RU" sz="1200" u="sng" kern="1200" dirty="0" smtClean="0">
                <a:solidFill>
                  <a:schemeClr val="tx1"/>
                </a:solidFill>
                <a:effectLst/>
                <a:latin typeface="+mn-lt"/>
                <a:ea typeface="+mn-ea"/>
                <a:cs typeface="+mn-cs"/>
              </a:rPr>
              <a:t>Далее</a:t>
            </a:r>
            <a:r>
              <a:rPr lang="ru-RU" sz="1200" kern="1200" dirty="0" smtClean="0">
                <a:solidFill>
                  <a:schemeClr val="tx1"/>
                </a:solidFill>
                <a:effectLst/>
                <a:latin typeface="+mn-lt"/>
                <a:ea typeface="+mn-ea"/>
                <a:cs typeface="+mn-cs"/>
              </a:rPr>
              <a:t> рисуется образ приготовишки, во многом близкий образу из воспоминаний апостола: пухленький, с румянцем на щеках мальчишка, задира и заводила, смешной своей серьезностью, надменностью по отношению к сестренке – девчонке. Так, Саша Черный предстает сначала как поэт, это взрослый человек, но близкий любому ребенку, а в «Приготовишке» он уже сам ребенок.</a:t>
            </a:r>
          </a:p>
          <a:p>
            <a:r>
              <a:rPr lang="ru-RU" sz="1200" kern="1200" dirty="0" smtClean="0">
                <a:solidFill>
                  <a:schemeClr val="tx1"/>
                </a:solidFill>
                <a:effectLst/>
                <a:latin typeface="+mn-lt"/>
                <a:ea typeface="+mn-ea"/>
                <a:cs typeface="+mn-cs"/>
              </a:rPr>
              <a:t>       Все, переход осуществился, и мы не заметили, как взрослый превратился в ребенка, а мы вместе с ним оказались на «Детском острове» Саши Черного среди его героев, воспринимаем их с позиции поэта и видим мир детскими глазами. Как пишет Е. О. Путилова о Саше Черном: «Поэт, которому для встречи с детством не надо было преодолевать никаких дистанций». В первых рецензиях отмечалась именно эта детскость поэта: «Поглядите, он и смеется совсем как ребенок, улыбка у него ребячья, и плачет как ребенок, крупными блестящими слезами, похожими на стеклянные бусы», «большой поэт с душой ребенка», «сам стал ребенком, ребенком, который и прост, и ясен, и не умеет еще болеть взрослыми болями». Именно таким вспоминают его близкие и знакомые: «всегда ласковый и нежный, до седых волос сохранивший в душе необыкновенную чистоту и свежесть большого, доброго ребенка!..»; «Детская душа оставалась в нем всегда».</a:t>
            </a:r>
          </a:p>
          <a:p>
            <a:r>
              <a:rPr lang="ru-RU" sz="1200" kern="1200" dirty="0" smtClean="0">
                <a:solidFill>
                  <a:schemeClr val="tx1"/>
                </a:solidFill>
                <a:effectLst/>
                <a:latin typeface="+mn-lt"/>
                <a:ea typeface="+mn-ea"/>
                <a:cs typeface="+mn-cs"/>
              </a:rPr>
              <a:t>       Поэт принадлежит взрослому миру, и он счастлив, когда играет вместе с детьми, с улыбкой наблюдает за ними, подмечает забавное в их жизни. Но поэт является и частью детского мира, равноправным участником детских забав.</a:t>
            </a:r>
          </a:p>
          <a:p>
            <a:r>
              <a:rPr lang="ru-RU" sz="1200" kern="1200" dirty="0" smtClean="0">
                <a:solidFill>
                  <a:schemeClr val="tx1"/>
                </a:solidFill>
                <a:effectLst/>
                <a:latin typeface="+mn-lt"/>
                <a:ea typeface="+mn-ea"/>
                <a:cs typeface="+mn-cs"/>
              </a:rPr>
              <a:t>       В следующих двух стихотворения разведены взрослый и ребенок, но в «Костре» есть общая игра, где взрослый оказывается причастен к детскому миру и вовлечен в игру. А стихотворение «Трубочист» написано уже от лица ребенка, размышляющего над таким странным явлением, как трубочист. Представлены рассуждения ребенка, подбадривающего и успокаивающего самого себя: «Он совсем, совсем не страшный». Трубочист также оказывается причастен детскому миру: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У него есть сын и дочка,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Оба беленькие, да.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Утром спят они всегда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печи, как два комочка.</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А главное – он добрый и любит зверюшек: «Он на завтрак взял печенку. / Угостил одну кощёнку, / Ну – а та сболтнула всем». И теперь бегут «за ним коты гурьбою». Он свой, поэтому и бояться его не стоит, и попрощаться с ним необходимо по-доброму: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Видишь, вот он взял уж шапку.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Улыбнулся… Видишь, да?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Дай ему скорее лапку,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Сажу смоешь, - не беда.</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А к кому обращен его монолог, с кем разговаривает ребенок? – Возможно, с тем же Барбосом.</a:t>
            </a:r>
          </a:p>
          <a:p>
            <a:r>
              <a:rPr lang="ru-RU" sz="1200" kern="1200" dirty="0" smtClean="0">
                <a:solidFill>
                  <a:schemeClr val="tx1"/>
                </a:solidFill>
                <a:effectLst/>
                <a:latin typeface="+mn-lt"/>
                <a:ea typeface="+mn-ea"/>
                <a:cs typeface="+mn-cs"/>
              </a:rPr>
              <a:t>Главная тема и постоянная ситуация детских стихов в первом разделе – игра ребенка, сам процесс игры лежит в основе поэтического сюжета. У детей свой мир, наполненный игрой, когда веселого, игривого настроения ничто не может испортить, как например, у героев стихотворения </a:t>
            </a:r>
            <a:r>
              <a:rPr lang="ru-RU" sz="1200" b="1" kern="1200" dirty="0" smtClean="0">
                <a:solidFill>
                  <a:schemeClr val="tx1"/>
                </a:solidFill>
                <a:effectLst/>
                <a:latin typeface="+mn-lt"/>
                <a:ea typeface="+mn-ea"/>
                <a:cs typeface="+mn-cs"/>
              </a:rPr>
              <a:t>«Перед ужином»</a:t>
            </a:r>
            <a:r>
              <a:rPr lang="ru-RU" sz="1200" kern="1200" dirty="0" smtClean="0">
                <a:solidFill>
                  <a:schemeClr val="tx1"/>
                </a:solidFill>
                <a:effectLst/>
                <a:latin typeface="+mn-lt"/>
                <a:ea typeface="+mn-ea"/>
                <a:cs typeface="+mn-cs"/>
              </a:rPr>
              <a:t>: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За воротами на лавочке сидим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Петя, Нюша, Поля, Сима, я и Клим.</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Я – большой, а остальные, как грибы.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Всех нас бабушка прогнала из избы…</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Мы рябинками в избе стреляли в цель,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Ну а бабушка ощипывала хмель.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Что ж… На улице еще нам веселей…</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На улице находится много интересного: гудок паровоза, щенок под скамейкой, воробьи на бревне, червячок на ладони, конь у забора, блеяние овцы. То, что для взрослого не заслуживает внимания, становится для ребенка целым миром, наполненным своей жизнью. Он способен воспринимать живую природу органичной частью своей жизни. Для него в игру может включаться все: игрушки, животные, стулья, всякий мусор (с точки зрения взрослого), даже сами взрослые, как в стихотворении «Поезд» и «Цирк». А работа может приносить удовольствие и вызывать чувство радости и гордости: «В огороде».</a:t>
            </a:r>
          </a:p>
          <a:p>
            <a:r>
              <a:rPr lang="ru-RU" sz="1200" b="1" kern="1200" dirty="0" smtClean="0">
                <a:solidFill>
                  <a:schemeClr val="tx1"/>
                </a:solidFill>
                <a:effectLst/>
                <a:latin typeface="+mn-lt"/>
                <a:ea typeface="+mn-ea"/>
                <a:cs typeface="+mn-cs"/>
              </a:rPr>
              <a:t>       «Поезд»</a:t>
            </a:r>
            <a:r>
              <a:rPr lang="ru-RU" sz="1200" kern="1200" dirty="0" smtClean="0">
                <a:solidFill>
                  <a:schemeClr val="tx1"/>
                </a:solidFill>
                <a:effectLst/>
                <a:latin typeface="+mn-lt"/>
                <a:ea typeface="+mn-ea"/>
                <a:cs typeface="+mn-cs"/>
              </a:rPr>
              <a:t> – знакомая и понятная каждому ребенку игра. Здесь есть все атрибуты реального мира: вагоны, пассажиры, кочегар, кондуктор и машинист, билеты и станция, даже звонки к отправлению. Но среди пассажиров: кошки и куклы, вагоны – стулья, билеты – «чурки, да шкурки, Бумажки от конфет», а конечная станция называется «Мартышка». Взрослые тоже включены в эту игру, правда, в качестве «зайцев» – безбилетных пассажиров.</a:t>
            </a:r>
          </a:p>
          <a:p>
            <a:r>
              <a:rPr lang="ru-RU" sz="1200" kern="1200" dirty="0" smtClean="0">
                <a:solidFill>
                  <a:schemeClr val="tx1"/>
                </a:solidFill>
                <a:effectLst/>
                <a:latin typeface="+mn-lt"/>
                <a:ea typeface="+mn-ea"/>
                <a:cs typeface="+mn-cs"/>
              </a:rPr>
              <a:t>       Стулья стоят на месте, но «стулья-вагоны» движутся, мчатся, летят. Стихотворение наполнено шумом поезда, звоном колокола, гомоном пассажиров. Звукоподражательные слова являются составной частью поэтического строя: они дают «разогнаться» поезду в начале пути и «тормозят» движение в конце: </a:t>
            </a:r>
          </a:p>
          <a:p>
            <a:r>
              <a:rPr lang="ru-RU" sz="1200" kern="1200" dirty="0" smtClean="0">
                <a:solidFill>
                  <a:schemeClr val="tx1"/>
                </a:solidFill>
                <a:effectLst/>
                <a:latin typeface="+mn-lt"/>
                <a:ea typeface="+mn-ea"/>
                <a:cs typeface="+mn-cs"/>
              </a:rPr>
              <a:t>Перед «остановкой» происходит смена ритма, уходит рифма и стихотворение заканчивается, когда заканчивается движение импровизированного поезда.</a:t>
            </a:r>
          </a:p>
          <a:p>
            <a:r>
              <a:rPr lang="ru-RU" sz="1200" kern="1200" dirty="0" smtClean="0">
                <a:solidFill>
                  <a:schemeClr val="tx1"/>
                </a:solidFill>
                <a:effectLst/>
                <a:latin typeface="+mn-lt"/>
                <a:ea typeface="+mn-ea"/>
                <a:cs typeface="+mn-cs"/>
              </a:rPr>
              <a:t>       В </a:t>
            </a:r>
            <a:r>
              <a:rPr lang="ru-RU" sz="1200" b="1" kern="1200" dirty="0" smtClean="0">
                <a:solidFill>
                  <a:schemeClr val="tx1"/>
                </a:solidFill>
                <a:effectLst/>
                <a:latin typeface="+mn-lt"/>
                <a:ea typeface="+mn-ea"/>
                <a:cs typeface="+mn-cs"/>
              </a:rPr>
              <a:t>«Цирке»</a:t>
            </a:r>
            <a:r>
              <a:rPr lang="ru-RU" sz="1200" kern="1200" dirty="0" smtClean="0">
                <a:solidFill>
                  <a:schemeClr val="tx1"/>
                </a:solidFill>
                <a:effectLst/>
                <a:latin typeface="+mn-lt"/>
                <a:ea typeface="+mn-ea"/>
                <a:cs typeface="+mn-cs"/>
              </a:rPr>
              <a:t> настоящее цирковое представление разыгрывается перед зрителями. Как и в реальной жизни есть программа циркового представления, есть оплата за вход, но возможны свои исключения, продиктованные личными отношениями: «… За вход по пять рублей, / А с мамы – две копейки».</a:t>
            </a:r>
          </a:p>
          <a:p>
            <a:r>
              <a:rPr lang="ru-RU" sz="1200" kern="1200" dirty="0" smtClean="0">
                <a:solidFill>
                  <a:schemeClr val="tx1"/>
                </a:solidFill>
                <a:effectLst/>
                <a:latin typeface="+mn-lt"/>
                <a:ea typeface="+mn-ea"/>
                <a:cs typeface="+mn-cs"/>
              </a:rPr>
              <a:t>       Легко можно восстановить порядок и номера выступлений «По Мишкиной программе». Традиционно в начале представления звучит оркестр, а затем: первым номером выступление фокусника Пупса, поедающий чернильную промокашку, правда, без вреда для своего желудка, ведь промокашка тут же выплевывается. Второй номер – английский бокс в исполнении свирепого фокса Куки и еще более свирепой кошки со смешной кличкой – Морковка. Фокс и кошка, по-видимому, добрые друзья в жизни, оказываются противниками на импровизированной цирковой арене. Комичность уже в вечной вражде кошки и собаки, но она усиливается свирепостью маленького фокса и голодной кошки: «Все фоксы мира перед ней, / Как кролики, робели!».</a:t>
            </a:r>
          </a:p>
          <a:p>
            <a:r>
              <a:rPr lang="ru-RU" sz="1200" kern="1200" dirty="0" smtClean="0">
                <a:solidFill>
                  <a:schemeClr val="tx1"/>
                </a:solidFill>
                <a:effectLst/>
                <a:latin typeface="+mn-lt"/>
                <a:ea typeface="+mn-ea"/>
                <a:cs typeface="+mn-cs"/>
              </a:rPr>
              <a:t>       Третьим номером выступает клоун Пик, смешащий зрителей хрюканьем, криком, воем и пением, а также дрыганьем ножки, чей талант был оценен по достоинству: «Король голландский подарил / Ему часы за это». И далее: главный герой и конферансье – рыцарь и силач Му; вальс бандита, который танцует девочка Тото; номер с животными – дядя Гриша представляет алжирского жирафа и заключает представление – акробат. Смешное и забавное представление, как по разворачивающимся событиям, так и по веселой чехарде детей и взрослых, игрушек и животных.</a:t>
            </a:r>
          </a:p>
          <a:p>
            <a:r>
              <a:rPr lang="ru-RU" sz="1200" kern="1200" dirty="0" smtClean="0">
                <a:solidFill>
                  <a:schemeClr val="tx1"/>
                </a:solidFill>
                <a:effectLst/>
                <a:latin typeface="+mn-lt"/>
                <a:ea typeface="+mn-ea"/>
                <a:cs typeface="+mn-cs"/>
              </a:rPr>
              <a:t>       Есть ряд стихотворений, где показан ребенок в общении с игрушками: «Про Катюшу», «Бобина лошадка», «Про девочку, которая нашла своего Мишку». Маленькие зарисовки из повседневной жизни ребенка, подмеченные взрослым. Поэт с улыбкой наблюдает за играющими детьми, подчеркивая комичность детской серьезности, наивности, предприимчивости.</a:t>
            </a:r>
          </a:p>
          <a:p>
            <a:r>
              <a:rPr lang="ru-RU" sz="1200" kern="1200" dirty="0" smtClean="0">
                <a:solidFill>
                  <a:schemeClr val="tx1"/>
                </a:solidFill>
                <a:effectLst/>
                <a:latin typeface="+mn-lt"/>
                <a:ea typeface="+mn-ea"/>
                <a:cs typeface="+mn-cs"/>
              </a:rPr>
              <a:t>       Стихотворение </a:t>
            </a:r>
            <a:r>
              <a:rPr lang="ru-RU" sz="1200" b="1" kern="1200" dirty="0" smtClean="0">
                <a:solidFill>
                  <a:schemeClr val="tx1"/>
                </a:solidFill>
                <a:effectLst/>
                <a:latin typeface="+mn-lt"/>
                <a:ea typeface="+mn-ea"/>
                <a:cs typeface="+mn-cs"/>
              </a:rPr>
              <a:t>«Про Катюшу»</a:t>
            </a:r>
            <a:r>
              <a:rPr lang="ru-RU" sz="1200" kern="1200" dirty="0" smtClean="0">
                <a:solidFill>
                  <a:schemeClr val="tx1"/>
                </a:solidFill>
                <a:effectLst/>
                <a:latin typeface="+mn-lt"/>
                <a:ea typeface="+mn-ea"/>
                <a:cs typeface="+mn-cs"/>
              </a:rPr>
              <a:t> начинается с создания контрастных образов: за окном и стенами дома – холодный мир, где неуютно и тоскливо даже волкам, а в доме – тепло и уютно, горит огонь в печи. В комнате играет девочка, укладывая спать свои игрушки. У каждой игрушке есть некая ущербность: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Катя – Катенька – Катюшка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Уложила спать игрушки: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Куклу безволосую,</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Собачку безносую,</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Лошадку безногую</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коровку безрогую …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Игрушки, по-видимому, единственные, старые, заигранные, поэтому вызывают не только обычную любовь и привязанность ребенка, но и особое сочувствие и заботу. Игрушки уложены спать</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 старый мамин чулок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 дыркой,</a:t>
            </a:r>
          </a:p>
          <a:p>
            <a:r>
              <a:rPr lang="ru-RU" sz="1200" kern="1200" dirty="0" smtClean="0">
                <a:solidFill>
                  <a:schemeClr val="tx1"/>
                </a:solidFill>
                <a:effectLst/>
                <a:latin typeface="+mn-lt"/>
                <a:ea typeface="+mn-ea"/>
                <a:cs typeface="+mn-cs"/>
              </a:rPr>
              <a:t>       Чтоб можно было дышать – а дальше: </a:t>
            </a:r>
          </a:p>
          <a:p>
            <a:r>
              <a:rPr lang="ru-RU" sz="1200" kern="1200" dirty="0" smtClean="0">
                <a:solidFill>
                  <a:schemeClr val="tx1"/>
                </a:solidFill>
                <a:effectLst/>
                <a:latin typeface="+mn-lt"/>
                <a:ea typeface="+mn-ea"/>
                <a:cs typeface="+mn-cs"/>
              </a:rPr>
              <a:t>       «Извольте спать!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А я займусь стиркой…»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Роль мамы диктует свое поведение. У ребенка серьезное отношение к игре, отсюда – строгий мамин тон и «взрослое» занятие – стирка, с увлечением и усердием. Смена ритма внутри стихотворения обусловлена сменой изображаемых картин: описание зимнего вечера, перечисление игрушек сменяется действием девочки и вновь описание развешанных вещей сменяется размышлениями девочки. Картинка увидена и подмечена любящим и понимающим взрослым, даже имя героини, точнее имена, те, какие дает близкий и любящий человек. Любование и улыбка в представлении последних размышлений девочки: «Что бы еще предпринять?..», за которыми невозможность для ребенка сидеть на месте без дела, и новое занятие должно сменить завершившееся.</a:t>
            </a:r>
          </a:p>
          <a:p>
            <a:r>
              <a:rPr lang="ru-RU" sz="1200" kern="1200" dirty="0" smtClean="0">
                <a:solidFill>
                  <a:schemeClr val="tx1"/>
                </a:solidFill>
                <a:effectLst/>
                <a:latin typeface="+mn-lt"/>
                <a:ea typeface="+mn-ea"/>
                <a:cs typeface="+mn-cs"/>
              </a:rPr>
              <a:t>       В </a:t>
            </a:r>
            <a:r>
              <a:rPr lang="ru-RU" sz="1200" b="1" kern="1200" dirty="0" smtClean="0">
                <a:solidFill>
                  <a:schemeClr val="tx1"/>
                </a:solidFill>
                <a:effectLst/>
                <a:latin typeface="+mn-lt"/>
                <a:ea typeface="+mn-ea"/>
                <a:cs typeface="+mn-cs"/>
              </a:rPr>
              <a:t>«Бобиной лошадке» </a:t>
            </a:r>
            <a:r>
              <a:rPr lang="ru-RU" sz="1200" kern="1200" dirty="0" smtClean="0">
                <a:solidFill>
                  <a:schemeClr val="tx1"/>
                </a:solidFill>
                <a:effectLst/>
                <a:latin typeface="+mn-lt"/>
                <a:ea typeface="+mn-ea"/>
                <a:cs typeface="+mn-cs"/>
              </a:rPr>
              <a:t>комична как сама ситуация, так и ее развитие: представлена попытка ребенка накормить игрушечную лошадку, а выходом в этой ситуации становятся ножницы: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Распорол брюшко лошадке,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Всунул ломтик шоколадки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запел: «Не хочешь в рот,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Положу тебе в живот!»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Распоротое брюшко лошадки не означает испорченной, сломанной игрушки, достаточно вспомнить стихотворение «Про Катюшу». Взрослые придумывают свои способы накормить детей, а ребенок – свои. Удивительно сочетание понимания того, что перед ним игрушка, которую можно распороть, и при этом ребенок воспринимает ее как живое существо, им движет желание угостить лошадку. Причем, готов, как с лучшим другом, поделиться самым вкусным, предлагает ведь шоколадку, а не суп или кашу. При этом воспринимает игрушку как капризного ребенка или сложную задачу, не случайно запел от радости и удовольствия, когда получилось справиться, найти выход. Но если игрушечная лошадка может быть наделена чертами живого существа, то и таракашки в мире Саши Черного, несомненно, обладают сознанием: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Подобрались к шоколадке</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 лизнули: «Очень сладко!»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Пир горой – и в пять минут</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Шоколадке был капут.</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Так же, как и кошка искренне удивляется увиденному: </a:t>
            </a:r>
          </a:p>
          <a:p>
            <a:r>
              <a:rPr lang="ru-RU" sz="1200" kern="1200" dirty="0" smtClean="0">
                <a:solidFill>
                  <a:schemeClr val="tx1"/>
                </a:solidFill>
                <a:effectLst/>
                <a:latin typeface="+mn-lt"/>
                <a:ea typeface="+mn-ea"/>
                <a:cs typeface="+mn-cs"/>
              </a:rPr>
              <a:t>       Лошадь кушала, старалась,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Только кошка удивлялась: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«Отчего все таракашки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Растолстели, как барашки?»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Накормлена все-таки оказывается не лошадка, но ребенок старался и был увлечен своей заботой, искренне при этом веря, что действительно кормит игрушечного друга.</a:t>
            </a:r>
          </a:p>
          <a:p>
            <a:r>
              <a:rPr lang="ru-RU" sz="1200" kern="1200" dirty="0" smtClean="0">
                <a:solidFill>
                  <a:schemeClr val="tx1"/>
                </a:solidFill>
                <a:effectLst/>
                <a:latin typeface="+mn-lt"/>
                <a:ea typeface="+mn-ea"/>
                <a:cs typeface="+mn-cs"/>
              </a:rPr>
              <a:t>       Вновь перед нами ребенок в общении с игрушкой в стихотворении </a:t>
            </a:r>
            <a:r>
              <a:rPr lang="ru-RU" sz="1200" b="1" kern="1200" dirty="0" smtClean="0">
                <a:solidFill>
                  <a:schemeClr val="tx1"/>
                </a:solidFill>
                <a:effectLst/>
                <a:latin typeface="+mn-lt"/>
                <a:ea typeface="+mn-ea"/>
                <a:cs typeface="+mn-cs"/>
              </a:rPr>
              <a:t>«Про</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девочку,</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которая нашла своего Мишку»</a:t>
            </a:r>
            <a:r>
              <a:rPr lang="ru-RU" sz="1200" kern="1200" dirty="0" smtClean="0">
                <a:solidFill>
                  <a:schemeClr val="tx1"/>
                </a:solidFill>
                <a:effectLst/>
                <a:latin typeface="+mn-lt"/>
                <a:ea typeface="+mn-ea"/>
                <a:cs typeface="+mn-cs"/>
              </a:rPr>
              <a:t>. Монолог девочки передает все нюансы интонации речи взрослого, обеспокоенного, любящего, заботливого. Комичность создается за счет несоответствия взрослых интонаций и того, кто произносит и к кому обращен этот монолог, соединения в речи взрослых упреков и детских сравнений, взрослый и детских представлений: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Как не стыдно…</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Это что еще за мода?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Как ты смел удрать без спроса?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кого ты стал похож? &lt;…&gt;</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На несчастного Барбоса,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За которым гнался еж…</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Умиляет трогательная забота ребенка: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Хочешь супу? Я не ела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Все оставила тебе &lt;…&gt;</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Самый мой любимый бантик</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Повяжу тебе на грудь: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Будешь милый, будешь франтик,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Только ты послушным будь…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Стихотворение</a:t>
            </a:r>
            <a:r>
              <a:rPr lang="ru-RU" sz="1200" b="1" kern="1200" dirty="0" smtClean="0">
                <a:solidFill>
                  <a:schemeClr val="tx1"/>
                </a:solidFill>
                <a:effectLst/>
                <a:latin typeface="+mn-lt"/>
                <a:ea typeface="+mn-ea"/>
                <a:cs typeface="+mn-cs"/>
              </a:rPr>
              <a:t> «Снежная баба» </a:t>
            </a:r>
            <a:r>
              <a:rPr lang="ru-RU" sz="1200" kern="1200" dirty="0" smtClean="0">
                <a:solidFill>
                  <a:schemeClr val="tx1"/>
                </a:solidFill>
                <a:effectLst/>
                <a:latin typeface="+mn-lt"/>
                <a:ea typeface="+mn-ea"/>
                <a:cs typeface="+mn-cs"/>
              </a:rPr>
              <a:t>начинается с описания ярких красок зимнего дня: желтое пятно солнца, белизна падающего снега на фоне василькового неба. Солнечный зимний день оказывается настолько привлекательным для игр и забав, манит на улицу: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Гриша – дома, у окошка.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Скучно в комнате играть!</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Даже, вон, - лентяйка кошка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 печки в сад ушла гулять.</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Невозможно усидеть и ребенку дома: «Влез он в валенки и в шубку, / Шапку в руки и айда!». Ребенок испытывает радость и удовольствие от зимней игры. Можно обратить внимание на то, что хотя в стихотворении выделены главными героями всего двое: мальчик Гриша и созданная им Снежная баба, - оно наполнено значительно большим количеством других героев. Среди них и воробьи на улице, и убежавшая ленивая кошка, и мама, занимающаяся домашними делами, и дедушка, чью шапку забирает мальчик, и дворницкая собака Шавка, и … снег. В одном ряду оказываются люди, животные и неживое, например, снежинки: «В васильковом небе вьются / Хороводы снежных мух», пушистый снег, из которого лепит Гриша: «Снег щекочет, снег смешит…». Поэтому и Снежная баба кажется живой. Мороз на улице: «Десять градусов сейчас»  – заставляет переживать мальчика за Снежную бабу, мешает ему спать. Гриша находит свой способ помочь замерзающей, с его точки зрения, Бабе: в доме собираются все теплые вещи: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Взял в охапку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Кофту, дедушкину шапку,</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Старый коврик с сундука,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Два платка.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Чью-то юбку из фланели…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События разворачиваются стремительно: необходимо торопиться, ведь Снежная баба мерзнет: «И скорей-скорее в сад…». Мальчик ведет себя и разговаривает с ней, как с любой другой игрушкой, которая для любого ребенка представляется другом. Только, когда Снежная баба одета, укутана, может успокоиться мальчик.        Неважно при этом, что</a:t>
            </a:r>
          </a:p>
          <a:p>
            <a:r>
              <a:rPr lang="ru-RU" sz="1200" kern="1200" dirty="0" smtClean="0">
                <a:solidFill>
                  <a:schemeClr val="tx1"/>
                </a:solidFill>
                <a:effectLst/>
                <a:latin typeface="+mn-lt"/>
                <a:ea typeface="+mn-ea"/>
                <a:cs typeface="+mn-cs"/>
              </a:rPr>
              <a:t>       Торопился – перепутал,</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Все равно ведь, ей тепло: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Будет юбка на груди,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Или кофта позади…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Встреча с живой природой может обернуться и страхом для ребенка, как происходит в стихотворениях «Храбрецы», «Плакса», «Волк». Незнакомый, неизведанный мир вызывает страх у ребенка и улыбку у читателя, как, например, над размышлениями маленького Васюка, постигающего окружающий мир: «Ведь лягушки не кусают?». Но вместе со страхом растет и отвага в душе ребенка: «Пусть попробуют… Узнают!». А встреча с петухом может обернуться позорным побегом и слезами, как в стихотворении </a:t>
            </a:r>
            <a:r>
              <a:rPr lang="ru-RU" sz="1200" b="1" kern="1200" dirty="0" smtClean="0">
                <a:solidFill>
                  <a:schemeClr val="tx1"/>
                </a:solidFill>
                <a:effectLst/>
                <a:latin typeface="+mn-lt"/>
                <a:ea typeface="+mn-ea"/>
                <a:cs typeface="+mn-cs"/>
              </a:rPr>
              <a:t>«Плакса»</a:t>
            </a:r>
            <a:r>
              <a:rPr lang="ru-RU" sz="1200" kern="1200" dirty="0" smtClean="0">
                <a:solidFill>
                  <a:schemeClr val="tx1"/>
                </a:solidFill>
                <a:effectLst/>
                <a:latin typeface="+mn-lt"/>
                <a:ea typeface="+mn-ea"/>
                <a:cs typeface="+mn-cs"/>
              </a:rPr>
              <a:t>, правда, вызывающими ироническую усмешку мальчишки: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Визг и слезы. По дорожке</a:t>
            </a:r>
          </a:p>
          <a:p>
            <a:r>
              <a:rPr lang="ru-RU" sz="1200" kern="1200" dirty="0" smtClean="0">
                <a:solidFill>
                  <a:schemeClr val="tx1"/>
                </a:solidFill>
                <a:effectLst/>
                <a:latin typeface="+mn-lt"/>
                <a:ea typeface="+mn-ea"/>
                <a:cs typeface="+mn-cs"/>
              </a:rPr>
              <a:t>       Мчатся голенькие ножки,</a:t>
            </a:r>
          </a:p>
          <a:p>
            <a:r>
              <a:rPr lang="ru-RU" sz="1200" kern="1200" dirty="0" smtClean="0">
                <a:solidFill>
                  <a:schemeClr val="tx1"/>
                </a:solidFill>
                <a:effectLst/>
                <a:latin typeface="+mn-lt"/>
                <a:ea typeface="+mn-ea"/>
                <a:cs typeface="+mn-cs"/>
              </a:rPr>
              <a:t>       Пляшут бантики на юбке.</a:t>
            </a:r>
          </a:p>
          <a:p>
            <a:r>
              <a:rPr lang="ru-RU" sz="1200" kern="1200" dirty="0" smtClean="0">
                <a:solidFill>
                  <a:schemeClr val="tx1"/>
                </a:solidFill>
                <a:effectLst/>
                <a:latin typeface="+mn-lt"/>
                <a:ea typeface="+mn-ea"/>
                <a:cs typeface="+mn-cs"/>
              </a:rPr>
              <a:t>       Нос горит, раскрыты губки.</a:t>
            </a:r>
          </a:p>
          <a:p>
            <a:r>
              <a:rPr lang="ru-RU" sz="1200" kern="1200" dirty="0" smtClean="0">
                <a:solidFill>
                  <a:schemeClr val="tx1"/>
                </a:solidFill>
                <a:effectLst/>
                <a:latin typeface="+mn-lt"/>
                <a:ea typeface="+mn-ea"/>
                <a:cs typeface="+mn-cs"/>
              </a:rPr>
              <a:t>       Вот блоха!</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Уронила с маком пышку, —</a:t>
            </a:r>
          </a:p>
          <a:p>
            <a:r>
              <a:rPr lang="ru-RU" sz="1200" kern="1200" dirty="0" smtClean="0">
                <a:solidFill>
                  <a:schemeClr val="tx1"/>
                </a:solidFill>
                <a:effectLst/>
                <a:latin typeface="+mn-lt"/>
                <a:ea typeface="+mn-ea"/>
                <a:cs typeface="+mn-cs"/>
              </a:rPr>
              <a:t>       Испугалась пе-ту-ха!..</a:t>
            </a:r>
          </a:p>
          <a:p>
            <a:r>
              <a:rPr lang="ru-RU" sz="1200" kern="1200" dirty="0" smtClean="0">
                <a:solidFill>
                  <a:schemeClr val="tx1"/>
                </a:solidFill>
                <a:effectLst/>
                <a:latin typeface="+mn-lt"/>
                <a:ea typeface="+mn-ea"/>
                <a:cs typeface="+mn-cs"/>
              </a:rPr>
              <a:t>       То ли дело быть мальчишкой —</a:t>
            </a:r>
          </a:p>
          <a:p>
            <a:r>
              <a:rPr lang="ru-RU" sz="1200" kern="1200" dirty="0" smtClean="0">
                <a:solidFill>
                  <a:schemeClr val="tx1"/>
                </a:solidFill>
                <a:effectLst/>
                <a:latin typeface="+mn-lt"/>
                <a:ea typeface="+mn-ea"/>
                <a:cs typeface="+mn-cs"/>
              </a:rPr>
              <a:t>       Ха-ха-ха!</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Скажите честно, разве может самая яркая картинка добавить что-нибудь существенное к этому маленькому шедевру иронической лирики?</a:t>
            </a:r>
          </a:p>
          <a:p>
            <a:r>
              <a:rPr lang="ru-RU" sz="1200" kern="1200" dirty="0" smtClean="0">
                <a:solidFill>
                  <a:schemeClr val="tx1"/>
                </a:solidFill>
                <a:effectLst/>
                <a:latin typeface="+mn-lt"/>
                <a:ea typeface="+mn-ea"/>
                <a:cs typeface="+mn-cs"/>
              </a:rPr>
              <a:t>       В. В. Зеньковский в своей книге «Психология детства» замечает: «Всякое дитя, когда играет, полно одушевления, полно поэзии» [78]. Отсюда обаяние, нежность, любовь и доброта наполняют поэтический мир Саши Черного, составляют атмосферу «Детского острова». Поэтический и одухотворенный образ ребенка, увлеченного игрой, оказывается в центре детской поэзии Саши Черного. Ребенок на его «Детском острове» безмерно счастлив, неслучайно название первого раздела «Веселые глазки». Можно обратить внимание на то, что в поиске счастливых в своей поэме «Кому в эмиграции жить хорошо» через вереницу встреч поэт приводит своих героев в итоге к младенцу, единственному счастливому русскому человечку в эмиграции.</a:t>
            </a:r>
          </a:p>
          <a:p>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Тема Родины и одиночества в сборнике «Детский остров»</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Приход Саши Чёрного в детскую литературу во многом обусловлен и тем, что у самого писателя детства вообще не было. Отсюда – психологически вполне объяснимое желание компенсировать эту тяжёлую потерю, сотворить воображаемый мир детства в художественном творчестве. К тому же жизнь сложилась так, что у писателя никогда не было собственных детей, что явилось для него и личной драмой, и источником творчества.</a:t>
            </a:r>
          </a:p>
          <a:p>
            <a:r>
              <a:rPr lang="ru-RU" sz="1200" kern="1200" dirty="0" smtClean="0">
                <a:solidFill>
                  <a:schemeClr val="tx1"/>
                </a:solidFill>
                <a:effectLst/>
                <a:latin typeface="+mn-lt"/>
                <a:ea typeface="+mn-ea"/>
                <a:cs typeface="+mn-cs"/>
              </a:rPr>
              <a:t>       Саша Чёрный воплотил свою любовь к родине-России в своих «детских» произведениях. Для него утраченная Россия превратилась в прекрасные детские воспоминания, как для других Родина представала прежде всего в картинах родной природы (например, И.А. Бунина). Интонации «Лета Господня» И.С. </a:t>
            </a:r>
            <a:r>
              <a:rPr lang="ru-RU" sz="1200" kern="1200" dirty="0" err="1" smtClean="0">
                <a:solidFill>
                  <a:schemeClr val="tx1"/>
                </a:solidFill>
                <a:effectLst/>
                <a:latin typeface="+mn-lt"/>
                <a:ea typeface="+mn-ea"/>
                <a:cs typeface="+mn-cs"/>
              </a:rPr>
              <a:t>Шмелёва</a:t>
            </a:r>
            <a:r>
              <a:rPr lang="ru-RU" sz="1200" kern="1200" dirty="0" smtClean="0">
                <a:solidFill>
                  <a:schemeClr val="tx1"/>
                </a:solidFill>
                <a:effectLst/>
                <a:latin typeface="+mn-lt"/>
                <a:ea typeface="+mn-ea"/>
                <a:cs typeface="+mn-cs"/>
              </a:rPr>
              <a:t> оказываются интимно близки строкам Саши Чёрного.</a:t>
            </a:r>
          </a:p>
          <a:p>
            <a:r>
              <a:rPr lang="ru-RU" sz="1200" kern="1200" dirty="0" smtClean="0">
                <a:solidFill>
                  <a:schemeClr val="tx1"/>
                </a:solidFill>
                <a:effectLst/>
                <a:latin typeface="+mn-lt"/>
                <a:ea typeface="+mn-ea"/>
                <a:cs typeface="+mn-cs"/>
              </a:rPr>
              <a:t>       Юный Александр Гликберг с самого раннего детства был «ангажирован» на роль свидетеля мрачной изнанки существования. Внутренне тяготеющий к твёрдой житейской и семейной основе человек стал вынужденным «странником» своей малой родины – семьи, проживавшей в большой, но уездной и местечковой по духу Одессе для маленького еврейского гимназиста. Хотя отец Саши и состоял агентом крупной фирмы, а мать была постоянно рядом, мальчик практически не знал детства. «Никто не дарил ему игрушек, а если он приспосабливал для игры какую-нибудь вещь в доме – следовала расправа...»</a:t>
            </a:r>
          </a:p>
          <a:p>
            <a:r>
              <a:rPr lang="ru-RU" sz="1200" kern="1200" dirty="0" smtClean="0">
                <a:solidFill>
                  <a:schemeClr val="tx1"/>
                </a:solidFill>
                <a:effectLst/>
                <a:latin typeface="+mn-lt"/>
                <a:ea typeface="+mn-ea"/>
                <a:cs typeface="+mn-cs"/>
              </a:rPr>
              <a:t>       Герой стихотворения </a:t>
            </a:r>
            <a:r>
              <a:rPr lang="ru-RU" sz="1200" b="1" kern="1200" dirty="0" smtClean="0">
                <a:solidFill>
                  <a:schemeClr val="tx1"/>
                </a:solidFill>
                <a:effectLst/>
                <a:latin typeface="+mn-lt"/>
                <a:ea typeface="+mn-ea"/>
                <a:cs typeface="+mn-cs"/>
              </a:rPr>
              <a:t>«Карточный домик», </a:t>
            </a:r>
            <a:r>
              <a:rPr lang="ru-RU" sz="1200" kern="1200" dirty="0" smtClean="0">
                <a:solidFill>
                  <a:schemeClr val="tx1"/>
                </a:solidFill>
                <a:effectLst/>
                <a:latin typeface="+mn-lt"/>
                <a:ea typeface="+mn-ea"/>
                <a:cs typeface="+mn-cs"/>
              </a:rPr>
              <a:t>как и сам автор, играет чем придётся – он занят найденными у взрослых картами.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Начинается постройка!</a:t>
            </a:r>
          </a:p>
          <a:p>
            <a:r>
              <a:rPr lang="ru-RU" sz="1200" kern="1200" dirty="0" smtClean="0">
                <a:solidFill>
                  <a:schemeClr val="tx1"/>
                </a:solidFill>
                <a:effectLst/>
                <a:latin typeface="+mn-lt"/>
                <a:ea typeface="+mn-ea"/>
                <a:cs typeface="+mn-cs"/>
              </a:rPr>
              <a:t>       Не смеяться, не дышать...</a:t>
            </a:r>
          </a:p>
          <a:p>
            <a:r>
              <a:rPr lang="ru-RU" sz="1200" kern="1200" dirty="0" smtClean="0">
                <a:solidFill>
                  <a:schemeClr val="tx1"/>
                </a:solidFill>
                <a:effectLst/>
                <a:latin typeface="+mn-lt"/>
                <a:ea typeface="+mn-ea"/>
                <a:cs typeface="+mn-cs"/>
              </a:rPr>
              <a:t>       Двери – двойки, сени – тройки...</a:t>
            </a:r>
          </a:p>
          <a:p>
            <a:r>
              <a:rPr lang="ru-RU" sz="1200" b="1" kern="1200" dirty="0" smtClean="0">
                <a:solidFill>
                  <a:schemeClr val="tx1"/>
                </a:solidFill>
                <a:effectLst/>
                <a:latin typeface="+mn-lt"/>
                <a:ea typeface="+mn-ea"/>
                <a:cs typeface="+mn-cs"/>
              </a:rPr>
              <a:t>                           «Карточный домик»</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Детская игра также непрочна и призрачна, как домик из игральных карт:</a:t>
            </a:r>
          </a:p>
          <a:p>
            <a:r>
              <a:rPr lang="ru-RU" sz="1200" kern="1200" dirty="0" smtClean="0">
                <a:solidFill>
                  <a:schemeClr val="tx1"/>
                </a:solidFill>
                <a:effectLst/>
                <a:latin typeface="+mn-lt"/>
                <a:ea typeface="+mn-ea"/>
                <a:cs typeface="+mn-cs"/>
              </a:rPr>
              <a:t>       Ах!</a:t>
            </a:r>
          </a:p>
          <a:p>
            <a:r>
              <a:rPr lang="ru-RU" sz="1200" kern="1200" dirty="0" smtClean="0">
                <a:solidFill>
                  <a:schemeClr val="tx1"/>
                </a:solidFill>
                <a:effectLst/>
                <a:latin typeface="+mn-lt"/>
                <a:ea typeface="+mn-ea"/>
                <a:cs typeface="+mn-cs"/>
              </a:rPr>
              <a:t>       Зашатался на углах,</a:t>
            </a:r>
          </a:p>
          <a:p>
            <a:r>
              <a:rPr lang="ru-RU" sz="1200" kern="1200" dirty="0" smtClean="0">
                <a:solidFill>
                  <a:schemeClr val="tx1"/>
                </a:solidFill>
                <a:effectLst/>
                <a:latin typeface="+mn-lt"/>
                <a:ea typeface="+mn-ea"/>
                <a:cs typeface="+mn-cs"/>
              </a:rPr>
              <a:t>       Перегнулся, пошатнулся,</a:t>
            </a:r>
          </a:p>
          <a:p>
            <a:r>
              <a:rPr lang="ru-RU" sz="1200" kern="1200" dirty="0" smtClean="0">
                <a:solidFill>
                  <a:schemeClr val="tx1"/>
                </a:solidFill>
                <a:effectLst/>
                <a:latin typeface="+mn-lt"/>
                <a:ea typeface="+mn-ea"/>
                <a:cs typeface="+mn-cs"/>
              </a:rPr>
              <a:t>       И на скатерть кувырком, -</a:t>
            </a:r>
          </a:p>
          <a:p>
            <a:r>
              <a:rPr lang="ru-RU" sz="1200" kern="1200" dirty="0" smtClean="0">
                <a:solidFill>
                  <a:schemeClr val="tx1"/>
                </a:solidFill>
                <a:effectLst/>
                <a:latin typeface="+mn-lt"/>
                <a:ea typeface="+mn-ea"/>
                <a:cs typeface="+mn-cs"/>
              </a:rPr>
              <a:t>       Вот так дом...</a:t>
            </a:r>
          </a:p>
          <a:p>
            <a:r>
              <a:rPr lang="ru-RU" sz="1200" b="1" kern="1200" dirty="0" smtClean="0">
                <a:solidFill>
                  <a:schemeClr val="tx1"/>
                </a:solidFill>
                <a:effectLst/>
                <a:latin typeface="+mn-lt"/>
                <a:ea typeface="+mn-ea"/>
                <a:cs typeface="+mn-cs"/>
              </a:rPr>
              <a:t>                  «Карточный домик»</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Мать, больную истеричную женщину, они (дети) раздражали: «Когда отец возвращался, она жаловалась на детей, и отец, не входя в разбирательство, их наказывал».</a:t>
            </a:r>
          </a:p>
          <a:p>
            <a:r>
              <a:rPr lang="ru-RU" sz="1200" kern="1200" dirty="0" smtClean="0">
                <a:solidFill>
                  <a:schemeClr val="tx1"/>
                </a:solidFill>
                <a:effectLst/>
                <a:latin typeface="+mn-lt"/>
                <a:ea typeface="+mn-ea"/>
                <a:cs typeface="+mn-cs"/>
              </a:rPr>
              <a:t>       Но перебирающий засаленные карты «гимназистик», у которого в кошельке «только пятак», на который «воробья и то не купишь», бывает, временами, и мечтает, как обычные дети:</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Гимназистик на трубе</a:t>
            </a:r>
          </a:p>
          <a:p>
            <a:r>
              <a:rPr lang="ru-RU" sz="1200" kern="1200" dirty="0" smtClean="0">
                <a:solidFill>
                  <a:schemeClr val="tx1"/>
                </a:solidFill>
                <a:effectLst/>
                <a:latin typeface="+mn-lt"/>
                <a:ea typeface="+mn-ea"/>
                <a:cs typeface="+mn-cs"/>
              </a:rPr>
              <a:t>       Жадно выпучил гляделки.</a:t>
            </a:r>
          </a:p>
          <a:p>
            <a:r>
              <a:rPr lang="ru-RU" sz="1200" kern="1200" dirty="0" smtClean="0">
                <a:solidFill>
                  <a:schemeClr val="tx1"/>
                </a:solidFill>
                <a:effectLst/>
                <a:latin typeface="+mn-lt"/>
                <a:ea typeface="+mn-ea"/>
                <a:cs typeface="+mn-cs"/>
              </a:rPr>
              <a:t>       Все бы он унес к себе</a:t>
            </a:r>
          </a:p>
          <a:p>
            <a:r>
              <a:rPr lang="ru-RU" sz="1200" kern="1200" dirty="0" smtClean="0">
                <a:solidFill>
                  <a:schemeClr val="tx1"/>
                </a:solidFill>
                <a:effectLst/>
                <a:latin typeface="+mn-lt"/>
                <a:ea typeface="+mn-ea"/>
                <a:cs typeface="+mn-cs"/>
              </a:rPr>
              <a:t>       От малиновки до белки!</a:t>
            </a:r>
          </a:p>
          <a:p>
            <a:r>
              <a:rPr lang="ru-RU" sz="1200" b="1" kern="1200" dirty="0" smtClean="0">
                <a:solidFill>
                  <a:schemeClr val="tx1"/>
                </a:solidFill>
                <a:effectLst/>
                <a:latin typeface="+mn-lt"/>
                <a:ea typeface="+mn-ea"/>
                <a:cs typeface="+mn-cs"/>
              </a:rPr>
              <a:t>                               «На трубе»</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Но лирический герой – «альтер эго» поэта – даже в самых светлых стихах Черного всегда задумчив и не по-детски серьезен. На маленького Сашу глубокое впечатление оставили не по-детски тяжелые испытания. Это всегда маленький взрослый человек, «глава семейства», хотя бы даже и кукольного:</a:t>
            </a:r>
          </a:p>
          <a:p>
            <a:r>
              <a:rPr lang="ru-RU" sz="1200" kern="1200" dirty="0" smtClean="0">
                <a:solidFill>
                  <a:schemeClr val="tx1"/>
                </a:solidFill>
                <a:effectLst/>
                <a:latin typeface="+mn-lt"/>
                <a:ea typeface="+mn-ea"/>
                <a:cs typeface="+mn-cs"/>
              </a:rPr>
              <a:t>       У бедной куколки грипп:</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Всыплю сквозь дырку в висок</a:t>
            </a:r>
          </a:p>
          <a:p>
            <a:r>
              <a:rPr lang="ru-RU" sz="1200" kern="1200" dirty="0" smtClean="0">
                <a:solidFill>
                  <a:schemeClr val="tx1"/>
                </a:solidFill>
                <a:effectLst/>
                <a:latin typeface="+mn-lt"/>
                <a:ea typeface="+mn-ea"/>
                <a:cs typeface="+mn-cs"/>
              </a:rPr>
              <a:t>       Сухой порошок:</a:t>
            </a:r>
          </a:p>
          <a:p>
            <a:r>
              <a:rPr lang="ru-RU" sz="1200" kern="1200" dirty="0" smtClean="0">
                <a:solidFill>
                  <a:schemeClr val="tx1"/>
                </a:solidFill>
                <a:effectLst/>
                <a:latin typeface="+mn-lt"/>
                <a:ea typeface="+mn-ea"/>
                <a:cs typeface="+mn-cs"/>
              </a:rPr>
              <a:t>       Хинин-</a:t>
            </a:r>
          </a:p>
          <a:p>
            <a:r>
              <a:rPr lang="ru-RU" sz="1200" kern="1200" dirty="0" smtClean="0">
                <a:solidFill>
                  <a:schemeClr val="tx1"/>
                </a:solidFill>
                <a:effectLst/>
                <a:latin typeface="+mn-lt"/>
                <a:ea typeface="+mn-ea"/>
                <a:cs typeface="+mn-cs"/>
              </a:rPr>
              <a:t>       Аспирин-</a:t>
            </a:r>
          </a:p>
          <a:p>
            <a:r>
              <a:rPr lang="ru-RU" sz="1200" kern="1200" dirty="0" smtClean="0">
                <a:solidFill>
                  <a:schemeClr val="tx1"/>
                </a:solidFill>
                <a:effectLst/>
                <a:latin typeface="+mn-lt"/>
                <a:ea typeface="+mn-ea"/>
                <a:cs typeface="+mn-cs"/>
              </a:rPr>
              <a:t>       Антикуклин.</a:t>
            </a:r>
          </a:p>
          <a:p>
            <a:r>
              <a:rPr lang="ru-RU" sz="1200" kern="1200" dirty="0" smtClean="0">
                <a:solidFill>
                  <a:schemeClr val="tx1"/>
                </a:solidFill>
                <a:effectLst/>
                <a:latin typeface="+mn-lt"/>
                <a:ea typeface="+mn-ea"/>
                <a:cs typeface="+mn-cs"/>
              </a:rPr>
              <a:t>       Где наш термометр?</a:t>
            </a:r>
          </a:p>
          <a:p>
            <a:r>
              <a:rPr lang="ru-RU" sz="1200" kern="1200" dirty="0" smtClean="0">
                <a:solidFill>
                  <a:schemeClr val="tx1"/>
                </a:solidFill>
                <a:effectLst/>
                <a:latin typeface="+mn-lt"/>
                <a:ea typeface="+mn-ea"/>
                <a:cs typeface="+mn-cs"/>
              </a:rPr>
              <a:t>       Заперт в буфете.</a:t>
            </a:r>
          </a:p>
          <a:p>
            <a:r>
              <a:rPr lang="ru-RU" sz="1200" kern="1200" dirty="0" smtClean="0">
                <a:solidFill>
                  <a:schemeClr val="tx1"/>
                </a:solidFill>
                <a:effectLst/>
                <a:latin typeface="+mn-lt"/>
                <a:ea typeface="+mn-ea"/>
                <a:cs typeface="+mn-cs"/>
              </a:rPr>
              <a:t>       Поставлю барометр...</a:t>
            </a:r>
          </a:p>
          <a:p>
            <a:r>
              <a:rPr lang="ru-RU" sz="1200" b="1" kern="1200" dirty="0" smtClean="0">
                <a:solidFill>
                  <a:schemeClr val="tx1"/>
                </a:solidFill>
                <a:effectLst/>
                <a:latin typeface="+mn-lt"/>
                <a:ea typeface="+mn-ea"/>
                <a:cs typeface="+mn-cs"/>
              </a:rPr>
              <a:t>                               «Ох, эти дети!»</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Даже играя, девочка уже «по-настоящему» утомлена от «взрослых» забот. Как взрослого человека (давно взрослого) маленького героя томит тоска бытия. Везде – в предметах, камнях, морском берегу – он чувствует призраки бывшей некогда там жизни. Тюфячок говорит мальчику, которому не спится:</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Я набит морской травой,</a:t>
            </a:r>
          </a:p>
          <a:p>
            <a:r>
              <a:rPr lang="ru-RU" sz="1200" kern="1200" dirty="0" smtClean="0">
                <a:solidFill>
                  <a:schemeClr val="tx1"/>
                </a:solidFill>
                <a:effectLst/>
                <a:latin typeface="+mn-lt"/>
                <a:ea typeface="+mn-ea"/>
                <a:cs typeface="+mn-cs"/>
              </a:rPr>
              <a:t>       Но трава была живой:</a:t>
            </a:r>
          </a:p>
          <a:p>
            <a:r>
              <a:rPr lang="ru-RU" sz="1200" kern="1200" dirty="0" smtClean="0">
                <a:solidFill>
                  <a:schemeClr val="tx1"/>
                </a:solidFill>
                <a:effectLst/>
                <a:latin typeface="+mn-lt"/>
                <a:ea typeface="+mn-ea"/>
                <a:cs typeface="+mn-cs"/>
              </a:rPr>
              <a:t>       Колыхалась,</a:t>
            </a:r>
          </a:p>
          <a:p>
            <a:r>
              <a:rPr lang="ru-RU" sz="1200" kern="1200" dirty="0" smtClean="0">
                <a:solidFill>
                  <a:schemeClr val="tx1"/>
                </a:solidFill>
                <a:effectLst/>
                <a:latin typeface="+mn-lt"/>
                <a:ea typeface="+mn-ea"/>
                <a:cs typeface="+mn-cs"/>
              </a:rPr>
              <a:t>       Волновалась</a:t>
            </a:r>
          </a:p>
          <a:p>
            <a:r>
              <a:rPr lang="ru-RU" sz="1200" kern="1200" dirty="0" smtClean="0">
                <a:solidFill>
                  <a:schemeClr val="tx1"/>
                </a:solidFill>
                <a:effectLst/>
                <a:latin typeface="+mn-lt"/>
                <a:ea typeface="+mn-ea"/>
                <a:cs typeface="+mn-cs"/>
              </a:rPr>
              <a:t>       В лад с подводной синевой.</a:t>
            </a:r>
          </a:p>
          <a:p>
            <a:r>
              <a:rPr lang="ru-RU" sz="1200" b="1" kern="1200" dirty="0" smtClean="0">
                <a:solidFill>
                  <a:schemeClr val="tx1"/>
                </a:solidFill>
                <a:effectLst/>
                <a:latin typeface="+mn-lt"/>
                <a:ea typeface="+mn-ea"/>
                <a:cs typeface="+mn-cs"/>
              </a:rPr>
              <a:t>                      «Мальчик не спит»</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Тема природного, врожденного, одиночества становится сквозной. Особенно в «позднем творчестве Саши Черного, – считает один из исследователей, – все чаще в стихах о смысле жизни проскальзывает мысль об одиночестве и конечной печали бытия. Отраду поэт находит в общении с природой», в мире «простых и естественных» вещей. Таковы известные стихи «В пути», «У Эльбы», «Платан» и др.</a:t>
            </a:r>
          </a:p>
          <a:p>
            <a:r>
              <a:rPr lang="ru-RU" sz="1200" kern="1200" dirty="0" smtClean="0">
                <a:solidFill>
                  <a:schemeClr val="tx1"/>
                </a:solidFill>
                <a:effectLst/>
                <a:latin typeface="+mn-lt"/>
                <a:ea typeface="+mn-ea"/>
                <a:cs typeface="+mn-cs"/>
              </a:rPr>
              <a:t>       Трудно (если бы даже это было возможно в принципе) найти какие-либо «доказательства» или свидетельства тому, как в Саше Черном зародилось «светлое» поэтическое мировосприятие, давшее жизнь его лирическому «альтер эго», второму лирическому герою, пребывающему с самого рождения в тени знаменитого мрачного героя «циничного обывателя».</a:t>
            </a:r>
          </a:p>
          <a:p>
            <a:r>
              <a:rPr lang="ru-RU" sz="1200" kern="1200" dirty="0" smtClean="0">
                <a:solidFill>
                  <a:schemeClr val="tx1"/>
                </a:solidFill>
                <a:effectLst/>
                <a:latin typeface="+mn-lt"/>
                <a:ea typeface="+mn-ea"/>
                <a:cs typeface="+mn-cs"/>
              </a:rPr>
              <a:t>       Часто у Черного в наличии двое – взрослый покровитель и ребенок:</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Мы с тобой на столе сидели,</a:t>
            </a:r>
          </a:p>
          <a:p>
            <a:r>
              <a:rPr lang="ru-RU" sz="1200" kern="1200" dirty="0" smtClean="0">
                <a:solidFill>
                  <a:schemeClr val="tx1"/>
                </a:solidFill>
                <a:effectLst/>
                <a:latin typeface="+mn-lt"/>
                <a:ea typeface="+mn-ea"/>
                <a:cs typeface="+mn-cs"/>
              </a:rPr>
              <a:t>       Потому что на стульях скучно...</a:t>
            </a:r>
          </a:p>
          <a:p>
            <a:r>
              <a:rPr lang="ru-RU" sz="1200" kern="1200" dirty="0" smtClean="0">
                <a:solidFill>
                  <a:schemeClr val="tx1"/>
                </a:solidFill>
                <a:effectLst/>
                <a:latin typeface="+mn-lt"/>
                <a:ea typeface="+mn-ea"/>
                <a:cs typeface="+mn-cs"/>
              </a:rPr>
              <a:t>       Но теперь привычная ситуация зеркально отражена: ребенок «спасает» старика, делает маленькое чудо.</a:t>
            </a:r>
          </a:p>
          <a:p>
            <a:r>
              <a:rPr lang="ru-RU" sz="1200" kern="1200" dirty="0" smtClean="0">
                <a:solidFill>
                  <a:schemeClr val="tx1"/>
                </a:solidFill>
                <a:effectLst/>
                <a:latin typeface="+mn-lt"/>
                <a:ea typeface="+mn-ea"/>
                <a:cs typeface="+mn-cs"/>
              </a:rPr>
              <a:t>       Русским чаем его мы согрели,</a:t>
            </a:r>
          </a:p>
          <a:p>
            <a:r>
              <a:rPr lang="ru-RU" sz="1200" kern="1200" dirty="0" smtClean="0">
                <a:solidFill>
                  <a:schemeClr val="tx1"/>
                </a:solidFill>
                <a:effectLst/>
                <a:latin typeface="+mn-lt"/>
                <a:ea typeface="+mn-ea"/>
                <a:cs typeface="+mn-cs"/>
              </a:rPr>
              <a:t>       Угостили борщом и ватрушкой.</a:t>
            </a:r>
          </a:p>
          <a:p>
            <a:r>
              <a:rPr lang="ru-RU" sz="1200" kern="1200" dirty="0" smtClean="0">
                <a:solidFill>
                  <a:schemeClr val="tx1"/>
                </a:solidFill>
                <a:effectLst/>
                <a:latin typeface="+mn-lt"/>
                <a:ea typeface="+mn-ea"/>
                <a:cs typeface="+mn-cs"/>
              </a:rPr>
              <a:t>       Помнишь? Первые тихие трели</a:t>
            </a:r>
          </a:p>
          <a:p>
            <a:r>
              <a:rPr lang="ru-RU" sz="1200" kern="1200" dirty="0" smtClean="0">
                <a:solidFill>
                  <a:schemeClr val="tx1"/>
                </a:solidFill>
                <a:effectLst/>
                <a:latin typeface="+mn-lt"/>
                <a:ea typeface="+mn-ea"/>
                <a:cs typeface="+mn-cs"/>
              </a:rPr>
              <a:t>       Золотистой завились стружкой...</a:t>
            </a:r>
          </a:p>
          <a:p>
            <a:r>
              <a:rPr lang="ru-RU" sz="1200" b="1" kern="1200" dirty="0" smtClean="0">
                <a:solidFill>
                  <a:schemeClr val="tx1"/>
                </a:solidFill>
                <a:effectLst/>
                <a:latin typeface="+mn-lt"/>
                <a:ea typeface="+mn-ea"/>
                <a:cs typeface="+mn-cs"/>
              </a:rPr>
              <a:t>                             «Городская сказка»</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Для Черного, однако, взрослые навсегда остались детьми, постаревшими раньше детства.</a:t>
            </a:r>
          </a:p>
          <a:p>
            <a:r>
              <a:rPr lang="ru-RU" sz="1200" kern="1200" dirty="0" smtClean="0">
                <a:solidFill>
                  <a:schemeClr val="tx1"/>
                </a:solidFill>
                <a:effectLst/>
                <a:latin typeface="+mn-lt"/>
                <a:ea typeface="+mn-ea"/>
                <a:cs typeface="+mn-cs"/>
              </a:rPr>
              <a:t>       Для нас уже нет двадцатого века,</a:t>
            </a:r>
          </a:p>
          <a:p>
            <a:r>
              <a:rPr lang="ru-RU" sz="1200" kern="1200" dirty="0" smtClean="0">
                <a:solidFill>
                  <a:schemeClr val="tx1"/>
                </a:solidFill>
                <a:effectLst/>
                <a:latin typeface="+mn-lt"/>
                <a:ea typeface="+mn-ea"/>
                <a:cs typeface="+mn-cs"/>
              </a:rPr>
              <a:t>       И прошлого нам не жаль:</a:t>
            </a:r>
          </a:p>
          <a:p>
            <a:r>
              <a:rPr lang="ru-RU" sz="1200" kern="1200" dirty="0" smtClean="0">
                <a:solidFill>
                  <a:schemeClr val="tx1"/>
                </a:solidFill>
                <a:effectLst/>
                <a:latin typeface="+mn-lt"/>
                <a:ea typeface="+mn-ea"/>
                <a:cs typeface="+mn-cs"/>
              </a:rPr>
              <a:t>       Мы два Робинзона, мы два человека,</a:t>
            </a:r>
          </a:p>
          <a:p>
            <a:r>
              <a:rPr lang="ru-RU" sz="1200" kern="1200" dirty="0" smtClean="0">
                <a:solidFill>
                  <a:schemeClr val="tx1"/>
                </a:solidFill>
                <a:effectLst/>
                <a:latin typeface="+mn-lt"/>
                <a:ea typeface="+mn-ea"/>
                <a:cs typeface="+mn-cs"/>
              </a:rPr>
              <a:t>       Грызущие тихо миндаль.</a:t>
            </a:r>
          </a:p>
          <a:p>
            <a:r>
              <a:rPr lang="ru-RU" sz="1200" b="1" kern="1200" dirty="0" smtClean="0">
                <a:solidFill>
                  <a:schemeClr val="tx1"/>
                </a:solidFill>
                <a:effectLst/>
                <a:latin typeface="+mn-lt"/>
                <a:ea typeface="+mn-ea"/>
                <a:cs typeface="+mn-cs"/>
              </a:rPr>
              <a:t>                                               «Мой роман»</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Для Саши Черного, очевидно, был свойственен глубокий внутренний разлад. При всей своей цельности всякий поэт – есть некоторый синтез бытия, его квинтэссенция – Черный стал не тем, кем, возможно, хотел либо мог стать. Он мечтал иметь свой тихий уголок в суетливом мире, но волею судьбы стал странником. Он был бродягой – гимназистом, бежавшим в Америку, был почти уголовником для сыскного отдела, предметом «оперативной разработки», наконец – просто эмигрантом, человеком без Родины.</a:t>
            </a:r>
          </a:p>
          <a:p>
            <a:r>
              <a:rPr lang="ru-RU" sz="1200" kern="1200" dirty="0" smtClean="0">
                <a:solidFill>
                  <a:schemeClr val="tx1"/>
                </a:solidFill>
                <a:effectLst/>
                <a:latin typeface="+mn-lt"/>
                <a:ea typeface="+mn-ea"/>
                <a:cs typeface="+mn-cs"/>
              </a:rPr>
              <a:t>       Парадокс Черного – парадокс рано повзрослевшего мальчика, жившего своей особой, одинокой жизнью. Мальчик не играл – заброшенный родными, он не просто скучал без «набивных зайцев», но учился отстраненности. Общался с миром вещей, и их призрачные голоса были теплее, чем слова людей:</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Опустивши худенькие плечи,</a:t>
            </a:r>
          </a:p>
          <a:p>
            <a:r>
              <a:rPr lang="ru-RU" sz="1200" kern="1200" dirty="0" smtClean="0">
                <a:solidFill>
                  <a:schemeClr val="tx1"/>
                </a:solidFill>
                <a:effectLst/>
                <a:latin typeface="+mn-lt"/>
                <a:ea typeface="+mn-ea"/>
                <a:cs typeface="+mn-cs"/>
              </a:rPr>
              <a:t>       Теребишь ты тихо мой мешок</a:t>
            </a:r>
          </a:p>
          <a:p>
            <a:r>
              <a:rPr lang="ru-RU" sz="1200" kern="1200" dirty="0" smtClean="0">
                <a:solidFill>
                  <a:schemeClr val="tx1"/>
                </a:solidFill>
                <a:effectLst/>
                <a:latin typeface="+mn-lt"/>
                <a:ea typeface="+mn-ea"/>
                <a:cs typeface="+mn-cs"/>
              </a:rPr>
              <a:t>       И внимаешь шумной чуждой речи,</a:t>
            </a:r>
          </a:p>
          <a:p>
            <a:r>
              <a:rPr lang="ru-RU" sz="1200" kern="1200" dirty="0" smtClean="0">
                <a:solidFill>
                  <a:schemeClr val="tx1"/>
                </a:solidFill>
                <a:effectLst/>
                <a:latin typeface="+mn-lt"/>
                <a:ea typeface="+mn-ea"/>
                <a:cs typeface="+mn-cs"/>
              </a:rPr>
              <a:t>       Как серьезный, умный старичок.</a:t>
            </a:r>
          </a:p>
          <a:p>
            <a:r>
              <a:rPr lang="ru-RU" sz="1200" kern="1200" dirty="0" smtClean="0">
                <a:solidFill>
                  <a:schemeClr val="tx1"/>
                </a:solidFill>
                <a:effectLst/>
                <a:latin typeface="+mn-lt"/>
                <a:ea typeface="+mn-ea"/>
                <a:cs typeface="+mn-cs"/>
              </a:rPr>
              <a:t>       Ноги здесь, а сердце – там, далече,</a:t>
            </a:r>
          </a:p>
          <a:p>
            <a:r>
              <a:rPr lang="ru-RU" sz="1200" kern="1200" dirty="0" smtClean="0">
                <a:solidFill>
                  <a:schemeClr val="tx1"/>
                </a:solidFill>
                <a:effectLst/>
                <a:latin typeface="+mn-lt"/>
                <a:ea typeface="+mn-ea"/>
                <a:cs typeface="+mn-cs"/>
              </a:rPr>
              <a:t>       Уплывает с тучей на восток.</a:t>
            </a:r>
          </a:p>
          <a:p>
            <a:r>
              <a:rPr lang="ru-RU" sz="1200" b="1" kern="1200" dirty="0" smtClean="0">
                <a:solidFill>
                  <a:schemeClr val="tx1"/>
                </a:solidFill>
                <a:effectLst/>
                <a:latin typeface="+mn-lt"/>
                <a:ea typeface="+mn-ea"/>
                <a:cs typeface="+mn-cs"/>
              </a:rPr>
              <a:t>                                          «С приятелем»</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Мальчик, герой стихотворения, смотрит "на восток", но вряд ли думает он о людях, с которыми он мог быть связан ранее. Двое – мальчик и его собеседник – эмигранты:</a:t>
            </a:r>
          </a:p>
          <a:p>
            <a:r>
              <a:rPr lang="ru-RU" sz="1200" kern="1200" dirty="0" smtClean="0">
                <a:solidFill>
                  <a:schemeClr val="tx1"/>
                </a:solidFill>
                <a:effectLst/>
                <a:latin typeface="+mn-lt"/>
                <a:ea typeface="+mn-ea"/>
                <a:cs typeface="+mn-cs"/>
              </a:rPr>
              <a:t>       Мы с тобой два знатных иностранца:</a:t>
            </a:r>
          </a:p>
          <a:p>
            <a:r>
              <a:rPr lang="ru-RU" sz="1200" kern="1200" dirty="0" smtClean="0">
                <a:solidFill>
                  <a:schemeClr val="tx1"/>
                </a:solidFill>
                <a:effectLst/>
                <a:latin typeface="+mn-lt"/>
                <a:ea typeface="+mn-ea"/>
                <a:cs typeface="+mn-cs"/>
              </a:rPr>
              <a:t>       В серых куртках, в стоптанных туфлях.</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Один из них – взрослый – «отравлен темным русским ядом», Россия для него была «домом», с ней связано что-то из «человеческих» воспоминаний. Он уже не может так же просто и отрешенно, подобно мальчику, думать о России как о «рябине среди межей». Мальчик – характерный для Черного образ странника, но странника просто воспринимающего жизнь природы как подлинную и потому не отягощенного ничем кроме естественной природной тоски. Этот мальчик – тоска самого поэта по возможному, но не состоявшемуся для него «природному», безболезненному и беспечальному существованию. Образ этого мальчика для Черного стал символом «вечного покоя», аналогом булгаковской мечте об отдохновении «мастера».</a:t>
            </a:r>
          </a:p>
          <a:p>
            <a:r>
              <a:rPr lang="ru-RU" sz="1200" kern="1200" dirty="0" smtClean="0">
                <a:solidFill>
                  <a:schemeClr val="tx1"/>
                </a:solidFill>
                <a:effectLst/>
                <a:latin typeface="+mn-lt"/>
                <a:ea typeface="+mn-ea"/>
                <a:cs typeface="+mn-cs"/>
              </a:rPr>
              <a:t>       Путник в обширной малозаселенной стране невольно приобщается к пантеистическому, дионисийскому началу. С этим связана огромная сила русской хоровой песни и пляски. Русские люди склонны «к оргиям с хороводами» – говорит философ. Но странник вдвойне приобщается к жизни природного материала, его охватывает природная грусть. Он уже с трудом долго остается на оседлом месте и ему все труднее долго общаться с людьми.</a:t>
            </a:r>
          </a:p>
          <a:p>
            <a:r>
              <a:rPr lang="ru-RU" sz="1200" kern="1200" dirty="0" smtClean="0">
                <a:solidFill>
                  <a:schemeClr val="tx1"/>
                </a:solidFill>
                <a:effectLst/>
                <a:latin typeface="+mn-lt"/>
                <a:ea typeface="+mn-ea"/>
                <a:cs typeface="+mn-cs"/>
              </a:rPr>
              <a:t>       Пантеистическая философия представляет природные стихии как непосредственно определяющие жизнь человека. А. Куприн тонко подметил пантеистическую глубинную подоснову творчества поэта, свойственное ему «интимное, безыскусственное понимание чудес природы: детей, зверей, цветов».</a:t>
            </a:r>
          </a:p>
          <a:p>
            <a:r>
              <a:rPr lang="ru-RU" sz="1200" kern="1200" dirty="0" smtClean="0">
                <a:solidFill>
                  <a:schemeClr val="tx1"/>
                </a:solidFill>
                <a:effectLst/>
                <a:latin typeface="+mn-lt"/>
                <a:ea typeface="+mn-ea"/>
                <a:cs typeface="+mn-cs"/>
              </a:rPr>
              <a:t>       Но Саша Черный как раз был уже «отравлен Россией»: у него когда-то, в детстве, был и свой дом, и своя семья, он слишком вникал в проблемы людей, «общества».</a:t>
            </a:r>
          </a:p>
          <a:p>
            <a:r>
              <a:rPr lang="ru-RU" sz="1200" kern="1200" dirty="0" smtClean="0">
                <a:solidFill>
                  <a:schemeClr val="tx1"/>
                </a:solidFill>
                <a:effectLst/>
                <a:latin typeface="+mn-lt"/>
                <a:ea typeface="+mn-ea"/>
                <a:cs typeface="+mn-cs"/>
              </a:rPr>
              <a:t>       Гимназист Александр Гликберг был выброшен из жизни, из мира людей. Саша Черный хотел уже выйти из него сам. В Берлине и Париже Черный понял, что «ветка рябины» для него еще не Россия. «Моей России больше не существует», – признался поэт. У него не получилось быть природным человеком. Черный остался скучающим на острове Робинзоном. Как сказал К.И. Чуковский, два мотива – тоска по утраченной родине и нежная любовь к миру детства – определили тональность последнего этапа творчества поэта.</a:t>
            </a:r>
          </a:p>
          <a:p>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Недетский подтекст «детских» стихотворений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У Саши Черного как детского поэта творчество, предназначенное для детей, это поиски не только нового слушателя, способного понять и принять, но и – главное – выстраивание себя, поиски в себе новой личности. Для других поэтов, может быть, это прежде всего простая, как арифметика, коммуникация, или даже информирование (как вариант, обучение) в рифму.</a:t>
            </a:r>
          </a:p>
          <a:p>
            <a:r>
              <a:rPr lang="ru-RU" sz="1200" kern="1200" dirty="0" smtClean="0">
                <a:solidFill>
                  <a:schemeClr val="tx1"/>
                </a:solidFill>
                <a:effectLst/>
                <a:latin typeface="+mn-lt"/>
                <a:ea typeface="+mn-ea"/>
                <a:cs typeface="+mn-cs"/>
              </a:rPr>
              <a:t>       Саша Черный пишет о «Трубочисте» (1918): «Я хотел немного приоткрыть дверь в таинственную жизнь трубочиста: немного показывать трубочиста за его работой в добром освещении. Сказать просто, что он не страшный, – мало. Ребёнок не поверит».</a:t>
            </a:r>
          </a:p>
          <a:p>
            <a:r>
              <a:rPr lang="ru-RU" sz="1200" kern="1200" dirty="0" smtClean="0">
                <a:solidFill>
                  <a:schemeClr val="tx1"/>
                </a:solidFill>
                <a:effectLst/>
                <a:latin typeface="+mn-lt"/>
                <a:ea typeface="+mn-ea"/>
                <a:cs typeface="+mn-cs"/>
              </a:rPr>
              <a:t>       Для кого-то подтекст, скрытый смысл стихотворения будет заключаться в несбыточности возвышенных мечтаний – у каждого разгадка текста своя. Главное – читатель может использовать свой опыт, обогащенный другим поэтическим текстом, для восприятия стихотворения, достигая при этом умения понимать неоднозначный художественный текст.</a:t>
            </a:r>
          </a:p>
          <a:p>
            <a:r>
              <a:rPr lang="ru-RU" sz="1200" kern="1200" dirty="0" smtClean="0">
                <a:solidFill>
                  <a:schemeClr val="tx1"/>
                </a:solidFill>
                <a:effectLst/>
                <a:latin typeface="+mn-lt"/>
                <a:ea typeface="+mn-ea"/>
                <a:cs typeface="+mn-cs"/>
              </a:rPr>
              <a:t>       Таким образом, вызванная одним поэтическим текстом совокупность «видимого», «переживаемого», «изображаемого» и «ассоциируемого» дополняется в сознании читателя образным впечатлением, уже заложенным другим текстом. Благодаря этому усиливается эстетическое переживание читателя, углубляется его понимание отношения автора к предмету изображения, активизируется способность оценивать и комментировать текст, а значит, формируется способность к сотворчеству.</a:t>
            </a:r>
          </a:p>
          <a:p>
            <a:r>
              <a:rPr lang="ru-RU" sz="1200" kern="1200" dirty="0" smtClean="0">
                <a:solidFill>
                  <a:schemeClr val="tx1"/>
                </a:solidFill>
                <a:effectLst/>
                <a:latin typeface="+mn-lt"/>
                <a:ea typeface="+mn-ea"/>
                <a:cs typeface="+mn-cs"/>
              </a:rPr>
              <a:t>       Итак, стихотворение можно рассматривать как единицу акта художественной коммуникации «автор – текст – читатель», в котором все предопределено образом ребенка-читателя. Особенности детского восприятия поэтического текста косвенно влияют и на организацию всех элементов структуры и семантики стихотворения. Детскость восприятия является органическим признаком произведения и живет в отраженном мироощущении в такой же мере, как в лексике, синтаксисе, ритмике и строфике.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Это можно проиллюстрировать на нескольких уровнях организации стихотворений.</a:t>
            </a:r>
          </a:p>
          <a:p>
            <a:r>
              <a:rPr lang="ru-RU" sz="1200" kern="1200" dirty="0" smtClean="0">
                <a:solidFill>
                  <a:schemeClr val="tx1"/>
                </a:solidFill>
                <a:effectLst/>
                <a:latin typeface="+mn-lt"/>
                <a:ea typeface="+mn-ea"/>
                <a:cs typeface="+mn-cs"/>
              </a:rPr>
              <a:t>       Фонетические единицы в определенной степени участвуют в выражении смысла произведения. Поэтому организация звукового уровня текстов детской поэзии обычно рассчитана на то, чтобы пробудить в ребенке душевный отклик. Поэт, пишущий для детей, должен иметь в виду, что ребенок воспринимает стихотворение, как и весь окружающий его мир, физиологически активнее, чем взрослый. Вероятно, поэтому для детской поэзии характерна достаточно большая звуковая плотность, обеспечиваемая сходством звуков консонантного и вокалического типов, и повтор звуковых элементов (и в пределах одного слова, и в пределах строки, и в пределах целого текста). Наверное, особый отбор слов, которые своим звучанием способствуют образной передаче мысли, характерен для детской поэзии потому, что ее адресату свойствен синкретизм восприятия, когда чуть ли не все органы чувств ребенка задействуются в процессе чтения или слушания стихотворения.</a:t>
            </a:r>
          </a:p>
          <a:p>
            <a:r>
              <a:rPr lang="ru-RU" sz="1200" kern="1200" dirty="0" smtClean="0">
                <a:solidFill>
                  <a:schemeClr val="tx1"/>
                </a:solidFill>
                <a:effectLst/>
                <a:latin typeface="+mn-lt"/>
                <a:ea typeface="+mn-ea"/>
                <a:cs typeface="+mn-cs"/>
              </a:rPr>
              <a:t>       Отдельные группы созвучий, располагающиеся в пределах строки, создают более тесную смысловую связь между словами. Звуковой рисунок способствует появлению в воображении соответствующей картины, причем в некоторых строках повтор звуковых элементов организован так, что последующее слово, содержащее сходные элементы, как бы обогащает эту картину. Не случайно такие слова имеют переносный смысл; они словно усиливают впечатление от картины пурги (делают ее не только зримой, но и слышимой).</a:t>
            </a:r>
          </a:p>
          <a:p>
            <a:r>
              <a:rPr lang="ru-RU" sz="1200" kern="1200" dirty="0" smtClean="0">
                <a:solidFill>
                  <a:schemeClr val="tx1"/>
                </a:solidFill>
                <a:effectLst/>
                <a:latin typeface="+mn-lt"/>
                <a:ea typeface="+mn-ea"/>
                <a:cs typeface="+mn-cs"/>
              </a:rPr>
              <a:t>       На наш взгляд, и предназначение, и ценность поэзии для детей состоит, в частности, в том, что она способна производить в сознании ребенка резкий смысловой сдвиг, когда, казалось бы, далекие друг от друга понятия сближаются, и в этом сближении дети узнают похожий на свой, свежий взгляд на мир. В детских стихах нередко используется способ выражения душевного состояния через изображение природы: природа наделяется чувствами живого существа. Это неотъемлемое свойство лирики. В детской поэзии этот прием выступает как средство постижения мира природы и всей окружающей ребенка жизни. Ведь для детей искусство – второй мир. Грань между ним и реальной действительностью стирается в силу особенностей детского восприятия. Сопереживание как следствие проникновения ребенка в суть авторского замысла возникает только в том случае, если читатель верит автору.</a:t>
            </a:r>
          </a:p>
          <a:p>
            <a:r>
              <a:rPr lang="ru-RU" sz="1200" kern="1200" dirty="0" smtClean="0">
                <a:solidFill>
                  <a:schemeClr val="tx1"/>
                </a:solidFill>
                <a:effectLst/>
                <a:latin typeface="+mn-lt"/>
                <a:ea typeface="+mn-ea"/>
                <a:cs typeface="+mn-cs"/>
              </a:rPr>
              <a:t>       Саша Черный настолько близко понимает природу детского восприятия жизни, что буквально передаёт путь восхождения ребёнка «от конкретного к абстрактному», от перечня предметов до осмысления их свойств: «В будках куклы и баранки, Чижики, цветы; Золотые рыбки в банке Разевают рты».</a:t>
            </a:r>
          </a:p>
          <a:p>
            <a:r>
              <a:rPr lang="ru-RU" sz="1200" kern="1200" dirty="0" smtClean="0">
                <a:solidFill>
                  <a:schemeClr val="tx1"/>
                </a:solidFill>
                <a:effectLst/>
                <a:latin typeface="+mn-lt"/>
                <a:ea typeface="+mn-ea"/>
                <a:cs typeface="+mn-cs"/>
              </a:rPr>
              <a:t>Исследователь считает, что в заключительном стихотворении книги выражена мысль поэта о «соборном разрешении всех главных проблем». «Вообще: почему так любят его стихи и рассказы дети: в нем самом, в его природе было что-то близкое детям».</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 Видимо, если Саша Черный настолько близок детям и сейчас, то – очень возможно – детям не хватает именно такой природной близости маленькому читателю.</a:t>
            </a:r>
          </a:p>
          <a:p>
            <a:r>
              <a:rPr lang="ru-RU" sz="1200" kern="1200" dirty="0" smtClean="0">
                <a:solidFill>
                  <a:schemeClr val="tx1"/>
                </a:solidFill>
                <a:effectLst/>
                <a:latin typeface="+mn-lt"/>
                <a:ea typeface="+mn-ea"/>
                <a:cs typeface="+mn-cs"/>
              </a:rPr>
              <a:t>       Итак, современное детское чтение оказывается невозможным без включения в его круг достижений русской и зарубежной детской литературы, какими бы одиозными в своё время ярлыками они ни награждались. Если поэт нашёл верное слово и нужную интонацию, то его творения никогда не будут скучны, не нужны маленьким читателям.</a:t>
            </a:r>
          </a:p>
          <a:p>
            <a:r>
              <a:rPr lang="ru-RU" sz="1200" kern="1200" dirty="0" smtClean="0">
                <a:solidFill>
                  <a:schemeClr val="tx1"/>
                </a:solidFill>
                <a:effectLst/>
                <a:latin typeface="+mn-lt"/>
                <a:ea typeface="+mn-ea"/>
                <a:cs typeface="+mn-cs"/>
              </a:rPr>
              <a:t>       В случае с Сашей Черным сказалось то обстоятельство, что волею судьбы его творчество стало доступным массовому российскому читателю через долгое время после его кончины. Поэт, живший настоящим, утратил русского читателя при жизни. «Вторая жизнь» Саши Черного будет долгой.</a:t>
            </a:r>
          </a:p>
          <a:p>
            <a:r>
              <a:rPr lang="ru-RU" sz="1200" kern="1200" dirty="0" smtClean="0">
                <a:solidFill>
                  <a:schemeClr val="tx1"/>
                </a:solidFill>
                <a:effectLst/>
                <a:latin typeface="+mn-lt"/>
                <a:ea typeface="+mn-ea"/>
                <a:cs typeface="+mn-cs"/>
              </a:rPr>
              <a:t>       Можно сказать, что «Детский остров» Саши Черного является символом всей русской детской литературы: ведь, с другой стороны, не только художник «спасается» на этом острове, а и дети воспринимают своё «детство» (состояние детства) как пребывание на острове, охраняющем их от взрослых.</a:t>
            </a:r>
          </a:p>
          <a:p>
            <a:r>
              <a:rPr lang="ru-RU" sz="1200" kern="1200" dirty="0" smtClean="0">
                <a:solidFill>
                  <a:schemeClr val="tx1"/>
                </a:solidFill>
                <a:effectLst/>
                <a:latin typeface="+mn-lt"/>
                <a:ea typeface="+mn-ea"/>
                <a:cs typeface="+mn-cs"/>
              </a:rPr>
              <a:t>Мотивы сборника «Детский остров»: радостное и острое переживание единственности бытия, выявление множественности и неисчислимости мира, насыщенного вещами, нахождение рядом с собой многих и многих субъектов действования – вплоть до букашек, зверьков и оживающих предметов, одиночество обиженного ребёнка.</a:t>
            </a:r>
          </a:p>
          <a:p>
            <a:r>
              <a:rPr lang="ru-RU" sz="1200" kern="1200" dirty="0" smtClean="0">
                <a:solidFill>
                  <a:schemeClr val="tx1"/>
                </a:solidFill>
                <a:effectLst/>
                <a:latin typeface="+mn-lt"/>
                <a:ea typeface="+mn-ea"/>
                <a:cs typeface="+mn-cs"/>
              </a:rPr>
              <a:t>       Выявляется структура сборника, в котором центральным становится образ «большого ребенка», «дитяти, умудренного опытом сотен тысяч прожитых лет и дней», – поэта. Композиционно вокруг этого образа выстраиваются образы окруживших его детишек. Следующий круг – обступившие поэта и детей-слушателей звери, птицы, насекомые, словом, всякая живность, включая и растения, и деревья. Сюда же примыкает высокое небо и близкая добрая земля.</a:t>
            </a:r>
          </a:p>
          <a:p>
            <a:r>
              <a:rPr lang="ru-RU" sz="1200" kern="1200" dirty="0" smtClean="0">
                <a:solidFill>
                  <a:schemeClr val="tx1"/>
                </a:solidFill>
                <a:effectLst/>
                <a:latin typeface="+mn-lt"/>
                <a:ea typeface="+mn-ea"/>
                <a:cs typeface="+mn-cs"/>
              </a:rPr>
              <a:t>Своеобразие художественного мира «Детского острова» состоит в одновременности сосуществования и взаимообращённости поэта, его адресатов, персонажей художественного мира и объединяющем одушевлении всего сущего на земле.</a:t>
            </a:r>
          </a:p>
          <a:p>
            <a:r>
              <a:rPr lang="ru-RU" sz="1200" kern="1200" dirty="0" smtClean="0">
                <a:solidFill>
                  <a:schemeClr val="tx1"/>
                </a:solidFill>
                <a:effectLst/>
                <a:latin typeface="+mn-lt"/>
                <a:ea typeface="+mn-ea"/>
                <a:cs typeface="+mn-cs"/>
              </a:rPr>
              <a:t>       А. С. Иванов пишет о «Детском острове»: «лучшая из книжек Саши Черного для детей, ставшая вехой не только в его творческой эволюции, но и этапным явлением в истории развития отечественной детской литературы».</a:t>
            </a:r>
          </a:p>
          <a:p>
            <a:r>
              <a:rPr lang="ru-RU" sz="1200" kern="1200" dirty="0" smtClean="0">
                <a:solidFill>
                  <a:schemeClr val="tx1"/>
                </a:solidFill>
                <a:effectLst/>
                <a:latin typeface="+mn-lt"/>
                <a:ea typeface="+mn-ea"/>
                <a:cs typeface="+mn-cs"/>
              </a:rPr>
              <a:t>       Вряд ли стоит сейчас объяснять, какое место в русской детской литературе занимает Саша Черный, и доказывать его значение, но, к сожалению, выросло не одно поколение детей, не знакомых с его творчеством. Эмиграция лишила его русских читателей, его имя оказалось под запретом на долгие годы.</a:t>
            </a:r>
          </a:p>
          <a:p>
            <a:endParaRPr lang="ru-RU" sz="1200" kern="1200" dirty="0" smtClean="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7D4CB4BF-8C27-4C13-A147-AC052E6F5E16}" type="slidenum">
              <a:rPr lang="ru-RU" smtClean="0"/>
              <a:t>10</a:t>
            </a:fld>
            <a:endParaRPr lang="ru-RU"/>
          </a:p>
        </p:txBody>
      </p:sp>
    </p:spTree>
    <p:extLst>
      <p:ext uri="{BB962C8B-B14F-4D97-AF65-F5344CB8AC3E}">
        <p14:creationId xmlns:p14="http://schemas.microsoft.com/office/powerpoint/2010/main" val="2726313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r>
              <a:rPr lang="ru-RU" sz="1200" i="0" dirty="0" smtClean="0">
                <a:latin typeface="Century Schoolbook" panose="02040604050505020304" pitchFamily="18" charset="0"/>
              </a:rPr>
              <a:t>Лучшие свои произведения для детей он написал в эмиграции.  Саша Чёрный жил в Литве, Берлине, Риме, затем обосновался в Париже. </a:t>
            </a:r>
            <a:r>
              <a:rPr lang="ru-RU" sz="1200" i="0" baseline="0" dirty="0" smtClean="0">
                <a:latin typeface="Century Schoolbook" panose="02040604050505020304" pitchFamily="18" charset="0"/>
              </a:rPr>
              <a:t> </a:t>
            </a:r>
            <a:r>
              <a:rPr lang="ru-RU" sz="1200" kern="1200" dirty="0" smtClean="0">
                <a:solidFill>
                  <a:schemeClr val="tx1"/>
                </a:solidFill>
                <a:effectLst/>
                <a:latin typeface="+mn-lt"/>
                <a:ea typeface="+mn-ea"/>
                <a:cs typeface="+mn-cs"/>
              </a:rPr>
              <a:t>В Париже</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он создал «Дневник фокса Микки» (1927), «Кошачью санаторию» (1928), повесть «Чудесное лето» (1929), «Солдатские сказки» (1933) и другие. Детскую прозу Саши Чёрного отличает серьезный подход: автор не заигрывает с читателем, не заискивает перед ним, «не опускается» до уровня ребенка, а «поднимается» до него. </a:t>
            </a:r>
            <a:r>
              <a:rPr lang="ru-RU" dirty="0" smtClean="0"/>
              <a:t>И дети оценили искреннюю «взрослую» интонацию писателя. Плюс сам псевдоним – «Саша» – как бы ставил автора на одну ступеньку с юными читателями, и дети были в восторге, сразу же чувствуя расположение к писателю «с детским именем». По этой причине некоторым читателям стихи Саши Чёрного кажутся «недетскими». Как правило, так рассуждают взрослые. Дети же с восторгом включаются в словесную игру, которую предлагает поэт, с удовольствием читая и перечитывая его стихи. </a:t>
            </a:r>
          </a:p>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t>       Когда никого нет дома</a:t>
            </a:r>
          </a:p>
          <a:p>
            <a:pPr marL="0" marR="0" indent="0" algn="l" defTabSz="914400" rtl="0" eaLnBrk="1" fontAlgn="auto" latinLnBrk="0" hangingPunct="1">
              <a:lnSpc>
                <a:spcPct val="100000"/>
              </a:lnSpc>
              <a:spcBef>
                <a:spcPts val="0"/>
              </a:spcBef>
              <a:spcAft>
                <a:spcPts val="0"/>
              </a:spcAft>
              <a:buClrTx/>
              <a:buSzTx/>
              <a:buFontTx/>
              <a:buNone/>
              <a:tabLst/>
              <a:defRPr/>
            </a:pPr>
            <a:r>
              <a:rPr lang="ru-RU" b="0" dirty="0" smtClean="0"/>
              <a:t>       Поэтический сборник Саши Чёрного, в который вошли тридцать стихотворений о детях и для детей. Здесь есть как любимые «Приставалка» и «Про Катюшу», так и менее известные «Два утенка», «В раю» и другие.</a:t>
            </a:r>
          </a:p>
          <a:p>
            <a:pPr marL="0" marR="0" indent="0" algn="l" defTabSz="914400" rtl="0" eaLnBrk="1" fontAlgn="auto" latinLnBrk="0" hangingPunct="1">
              <a:lnSpc>
                <a:spcPct val="100000"/>
              </a:lnSpc>
              <a:spcBef>
                <a:spcPts val="0"/>
              </a:spcBef>
              <a:spcAft>
                <a:spcPts val="0"/>
              </a:spcAft>
              <a:buClrTx/>
              <a:buSzTx/>
              <a:buFontTx/>
              <a:buNone/>
              <a:tabLst/>
              <a:defRPr/>
            </a:pPr>
            <a:r>
              <a:rPr lang="ru-RU" b="0" dirty="0" smtClean="0"/>
              <a:t>       Веселые, жизнерадостные стихи находят отражение в изумительных иллюстрациях Анатолия Елисеева. Художник создавал рисунки к детской поэзии Саши Чёрного в течение многих лет. Но отдельным изданием книга поэта с иллюстрациями Елисеева впервые вышла в издательстве ЭНАС-КНИГА.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Кошачья санатория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Иногда самый лучший санаторий может оказаться тюрьмой. Свободолюбивый кот Бэппо – коренной житель Рима – именно так чувствует себя на кошачьей свалке. Скучная сытая жизнь не для нашего героя, и Бэппо устраивает побег. Он понимает, что минута на свободе стоит несоизмеримо больше, чем час взаперти.</a:t>
            </a:r>
          </a:p>
          <a:p>
            <a:r>
              <a:rPr lang="ru-RU" sz="1200" kern="1200" dirty="0" smtClean="0">
                <a:solidFill>
                  <a:schemeClr val="tx1"/>
                </a:solidFill>
                <a:effectLst/>
                <a:latin typeface="+mn-lt"/>
                <a:ea typeface="+mn-ea"/>
                <a:cs typeface="+mn-cs"/>
              </a:rPr>
              <a:t>       Маленькая </a:t>
            </a:r>
            <a:r>
              <a:rPr lang="ru-RU" sz="1200" b="1" kern="1200" dirty="0" smtClean="0">
                <a:solidFill>
                  <a:schemeClr val="tx1"/>
                </a:solidFill>
                <a:effectLst/>
                <a:latin typeface="+mn-lt"/>
                <a:ea typeface="+mn-ea"/>
                <a:cs typeface="+mn-cs"/>
              </a:rPr>
              <a:t>повесть «Кошачья санатория» (1924, отд. изд. – 1928) </a:t>
            </a:r>
            <a:r>
              <a:rPr lang="ru-RU" sz="1200" kern="1200" dirty="0" smtClean="0">
                <a:solidFill>
                  <a:schemeClr val="tx1"/>
                </a:solidFill>
                <a:effectLst/>
                <a:latin typeface="+mn-lt"/>
                <a:ea typeface="+mn-ea"/>
                <a:cs typeface="+mn-cs"/>
              </a:rPr>
              <a:t>написана уже по эмигрантским впечатлениям. Действие ее происходит в Риме, где тогда проживал автор, а героями являются бродячие кошки. Успех этого произведения у детей обусловлен тем, что, во-первых, в виде кошек здесь ярко изображаются узнаваемые человеческие типы, снабженные яркими речевыми характеристиками. К тому же автор проявляет тонкое знание кошачьих повадок. Все это приводит к тому, что читатель-ребенок от души сочувствует приключениям энергичного и свободолюбивого кота Бэппо.</a:t>
            </a:r>
          </a:p>
          <a:p>
            <a:r>
              <a:rPr lang="ru-RU" sz="1200" kern="1200" dirty="0" smtClean="0">
                <a:solidFill>
                  <a:schemeClr val="tx1"/>
                </a:solidFill>
                <a:effectLst/>
                <a:latin typeface="+mn-lt"/>
                <a:ea typeface="+mn-ea"/>
                <a:cs typeface="+mn-cs"/>
              </a:rPr>
              <a:t>       Однако повесть содержит еще и очевидный лишь для взрослого читателя аллегорический смысл. Организованный на деньги сердобольной богатой американки приют для бродячих животных и есть аллегория человеческого сообщества – русской эмиграции. Жизнь здесь размеренная, безопасная и сытая. Правда, есть в ней и карикатурная, но от этого не менее строгая иерархия, и определенные правила поведения. Большинство смирилось с этой искусственной жизнью и только доживают свой сытый век, предаваясь воспоминаниям:</a:t>
            </a:r>
          </a:p>
          <a:p>
            <a:r>
              <a:rPr lang="ru-RU" sz="1200" kern="1200" dirty="0" smtClean="0">
                <a:solidFill>
                  <a:schemeClr val="tx1"/>
                </a:solidFill>
                <a:effectLst/>
                <a:latin typeface="+mn-lt"/>
                <a:ea typeface="+mn-ea"/>
                <a:cs typeface="+mn-cs"/>
              </a:rPr>
              <a:t>       «- А вы заметили, – нарушая тягостную паузу, сказал белый, пушистый, словно пушок для пудры, кот... – Вы заметили, у нас завелись здесь полевые мыши.</a:t>
            </a:r>
          </a:p>
          <a:p>
            <a:r>
              <a:rPr lang="ru-RU" sz="1200" kern="1200" dirty="0" smtClean="0">
                <a:solidFill>
                  <a:schemeClr val="tx1"/>
                </a:solidFill>
                <a:effectLst/>
                <a:latin typeface="+mn-lt"/>
                <a:ea typeface="+mn-ea"/>
                <a:cs typeface="+mn-cs"/>
              </a:rPr>
              <a:t>       - Полевые? – переспросила желто-бурая молодая кошка, приоткрыв левый глаз. – Как же, знаю...</a:t>
            </a:r>
          </a:p>
          <a:p>
            <a:r>
              <a:rPr lang="ru-RU" sz="1200" kern="1200" dirty="0" smtClean="0">
                <a:solidFill>
                  <a:schemeClr val="tx1"/>
                </a:solidFill>
                <a:effectLst/>
                <a:latin typeface="+mn-lt"/>
                <a:ea typeface="+mn-ea"/>
                <a:cs typeface="+mn-cs"/>
              </a:rPr>
              <a:t>       - Коричневые шубки, брюшко посветлее... Уморительные. Когда я жила на вилле Торлония, – с гордостью протянула она, – там у нас их было невыносимо много... Садовник наш все, бывало, бранился: они ему какие-то гадости натворили в оранжерее. И все на меня ворчал... Не буду же я каких-то полевых мышей ловить. Фи. Я, которую кормили каждый день сливками и голубиными крылышками...».</a:t>
            </a:r>
          </a:p>
          <a:p>
            <a:r>
              <a:rPr lang="ru-RU" sz="1200" kern="1200" dirty="0" smtClean="0">
                <a:solidFill>
                  <a:schemeClr val="tx1"/>
                </a:solidFill>
                <a:effectLst/>
                <a:latin typeface="+mn-lt"/>
                <a:ea typeface="+mn-ea"/>
                <a:cs typeface="+mn-cs"/>
              </a:rPr>
              <a:t>       Главный герой повести ощущает эту сытую жизнь как неполноценную, жизнь вполсилы, и задумывает побег. В финале повести он идет навстречу, быть может, тяготам и опасностям, но это будет самостоятельная, трудовая жизнь, в которой он найдет главное – независимость.</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Несерьезные истории </a:t>
            </a: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Сборник включает в себя шесть рассказов Михаила Зощенко и восемь – Саши Чёрного.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Герои рассказов – дети. Самые разные: мальчики и девочки, послушные и не очень, из богатых семей и из бедных, умные и глупые. С ними постоянно что-то случается! Мальчик Дима из рассказа «Патентованная краска» выкрасил кота в лиловый цвет, дети из рассказа «Буйабес» узнали рецепт буйабеса и приготовили для родителей это удивительное блюдо, Люся рассказала дедушке Крылову, как правильно писать басни, а Миша из рассказа «Счастливый карп» запустил в ванную карпа. Рассказы адресованы самой широкой аудитории. Дошкольников удивят и повеселят нестандартные сюжетные ходы, а ребята постарше смогут оценить авторскую иронию и юмор.</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Чудесное лето</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Повесть написана во Франции за несколько лет до смерти писателя. Главный герой – русский мальчик-эмигрант Игорь. Вместе с родителями он уехал в Болгарию, в Берлин, а затем в Париж, где семья и решила обосноваться. С одной стороны, Игорю нравится Франция, но с другой – он не знает языка, поэтому не может найти друзей и чувствует себя одиноко. Все меняется, когда мальчика приглашает к себе в гости друг отца Альфонс Павлович. Лето, проведенное мальчиком во французской провинции, становится волшебным летом детства, по-настоящему чудесным и запоминающимся. У Игоря появятся новые друзья, а кроме всего прочего он встретит своих бывших соотечественников и услышит их драматические истории о жизни в России. Добрая повесть, написанная с невероятной любовью к России. </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b="1" dirty="0"/>
          </a:p>
        </p:txBody>
      </p:sp>
      <p:sp>
        <p:nvSpPr>
          <p:cNvPr id="4" name="Номер слайда 3"/>
          <p:cNvSpPr>
            <a:spLocks noGrp="1"/>
          </p:cNvSpPr>
          <p:nvPr>
            <p:ph type="sldNum" sz="quarter" idx="10"/>
          </p:nvPr>
        </p:nvSpPr>
        <p:spPr/>
        <p:txBody>
          <a:bodyPr/>
          <a:lstStyle/>
          <a:p>
            <a:fld id="{7D4CB4BF-8C27-4C13-A147-AC052E6F5E16}" type="slidenum">
              <a:rPr lang="ru-RU" smtClean="0"/>
              <a:t>11</a:t>
            </a:fld>
            <a:endParaRPr lang="ru-RU"/>
          </a:p>
        </p:txBody>
      </p:sp>
    </p:spTree>
    <p:extLst>
      <p:ext uri="{BB962C8B-B14F-4D97-AF65-F5344CB8AC3E}">
        <p14:creationId xmlns:p14="http://schemas.microsoft.com/office/powerpoint/2010/main" val="3617967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Композиционные и жанрово-стилевые особенности</a:t>
            </a:r>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«Дневника фокса Микки»</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Самым удачным произведением для детей эмигрантского периода Саши Черного стала повесть «Дневник фокса Микки» (1927), свидетельствовавшая уже о вживании россиян в чуждую среду зарубежья. Перед читателем проходят несколько бытовых эпизодов из жизни рядовой семьи русских эмигрантов во Франции. Привлекательно то, что повесть написана в форме дневника собаки. Обычно в качестве литературных предшественников героя повести называют Холстомера Л.Н. Толстого или Каштанку А.П. Чехова, что не совсем верно. Животное как автор дневника изображено, пожалуй, лишь Э.Т.А. Гофманом в романе «Житейские воззрения кота Мурра», но он был написан еще в 1822 г. и никогда не входил в круг детского чтения.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Знаменитая </a:t>
            </a:r>
            <a:r>
              <a:rPr lang="ru-RU" sz="1200" b="1" kern="1200" dirty="0" smtClean="0">
                <a:solidFill>
                  <a:schemeClr val="tx1"/>
                </a:solidFill>
                <a:effectLst/>
                <a:latin typeface="+mn-lt"/>
                <a:ea typeface="+mn-ea"/>
                <a:cs typeface="+mn-cs"/>
              </a:rPr>
              <a:t>повесть «Дневники фокса Микки» </a:t>
            </a:r>
            <a:r>
              <a:rPr lang="ru-RU" sz="1200" kern="1200" dirty="0" smtClean="0">
                <a:solidFill>
                  <a:schemeClr val="tx1"/>
                </a:solidFill>
                <a:effectLst/>
                <a:latin typeface="+mn-lt"/>
                <a:ea typeface="+mn-ea"/>
                <a:cs typeface="+mn-cs"/>
              </a:rPr>
              <a:t>включает в себя двенадцать дневниковых записей необыкновенно умного пса Микки, умеющего читать и писать. </a:t>
            </a:r>
          </a:p>
          <a:p>
            <a:r>
              <a:rPr lang="ru-RU" sz="1200" b="1" kern="1200" dirty="0" smtClean="0">
                <a:solidFill>
                  <a:schemeClr val="tx1"/>
                </a:solidFill>
                <a:effectLst/>
                <a:latin typeface="+mn-lt"/>
                <a:ea typeface="+mn-ea"/>
                <a:cs typeface="+mn-cs"/>
              </a:rPr>
              <a:t>       Два главных героя повести </a:t>
            </a:r>
            <a:r>
              <a:rPr lang="ru-RU" sz="1200" kern="1200" dirty="0" smtClean="0">
                <a:solidFill>
                  <a:schemeClr val="tx1"/>
                </a:solidFill>
                <a:effectLst/>
                <a:latin typeface="+mn-lt"/>
                <a:ea typeface="+mn-ea"/>
                <a:cs typeface="+mn-cs"/>
              </a:rPr>
              <a:t>относятся к типу излюбленных персонажей Саши Черного – маленькая девочка и ее маленькая собачка. Автор постоянно подчеркивает сходство в их поведении, реакциях и устремлениях. Вот самое начало повести: «Моя хозяйка Зина больше похожа на фокса, чем на девочку: визжит, прыгает, ловит руками мяч (ртом она не умеет) и грызет сахар, совсем как собачонка. Все думаю – нет ли у нее хвостика? Ходит она всегда в своих девочкиных попонках; а в ванную комнату меня не пускает, – уж я бы подсмотрел». Собака, как ей и положено, искренне преданна хозяйке. Однако эмоциональное состояние Микки изображается не только в тонах щенячьего восторга. Он может быть грустен (глава «Я один»), напуган (глава «Проклятый пароход») и т.п., но никогда – скучен. В Микки есть что-то от настоящей собаки – хотя бы физиология и поведение. Но в то же время это и образ человека особого типа.</a:t>
            </a:r>
          </a:p>
          <a:p>
            <a:r>
              <a:rPr lang="ru-RU" sz="1200" kern="1200" dirty="0" smtClean="0">
                <a:solidFill>
                  <a:schemeClr val="tx1"/>
                </a:solidFill>
                <a:effectLst/>
                <a:latin typeface="+mn-lt"/>
                <a:ea typeface="+mn-ea"/>
                <a:cs typeface="+mn-cs"/>
              </a:rPr>
              <a:t>       Дело в том, что подобная литературная форма дает возможность достигнуть интересного художественного эффекта – изобразить мир глазами «простодушного». Герой Саши Черного и есть блестяще реализованный подобный тип. Он наблюдает и описывает повседневную жизнь изнутри (как рядовой, невзрослый член семьи) и в то же самое время – со стороны (как представитель все-таки иной «расы» – домашних собак).</a:t>
            </a:r>
          </a:p>
          <a:p>
            <a:r>
              <a:rPr lang="ru-RU" sz="1200" kern="1200" dirty="0" smtClean="0">
                <a:solidFill>
                  <a:schemeClr val="tx1"/>
                </a:solidFill>
                <a:effectLst/>
                <a:latin typeface="+mn-lt"/>
                <a:ea typeface="+mn-ea"/>
                <a:cs typeface="+mn-cs"/>
              </a:rPr>
              <a:t>       В повести масса проницательных наблюдений за бытовой жизнью людей как чем-то чуждым, оригинальным, нуждающимся в растолковании: «Когда щенок устроит совсем-совсем маленькую лужицу на полу, – его тычут в нее носом; когда же то же самое сделает Зинин младший братишка, пеленку вешают на веревочку, а его целуют в пятку... Тыкать, так всех!»</a:t>
            </a:r>
          </a:p>
          <a:p>
            <a:r>
              <a:rPr lang="ru-RU" sz="1200" kern="1200" dirty="0" smtClean="0">
                <a:solidFill>
                  <a:schemeClr val="tx1"/>
                </a:solidFill>
                <a:effectLst/>
                <a:latin typeface="+mn-lt"/>
                <a:ea typeface="+mn-ea"/>
                <a:cs typeface="+mn-cs"/>
              </a:rPr>
              <a:t>       В таком жанре обычно создаются путевые заметки о жизни и обычаях далеких экзотических народов. Здесь это репортаж о том же, но поданный в другом ракурсе: из-под стола, сидя на руках хозяйки, от кухонной собачьей миски. К тому же позиция «простодушного» позволяет писателю дать ряд прекрасных зарисовок людских нравов. Вот подобная курортная зарисовка: «Сниматься они тоже любят. Я сам видал. Одни лежали на песке. Над ними стояли на коленках другие. А еще над ними стояли третьи в лодке. Называется: группа... Внизу фотограф воткнул в песок табличку с названием нашего курорта. И вот нижняя дама, которую табличка немножко заслонила, передвинула ее тихонько к другой даме, чтобы ее заслонить, а себя открыть... А та передвинула назад. А первая опять к ней. Ух, какие у них были злющие глаза!»</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Главной темой повести </a:t>
            </a:r>
            <a:r>
              <a:rPr lang="ru-RU" sz="1200" kern="1200" dirty="0" smtClean="0">
                <a:solidFill>
                  <a:schemeClr val="tx1"/>
                </a:solidFill>
                <a:effectLst/>
                <a:latin typeface="+mn-lt"/>
                <a:ea typeface="+mn-ea"/>
                <a:cs typeface="+mn-cs"/>
              </a:rPr>
              <a:t>стало недопонимание между собакой и ее хозяйкой Зиной.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 свой дневник фокстерьер Микки записывает свои наблюдения за жизнью и за людьми. Чтобы вести свои записки, Микки таскает со стола в кабинете карандаши. Пёс пишет обо всем, что его волнует: о своей нелюбви к садовнику и кухарке, про «нужных» и «ненужных» животных, про отвратительных блох! А еще Микки с удовольствием балуется стишатами! И, кстати, у него явный талант! Ну например:</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По веранде ветер дикий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Гонит листья всё быстрей.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Я весёлый фоксик Микки,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Самый умный из зверей!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А уж подписи под каждой записью – это отдельный разговор! Как только не называет себя Микки! Укротителем догов и бульдогов, собачьим фильм-директором, и это лишь малая часть его ипостасей.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Повесть напоминает детям, что нельзя недооценивать животных, ведь им свойственны такие же чувства, что и людям.</a:t>
            </a:r>
          </a:p>
          <a:p>
            <a:r>
              <a:rPr lang="ru-RU" sz="1200" kern="1200" dirty="0" smtClean="0">
                <a:solidFill>
                  <a:schemeClr val="tx1"/>
                </a:solidFill>
                <a:effectLst/>
                <a:latin typeface="+mn-lt"/>
                <a:ea typeface="+mn-ea"/>
                <a:cs typeface="+mn-cs"/>
              </a:rPr>
              <a:t>       Книжка и в самом деле веселая, остроумная, полная точных и ярких наблюдений настоящего сатирика, который ведь не перестал быть сатириком, сделавшись лириком и детским писателем.</a:t>
            </a:r>
          </a:p>
          <a:p>
            <a:r>
              <a:rPr lang="ru-RU" sz="1200" b="1" kern="1200" dirty="0" smtClean="0">
                <a:solidFill>
                  <a:schemeClr val="tx1"/>
                </a:solidFill>
                <a:effectLst/>
                <a:latin typeface="+mn-lt"/>
                <a:ea typeface="+mn-ea"/>
                <a:cs typeface="+mn-cs"/>
              </a:rPr>
              <a:t>       Основной литературный прием</a:t>
            </a:r>
            <a:r>
              <a:rPr lang="ru-RU" sz="1200" kern="1200" dirty="0" smtClean="0">
                <a:solidFill>
                  <a:schemeClr val="tx1"/>
                </a:solidFill>
                <a:effectLst/>
                <a:latin typeface="+mn-lt"/>
                <a:ea typeface="+mn-ea"/>
                <a:cs typeface="+mn-cs"/>
              </a:rPr>
              <a:t>, избранный автором – «остранение», если проще - необычный взгляд, позволяющий читателю увидеть происходящее под необычным углом зрения. Достигается это «остранение» посредством того, что пишет книгу как бы не сам Саша Чёрный, а соседский фокстерьер по кличке Микки. Пишет, зажав зубами уворованный у девочки Зины огрызок карандаша и прижав лапами блокнот, чтобы не елозил по полу. Пишет, глядя на мир и людей снизу вверх. А как иначе, ведь фокстерьер – собака не самая большая, да и творить приходится не иначе как лежа.</a:t>
            </a:r>
          </a:p>
          <a:p>
            <a:r>
              <a:rPr lang="ru-RU" sz="1200" kern="1200" dirty="0" smtClean="0">
                <a:solidFill>
                  <a:schemeClr val="tx1"/>
                </a:solidFill>
                <a:effectLst/>
                <a:latin typeface="+mn-lt"/>
                <a:ea typeface="+mn-ea"/>
                <a:cs typeface="+mn-cs"/>
              </a:rPr>
              <a:t>       Как может сочинять фокстерьер? Ну, конечно же, коротко, звонко и всем понятно, ведь что ж непонятного в том, что толстенькая Зина любит бисквиты (поджарый Микки любит их не меньше!), что вредная кухарка не поощряет собачьего интереса к ее святая святых – кухне, а нечистый на руку садовник так и норовит недодать оставленному на время в одиночестве Микки мяса, подсунув ему в миску невкусной каши… Что ж непонятного в том, что Микки как угорелый носится по пляжу, а купаться в невкусном соленом море не любит… И уж тем более – что ж непонятного в том, что путешествие на пароходе по неспокойному морю бедному пёсику совсем не понравилось, что даже в Париже, где куда ни посмотри – везде одни сплошные ноги, лучше, не говоря уж о летней жизни на даче… </a:t>
            </a:r>
          </a:p>
          <a:p>
            <a:r>
              <a:rPr lang="ru-RU" sz="1200" kern="1200" dirty="0" smtClean="0">
                <a:solidFill>
                  <a:schemeClr val="tx1"/>
                </a:solidFill>
                <a:effectLst/>
                <a:latin typeface="+mn-lt"/>
                <a:ea typeface="+mn-ea"/>
                <a:cs typeface="+mn-cs"/>
              </a:rPr>
              <a:t>       Читать записки фокса Микки очень интересно, и, знаете, не только потому, что настоящий фокстерьер часу не проживет без приключений или потому, что пёс-писатель необычайно остроумен и мудр, несмотря на свою непоседливость. Интересно еще и потому, что, читая дневник собаки, принадлежащей людям давно прошедшей эпохи и страны, которой давно нет свете, мы можем хоть приблизительно, хоть осколочно представить себе ту старую Россию, до основанья разрытую революцией, а затем и советским строем, ту нашу родину, от которой, увы, не осталось ничего, кроме литературы, что бы там ни вещали и ни обещали политические оптимисты всех мастей и всех времен, в том числе и времени, в котором пришлось жить и о котором довелось вспоминать в том же «Дневнике фокса Микки» Саше Чёрному.</a:t>
            </a:r>
          </a:p>
          <a:p>
            <a:r>
              <a:rPr lang="ru-RU" sz="1200" kern="1200" dirty="0" smtClean="0">
                <a:solidFill>
                  <a:schemeClr val="tx1"/>
                </a:solidFill>
                <a:effectLst/>
                <a:latin typeface="+mn-lt"/>
                <a:ea typeface="+mn-ea"/>
                <a:cs typeface="+mn-cs"/>
              </a:rPr>
              <a:t>       </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12</a:t>
            </a:fld>
            <a:endParaRPr lang="ru-RU"/>
          </a:p>
        </p:txBody>
      </p:sp>
    </p:spTree>
    <p:extLst>
      <p:ext uri="{BB962C8B-B14F-4D97-AF65-F5344CB8AC3E}">
        <p14:creationId xmlns:p14="http://schemas.microsoft.com/office/powerpoint/2010/main" val="12131599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Детская тема занимает особое место в творчестве С. Чёрного; какое-то невероятно трогательное отношение к ребенку, которое позволяет вести с ним одновременно серьезный и в то же время задушевный разговор. В поэзии и прозе для детей Саши Черного происходит взаимное обогащение: целый мир готов поэт открыть для ребенка, но и сам от общения с маленькими человечками, пусть через страницы книг и журналов, обретает смыл, а позднее и опору в жизни.</a:t>
            </a:r>
          </a:p>
          <a:p>
            <a:r>
              <a:rPr lang="ru-RU" sz="1200" kern="1200" dirty="0" smtClean="0">
                <a:solidFill>
                  <a:schemeClr val="tx1"/>
                </a:solidFill>
                <a:effectLst/>
                <a:latin typeface="+mn-lt"/>
                <a:ea typeface="+mn-ea"/>
                <a:cs typeface="+mn-cs"/>
              </a:rPr>
              <a:t>Едва ли не основным творчество для детей становится в эмиграции. И. Г. Минералова замечает: «Творчество Черного в эмиграции почти все посвящено детям». Известный критик, автор многочисленных работ о детской поэзии, Владимир Приходько утверждает, что Саша Черный - «один из самых крупных детских писателей ХХ века». </a:t>
            </a:r>
            <a:endParaRPr lang="ru-RU" sz="1200" b="1"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Характер лирического в произведениях Саши Черного</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Угрюмый и замкнутый Саша Черный в обществе детей мгновенно менялся – он распрямлялся, черные глаза маслянисто блестели, а дети знали о нем лишь то, что он Саша, звали его по имени, он катал их на лодке по Неве, играл с ними, и никто бы никогда не поверил, увидев его в этот момент, что этот самый человек еще несколько дней назад с такой горечью писал:</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«…так и тянет из окошка</a:t>
            </a:r>
          </a:p>
          <a:p>
            <a:r>
              <a:rPr lang="ru-RU" sz="1200" kern="1200" dirty="0" smtClean="0">
                <a:solidFill>
                  <a:schemeClr val="tx1"/>
                </a:solidFill>
                <a:effectLst/>
                <a:latin typeface="+mn-lt"/>
                <a:ea typeface="+mn-ea"/>
                <a:cs typeface="+mn-cs"/>
              </a:rPr>
              <a:t>       Брякнуть вниз на мостовую одичалой головой».</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Почти одновременно Саша Черный стал детским писателем, а Корней Чуковский – редактором альманахов и сборников для детей. Тогда крутой нравом Саша несколько раз пытался порвать с «Сатириконом», да и в других изданиях прижиться не мог. В 1913 году он окончательно ушел из «Сатирикона» и перешел в «Солнце России», но вскоре покинул и этот журнал и перешел в «Современник», откуда тоже ушел из-за несогласия с редакцией. Потом поэт перекочевал в «Современный мир», который тоже очень скоро покинул. Также он поступил с «Русской молвой» и многими другими. И совсем не потому, что его литературные принципы были для него превыше всего. Стихи этого периода, по словам литературных критиков, намного ниже его истинного таланта. Он обращается к теме политики, но подняться к тому уровню сатиры, который был присущ ему в 1908-1912 гг. уже не может. И именно тогда Саша Черный обращается к, казалось бы, неожиданному для себя жанру – строгий сатирик, желчно высмеивающий эпоху, начинает писать великолепные стихи для детей. Его первые стихотворные опыты в новом ключе относятся еще к 1912 году. Чуковский писал тогда так: «Уже по первым его попыткам я не мог не увидеть, что из него должен выработаться незаурядный поэт для детворы. Сам стиль его творчества, насыщенный юмором, богатый четкими, конкретными образами, тяготеющий к сюжетной новелле, обеспечивал ему успех у детей. Этому успеху немало способствовал его редкостный талант заражаться ребячьими чувствами, начисто отрешаясь от психики взрослых». С Чуковским невозможно не согласится, </a:t>
            </a:r>
            <a:r>
              <a:rPr lang="ru-RU" sz="1200" b="1" kern="1200" dirty="0" smtClean="0">
                <a:solidFill>
                  <a:schemeClr val="tx1"/>
                </a:solidFill>
                <a:effectLst/>
                <a:latin typeface="+mn-lt"/>
                <a:ea typeface="+mn-ea"/>
                <a:cs typeface="+mn-cs"/>
              </a:rPr>
              <a:t>стихи Саши Черного для детей – это маленькие жемчужинки его творчества</a:t>
            </a:r>
            <a:r>
              <a:rPr lang="ru-RU" sz="1200" kern="1200" dirty="0" smtClean="0">
                <a:solidFill>
                  <a:schemeClr val="tx1"/>
                </a:solidFill>
                <a:effectLst/>
                <a:latin typeface="+mn-lt"/>
                <a:ea typeface="+mn-ea"/>
                <a:cs typeface="+mn-cs"/>
              </a:rPr>
              <a:t>. И «Цирк», и «Трубочист», и «Колыбельная», которую впоследствии так часто цитировал Маяковский – все это действительно незаурядные попытки написать что-то новое, произведения литературного искусства:</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Рано утром на рассвете</a:t>
            </a:r>
          </a:p>
          <a:p>
            <a:r>
              <a:rPr lang="ru-RU" sz="1200" kern="1200" dirty="0" smtClean="0">
                <a:solidFill>
                  <a:schemeClr val="tx1"/>
                </a:solidFill>
                <a:effectLst/>
                <a:latin typeface="+mn-lt"/>
                <a:ea typeface="+mn-ea"/>
                <a:cs typeface="+mn-cs"/>
              </a:rPr>
              <a:t>       Он встает и кофе пьет,</a:t>
            </a:r>
          </a:p>
          <a:p>
            <a:r>
              <a:rPr lang="ru-RU" sz="1200" kern="1200" dirty="0" smtClean="0">
                <a:solidFill>
                  <a:schemeClr val="tx1"/>
                </a:solidFill>
                <a:effectLst/>
                <a:latin typeface="+mn-lt"/>
                <a:ea typeface="+mn-ea"/>
                <a:cs typeface="+mn-cs"/>
              </a:rPr>
              <a:t>       Чистит пятна на жилете,</a:t>
            </a:r>
          </a:p>
          <a:p>
            <a:r>
              <a:rPr lang="ru-RU" sz="1200" kern="1200" dirty="0" smtClean="0">
                <a:solidFill>
                  <a:schemeClr val="tx1"/>
                </a:solidFill>
                <a:effectLst/>
                <a:latin typeface="+mn-lt"/>
                <a:ea typeface="+mn-ea"/>
                <a:cs typeface="+mn-cs"/>
              </a:rPr>
              <a:t>       Курит трубку и поет.</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Таимое в душе целомудрие непременно должно было вывести поэта-сатирика к чистой, не замутненной скепсисом и иронией лирике заключительного раздела – «Иные струны». Раздела, предсказанного еще в начальных строках «Лирических сатир».</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Хочу отдохнуть от сатиры…</a:t>
            </a:r>
          </a:p>
          <a:p>
            <a:r>
              <a:rPr lang="ru-RU" sz="1200" kern="1200" dirty="0" smtClean="0">
                <a:solidFill>
                  <a:schemeClr val="tx1"/>
                </a:solidFill>
                <a:effectLst/>
                <a:latin typeface="+mn-lt"/>
                <a:ea typeface="+mn-ea"/>
                <a:cs typeface="+mn-cs"/>
              </a:rPr>
              <a:t>       У лиры моей</a:t>
            </a:r>
          </a:p>
          <a:p>
            <a:r>
              <a:rPr lang="ru-RU" sz="1200" kern="1200" dirty="0" smtClean="0">
                <a:solidFill>
                  <a:schemeClr val="tx1"/>
                </a:solidFill>
                <a:effectLst/>
                <a:latin typeface="+mn-lt"/>
                <a:ea typeface="+mn-ea"/>
                <a:cs typeface="+mn-cs"/>
              </a:rPr>
              <a:t>       Есть тихо дрожащие, легкие звуки,</a:t>
            </a:r>
          </a:p>
          <a:p>
            <a:r>
              <a:rPr lang="ru-RU" sz="1200" kern="1200" dirty="0" smtClean="0">
                <a:solidFill>
                  <a:schemeClr val="tx1"/>
                </a:solidFill>
                <a:effectLst/>
                <a:latin typeface="+mn-lt"/>
                <a:ea typeface="+mn-ea"/>
                <a:cs typeface="+mn-cs"/>
              </a:rPr>
              <a:t>       Усталые руки</a:t>
            </a:r>
          </a:p>
          <a:p>
            <a:r>
              <a:rPr lang="ru-RU" sz="1200" kern="1200" dirty="0" smtClean="0">
                <a:solidFill>
                  <a:schemeClr val="tx1"/>
                </a:solidFill>
                <a:effectLst/>
                <a:latin typeface="+mn-lt"/>
                <a:ea typeface="+mn-ea"/>
                <a:cs typeface="+mn-cs"/>
              </a:rPr>
              <a:t>       На умные струны кладу</a:t>
            </a:r>
          </a:p>
          <a:p>
            <a:r>
              <a:rPr lang="ru-RU" sz="1200" kern="1200" dirty="0" smtClean="0">
                <a:solidFill>
                  <a:schemeClr val="tx1"/>
                </a:solidFill>
                <a:effectLst/>
                <a:latin typeface="+mn-lt"/>
                <a:ea typeface="+mn-ea"/>
                <a:cs typeface="+mn-cs"/>
              </a:rPr>
              <a:t>       И в такт головою киваю…</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Голос поэта обретает совсем иное звучание, и «сейчас же рядом расцветают у Саши Черного скромные, благоуханные прекрасные цветы чистого и мягкого лиризма» (А. Куприн). Лирической стихии Саша Черный отдался легко и радостно, ибо истинное предназначение поэта все же не в отрицании, а в принятии мира, в восхищении его дивной красой. В сущности, он так и прошел по земле беззаботным бродягой, очарованным странником. Не побоимся сказать красиво: величественная мистерия природы, неисчерпаемая в своих проявлениях, была в сущности главным героем лирики Саши Черного.</a:t>
            </a:r>
          </a:p>
          <a:p>
            <a:r>
              <a:rPr lang="ru-RU" sz="1200" kern="1200" dirty="0" smtClean="0">
                <a:solidFill>
                  <a:schemeClr val="tx1"/>
                </a:solidFill>
                <a:effectLst/>
                <a:latin typeface="+mn-lt"/>
                <a:ea typeface="+mn-ea"/>
                <a:cs typeface="+mn-cs"/>
              </a:rPr>
              <a:t>       Теперь поэту предстояло опровергнуть собственное утверждение, что «у ненависти больше впечатлений», что «у ненависти больше диких слов», доказать, что любовь много догадливее, щедрее, прихотливее и бесконечно разнообразнее в речевом проявлении. Его описания отличаются не только зоркостью словесной живописи, но и каким-то особым поэтическим видением и только ему, Саше Черному, присущим «прирученным» характером образов. Вот, если угодно, небольшой букет из строк Саши Черного, где фигурирует слово «ветер»: «Вешний ветер закрутился в шторах и не может выбраться никак», «Ветер крылья светло-синие сложил», «Веет ветер, в путь зовет, злодей!, «В кустах шершавый ветер ругнулся на цепи», «По тихой веранде гуляет лишь ветер да пара щенят…». Право, трудно остановится, отказать себе в удовольствии нанизывать еще и еще строчки, овеянные улыбкой, добротой и какой-то детской пытливостью, всепоглощенностью окружающим миром – цветущим, стрекочущим, порхающим…</a:t>
            </a:r>
          </a:p>
          <a:p>
            <a:r>
              <a:rPr lang="ru-RU" sz="1200" kern="1200" dirty="0" smtClean="0">
                <a:solidFill>
                  <a:schemeClr val="tx1"/>
                </a:solidFill>
                <a:effectLst/>
                <a:latin typeface="+mn-lt"/>
                <a:ea typeface="+mn-ea"/>
                <a:cs typeface="+mn-cs"/>
              </a:rPr>
              <a:t>       В этом месте естественно перейти к еще одной особенности музы Саши Черного – тяге ко всяческой живности, к «братьям нашим меньшим». Особенность эта, подмеченная еще В. Сириным (более известным под его собственной фамилией В. Набоков): «кажется, нет у него такого стихотворения, где бы не отыскался хоть один зоологический эпитет, – так в гостиной или кабинете можно найти под креслом плюшевую игрушку, и это признак того, что в доме есть дети.   Маленькое животное в углу стихотворения – марка Саши Черного».</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этом высказывании как бы ненароком задета приверженность Саши Черного к детскому миру. Даром что взрослый, он всегда проявлял неподдельный интерес к тем, кто только начинает познавать мир и потому свободен в своих оценках, симпатиях и антипатиях, не подвластен гипнозу общественного мнения, штампам условностей и шкале ценностей. Именно в мире малышей Саша Черный отыскал отраду и утешение, непосредственность и гармонию – все то, что чаял, но не мог найти в мире взрослых. Ибо душа маленького существа доверчиво повернута к радости, к добру, ласке, любви… Дитя или вольный зверек – каждый из них естественен и особлив на свой лад.</a:t>
            </a:r>
          </a:p>
        </p:txBody>
      </p:sp>
      <p:sp>
        <p:nvSpPr>
          <p:cNvPr id="4" name="Номер слайда 3"/>
          <p:cNvSpPr>
            <a:spLocks noGrp="1"/>
          </p:cNvSpPr>
          <p:nvPr>
            <p:ph type="sldNum" sz="quarter" idx="10"/>
          </p:nvPr>
        </p:nvSpPr>
        <p:spPr/>
        <p:txBody>
          <a:bodyPr/>
          <a:lstStyle/>
          <a:p>
            <a:fld id="{7D4CB4BF-8C27-4C13-A147-AC052E6F5E16}" type="slidenum">
              <a:rPr lang="ru-RU" smtClean="0"/>
              <a:t>13</a:t>
            </a:fld>
            <a:endParaRPr lang="ru-RU"/>
          </a:p>
        </p:txBody>
      </p:sp>
    </p:spTree>
    <p:extLst>
      <p:ext uri="{BB962C8B-B14F-4D97-AF65-F5344CB8AC3E}">
        <p14:creationId xmlns:p14="http://schemas.microsoft.com/office/powerpoint/2010/main" val="2167375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0" dirty="0" smtClean="0">
                <a:solidFill>
                  <a:srgbClr val="360000"/>
                </a:solidFill>
                <a:latin typeface="Century Schoolbook" panose="02040604050505020304" pitchFamily="18" charset="0"/>
              </a:rPr>
              <a:t>       Библейские мотивы в творчестве Саши Черного.</a:t>
            </a:r>
            <a:r>
              <a:rPr lang="ru-RU" sz="1200" b="1" i="0" baseline="0" dirty="0" smtClean="0">
                <a:solidFill>
                  <a:srgbClr val="360000"/>
                </a:solidFill>
                <a:latin typeface="Century Schoolbook" panose="02040604050505020304" pitchFamily="18" charset="0"/>
              </a:rPr>
              <a:t> </a:t>
            </a:r>
            <a:r>
              <a:rPr lang="ru-RU" sz="1200" b="1" i="0" dirty="0" smtClean="0">
                <a:solidFill>
                  <a:srgbClr val="360000"/>
                </a:solidFill>
                <a:latin typeface="Century Schoolbook" panose="02040604050505020304" pitchFamily="18" charset="0"/>
              </a:rPr>
              <a:t>«Библейские сказки» (Берлин, 1920 – Париж, 1925)</a:t>
            </a:r>
          </a:p>
          <a:p>
            <a:r>
              <a:rPr lang="ru-RU" sz="1200" kern="1200" dirty="0" smtClean="0">
                <a:solidFill>
                  <a:schemeClr val="tx1"/>
                </a:solidFill>
                <a:effectLst/>
                <a:latin typeface="+mn-lt"/>
                <a:ea typeface="+mn-ea"/>
                <a:cs typeface="+mn-cs"/>
              </a:rPr>
              <a:t>       Причиной обращения писателя к библейским текстам исследователи обычно называют запомнившееся ему с детства ощущение мертвящей скуки на гимназических уроках Закона Божьего. Это верно: изучение слова Божьего в принципе не должно сопровождаться никакими формами насилия и скукой. А избежать этого – сложнейшая задача, так как священный текст отличается высокой степенью обобщения, зачастую иносказателен и труден для понимания. Чтобы понять, что Саша Черный ощущал на самом деле по отношению к урокам Закона Божьего, перенесемся в его детство и посмотрим на это его глазами.</a:t>
            </a:r>
          </a:p>
          <a:p>
            <a:r>
              <a:rPr lang="ru-RU" sz="1200" kern="1200" dirty="0" smtClean="0">
                <a:solidFill>
                  <a:schemeClr val="tx1"/>
                </a:solidFill>
                <a:effectLst/>
                <a:latin typeface="+mn-lt"/>
                <a:ea typeface="+mn-ea"/>
                <a:cs typeface="+mn-cs"/>
              </a:rPr>
              <a:t>       До 9 лет Саша не мог поступить в гимназию. В царской России существовал целый ряд ограничений для евреев – в том числе в получении образования. Только после того, как отец решил крестить всех детей, Саша был зачислен в гимназию – стал «приготовишкой». Словно на крыльях, летел он на занятия и с занятий – «не как все люди, а как-то зигзагами, словно норвежский конькобежец». Эта недолгая, счастливейшая пора оказалась едва ли не самой светлой в череде школьных лет Саши Черного.</a:t>
            </a:r>
          </a:p>
          <a:p>
            <a:r>
              <a:rPr lang="ru-RU" sz="1200" kern="1200" dirty="0" smtClean="0">
                <a:solidFill>
                  <a:schemeClr val="tx1"/>
                </a:solidFill>
                <a:effectLst/>
                <a:latin typeface="+mn-lt"/>
                <a:ea typeface="+mn-ea"/>
                <a:cs typeface="+mn-cs"/>
              </a:rPr>
              <a:t>       Но вскоре упоение сменилось томительными годами страхов, обид, нотаций, наказаний... Не учение, а мучение! Наиболее тягостные воспоминания были связаны с Законом Божьим.</a:t>
            </a:r>
          </a:p>
          <a:p>
            <a:r>
              <a:rPr lang="ru-RU" sz="1200" kern="1200" dirty="0" smtClean="0">
                <a:solidFill>
                  <a:schemeClr val="tx1"/>
                </a:solidFill>
                <a:effectLst/>
                <a:latin typeface="+mn-lt"/>
                <a:ea typeface="+mn-ea"/>
                <a:cs typeface="+mn-cs"/>
              </a:rPr>
              <a:t>       Жестокие, но справедливые слова в адрес религиозного обучения высказал русский мыслитель В.В. Розанов: «Что же дети учат, что им Церковь дала для учения? 90-й Псалом царя Давида, сложенный после соблазнения Вирсавии. Псалом после убийства подданного и отнятия жены у него!!!... Что-то содомское, не в медицинском, а в моральном смысле, – покаянные слезы содомитянина о вкушении сладости. Это учат в 8-9 лет все русские дети, миллионы детей! И все прочие молитвы, как-то: «На сон грядущий», «К Ангелу-Хранителю», «От сна восстав» написаны не только деревянным, учено-варварским языком, но прежде всего языком сорокалетнего мужчины, который «пожил и устал»... Да просто христианство даже забыло, что есть детская душа, особый детский мир и проч. Просто не вспомнило, запамятовало, что есть семья, в ней рождаются дети, что дети эти растут и их надо как-то взрастить».</a:t>
            </a:r>
          </a:p>
          <a:p>
            <a:r>
              <a:rPr lang="ru-RU" sz="1200" kern="1200" dirty="0" smtClean="0">
                <a:solidFill>
                  <a:schemeClr val="tx1"/>
                </a:solidFill>
                <a:effectLst/>
                <a:latin typeface="+mn-lt"/>
                <a:ea typeface="+mn-ea"/>
                <a:cs typeface="+mn-cs"/>
              </a:rPr>
              <a:t>       Видимо, подобные мысли не давали покоя и Саше Черному. Он не забыл свои детские переживания, недоумения, очарования и чаянья. И вот он вознамерился ввести в круг детского чтения Библию, – древнейшую книгу, вобравшую в себя многовековую народную мудрость, отлитую в законченные изречения, которыми человечество живет или старается жить вот уже две тысячи лет. Воистину это вечная книга христианских заповедей! Вот почему так важно, чтобы слово Священного Писания было понято на ранних стадиях душевного развития.</a:t>
            </a:r>
          </a:p>
          <a:p>
            <a:r>
              <a:rPr lang="ru-RU" sz="1200" kern="1200" dirty="0" smtClean="0">
                <a:solidFill>
                  <a:schemeClr val="tx1"/>
                </a:solidFill>
                <a:effectLst/>
                <a:latin typeface="+mn-lt"/>
                <a:ea typeface="+mn-ea"/>
                <a:cs typeface="+mn-cs"/>
              </a:rPr>
              <a:t>Оставалось дело за «малым» и непостижимо трудным: перевести скупые, спрессованные в афоризмы притчи на язык, понятный и интересный детям. «Библейские сказки» Саши Черного (известно всего пять изложений, а точнее, его версий ветхозаветных сюжетов) – не пересказ, а фактически новые произведения. Заключенные в Библии истины пропущены через собственное сердце, через выстраданное, выношенное Сашей Черным представление о жизни. Правда, личное запрятано столь глубоко и потаенно, что трактовка и толкование становится весьма затруднительным занятием. И все же кое о чем можно догадаться.</a:t>
            </a:r>
            <a:r>
              <a:rPr lang="ru-RU" sz="1200" kern="1200" dirty="0" smtClean="0">
                <a:solidFill>
                  <a:schemeClr val="tx1"/>
                </a:solidFill>
                <a:effectLst/>
                <a:latin typeface="+mn-lt"/>
                <a:ea typeface="+mn-ea"/>
                <a:cs typeface="+mn-cs"/>
                <a:hlinkClick r:id="rId3"/>
              </a:rPr>
              <a:t>[21]</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Так выглядит одна из версий, почему Саша Черный обратился именно с такого ракурса к библейским мотивам.</a:t>
            </a:r>
          </a:p>
          <a:p>
            <a:r>
              <a:rPr lang="ru-RU" sz="1200" kern="1200" dirty="0" smtClean="0">
                <a:solidFill>
                  <a:schemeClr val="tx1"/>
                </a:solidFill>
                <a:effectLst/>
                <a:latin typeface="+mn-lt"/>
                <a:ea typeface="+mn-ea"/>
                <a:cs typeface="+mn-cs"/>
              </a:rPr>
              <a:t>       Другая причина обращения писателя к Библии кроется в его религиозных убеждениях. Не случайно он взял за основу детских сказок тексты именно Ветхого Завета, этическая система которых построена на принципе справедливости. Саше Черному удается, сохранив основу ветхозаветного сюжета, вдохнуть в него христианский этический принцип милосердия. Показательно в этом отношении начало «Сказки о лысом пророке Елисее, о его медведице и о детях»: «Когда пророк Елисей шел дорогою, малые дети вышли из города и насмехались над ним: идет плешивый. – Он оглянулся и увидел их и проклял их именем Господним. И вышли две медведицы из леса и растерзали из них сорок два ребенка. </a:t>
            </a:r>
            <a:r>
              <a:rPr lang="ru-RU" sz="1200" i="1" kern="1200" dirty="0" smtClean="0">
                <a:solidFill>
                  <a:schemeClr val="tx1"/>
                </a:solidFill>
                <a:effectLst/>
                <a:latin typeface="+mn-lt"/>
                <a:ea typeface="+mn-ea"/>
                <a:cs typeface="+mn-cs"/>
              </a:rPr>
              <a:t>Так говорит Библия. А я думаю, что дело было не так. </a:t>
            </a:r>
            <a:r>
              <a:rPr lang="ru-RU" sz="1200" kern="1200" dirty="0" smtClean="0">
                <a:solidFill>
                  <a:schemeClr val="tx1"/>
                </a:solidFill>
                <a:effectLst/>
                <a:latin typeface="+mn-lt"/>
                <a:ea typeface="+mn-ea"/>
                <a:cs typeface="+mn-cs"/>
              </a:rPr>
              <a:t>Не может быть, чтобы такой славный старик, как Елисей, из-за таких «пустяков» стал проклинать детей. И уж ни за что на свете не поверю, чтобы медведицы так жестоко расправились с детьми. Не их дразнили – им-то что. Да еще, будто они переловили столько ребятишек... Одного бы поймали, ну двух, – а остальные, как воробьи, рассыпались бы в разные стороны. Догони-ка. Если ты будешь сидеть тихо и вынешь изо рта чернильный карандаш и перестанешь дергать кошку за усы, я расскажу тебе, как это было».</a:t>
            </a:r>
            <a:r>
              <a:rPr lang="ru-RU" sz="1200" kern="1200" dirty="0" smtClean="0">
                <a:solidFill>
                  <a:schemeClr val="tx1"/>
                </a:solidFill>
                <a:effectLst/>
                <a:latin typeface="+mn-lt"/>
                <a:ea typeface="+mn-ea"/>
                <a:cs typeface="+mn-cs"/>
                <a:hlinkClick r:id="rId4"/>
              </a:rPr>
              <a:t>[22]</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В тексте сказки пророк Елисей предстает не грозным посланцем Бога, а просто добрым стариком, который любит детей и устанавливает с ними дружеские отношения. Не мести учат сказки Саши Черного, но любви и терпимости; на их страницах не льется кровь, но звучит доброе слово.</a:t>
            </a:r>
          </a:p>
          <a:p>
            <a:r>
              <a:rPr lang="ru-RU" sz="1200" kern="1200" dirty="0" smtClean="0">
                <a:solidFill>
                  <a:schemeClr val="tx1"/>
                </a:solidFill>
                <a:effectLst/>
                <a:latin typeface="+mn-lt"/>
                <a:ea typeface="+mn-ea"/>
                <a:cs typeface="+mn-cs"/>
              </a:rPr>
              <a:t>       О «добром слове» упомянуто не случайно, так как, на наш взгляд, в «Библейских сказках» Саша Черный достигает высочайшего мастерства рассказчика, который способен строить увлекательный, четко организованный сюжет, движущийся в быстром и легком темпе, и при этом блестяще владеет сочным разговорным языком.</a:t>
            </a:r>
            <a:r>
              <a:rPr lang="ru-RU" sz="1200" kern="1200" dirty="0" smtClean="0">
                <a:solidFill>
                  <a:schemeClr val="tx1"/>
                </a:solidFill>
                <a:effectLst/>
                <a:latin typeface="+mn-lt"/>
                <a:ea typeface="+mn-ea"/>
                <a:cs typeface="+mn-cs"/>
                <a:hlinkClick r:id="rId5"/>
              </a:rPr>
              <a:t>[23]</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Вообще, если говорить о языковой, художественной специфике библейских текстов? Можно выделить целый ряд приемов, особенностей. Вот некоторые, наиболее яркие из них.</a:t>
            </a:r>
          </a:p>
          <a:p>
            <a:r>
              <a:rPr lang="ru-RU" sz="1200" kern="1200" dirty="0" smtClean="0">
                <a:solidFill>
                  <a:schemeClr val="tx1"/>
                </a:solidFill>
                <a:effectLst/>
                <a:latin typeface="+mn-lt"/>
                <a:ea typeface="+mn-ea"/>
                <a:cs typeface="+mn-cs"/>
              </a:rPr>
              <a:t>       Можно сказать, что «Библейские сказки» Саши Черного апокрифичны. То есть это истории, которые в действительности не были придуманы, но более точно и глубоко выражают суть явления, нежели реальная правда.</a:t>
            </a:r>
          </a:p>
          <a:p>
            <a:r>
              <a:rPr lang="ru-RU" sz="1200" kern="1200" dirty="0" smtClean="0">
                <a:solidFill>
                  <a:schemeClr val="tx1"/>
                </a:solidFill>
                <a:effectLst/>
                <a:latin typeface="+mn-lt"/>
                <a:ea typeface="+mn-ea"/>
                <a:cs typeface="+mn-cs"/>
              </a:rPr>
              <a:t>       Еще одно критическое высказывание по поводу художественной стороны священных текстов: «Язычество поклонение матери-природе, силам ее. Христианство – отрицание природы. Во всем Евангелии о природе сказано 2-3 слова. Остальное – притчи, тяжелые предсказания и угрозы: «Не мир, но меч принес». Светопреставление. Страшный Суд и ад».</a:t>
            </a:r>
            <a:r>
              <a:rPr lang="ru-RU" sz="1200" kern="1200" dirty="0" smtClean="0">
                <a:solidFill>
                  <a:schemeClr val="tx1"/>
                </a:solidFill>
                <a:effectLst/>
                <a:latin typeface="+mn-lt"/>
                <a:ea typeface="+mn-ea"/>
                <a:cs typeface="+mn-cs"/>
                <a:hlinkClick r:id="rId6"/>
              </a:rPr>
              <a:t>[24]</a:t>
            </a:r>
            <a:r>
              <a:rPr lang="ru-RU" sz="1200" kern="1200" dirty="0" smtClean="0">
                <a:solidFill>
                  <a:schemeClr val="tx1"/>
                </a:solidFill>
                <a:effectLst/>
                <a:latin typeface="+mn-lt"/>
                <a:ea typeface="+mn-ea"/>
                <a:cs typeface="+mn-cs"/>
              </a:rPr>
              <a:t> Слова эти принадлежат И. Соколову-Микитову, с которым Саша Черный не раз сиживал за приятельской беседой в Берлине.</a:t>
            </a:r>
          </a:p>
          <a:p>
            <a:r>
              <a:rPr lang="ru-RU" sz="1200" kern="1200" dirty="0" smtClean="0">
                <a:solidFill>
                  <a:schemeClr val="tx1"/>
                </a:solidFill>
                <a:effectLst/>
                <a:latin typeface="+mn-lt"/>
                <a:ea typeface="+mn-ea"/>
                <a:cs typeface="+mn-cs"/>
              </a:rPr>
              <a:t>       Саша Черный наполняет сюжеты Ветхого Завета уютным человеческим теплом и светлым юмором. Библия предельно лаконично указывает на место действия – писатель детализирует пейзажи.</a:t>
            </a:r>
          </a:p>
          <a:p>
            <a:r>
              <a:rPr lang="ru-RU" sz="1200" kern="1200" dirty="0" smtClean="0">
                <a:solidFill>
                  <a:schemeClr val="tx1"/>
                </a:solidFill>
                <a:effectLst/>
                <a:latin typeface="+mn-lt"/>
                <a:ea typeface="+mn-ea"/>
                <a:cs typeface="+mn-cs"/>
              </a:rPr>
              <a:t>       Художественная детализация касается поведения и речи персонажей, обстоятельств, в которых происходит действие. Вот, например, изображение райского сада в сказке «Первый грех»: «И добрые все были, – удивительно. Комары никого не кусали, – что они ели, я не знаю, – но ни Адама, ни Еву, которые ходили без всякой одежды, ни один комар ни разу не укусил. Гиены не грызлись между собой, никого не задирали, сидели часами скромно под бананами и ждали, пока ветер не сбросит им тяжелую душистую связку с плодами».</a:t>
            </a:r>
            <a:r>
              <a:rPr lang="ru-RU" sz="1200" kern="1200" dirty="0" smtClean="0">
                <a:solidFill>
                  <a:schemeClr val="tx1"/>
                </a:solidFill>
                <a:effectLst/>
                <a:latin typeface="+mn-lt"/>
                <a:ea typeface="+mn-ea"/>
                <a:cs typeface="+mn-cs"/>
                <a:hlinkClick r:id="rId7"/>
              </a:rPr>
              <a:t>[25]</a:t>
            </a:r>
            <a:r>
              <a:rPr lang="ru-RU" sz="1200" kern="1200" dirty="0" smtClean="0">
                <a:solidFill>
                  <a:schemeClr val="tx1"/>
                </a:solidFill>
                <a:effectLst/>
                <a:latin typeface="+mn-lt"/>
                <a:ea typeface="+mn-ea"/>
                <a:cs typeface="+mn-cs"/>
              </a:rPr>
              <a:t> Библейский текст, таким образом, не столько упрощается, сколько приближается к восприятию ребенка, в текст привносится душевность.</a:t>
            </a:r>
          </a:p>
          <a:p>
            <a:r>
              <a:rPr lang="ru-RU" sz="1200" kern="1200" dirty="0" smtClean="0">
                <a:solidFill>
                  <a:schemeClr val="tx1"/>
                </a:solidFill>
                <a:effectLst/>
                <a:latin typeface="+mn-lt"/>
                <a:ea typeface="+mn-ea"/>
                <a:cs typeface="+mn-cs"/>
              </a:rPr>
              <a:t>       Таким образом, автор «Библейских сказок» каким-то чудесным образом сумел соединить несоединимое: языческое поклонение природе с нравственным строем христианской проповеди</a:t>
            </a:r>
            <a:endParaRPr lang="ru-RU" sz="1200" b="1"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«Библейские сказки» Саши Черного </a:t>
            </a:r>
            <a:r>
              <a:rPr lang="ru-RU" sz="1200" kern="1200" dirty="0" smtClean="0">
                <a:solidFill>
                  <a:schemeClr val="tx1"/>
                </a:solidFill>
                <a:effectLst/>
                <a:latin typeface="+mn-lt"/>
                <a:ea typeface="+mn-ea"/>
                <a:cs typeface="+mn-cs"/>
              </a:rPr>
              <a:t>так и не вышли отдельным изданием, т. е. авторский замысел единого сборника остался не реализован. В 20-ые годы в различных изданиях были опубликованы тексты пяти сказок: </a:t>
            </a:r>
            <a:r>
              <a:rPr lang="ru-RU" sz="1200" b="1" kern="1200" dirty="0" smtClean="0">
                <a:solidFill>
                  <a:schemeClr val="tx1"/>
                </a:solidFill>
                <a:effectLst/>
                <a:latin typeface="+mn-lt"/>
                <a:ea typeface="+mn-ea"/>
                <a:cs typeface="+mn-cs"/>
              </a:rPr>
              <a:t>«Отчего Моисей не улыбался, когда был маленьким», «Сказка о лысом пророке Елисее, о его медведице и детях», «Первый грех». «Праведник Иона», «Даниил во львином рву»</a:t>
            </a:r>
            <a:r>
              <a:rPr lang="ru-RU" sz="1200" kern="1200" dirty="0" smtClean="0">
                <a:solidFill>
                  <a:schemeClr val="tx1"/>
                </a:solidFill>
                <a:effectLst/>
                <a:latin typeface="+mn-lt"/>
                <a:ea typeface="+mn-ea"/>
                <a:cs typeface="+mn-cs"/>
              </a:rPr>
              <a:t>. Первая сказка появляется в печати в 1920 г. в Берлине, последняя в 1925г. в Париже.</a:t>
            </a:r>
          </a:p>
          <a:p>
            <a:r>
              <a:rPr lang="ru-RU" sz="1200" kern="1200" dirty="0" smtClean="0">
                <a:solidFill>
                  <a:schemeClr val="tx1"/>
                </a:solidFill>
                <a:effectLst/>
                <a:latin typeface="+mn-lt"/>
                <a:ea typeface="+mn-ea"/>
                <a:cs typeface="+mn-cs"/>
              </a:rPr>
              <a:t>       Библейские истории традиционны и неизменны, они знакомы каждому ребенку, которому с детства «рассказывает об этом толстая книга, которую часто читает твой дедушка, надвинув на нос круглые очки в черепаховой оправе…» [5, 456]. Саша Черный по-своему корректирует библейские истории, выбирая и укрупняя отдельные эпизоды. В сказках появляется и свой элемент – дети: к библейским героям добавляются каждый раз дети или животные, их заменяющие. В мире Саши Черного возможна такая </a:t>
            </a:r>
            <a:r>
              <a:rPr lang="ru-RU" sz="1200" kern="1200" dirty="0" err="1" smtClean="0">
                <a:solidFill>
                  <a:schemeClr val="tx1"/>
                </a:solidFill>
                <a:effectLst/>
                <a:latin typeface="+mn-lt"/>
                <a:ea typeface="+mn-ea"/>
                <a:cs typeface="+mn-cs"/>
              </a:rPr>
              <a:t>взаимозамена</a:t>
            </a:r>
            <a:r>
              <a:rPr lang="ru-RU" sz="1200" kern="1200" dirty="0" smtClean="0">
                <a:solidFill>
                  <a:schemeClr val="tx1"/>
                </a:solidFill>
                <a:effectLst/>
                <a:latin typeface="+mn-lt"/>
                <a:ea typeface="+mn-ea"/>
                <a:cs typeface="+mn-cs"/>
              </a:rPr>
              <a:t>. Например, в сказке о пророке Елисее дети как частичка природного мира все время рисуются через сравнение с животными: «как воробьи рассыпались», «точно тихие червячки», «брызнули как зайцы назад», «поймал, как жаворонка», «хитрая мартышка». А в сказке о первом грехе слон, тигр, горилла, медведь, пантера, рысь, мартышка, белка, крыса и мышь играют в «свою любимую игру: лестницу». Примечательны в этом плане комментарии рассказчика: «В гимназии мы тоже играли когда-то в такую игру и назвали ее «пирамидой», но звери такого мудреного слова не знали» [5, 461].</a:t>
            </a:r>
          </a:p>
          <a:p>
            <a:r>
              <a:rPr lang="ru-RU" sz="1200" kern="1200" dirty="0" smtClean="0">
                <a:solidFill>
                  <a:schemeClr val="tx1"/>
                </a:solidFill>
                <a:effectLst/>
                <a:latin typeface="+mn-lt"/>
                <a:ea typeface="+mn-ea"/>
                <a:cs typeface="+mn-cs"/>
              </a:rPr>
              <a:t>Присутствует и традиционная для детского творчества Саши Черного ситуация игры. Игра как обязательный элемент сказки, естественное состояние детского мира и норма поведения детей.</a:t>
            </a:r>
          </a:p>
          <a:p>
            <a:r>
              <a:rPr lang="ru-RU" sz="1200" kern="1200" dirty="0" smtClean="0">
                <a:solidFill>
                  <a:schemeClr val="tx1"/>
                </a:solidFill>
                <a:effectLst/>
                <a:latin typeface="+mn-lt"/>
                <a:ea typeface="+mn-ea"/>
                <a:cs typeface="+mn-cs"/>
              </a:rPr>
              <a:t>Саша Черный назвал свои произведения «Библейскими </a:t>
            </a:r>
            <a:r>
              <a:rPr lang="ru-RU" sz="1200" b="1" i="1" kern="1200" dirty="0" smtClean="0">
                <a:solidFill>
                  <a:schemeClr val="tx1"/>
                </a:solidFill>
                <a:effectLst/>
                <a:latin typeface="+mn-lt"/>
                <a:ea typeface="+mn-ea"/>
                <a:cs typeface="+mn-cs"/>
              </a:rPr>
              <a:t>сказками</a:t>
            </a:r>
            <a:r>
              <a:rPr lang="ru-RU" sz="1200" kern="1200" dirty="0" smtClean="0">
                <a:solidFill>
                  <a:schemeClr val="tx1"/>
                </a:solidFill>
                <a:effectLst/>
                <a:latin typeface="+mn-lt"/>
                <a:ea typeface="+mn-ea"/>
                <a:cs typeface="+mn-cs"/>
              </a:rPr>
              <a:t>», приближая их тем самым уже жанрово к детской аудитории. Библейские герои оказываются в сказочном мире, где природа, животные, птицы, растения наделены разумом и душой. Даже капля воды может быть </a:t>
            </a:r>
            <a:r>
              <a:rPr lang="ru-RU" sz="1200" i="1" kern="1200" dirty="0" smtClean="0">
                <a:solidFill>
                  <a:schemeClr val="tx1"/>
                </a:solidFill>
                <a:effectLst/>
                <a:latin typeface="+mn-lt"/>
                <a:ea typeface="+mn-ea"/>
                <a:cs typeface="+mn-cs"/>
              </a:rPr>
              <a:t>любопытной</a:t>
            </a:r>
            <a:r>
              <a:rPr lang="ru-RU" sz="1200" kern="1200" dirty="0" smtClean="0">
                <a:solidFill>
                  <a:schemeClr val="tx1"/>
                </a:solidFill>
                <a:effectLst/>
                <a:latin typeface="+mn-lt"/>
                <a:ea typeface="+mn-ea"/>
                <a:cs typeface="+mn-cs"/>
              </a:rPr>
              <a:t>, быстрые и веселые струи могут </a:t>
            </a:r>
            <a:r>
              <a:rPr lang="ru-RU" sz="1200" i="1" kern="1200" dirty="0" smtClean="0">
                <a:solidFill>
                  <a:schemeClr val="tx1"/>
                </a:solidFill>
                <a:effectLst/>
                <a:latin typeface="+mn-lt"/>
                <a:ea typeface="+mn-ea"/>
                <a:cs typeface="+mn-cs"/>
              </a:rPr>
              <a:t>болтать</a:t>
            </a:r>
            <a:r>
              <a:rPr lang="ru-RU" sz="1200" kern="1200" dirty="0" smtClean="0">
                <a:solidFill>
                  <a:schemeClr val="tx1"/>
                </a:solidFill>
                <a:effectLst/>
                <a:latin typeface="+mn-lt"/>
                <a:ea typeface="+mn-ea"/>
                <a:cs typeface="+mn-cs"/>
              </a:rPr>
              <a:t> между собой, и серебряное облако </a:t>
            </a:r>
            <a:r>
              <a:rPr lang="ru-RU" sz="1200" i="1" kern="1200" dirty="0" smtClean="0">
                <a:solidFill>
                  <a:schemeClr val="tx1"/>
                </a:solidFill>
                <a:effectLst/>
                <a:latin typeface="+mn-lt"/>
                <a:ea typeface="+mn-ea"/>
                <a:cs typeface="+mn-cs"/>
              </a:rPr>
              <a:t>улыбаться</a:t>
            </a:r>
            <a:r>
              <a:rPr lang="ru-RU" sz="1200" kern="1200" dirty="0" smtClean="0">
                <a:solidFill>
                  <a:schemeClr val="tx1"/>
                </a:solidFill>
                <a:effectLst/>
                <a:latin typeface="+mn-lt"/>
                <a:ea typeface="+mn-ea"/>
                <a:cs typeface="+mn-cs"/>
              </a:rPr>
              <a:t>, а стрекозы </a:t>
            </a:r>
            <a:r>
              <a:rPr lang="ru-RU" sz="1200" i="1" kern="1200" dirty="0" smtClean="0">
                <a:solidFill>
                  <a:schemeClr val="tx1"/>
                </a:solidFill>
                <a:effectLst/>
                <a:latin typeface="+mn-lt"/>
                <a:ea typeface="+mn-ea"/>
                <a:cs typeface="+mn-cs"/>
              </a:rPr>
              <a:t>удивляться</a:t>
            </a:r>
            <a:r>
              <a:rPr lang="ru-RU" sz="1200" kern="1200" dirty="0" smtClean="0">
                <a:solidFill>
                  <a:schemeClr val="tx1"/>
                </a:solidFill>
                <a:effectLst/>
                <a:latin typeface="+mn-lt"/>
                <a:ea typeface="+mn-ea"/>
                <a:cs typeface="+mn-cs"/>
              </a:rPr>
              <a:t> («Отчего Моисей не улыбался…»).</a:t>
            </a:r>
          </a:p>
          <a:p>
            <a:r>
              <a:rPr lang="ru-RU" sz="1200" kern="1200" dirty="0" smtClean="0">
                <a:solidFill>
                  <a:schemeClr val="tx1"/>
                </a:solidFill>
                <a:effectLst/>
                <a:latin typeface="+mn-lt"/>
                <a:ea typeface="+mn-ea"/>
                <a:cs typeface="+mn-cs"/>
              </a:rPr>
              <a:t>Яркость, декоративность, экзотичность образов создает особую фантастическую, сказочную атмосферу. Появляются не традиционные животные русских народных сказок, а экзотические звери: бегемот, крокодил, обезьянка, носорог, гиена, слон, лев, тигр и т. д. Если и появляется медведь, точнее медведица, то в ее описание фиксируются яркие, «блестящие» черты: «Прибежала из леса его любимая медведица, бурая, с черным блестящим носом, с черными блестящими глазками…» [5, 458] в сказке про Елисея.</a:t>
            </a:r>
          </a:p>
          <a:p>
            <a:r>
              <a:rPr lang="ru-RU" sz="1200" kern="1200" dirty="0" smtClean="0">
                <a:solidFill>
                  <a:schemeClr val="tx1"/>
                </a:solidFill>
                <a:effectLst/>
                <a:latin typeface="+mn-lt"/>
                <a:ea typeface="+mn-ea"/>
                <a:cs typeface="+mn-cs"/>
              </a:rPr>
              <a:t>В ряде сказок появляется еще один художественный образ – Сказочник, в образе которого можно выделить значимые и характерные черты для всего детского творчества Саши Черного: способность посмотреть детскими глазами на мир, приблизиться к миру ребенка, чему в немалой степени помогает память о собственном детстве, собственный детский опыт. Звучит разговорная интонация, возникает ощущение и поддерживается иллюзия непосредственного прямого разговора с ребенком, создается условная ситуация рассказывания сказки.</a:t>
            </a:r>
          </a:p>
          <a:p>
            <a:r>
              <a:rPr lang="ru-RU" sz="1200" kern="1200" dirty="0" smtClean="0">
                <a:solidFill>
                  <a:schemeClr val="tx1"/>
                </a:solidFill>
                <a:effectLst/>
                <a:latin typeface="+mn-lt"/>
                <a:ea typeface="+mn-ea"/>
                <a:cs typeface="+mn-cs"/>
              </a:rPr>
              <a:t>Роль сказочника диктует определенные правила. В повествовательную ткань сказки включены обращения к ребенку, чтобы традиционно привлечь внимание, заинтересовать («Помнишь, как это было?»; «Никогда не видал?» и т. п.). Происходит выпадение из сказочной истории и в обращении к реалиям жизни ребенка («толстая книга», которую читает дедушка; чернильный карандаш во рту; кошка, треплемая за ухо). Есть и обращение к детскому видению мира, жизненному опыту ребенка (испуг и плачь при виде эфиопки; вопрос о тарантулах, о райском языке). Но такие обращения отсутствуют в двух последних сказках об Ионе и Данииле.</a:t>
            </a:r>
          </a:p>
          <a:p>
            <a:r>
              <a:rPr lang="ru-RU" sz="1200" kern="1200" dirty="0" smtClean="0">
                <a:solidFill>
                  <a:schemeClr val="tx1"/>
                </a:solidFill>
                <a:effectLst/>
                <a:latin typeface="+mn-lt"/>
                <a:ea typeface="+mn-ea"/>
                <a:cs typeface="+mn-cs"/>
              </a:rPr>
              <a:t>Категория «добра», понятие «добрый» многое определяют в сказочном мире Саши Черного. Понятия «добрый», «добро» встречаются и «работают» в каждой сказке. «</a:t>
            </a:r>
            <a:r>
              <a:rPr lang="ru-RU" sz="1200" u="sng" kern="1200" dirty="0" smtClean="0">
                <a:solidFill>
                  <a:schemeClr val="tx1"/>
                </a:solidFill>
                <a:effectLst/>
                <a:latin typeface="+mn-lt"/>
                <a:ea typeface="+mn-ea"/>
                <a:cs typeface="+mn-cs"/>
              </a:rPr>
              <a:t>Добрые</a:t>
            </a:r>
            <a:r>
              <a:rPr lang="ru-RU" sz="1200" kern="1200" dirty="0" smtClean="0">
                <a:solidFill>
                  <a:schemeClr val="tx1"/>
                </a:solidFill>
                <a:effectLst/>
                <a:latin typeface="+mn-lt"/>
                <a:ea typeface="+mn-ea"/>
                <a:cs typeface="+mn-cs"/>
              </a:rPr>
              <a:t> руки веселой царевны», дочери фараона взяли маленького Моисея; «Пророк Елисей был очень </a:t>
            </a:r>
            <a:r>
              <a:rPr lang="ru-RU" sz="1200" u="sng" kern="1200" dirty="0" smtClean="0">
                <a:solidFill>
                  <a:schemeClr val="tx1"/>
                </a:solidFill>
                <a:effectLst/>
                <a:latin typeface="+mn-lt"/>
                <a:ea typeface="+mn-ea"/>
                <a:cs typeface="+mn-cs"/>
              </a:rPr>
              <a:t>добрым</a:t>
            </a:r>
            <a:r>
              <a:rPr lang="ru-RU" sz="1200" kern="1200" dirty="0" smtClean="0">
                <a:solidFill>
                  <a:schemeClr val="tx1"/>
                </a:solidFill>
                <a:effectLst/>
                <a:latin typeface="+mn-lt"/>
                <a:ea typeface="+mn-ea"/>
                <a:cs typeface="+mn-cs"/>
              </a:rPr>
              <a:t> стариком!», хотя для напуганных детей он: «Злой…», и восстановление в конце сказки первоначального статуса: «Идите сюда! – запищал самый маленький. – Он не тронет, он </a:t>
            </a:r>
            <a:r>
              <a:rPr lang="ru-RU" sz="1200" u="sng" kern="1200" dirty="0" smtClean="0">
                <a:solidFill>
                  <a:schemeClr val="tx1"/>
                </a:solidFill>
                <a:effectLst/>
                <a:latin typeface="+mn-lt"/>
                <a:ea typeface="+mn-ea"/>
                <a:cs typeface="+mn-cs"/>
              </a:rPr>
              <a:t>добрый</a:t>
            </a:r>
            <a:r>
              <a:rPr lang="ru-RU" sz="1200" kern="1200" dirty="0" smtClean="0">
                <a:solidFill>
                  <a:schemeClr val="tx1"/>
                </a:solidFill>
                <a:effectLst/>
                <a:latin typeface="+mn-lt"/>
                <a:ea typeface="+mn-ea"/>
                <a:cs typeface="+mn-cs"/>
              </a:rPr>
              <a:t>». Также сказано и о зверях в раю: «И </a:t>
            </a:r>
            <a:r>
              <a:rPr lang="ru-RU" sz="1200" u="sng" kern="1200" dirty="0" smtClean="0">
                <a:solidFill>
                  <a:schemeClr val="tx1"/>
                </a:solidFill>
                <a:effectLst/>
                <a:latin typeface="+mn-lt"/>
                <a:ea typeface="+mn-ea"/>
                <a:cs typeface="+mn-cs"/>
              </a:rPr>
              <a:t>добрые</a:t>
            </a:r>
            <a:r>
              <a:rPr lang="ru-RU" sz="1200" kern="1200" dirty="0" smtClean="0">
                <a:solidFill>
                  <a:schemeClr val="tx1"/>
                </a:solidFill>
                <a:effectLst/>
                <a:latin typeface="+mn-lt"/>
                <a:ea typeface="+mn-ea"/>
                <a:cs typeface="+mn-cs"/>
              </a:rPr>
              <a:t> все были удивительно», «</a:t>
            </a:r>
            <a:r>
              <a:rPr lang="ru-RU" sz="1200" u="sng" kern="1200" dirty="0" smtClean="0">
                <a:solidFill>
                  <a:schemeClr val="tx1"/>
                </a:solidFill>
                <a:effectLst/>
                <a:latin typeface="+mn-lt"/>
                <a:ea typeface="+mn-ea"/>
                <a:cs typeface="+mn-cs"/>
              </a:rPr>
              <a:t>добрый</a:t>
            </a:r>
            <a:r>
              <a:rPr lang="ru-RU" sz="1200" kern="1200" dirty="0" smtClean="0">
                <a:solidFill>
                  <a:schemeClr val="tx1"/>
                </a:solidFill>
                <a:effectLst/>
                <a:latin typeface="+mn-lt"/>
                <a:ea typeface="+mn-ea"/>
                <a:cs typeface="+mn-cs"/>
              </a:rPr>
              <a:t> Архангел Михаил», пустивший змею в рай, ведь там для всех есть место. </a:t>
            </a:r>
            <a:r>
              <a:rPr lang="ru-RU" sz="1200" u="sng" kern="1200" dirty="0" smtClean="0">
                <a:solidFill>
                  <a:schemeClr val="tx1"/>
                </a:solidFill>
                <a:effectLst/>
                <a:latin typeface="+mn-lt"/>
                <a:ea typeface="+mn-ea"/>
                <a:cs typeface="+mn-cs"/>
              </a:rPr>
              <a:t>«Добр</a:t>
            </a:r>
            <a:r>
              <a:rPr lang="ru-RU" sz="1200" kern="1200" dirty="0" smtClean="0">
                <a:solidFill>
                  <a:schemeClr val="tx1"/>
                </a:solidFill>
                <a:effectLst/>
                <a:latin typeface="+mn-lt"/>
                <a:ea typeface="+mn-ea"/>
                <a:cs typeface="+mn-cs"/>
              </a:rPr>
              <a:t>, мудр и справедлив» пророк Даниил; львица останавливает львят в сказке о нем: «Его нельзя трогать…Он </a:t>
            </a:r>
            <a:r>
              <a:rPr lang="ru-RU" sz="1200" u="sng" kern="1200" dirty="0" smtClean="0">
                <a:solidFill>
                  <a:schemeClr val="tx1"/>
                </a:solidFill>
                <a:effectLst/>
                <a:latin typeface="+mn-lt"/>
                <a:ea typeface="+mn-ea"/>
                <a:cs typeface="+mn-cs"/>
              </a:rPr>
              <a:t>добр</a:t>
            </a:r>
            <a:r>
              <a:rPr lang="ru-RU" sz="1200" kern="1200" dirty="0" smtClean="0">
                <a:solidFill>
                  <a:schemeClr val="tx1"/>
                </a:solidFill>
                <a:effectLst/>
                <a:latin typeface="+mn-lt"/>
                <a:ea typeface="+mn-ea"/>
                <a:cs typeface="+mn-cs"/>
              </a:rPr>
              <a:t> ко всем, даже к паукам».</a:t>
            </a:r>
          </a:p>
          <a:p>
            <a:r>
              <a:rPr lang="ru-RU" sz="1200" kern="1200" dirty="0" smtClean="0">
                <a:solidFill>
                  <a:schemeClr val="tx1"/>
                </a:solidFill>
                <a:effectLst/>
                <a:latin typeface="+mn-lt"/>
                <a:ea typeface="+mn-ea"/>
                <a:cs typeface="+mn-cs"/>
              </a:rPr>
              <a:t>И соответственно, в оппозиции находятся противоположные им – «зло», «злой»; гадина-змея: «</a:t>
            </a:r>
            <a:r>
              <a:rPr lang="ru-RU" sz="1200" u="sng" kern="1200" dirty="0" smtClean="0">
                <a:solidFill>
                  <a:schemeClr val="tx1"/>
                </a:solidFill>
                <a:effectLst/>
                <a:latin typeface="+mn-lt"/>
                <a:ea typeface="+mn-ea"/>
                <a:cs typeface="+mn-cs"/>
              </a:rPr>
              <a:t>злая</a:t>
            </a:r>
            <a:r>
              <a:rPr lang="ru-RU" sz="1200" kern="1200" dirty="0" smtClean="0">
                <a:solidFill>
                  <a:schemeClr val="tx1"/>
                </a:solidFill>
                <a:effectLst/>
                <a:latin typeface="+mn-lt"/>
                <a:ea typeface="+mn-ea"/>
                <a:cs typeface="+mn-cs"/>
              </a:rPr>
              <a:t> и низкая тварь», праведник Иона уходит от исполнения наказа Божия, боится, что не сможет его выполнить, не справиться: «Трудно мне со </a:t>
            </a:r>
            <a:r>
              <a:rPr lang="ru-RU" sz="1200" u="sng" kern="1200" dirty="0" smtClean="0">
                <a:solidFill>
                  <a:schemeClr val="tx1"/>
                </a:solidFill>
                <a:effectLst/>
                <a:latin typeface="+mn-lt"/>
                <a:ea typeface="+mn-ea"/>
                <a:cs typeface="+mn-cs"/>
              </a:rPr>
              <a:t>злыми</a:t>
            </a:r>
            <a:r>
              <a:rPr lang="ru-RU" sz="1200" kern="1200" dirty="0" smtClean="0">
                <a:solidFill>
                  <a:schemeClr val="tx1"/>
                </a:solidFill>
                <a:effectLst/>
                <a:latin typeface="+mn-lt"/>
                <a:ea typeface="+mn-ea"/>
                <a:cs typeface="+mn-cs"/>
              </a:rPr>
              <a:t>…», и после завершения миссии: «Трудно ему было понять своих </a:t>
            </a:r>
            <a:r>
              <a:rPr lang="ru-RU" sz="1200" u="sng" kern="1200" dirty="0" smtClean="0">
                <a:solidFill>
                  <a:schemeClr val="tx1"/>
                </a:solidFill>
                <a:effectLst/>
                <a:latin typeface="+mn-lt"/>
                <a:ea typeface="+mn-ea"/>
                <a:cs typeface="+mn-cs"/>
              </a:rPr>
              <a:t>злых</a:t>
            </a:r>
            <a:r>
              <a:rPr lang="ru-RU" sz="1200" kern="1200" dirty="0" smtClean="0">
                <a:solidFill>
                  <a:schemeClr val="tx1"/>
                </a:solidFill>
                <a:effectLst/>
                <a:latin typeface="+mn-lt"/>
                <a:ea typeface="+mn-ea"/>
                <a:cs typeface="+mn-cs"/>
              </a:rPr>
              <a:t> братьев». А «</a:t>
            </a:r>
            <a:r>
              <a:rPr lang="ru-RU" sz="1200" u="sng" kern="1200" dirty="0" smtClean="0">
                <a:solidFill>
                  <a:schemeClr val="tx1"/>
                </a:solidFill>
                <a:effectLst/>
                <a:latin typeface="+mn-lt"/>
                <a:ea typeface="+mn-ea"/>
                <a:cs typeface="+mn-cs"/>
              </a:rPr>
              <a:t>злые</a:t>
            </a:r>
            <a:r>
              <a:rPr lang="ru-RU" sz="1200" kern="1200" dirty="0" smtClean="0">
                <a:solidFill>
                  <a:schemeClr val="tx1"/>
                </a:solidFill>
                <a:effectLst/>
                <a:latin typeface="+mn-lt"/>
                <a:ea typeface="+mn-ea"/>
                <a:cs typeface="+mn-cs"/>
              </a:rPr>
              <a:t>, лукавые вельможи» были брошены львам.</a:t>
            </a:r>
          </a:p>
          <a:p>
            <a:r>
              <a:rPr lang="ru-RU" sz="1200" kern="1200" dirty="0" smtClean="0">
                <a:solidFill>
                  <a:schemeClr val="tx1"/>
                </a:solidFill>
                <a:effectLst/>
                <a:latin typeface="+mn-lt"/>
                <a:ea typeface="+mn-ea"/>
                <a:cs typeface="+mn-cs"/>
              </a:rPr>
              <a:t>Сказки без назидания и дидактики, но они прозрачны, сюжеты строятся на контрасте: радость, смех и слезы, печаль; озлобленность и добродушие; единение, гармония, счастье и обособленность, страх, боль; праведность и греховность, гнев и жалость; ненависть, зависть, озлобленность и любовь, доброта, радость.</a:t>
            </a:r>
          </a:p>
          <a:p>
            <a:r>
              <a:rPr lang="ru-RU" sz="1200" kern="1200" dirty="0" smtClean="0">
                <a:solidFill>
                  <a:schemeClr val="tx1"/>
                </a:solidFill>
                <a:effectLst/>
                <a:latin typeface="+mn-lt"/>
                <a:ea typeface="+mn-ea"/>
                <a:cs typeface="+mn-cs"/>
              </a:rPr>
              <a:t>В сказке</a:t>
            </a:r>
            <a:r>
              <a:rPr lang="ru-RU" sz="1200" b="1" kern="1200" dirty="0" smtClean="0">
                <a:solidFill>
                  <a:schemeClr val="tx1"/>
                </a:solidFill>
                <a:effectLst/>
                <a:latin typeface="+mn-lt"/>
                <a:ea typeface="+mn-ea"/>
                <a:cs typeface="+mn-cs"/>
              </a:rPr>
              <a:t> «Отчего Моисей не улыбался, когда был маленький» </a:t>
            </a:r>
            <a:r>
              <a:rPr lang="ru-RU" sz="1200" kern="1200" dirty="0" smtClean="0">
                <a:solidFill>
                  <a:schemeClr val="tx1"/>
                </a:solidFill>
                <a:effectLst/>
                <a:latin typeface="+mn-lt"/>
                <a:ea typeface="+mn-ea"/>
                <a:cs typeface="+mn-cs"/>
              </a:rPr>
              <a:t>главным становится не история появления и воспитания Моисея в семье фараона, а тема детства, ребенка, лишенного матери, материнское и сыновнее чувство. Главный герой первой сказки не Моисей-пророк, а Моисей-ребенок. Ребенок, не совпадающий с миром, в котором он живет.</a:t>
            </a:r>
          </a:p>
          <a:p>
            <a:r>
              <a:rPr lang="ru-RU" sz="1200" kern="1200" dirty="0" smtClean="0">
                <a:solidFill>
                  <a:schemeClr val="tx1"/>
                </a:solidFill>
                <a:effectLst/>
                <a:latin typeface="+mn-lt"/>
                <a:ea typeface="+mn-ea"/>
                <a:cs typeface="+mn-cs"/>
              </a:rPr>
              <a:t>Сюжет сказки развивается на контрасте: все в природе радуется, веселится вокруг, но слезы матери маленького Моисея «медленно капали одна за другой в веселую воду» [5, 455]. Печаль матери сменяется радостью, лишь, когда ребенок попадает в добрые руки дочери фараона. Она добра и ласкова, ей знакомы чувства сострадания и любви. Но веселью, смеху с начала и до конца противостоит «печаль ясных и глубоких детских глаз». Дочь фараона веселая и смешливая, сама резвится, как ребенок. Вокруг нее играющие дети, чью искреннюю радость нельзя подделать. На этом фоне особенно выделяется необычное поведение пятилетнего мальчика, маленького Моисея, печального и молчаливого. Он одинок среди окружающих: не играет с другими детьми, раздает свои игрушки. Традиционно для изображения святого обозначена изначальная </a:t>
            </a:r>
            <a:r>
              <a:rPr lang="ru-RU" sz="1200" kern="1200" dirty="0" err="1" smtClean="0">
                <a:solidFill>
                  <a:schemeClr val="tx1"/>
                </a:solidFill>
                <a:effectLst/>
                <a:latin typeface="+mn-lt"/>
                <a:ea typeface="+mn-ea"/>
                <a:cs typeface="+mn-cs"/>
              </a:rPr>
              <a:t>выделенность</a:t>
            </a:r>
            <a:r>
              <a:rPr lang="ru-RU" sz="1200" kern="1200" dirty="0" smtClean="0">
                <a:solidFill>
                  <a:schemeClr val="tx1"/>
                </a:solidFill>
                <a:effectLst/>
                <a:latin typeface="+mn-lt"/>
                <a:ea typeface="+mn-ea"/>
                <a:cs typeface="+mn-cs"/>
              </a:rPr>
              <a:t> ребенка из его окружения, непохожесть на других детей.</a:t>
            </a:r>
          </a:p>
          <a:p>
            <a:r>
              <a:rPr lang="ru-RU" sz="1200" kern="1200" dirty="0" smtClean="0">
                <a:solidFill>
                  <a:schemeClr val="tx1"/>
                </a:solidFill>
                <a:effectLst/>
                <a:latin typeface="+mn-lt"/>
                <a:ea typeface="+mn-ea"/>
                <a:cs typeface="+mn-cs"/>
              </a:rPr>
              <a:t>Пространство сказки организовано по принципу «свобода и несвобода». Свободными оказываются река, по которой плыл в корзине маленький Моисей: поле, где поймали и куда потом выпустили двух тарантулов. Свободное пространство не имеет границ, оно расширено по горизонтали и вертикали: корзина с младенцем плывет по реке, в которой отражается небо, ребенок оказывается как бы между двух небесных рек. Но какой бы желанной свобода здесь ни была – мать вынуждена предоставить ребенка воле судьбы, Бога, спасать, рискуя его жизнью. Однако свободное пространство реки является опасным для Моисея: «Да как тебя крокодил не съел? Тут за отмелью их целое семейство живет» [5, 455] – удивляется дочь фараона.</a:t>
            </a:r>
          </a:p>
          <a:p>
            <a:r>
              <a:rPr lang="ru-RU" sz="1200" kern="1200" dirty="0" smtClean="0">
                <a:solidFill>
                  <a:schemeClr val="tx1"/>
                </a:solidFill>
                <a:effectLst/>
                <a:latin typeface="+mn-lt"/>
                <a:ea typeface="+mn-ea"/>
                <a:cs typeface="+mn-cs"/>
              </a:rPr>
              <a:t>Дворец фараона, сад имеют внешние границы, здесь грустит Моисей, «томится» в неволе маленькая обезьянка, мучаются два тарантула, несмотря на явное благополучие и почти райскую жизнь. Интересно в этом плане отметить упоминание сада, который в контексте библейских сказок выполняет знаковую функцию, райский сад позднее появится в сказке о первом грехе. Но нарушение естественных человеческих связей ведет к разрушению рая.</a:t>
            </a:r>
          </a:p>
          <a:p>
            <a:r>
              <a:rPr lang="ru-RU" sz="1200" kern="1200" dirty="0" smtClean="0">
                <a:solidFill>
                  <a:schemeClr val="tx1"/>
                </a:solidFill>
                <a:effectLst/>
                <a:latin typeface="+mn-lt"/>
                <a:ea typeface="+mn-ea"/>
                <a:cs typeface="+mn-cs"/>
              </a:rPr>
              <a:t>Родная мать уходит из жизни ребенка и в конце появляется «какая-то чужая, бедно одетая женщина», которой маленький Моисей возвращает настоящую сущность: «Кто это? – Моя мать» [5, 457]. Впервые печаль появляется в душе дочери фараона. Истина становится потрясением для молодой царицы, разрушением некоего идиллического восприятия жизни. Финал сказки обнаруживает сложные противоречия данного мира.</a:t>
            </a:r>
          </a:p>
          <a:p>
            <a:r>
              <a:rPr lang="ru-RU" sz="1200" kern="1200" dirty="0" smtClean="0">
                <a:solidFill>
                  <a:schemeClr val="tx1"/>
                </a:solidFill>
                <a:effectLst/>
                <a:latin typeface="+mn-lt"/>
                <a:ea typeface="+mn-ea"/>
                <a:cs typeface="+mn-cs"/>
              </a:rPr>
              <a:t>Позднее будет создано стихотворение «Фонтан на </a:t>
            </a:r>
            <a:r>
              <a:rPr lang="ru-RU" sz="1200" kern="1200" dirty="0" err="1" smtClean="0">
                <a:solidFill>
                  <a:schemeClr val="tx1"/>
                </a:solidFill>
                <a:effectLst/>
                <a:latin typeface="+mn-lt"/>
                <a:ea typeface="+mn-ea"/>
                <a:cs typeface="+mn-cs"/>
              </a:rPr>
              <a:t>Monte</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Pincio</a:t>
            </a:r>
            <a:r>
              <a:rPr lang="ru-RU" sz="1200" kern="1200" dirty="0" smtClean="0">
                <a:solidFill>
                  <a:schemeClr val="tx1"/>
                </a:solidFill>
                <a:effectLst/>
                <a:latin typeface="+mn-lt"/>
                <a:ea typeface="+mn-ea"/>
                <a:cs typeface="+mn-cs"/>
              </a:rPr>
              <a:t>» (1928), возвращающее к образам Моисея-ребенка и его матери. Поводом написания послужит римский фонтан с подобной скульптурой. Но в отличие от сказки в стихотворении акцент перенесен с ребенка на мать, с тревогой и страхом спускающей младенца в корзине в волны Нила.</a:t>
            </a:r>
          </a:p>
          <a:p>
            <a:r>
              <a:rPr lang="ru-RU" sz="1200" kern="1200" dirty="0" smtClean="0">
                <a:solidFill>
                  <a:schemeClr val="tx1"/>
                </a:solidFill>
                <a:effectLst/>
                <a:latin typeface="+mn-lt"/>
                <a:ea typeface="+mn-ea"/>
                <a:cs typeface="+mn-cs"/>
              </a:rPr>
              <a:t>В </a:t>
            </a:r>
            <a:r>
              <a:rPr lang="ru-RU" sz="1200" b="1" kern="1200" dirty="0" smtClean="0">
                <a:solidFill>
                  <a:schemeClr val="tx1"/>
                </a:solidFill>
                <a:effectLst/>
                <a:latin typeface="+mn-lt"/>
                <a:ea typeface="+mn-ea"/>
                <a:cs typeface="+mn-cs"/>
              </a:rPr>
              <a:t>«Сказке о лысом пророке Елисее, о его медведице и о детях»</a:t>
            </a:r>
            <a:r>
              <a:rPr lang="ru-RU" sz="1200" kern="1200" dirty="0" smtClean="0">
                <a:solidFill>
                  <a:schemeClr val="tx1"/>
                </a:solidFill>
                <a:effectLst/>
                <a:latin typeface="+mn-lt"/>
                <a:ea typeface="+mn-ea"/>
                <a:cs typeface="+mn-cs"/>
              </a:rPr>
              <a:t> накладываются четыре пласта: 1) библейская история, кратко обозначенная в начале и как несогласие с ней – 2) новая сказка: свой вариант истории ссоры Елисея и детей; 3) условная ситуация рассказывания сказки – шутливое обращение к озорующему ребенку: «Если ты будешь сидеть тихо и вынешь изо рта чернильный карандаш и перестанешь дергать кошку за усы, я расскажу тебе, как это было» [5, 458]; 4) в конце сказку детям рассказывает сам Елисей.</a:t>
            </a:r>
          </a:p>
          <a:p>
            <a:r>
              <a:rPr lang="ru-RU" sz="1200" kern="1200" dirty="0" smtClean="0">
                <a:solidFill>
                  <a:schemeClr val="tx1"/>
                </a:solidFill>
                <a:effectLst/>
                <a:latin typeface="+mn-lt"/>
                <a:ea typeface="+mn-ea"/>
                <a:cs typeface="+mn-cs"/>
              </a:rPr>
              <a:t>Страшная библейская история о проклятии и гибели детей переводится в мир любви и согласия. Представлена история невольной ошибки, вины, исправления и обретения.</a:t>
            </a:r>
          </a:p>
          <a:p>
            <a:r>
              <a:rPr lang="ru-RU" sz="1200" kern="1200" dirty="0" smtClean="0">
                <a:solidFill>
                  <a:schemeClr val="tx1"/>
                </a:solidFill>
                <a:effectLst/>
                <a:latin typeface="+mn-lt"/>
                <a:ea typeface="+mn-ea"/>
                <a:cs typeface="+mn-cs"/>
              </a:rPr>
              <a:t>Елисей – «славный старик», «очень добрый старик: все звери и птицы, и букашки его обожали, и он всех любил» [5, 458]</a:t>
            </a:r>
            <a:r>
              <a:rPr lang="ru-RU" sz="1200" i="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Но жара, от которой изнывают все вокруг, надоедливые мухи, насмехающиеся дети превращают добродушного старика в озлобленного и мстительного. Но и ведь изначальная шалость детей («такое удовольствие: лысый старик идет») оказывается дерзостью и обидой, нанесенной старику. Обращение старика с просьбой к медведице: «Пугни их, да не очень» – оборачивается испугом детей, граничащим с ужасом.</a:t>
            </a:r>
          </a:p>
          <a:p>
            <a:r>
              <a:rPr lang="ru-RU" sz="1200" kern="1200" dirty="0" smtClean="0">
                <a:solidFill>
                  <a:schemeClr val="tx1"/>
                </a:solidFill>
                <a:effectLst/>
                <a:latin typeface="+mn-lt"/>
                <a:ea typeface="+mn-ea"/>
                <a:cs typeface="+mn-cs"/>
              </a:rPr>
              <a:t>Спала жара, ушло раздражение и приходит осознание совершенной ошибки. Пройденная дорога оказывается ложной, необходимо найти правильный путь, выйти на верную, истинную дорогу. Путь обратно – возвращение к истоку, в данном случае, совершенной ошибке, взаимной обиде. Елисей любит, знает и понимает детей. Он терпелив, добр и ласков с детьми; и способен одарить детей радостью. Чудесная игрушка привлекает детей, маня и очаровывая их. Завоевание детских сердец начинается с чуда, радости, подарка (игрушка, румяное яблоко), оборачивается игрой («руками взмахнул, да так его в охапку и поймал, как жаворонка»), угощение и ласка примиряют окончательно. Но этому предшествует обращение к собственному детскому опыту, воспоминаниям о детстве, которое приближает старика Елисея к детям. Окончательно сближает всех и уравновешивает композицию сказка, рассказываемая Елисеем, которая находится в пределах библейской, но не раскрывается, а дается как факт. Всех собирает и объединяет эта сказка: «Сошлись дети под сосной. Медведица из лесу пришла…» [5, 460].</a:t>
            </a:r>
          </a:p>
          <a:p>
            <a:r>
              <a:rPr lang="ru-RU" sz="1200" kern="1200" dirty="0" smtClean="0">
                <a:solidFill>
                  <a:schemeClr val="tx1"/>
                </a:solidFill>
                <a:effectLst/>
                <a:latin typeface="+mn-lt"/>
                <a:ea typeface="+mn-ea"/>
                <a:cs typeface="+mn-cs"/>
              </a:rPr>
              <a:t>В итоге – восстановление равновесия, природной гармонии. Единение с животным миром, данное изначально, заявленная любовь и дружба детей обогащается обретением новых друзей. Как пишет В. А. Карпов: «В тексте сказки пророк Елисей предстает не грозным посланцем Бога, а просто добрым стариком, который любит детей и устанавливает с ними дружеские отношения. Не мести учат сказки Саши Черного, но любви и терпимости; на их страницах не льется кровь, но звучит доброе слово» [103].</a:t>
            </a:r>
          </a:p>
          <a:p>
            <a:r>
              <a:rPr lang="ru-RU" sz="1200" kern="1200" dirty="0" smtClean="0">
                <a:solidFill>
                  <a:schemeClr val="tx1"/>
                </a:solidFill>
                <a:effectLst/>
                <a:latin typeface="+mn-lt"/>
                <a:ea typeface="+mn-ea"/>
                <a:cs typeface="+mn-cs"/>
              </a:rPr>
              <a:t>В </a:t>
            </a:r>
            <a:r>
              <a:rPr lang="ru-RU" sz="1200" b="1" kern="1200" dirty="0" smtClean="0">
                <a:solidFill>
                  <a:schemeClr val="tx1"/>
                </a:solidFill>
                <a:effectLst/>
                <a:latin typeface="+mn-lt"/>
                <a:ea typeface="+mn-ea"/>
                <a:cs typeface="+mn-cs"/>
              </a:rPr>
              <a:t>«Первом грехе» </a:t>
            </a:r>
            <a:r>
              <a:rPr lang="ru-RU" sz="1200" kern="1200" dirty="0" smtClean="0">
                <a:solidFill>
                  <a:schemeClr val="tx1"/>
                </a:solidFill>
                <a:effectLst/>
                <a:latin typeface="+mn-lt"/>
                <a:ea typeface="+mn-ea"/>
                <a:cs typeface="+mn-cs"/>
              </a:rPr>
              <a:t>райская гармония представлена как сказка. Идиллическая картина, где «комары никого не кусали», «гиены не грызлись между собой, никого не задирали», а ели бананы, львы облизывали всех и ели траву и т. д.</a:t>
            </a:r>
          </a:p>
          <a:p>
            <a:r>
              <a:rPr lang="ru-RU" sz="1200" kern="1200" dirty="0" smtClean="0">
                <a:solidFill>
                  <a:schemeClr val="tx1"/>
                </a:solidFill>
                <a:effectLst/>
                <a:latin typeface="+mn-lt"/>
                <a:ea typeface="+mn-ea"/>
                <a:cs typeface="+mn-cs"/>
              </a:rPr>
              <a:t>Игра животных приравнивается к детской. Пищи в избытке, нет необходимости бороться за свое существование, отсюда игра - обычное и естественное занятие животных в раю. Игра доставляет огромное удовольствие, что видно по эмоциям животных, играющих в «лестницу». Страх испытывает только последний участник игры, самый маленький и стоящий на самой верхушке – мышь, у которой от высоты закружилась голова.</a:t>
            </a:r>
          </a:p>
          <a:p>
            <a:r>
              <a:rPr lang="ru-RU" sz="1200" kern="1200" dirty="0" smtClean="0">
                <a:solidFill>
                  <a:schemeClr val="tx1"/>
                </a:solidFill>
                <a:effectLst/>
                <a:latin typeface="+mn-lt"/>
                <a:ea typeface="+mn-ea"/>
                <a:cs typeface="+mn-cs"/>
              </a:rPr>
              <a:t>Несовпадение с общим миром, гармонией гадины-змеи подчеркивается выпадением ее из игры, передается через неучастие в игре: «Она одна никогда ни с кем не играла» [5, 462]. Беспечность белого кролика и появляется от недопустимости зла в этом райском мире. Отсюда же и всеобщая растерянность зверей и людей перед первой в их жизни опасностью. Единственным спасителем становится архангел Михаил, обладающим изначальным знанием о допустимости зла и способный ему противостоять: «злая и низкая тварь» изгоняется, а бедный проглоченный кролик спасен.</a:t>
            </a:r>
          </a:p>
          <a:p>
            <a:r>
              <a:rPr lang="ru-RU" sz="1200" kern="1200" dirty="0" smtClean="0">
                <a:solidFill>
                  <a:schemeClr val="tx1"/>
                </a:solidFill>
                <a:effectLst/>
                <a:latin typeface="+mn-lt"/>
                <a:ea typeface="+mn-ea"/>
                <a:cs typeface="+mn-cs"/>
              </a:rPr>
              <a:t>Странным оказывается пространство рая: внутри есть обособленное, изолированное место: «там, куда никому доступа нет, посредине рая стоит яблоня…» [5, 463], куда, как в изгнание, отсылается гадина-змея, причинившая боль, нарушившая покой и счастье в райском мире. Райский сад – </a:t>
            </a:r>
            <a:r>
              <a:rPr lang="ru-RU" sz="1200" kern="1200" dirty="0" err="1" smtClean="0">
                <a:solidFill>
                  <a:schemeClr val="tx1"/>
                </a:solidFill>
                <a:effectLst/>
                <a:latin typeface="+mn-lt"/>
                <a:ea typeface="+mn-ea"/>
                <a:cs typeface="+mn-cs"/>
              </a:rPr>
              <a:t>догреховное</a:t>
            </a:r>
            <a:r>
              <a:rPr lang="ru-RU" sz="1200" kern="1200" dirty="0" smtClean="0">
                <a:solidFill>
                  <a:schemeClr val="tx1"/>
                </a:solidFill>
                <a:effectLst/>
                <a:latin typeface="+mn-lt"/>
                <a:ea typeface="+mn-ea"/>
                <a:cs typeface="+mn-cs"/>
              </a:rPr>
              <a:t> состояние мира, внутри которого вдруг оказывается сильнейшее искушение. Первый грех в сказке становится и завязкой новой истории: «Древо познания добра и зла? – быстро спросила любопытная Ева…»[5, 463], на историю первого библейского греха указывают и последние слова сказки: «Как она [змея] отомстила, ты верно, уже знаешь, </a:t>
            </a:r>
            <a:r>
              <a:rPr lang="ru-RU" sz="1200" b="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прочел в школе. А не прочел, так узнаешь в свое время» [5, 464]. Вся сказка в целом становится своеобразным прологом к библейской истории о первом грехопадении человека.</a:t>
            </a:r>
          </a:p>
          <a:p>
            <a:r>
              <a:rPr lang="ru-RU" sz="1200" kern="1200" dirty="0" smtClean="0">
                <a:solidFill>
                  <a:schemeClr val="tx1"/>
                </a:solidFill>
                <a:effectLst/>
                <a:latin typeface="+mn-lt"/>
                <a:ea typeface="+mn-ea"/>
                <a:cs typeface="+mn-cs"/>
              </a:rPr>
              <a:t>В сказке </a:t>
            </a:r>
            <a:r>
              <a:rPr lang="ru-RU" sz="1200" b="1" kern="1200" dirty="0" smtClean="0">
                <a:solidFill>
                  <a:schemeClr val="tx1"/>
                </a:solidFill>
                <a:effectLst/>
                <a:latin typeface="+mn-lt"/>
                <a:ea typeface="+mn-ea"/>
                <a:cs typeface="+mn-cs"/>
              </a:rPr>
              <a:t>«Праведник Иона» </a:t>
            </a:r>
            <a:r>
              <a:rPr lang="ru-RU" sz="1200" kern="1200" dirty="0" smtClean="0">
                <a:solidFill>
                  <a:schemeClr val="tx1"/>
                </a:solidFill>
                <a:effectLst/>
                <a:latin typeface="+mn-lt"/>
                <a:ea typeface="+mn-ea"/>
                <a:cs typeface="+mn-cs"/>
              </a:rPr>
              <a:t>происходит нарушение наказа Божьего. Мотив дороги здесь звучит наиболее сильно.</a:t>
            </a:r>
          </a:p>
          <a:p>
            <a:r>
              <a:rPr lang="ru-RU" sz="1200" kern="1200" dirty="0" smtClean="0">
                <a:solidFill>
                  <a:schemeClr val="tx1"/>
                </a:solidFill>
                <a:effectLst/>
                <a:latin typeface="+mn-lt"/>
                <a:ea typeface="+mn-ea"/>
                <a:cs typeface="+mn-cs"/>
              </a:rPr>
              <a:t>Главный герой – верный, преданный, угодный Господу. Именно ему доверено ответственное дело – направить на путь истинный, помочь изменить неверный, ложный, греховный образ жизни людей, подошедших к некой черте в своих грехах, когда уже «нету моего терпения!». Иона избран представителем, посредником Господа на земле, Его карающей и прощающей волей.</a:t>
            </a:r>
          </a:p>
          <a:p>
            <a:r>
              <a:rPr lang="ru-RU" sz="1200" kern="1200" dirty="0" smtClean="0">
                <a:solidFill>
                  <a:schemeClr val="tx1"/>
                </a:solidFill>
                <a:effectLst/>
                <a:latin typeface="+mn-lt"/>
                <a:ea typeface="+mn-ea"/>
                <a:cs typeface="+mn-cs"/>
              </a:rPr>
              <a:t>Но Господь знает своего верного и преданного раба Божия. Предугадывает его сомнения и колебания в исполнении наказа. Еще во сне, опережая Иону, предупреждает слабость угрозой, точнее, намеком на нее: «а не то…» И загремел гром в небе» [5, 464]</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Сильна вера Господа в своего праведника.</a:t>
            </a:r>
          </a:p>
          <a:p>
            <a:r>
              <a:rPr lang="ru-RU" sz="1200" kern="1200" dirty="0" smtClean="0">
                <a:solidFill>
                  <a:schemeClr val="tx1"/>
                </a:solidFill>
                <a:effectLst/>
                <a:latin typeface="+mn-lt"/>
                <a:ea typeface="+mn-ea"/>
                <a:cs typeface="+mn-cs"/>
              </a:rPr>
              <a:t>Иона проявляет слабость на первом же этапе: сомневается в себе, в своих силах, возможностях. Должен был направить других на правильный и праведный путь, а сам сошел с уготованного ему Богом, ушел в сторону: «придумал Иона худое дело». Уподобился прочим людям.</a:t>
            </a:r>
          </a:p>
          <a:p>
            <a:r>
              <a:rPr lang="ru-RU" sz="1200" kern="1200" dirty="0" smtClean="0">
                <a:solidFill>
                  <a:schemeClr val="tx1"/>
                </a:solidFill>
                <a:effectLst/>
                <a:latin typeface="+mn-lt"/>
                <a:ea typeface="+mn-ea"/>
                <a:cs typeface="+mn-cs"/>
              </a:rPr>
              <a:t>Отплытие на корабле Ионе мыслится возможностью избежать наказа Божьего: «будто по делам, авось и без него все обойдется» и повидаться с родными, «внучку на колене покачать». У Господа свои отношения с праведником и грешниками: с праведником Он суров, а с грешниками милосерден. Угроза Господа реализуется страшным образом – разыгравшаяся буря ставит под угрозу жизнь людей: «корабль все пуще носом в воду зарывается, двоих матросов водой слизнуло, </a:t>
            </a:r>
            <a:r>
              <a:rPr lang="ru-RU" sz="1200" b="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кое-как успели за бортом за канат уцепиться» [5, 464].</a:t>
            </a:r>
          </a:p>
          <a:p>
            <a:r>
              <a:rPr lang="ru-RU" sz="1200" kern="1200" dirty="0" smtClean="0">
                <a:solidFill>
                  <a:schemeClr val="tx1"/>
                </a:solidFill>
                <a:effectLst/>
                <a:latin typeface="+mn-lt"/>
                <a:ea typeface="+mn-ea"/>
                <a:cs typeface="+mn-cs"/>
              </a:rPr>
              <a:t>Жертва Ионы становится началом новых испытаний на пути возвращения к уготованному ему Господом. Поглотившее его море, спокойное для корабля, плывущего своей дорогой, становится темницей для Ионы: «Наплыл на Иону несуразный морской зверь Левиафан-кит, глотнул раз и втянул старика с головой и ногами в темные недра» [5, 465]</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Усиливаются испытания. Молитва, покаянное слово и обещание вернуться на уготованный Господом Богом путь возвращают милость и прощение.</a:t>
            </a:r>
          </a:p>
          <a:p>
            <a:r>
              <a:rPr lang="ru-RU" sz="1200" kern="1200" dirty="0" smtClean="0">
                <a:solidFill>
                  <a:schemeClr val="tx1"/>
                </a:solidFill>
                <a:effectLst/>
                <a:latin typeface="+mn-lt"/>
                <a:ea typeface="+mn-ea"/>
                <a:cs typeface="+mn-cs"/>
              </a:rPr>
              <a:t>Само исполнение наказа Божьего оказывается за пределами текста. Лишь в слове сказочника прорываются размышления Ионы. Сумел призвать грешников к покаянию, став для них, действительно, «бичом страха». Но «не радовал его тяжелый подвиг», он чувствует, что не удержатся покаявшиеся на верном пути, уйдут в сторону греха. Не понимает злобы в сердцах и душах людей. Спасение ястребенка более явное, конкретное, ощутимое, чем спасение целого города. Спасение маленького живого существа, пусть и птенца возвращает душе покой и умиление, доброе расположение духа («улыбнулся»). Именно тогда возникает чувство исполненного долга. И вновь Господь не согласен с Ионой. Вера в людей, любовь к людям, пусть слабым и грешным, сильнее обиды. Откроется свет и истина Ионе – совершится чудо – Иона вновь возвращается на корабль, чтобы продолжить свой путь к родным и внучке. Только после исполнения своего подвига возможной становится эта встреча.</a:t>
            </a:r>
          </a:p>
          <a:p>
            <a:r>
              <a:rPr lang="ru-RU" sz="1200" kern="1200" dirty="0" smtClean="0">
                <a:solidFill>
                  <a:schemeClr val="tx1"/>
                </a:solidFill>
                <a:effectLst/>
                <a:latin typeface="+mn-lt"/>
                <a:ea typeface="+mn-ea"/>
                <a:cs typeface="+mn-cs"/>
              </a:rPr>
              <a:t>Ненависть и зависть определяет движение сюжета сказки </a:t>
            </a:r>
            <a:r>
              <a:rPr lang="ru-RU" sz="1200" b="1" kern="1200" dirty="0" smtClean="0">
                <a:solidFill>
                  <a:schemeClr val="tx1"/>
                </a:solidFill>
                <a:effectLst/>
                <a:latin typeface="+mn-lt"/>
                <a:ea typeface="+mn-ea"/>
                <a:cs typeface="+mn-cs"/>
              </a:rPr>
              <a:t>«Даниил во львином рву». </a:t>
            </a:r>
            <a:r>
              <a:rPr lang="ru-RU" sz="1200" kern="1200" dirty="0" smtClean="0">
                <a:solidFill>
                  <a:schemeClr val="tx1"/>
                </a:solidFill>
                <a:effectLst/>
                <a:latin typeface="+mn-lt"/>
                <a:ea typeface="+mn-ea"/>
                <a:cs typeface="+mn-cs"/>
              </a:rPr>
              <a:t>Мстительность и озлобленность приводит к искажению представлений о справедливости, людях, мире. Ненависть и зависть определяет движение сюжета сказки. Страдания выпадают на долю тех, кто добр сердцем, но слаб характером. Так, царь Дарий оказывается в плену собственных чувств: поддается на лесть хитрых вельмож и, как следствие этого, новый указ о поклонении только царю. Позднее вынужден сам подчиниться своему указу и пойти против своего сердца: подвергнуть страшному наказанию своего любимца пророка Даниила.</a:t>
            </a:r>
          </a:p>
          <a:p>
            <a:r>
              <a:rPr lang="ru-RU" sz="1200" kern="1200" dirty="0" smtClean="0">
                <a:solidFill>
                  <a:schemeClr val="tx1"/>
                </a:solidFill>
                <a:effectLst/>
                <a:latin typeface="+mn-lt"/>
                <a:ea typeface="+mn-ea"/>
                <a:cs typeface="+mn-cs"/>
              </a:rPr>
              <a:t>Традиционная вечерняя молитва юноши как раз демонстрирует бессмысленность и ложность нового царского указа. Любовь и преклонение перед Богом не исключает любви и преклонения перед царем для Даниила. Но за нарушение указа царь «скрепя сердце должен был своему же указу подчиниться»: отдать пророка голодным хищным львам.</a:t>
            </a:r>
          </a:p>
          <a:p>
            <a:r>
              <a:rPr lang="ru-RU" sz="1200" kern="1200" dirty="0" smtClean="0">
                <a:solidFill>
                  <a:schemeClr val="tx1"/>
                </a:solidFill>
                <a:effectLst/>
                <a:latin typeface="+mn-lt"/>
                <a:ea typeface="+mn-ea"/>
                <a:cs typeface="+mn-cs"/>
              </a:rPr>
              <a:t>Уготованное страшное наказание юный Даниил принимает спокойно, уверенно, и, как ни странно, с радостью. Оно и оборачивается удовольствием, радостью, игрой. У главного героя есть какая-то изначальная уверенность в своей правоте, отсутствие страха и радость приятия.</a:t>
            </a:r>
          </a:p>
          <a:p>
            <a:r>
              <a:rPr lang="ru-RU" sz="1200" kern="1200" dirty="0" smtClean="0">
                <a:solidFill>
                  <a:schemeClr val="tx1"/>
                </a:solidFill>
                <a:effectLst/>
                <a:latin typeface="+mn-lt"/>
                <a:ea typeface="+mn-ea"/>
                <a:cs typeface="+mn-cs"/>
              </a:rPr>
              <a:t>Встреча во львином рву оборачивается удивительным образом, скорее, для хищников, чем для человека. Удивительным становится бесстрашие человека и понимание им звериной речи. Как выяснится, Даниил наделен даром понимать природу и все живое: «о чем шепчутся деревья, что говорят, перекликаясь в саду, птицы» [5, 469]. Если взрослые львы сразу оценили бесстрашие и доброту, то львята инстинктивно, «шкурой» почувствовали неисчерпаемый запас любви этого человека: «Впервые пальцы человека коснулись головы львенка, и показалось ему, что не человек пощекотал его за ухом, а язык матери, теплый и ласковый» [5, 469]</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Затеянная им игра с львятами приносит удовольствием всем. Сам герой молод, юн. С удовольствием играет с львятами, которые ведут себя, как дети, мурлычут и ласкаются, как котята, а не сильные и опасные хищники.</a:t>
            </a:r>
          </a:p>
          <a:p>
            <a:r>
              <a:rPr lang="ru-RU" sz="1200" kern="1200" dirty="0" smtClean="0">
                <a:solidFill>
                  <a:schemeClr val="tx1"/>
                </a:solidFill>
                <a:effectLst/>
                <a:latin typeface="+mn-lt"/>
                <a:ea typeface="+mn-ea"/>
                <a:cs typeface="+mn-cs"/>
              </a:rPr>
              <a:t>Радость от спасения любимца не смягчит гнева царя на злых и лукавых вельмож. Пространство сказки развернуто по вертикали. Появляется звездное небо, как в первой сказке, как знак близости, приближения к Богу. Ров оборачивается адом для грешников.</a:t>
            </a:r>
          </a:p>
          <a:p>
            <a:r>
              <a:rPr lang="ru-RU" sz="1200" kern="1200" dirty="0" smtClean="0">
                <a:solidFill>
                  <a:schemeClr val="tx1"/>
                </a:solidFill>
                <a:effectLst/>
                <a:latin typeface="+mn-lt"/>
                <a:ea typeface="+mn-ea"/>
                <a:cs typeface="+mn-cs"/>
              </a:rPr>
              <a:t>Итак, можно заменить различные принципы организации повествования, внутренней структуры сказок при общности тем и героев. Сказки распадаются на две неравные группы. В первых трех сказках расширяются границы, они становятся объемными за счет пересечения, включения нескольких художественных миров: во-первых, как главное, основное содержание – сама библейская сказка; во-вторых, условная ситуация слушания / чтения сказки ребенку: постоянные обращения к нему внутри сказки, риторические вопросы, на которые тут же следует ответ; в-третьих, библейские тексты, т. е. сама Библия.</a:t>
            </a:r>
          </a:p>
          <a:p>
            <a:r>
              <a:rPr lang="ru-RU" sz="1200" kern="1200" dirty="0" smtClean="0">
                <a:solidFill>
                  <a:schemeClr val="tx1"/>
                </a:solidFill>
                <a:effectLst/>
                <a:latin typeface="+mn-lt"/>
                <a:ea typeface="+mn-ea"/>
                <a:cs typeface="+mn-cs"/>
              </a:rPr>
              <a:t>Сказки о праведнике Ионе и пророке Данииле строятся несколько иначе. Последние две сказки, вероятно, предполагают и возрастные изменения адресата. Повествование теряет характерные для первых сказок частые обращения к ребенку, образ сказочника не выделен так явно, хотя и сохраняется интонация рассказывания. Внутренний мир сказок един, ничто не нарушает повествования. Одним из героев этих сказок становится сам Господь Бог: активный участник в первой и косвенный виновник наказания главного героя во второй сказке.</a:t>
            </a:r>
          </a:p>
          <a:p>
            <a:r>
              <a:rPr lang="ru-RU" sz="1200" kern="1200" dirty="0" smtClean="0">
                <a:solidFill>
                  <a:schemeClr val="tx1"/>
                </a:solidFill>
                <a:effectLst/>
                <a:latin typeface="+mn-lt"/>
                <a:ea typeface="+mn-ea"/>
                <a:cs typeface="+mn-cs"/>
              </a:rPr>
              <a:t>Во всех сказках выделяется несколько мотивов, сходных между собой: совершения ошибки и ее исправления (Елисей, Даниил); нарушения гармонии и ее восстановления (Елисей, Первый грех); нарушения естественной нормы жизни и ее утверждения (Моисей); ложного пути и возвращения на истинный путь (Иона).</a:t>
            </a:r>
          </a:p>
          <a:p>
            <a:r>
              <a:rPr lang="ru-RU" sz="1200" kern="1200" dirty="0" smtClean="0">
                <a:solidFill>
                  <a:schemeClr val="tx1"/>
                </a:solidFill>
                <a:effectLst/>
                <a:latin typeface="+mn-lt"/>
                <a:ea typeface="+mn-ea"/>
                <a:cs typeface="+mn-cs"/>
              </a:rPr>
              <a:t>Можно выделить некоторые особенности финалов библейских сказок Саши Черного: происходит расширение границ сказки, выход в иной художественный мир; завершенность сюжета и открытость в будущее одновременно. Так, возникают новые отношения за пределами текста в сказке о Моисее; происходит выход в сказку, рассказываемую Елисеем; в библейскую историю о грехопадении в 3-ей; ожидается встреча с внучкой праведника Ионы, намечен и страшный конец лукавых вельмож в истории Даниила. В финале сказок происходит восстановление справедливости, равновесия, гармонии, обретения матери, друзей, радости, любви.</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14</a:t>
            </a:fld>
            <a:endParaRPr lang="ru-RU"/>
          </a:p>
        </p:txBody>
      </p:sp>
    </p:spTree>
    <p:extLst>
      <p:ext uri="{BB962C8B-B14F-4D97-AF65-F5344CB8AC3E}">
        <p14:creationId xmlns:p14="http://schemas.microsoft.com/office/powerpoint/2010/main" val="296549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       Солдатские сказки</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a:t>
            </a:r>
            <a:r>
              <a:rPr lang="ru-RU" sz="1200" b="1" kern="1200" dirty="0" smtClean="0">
                <a:solidFill>
                  <a:schemeClr val="tx1"/>
                </a:solidFill>
                <a:effectLst/>
                <a:latin typeface="+mn-lt"/>
                <a:ea typeface="+mn-ea"/>
                <a:cs typeface="+mn-cs"/>
              </a:rPr>
              <a:t>«Солдатские сказки» </a:t>
            </a:r>
            <a:r>
              <a:rPr lang="ru-RU" sz="1200" kern="1200" dirty="0" smtClean="0">
                <a:solidFill>
                  <a:schemeClr val="tx1"/>
                </a:solidFill>
                <a:effectLst/>
                <a:latin typeface="+mn-lt"/>
                <a:ea typeface="+mn-ea"/>
                <a:cs typeface="+mn-cs"/>
              </a:rPr>
              <a:t>вышли отдельной книгой в середине 1933 года в парижском издательстве «Парабола» с обложкой работы художника И. Я. Билибина. В 1939 году эта книга была переиздана в Стокгольме и Шанхае без каких-либо текстовых и композиционных изменений, но в ином оформлении. Это посмертное издание 1933 года, осуществленное, по всей видимости, вдовой поэта, принято в качестве канонического. Остается неизвестным, был ли оставлен Сашей Черным предварительный план относительно состава и композиционного построения «Солдатских сказок». Под вопросом даже само название книги: задумано ли оно автором или использован один из наиболее часто повторяющихся подзаголовков, которыми сопровождались прижизненные публикации сказок (были и другие: «Солдатские побрехушки», «Солдатские были-небылицы» и т. д.).</a:t>
            </a:r>
          </a:p>
          <a:p>
            <a:r>
              <a:rPr lang="ru-RU" sz="1200" kern="1200" dirty="0" smtClean="0">
                <a:solidFill>
                  <a:schemeClr val="tx1"/>
                </a:solidFill>
                <a:effectLst/>
                <a:latin typeface="+mn-lt"/>
                <a:ea typeface="+mn-ea"/>
                <a:cs typeface="+mn-cs"/>
              </a:rPr>
              <a:t>       Все сказки, вошедшие в книгу, при жизни Саши Черного были опубликованы в эмигрантской периодической печати (последняя — «Кабы я был царем» — увидела свет буквально за несколько дней до кончины писателя). Это свидетельствует о том, что скорее всего данный сборник только формировался, когда внезапная смерть автора поставила окончательную точку. Надо полагать, что тексты печатались по авторской рукописи. Это, однако, не исключает типографских погрешностей, которые в посмертном издании, конечно же, автор уже не мог исправить.</a:t>
            </a:r>
          </a:p>
          <a:p>
            <a:r>
              <a:rPr lang="ru-RU" sz="1200" kern="1200" dirty="0" smtClean="0">
                <a:solidFill>
                  <a:schemeClr val="tx1"/>
                </a:solidFill>
                <a:effectLst/>
                <a:latin typeface="+mn-lt"/>
                <a:ea typeface="+mn-ea"/>
                <a:cs typeface="+mn-cs"/>
              </a:rPr>
              <a:t>       Для настоящего издания произведена текстологическая сверка с прижизненными первопубликациями сказок. Проставлена авторская датировка и пометы, имеющиеся в прижизненных публикациях.</a:t>
            </a:r>
          </a:p>
          <a:p>
            <a:r>
              <a:rPr lang="ru-RU" sz="1200" kern="1200" dirty="0" smtClean="0">
                <a:solidFill>
                  <a:schemeClr val="tx1"/>
                </a:solidFill>
                <a:effectLst/>
                <a:latin typeface="+mn-lt"/>
                <a:ea typeface="+mn-ea"/>
                <a:cs typeface="+mn-cs"/>
              </a:rPr>
              <a:t>       Сразу после выхода «Солдатских сказок» появились рецензии, в которых последняя книга Саши Черного удостоилась высокой оценки А. И. Куприна (Возрождение. 1933. 26 октября), М. А. Осоргина (ПН. 1933. 26 октября), А. А. Яблоновского (Сегодня. Рига. 1933. 22 ноября). Надо сказать, что еще в период публикаций отдельных сказок в эмигрантской печати они стали примечательным явлением в литературной жизни русского зарубежья, перепечатывались эмигрантской прессой в Америке, Китае… Начали даже появляться стилизации-пародии (см. парижскую газету «Обыватель-гражданин» за 31 марта 1932 года, где без подписи напечатана «Сказка», имевшая подзаголовок: подражание Черному). О читательском признании, которое снискали солдатские сказки Саши Черного в эмиграции, особенно среди бывших военных, свидетельствует факт, сообщенный Борисом Лазаревским:</a:t>
            </a:r>
          </a:p>
          <a:p>
            <a:r>
              <a:rPr lang="ru-RU" sz="1200" kern="1200" dirty="0" smtClean="0">
                <a:solidFill>
                  <a:schemeClr val="tx1"/>
                </a:solidFill>
                <a:effectLst/>
                <a:latin typeface="+mn-lt"/>
                <a:ea typeface="+mn-ea"/>
                <a:cs typeface="+mn-cs"/>
              </a:rPr>
              <a:t>       «Однажды я, пишущий эти строки, зашел к полковнику А. Н. Васильеву-Яковлеву, которого знал с детских лет, и он меня спросил:</a:t>
            </a:r>
          </a:p>
          <a:p>
            <a:r>
              <a:rPr lang="ru-RU" sz="1200" kern="1200" dirty="0" smtClean="0">
                <a:solidFill>
                  <a:schemeClr val="tx1"/>
                </a:solidFill>
                <a:effectLst/>
                <a:latin typeface="+mn-lt"/>
                <a:ea typeface="+mn-ea"/>
                <a:cs typeface="+mn-cs"/>
              </a:rPr>
              <a:t>       — Вы знакомы с Сашей Черным?</a:t>
            </a:r>
          </a:p>
          <a:p>
            <a:r>
              <a:rPr lang="ru-RU" sz="1200" kern="1200" dirty="0" smtClean="0">
                <a:solidFill>
                  <a:schemeClr val="tx1"/>
                </a:solidFill>
                <a:effectLst/>
                <a:latin typeface="+mn-lt"/>
                <a:ea typeface="+mn-ea"/>
                <a:cs typeface="+mn-cs"/>
              </a:rPr>
              <a:t>       — Знаком и давно.</a:t>
            </a:r>
          </a:p>
          <a:p>
            <a:r>
              <a:rPr lang="ru-RU" sz="1200" kern="1200" dirty="0" smtClean="0">
                <a:solidFill>
                  <a:schemeClr val="tx1"/>
                </a:solidFill>
                <a:effectLst/>
                <a:latin typeface="+mn-lt"/>
                <a:ea typeface="+mn-ea"/>
                <a:cs typeface="+mn-cs"/>
              </a:rPr>
              <a:t>       — Ах, какой вы счастливый, я каждую его сказку читаю с огромным наслаждением. Передайте ему мой восторг и мою благодарность, ведь я сам немалое время отзвонил „вольнопером“ и уж я-то могу судить, насколько Саша Черный знает и быт, и душу бывалого русского солдата.</a:t>
            </a:r>
          </a:p>
          <a:p>
            <a:r>
              <a:rPr lang="ru-RU" sz="1200" kern="1200" dirty="0" smtClean="0">
                <a:solidFill>
                  <a:schemeClr val="tx1"/>
                </a:solidFill>
                <a:effectLst/>
                <a:latin typeface="+mn-lt"/>
                <a:ea typeface="+mn-ea"/>
                <a:cs typeface="+mn-cs"/>
              </a:rPr>
              <a:t>       22-го июня сего года, в среду я встретил А. М. Черного в редакции „Иллюстрированной России“ и передал ему восторг читателя. Он радостно покраснел (ведь мы так мало знаем своих читателей) и попросил дать ему адрес А. Н. В. — что я и сделал. Александр Михайлович тряхнул головой и сказал: „Я ему пошлю книжку…“» (Часовой. Париж. 1932. № 88. С. 21). </a:t>
            </a:r>
          </a:p>
          <a:p>
            <a:endParaRPr lang="ru-RU" sz="1200" kern="1200" dirty="0" smtClean="0">
              <a:solidFill>
                <a:schemeClr val="tx1"/>
              </a:solidFill>
              <a:effectLst/>
              <a:latin typeface="+mn-lt"/>
              <a:ea typeface="+mn-ea"/>
              <a:cs typeface="+mn-cs"/>
            </a:endParaRPr>
          </a:p>
          <a:p>
            <a:r>
              <a:rPr lang="ru-RU" sz="1200" b="1" kern="1200" dirty="0" smtClean="0">
                <a:solidFill>
                  <a:schemeClr val="tx1"/>
                </a:solidFill>
                <a:effectLst/>
                <a:latin typeface="+mn-lt"/>
                <a:ea typeface="+mn-ea"/>
                <a:cs typeface="+mn-cs"/>
              </a:rPr>
              <a:t>       Переосмысление фольклорных традиций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Следует упомянуть и о вершинном достижении Саши Черного в прозаических жанрах – сборнике «Солдатские сказки». Произведения, составившие сборник, публиковались с 1928 г. Первое отдельное издание состоялось после смерти автора – в 1933 г. Оговоримся, что эта книга не предназначалась собственно для детского чтения, но при известной адаптации многие тексты этого сборника вполне могут быть предложены детям.</a:t>
            </a:r>
          </a:p>
          <a:p>
            <a:r>
              <a:rPr lang="ru-RU" sz="1200" kern="1200" dirty="0" smtClean="0">
                <a:solidFill>
                  <a:schemeClr val="tx1"/>
                </a:solidFill>
                <a:effectLst/>
                <a:latin typeface="+mn-lt"/>
                <a:ea typeface="+mn-ea"/>
                <a:cs typeface="+mn-cs"/>
              </a:rPr>
              <a:t>       «Солдатские сказки» Саши Черного – случай высвобождения мощного творческого заряда, накапливавшегося много лет. В него вошли годы, в течение которых A.M. Гликберг служил в российской армии рядовым солдатом. Так что солдатский быт, нравы, язык, фольклор он изучил в совершенстве.</a:t>
            </a:r>
          </a:p>
          <a:p>
            <a:r>
              <a:rPr lang="ru-RU" sz="1200" kern="1200" dirty="0" smtClean="0">
                <a:solidFill>
                  <a:schemeClr val="tx1"/>
                </a:solidFill>
                <a:effectLst/>
                <a:latin typeface="+mn-lt"/>
                <a:ea typeface="+mn-ea"/>
                <a:cs typeface="+mn-cs"/>
              </a:rPr>
              <a:t>       Сборник достаточно разнороден в жанровом отношении: здесь присутствуют солдатские байки («Кабы я был царем», «Кому за махоркой идти»), волшебные сказки («Королева – золотые пятки», «Солдат и русалка» и др.), социально-бытовые сказки («</a:t>
            </a:r>
            <a:r>
              <a:rPr lang="ru-RU" sz="1200" kern="1200" dirty="0" err="1" smtClean="0">
                <a:solidFill>
                  <a:schemeClr val="tx1"/>
                </a:solidFill>
                <a:effectLst/>
                <a:latin typeface="+mn-lt"/>
                <a:ea typeface="+mn-ea"/>
                <a:cs typeface="+mn-cs"/>
              </a:rPr>
              <a:t>Антигной</a:t>
            </a:r>
            <a:r>
              <a:rPr lang="ru-RU" sz="1200" kern="1200" dirty="0" smtClean="0">
                <a:solidFill>
                  <a:schemeClr val="tx1"/>
                </a:solidFill>
                <a:effectLst/>
                <a:latin typeface="+mn-lt"/>
                <a:ea typeface="+mn-ea"/>
                <a:cs typeface="+mn-cs"/>
              </a:rPr>
              <a:t>», «С колокольчиком» и др.). Особый интерес представляет имитация народной переделки литературного текста – озорной пересказ солдатом-балагуром поэмы М.Ю. Лермонтова «Демон», из чего получается сказка «Кавказский черт».</a:t>
            </a:r>
          </a:p>
          <a:p>
            <a:r>
              <a:rPr lang="ru-RU" sz="1200" kern="1200" dirty="0" smtClean="0">
                <a:solidFill>
                  <a:schemeClr val="tx1"/>
                </a:solidFill>
                <a:effectLst/>
                <a:latin typeface="+mn-lt"/>
                <a:ea typeface="+mn-ea"/>
                <a:cs typeface="+mn-cs"/>
              </a:rPr>
              <a:t>       В основу данных литературных сказок положены основные каноны жанровых разновидностей народной сказки при сугубо оригинальных авторских сюжетах (некоторые из них даже включают реалии Первой мировой войны – например, «Бестелесная команда» или «Сумбур-трава»).</a:t>
            </a:r>
          </a:p>
          <a:p>
            <a:r>
              <a:rPr lang="ru-RU" sz="1200" kern="1200" dirty="0" smtClean="0">
                <a:solidFill>
                  <a:schemeClr val="tx1"/>
                </a:solidFill>
                <a:effectLst/>
                <a:latin typeface="+mn-lt"/>
                <a:ea typeface="+mn-ea"/>
                <a:cs typeface="+mn-cs"/>
              </a:rPr>
              <a:t>       Основной носитель фольклорной традиции – главный герой-солдат. Как и в народной сказке, герой Саши Черного обладает смекалкой, веселым и неунывающим характером, он удал, справедлив и бескорыстен. «Солдатские сказки» переполнены искрометным юмором, правда, зачастую по-солдатски солоноватым. Однако писателю, обладающему безупречным вкусом, удается не скатываться к пошлости.</a:t>
            </a:r>
          </a:p>
          <a:p>
            <a:r>
              <a:rPr lang="ru-RU" sz="1200" kern="1200" dirty="0" smtClean="0">
                <a:solidFill>
                  <a:schemeClr val="tx1"/>
                </a:solidFill>
                <a:effectLst/>
                <a:latin typeface="+mn-lt"/>
                <a:ea typeface="+mn-ea"/>
                <a:cs typeface="+mn-cs"/>
              </a:rPr>
              <a:t>       Главное же достоинство «Солдатских сказок», на наш взгляд, в том, что сборник можно рассматривать как сокровищницу сочного, истинно народного русского языка. Пословицы (час в сутки и дятлы веселятся), поговорки (губу на локоть, слюнка по сапогам), прибаутки (дрожки без колес, в оглоблях пес, – вертись, как юла, вкруг овсяного кола) и прочие речевые красоты рассыпаны здесь в изобилии.</a:t>
            </a:r>
            <a:r>
              <a:rPr lang="ru-RU" sz="1200" kern="1200" dirty="0" smtClean="0">
                <a:solidFill>
                  <a:schemeClr val="tx1"/>
                </a:solidFill>
                <a:effectLst/>
                <a:latin typeface="+mn-lt"/>
                <a:ea typeface="+mn-ea"/>
                <a:cs typeface="+mn-cs"/>
                <a:hlinkClick r:id="rId3"/>
              </a:rPr>
              <a:t>[26]</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Общность персонажей «Солдатских сказок» Саши Чёрного с персонажами быличек (мифологическими, свойственными народным верованиям) заставляет вспомнить о происхождении сказок из мифов как представлений о том, что за всем неживым вокруг стоит живое, что каждая частичка мира населена и подчинена воле и сознанию невидимого при обычном течении жизни существа. Но по мере забвения верований, сказки обогащаются бытовыми и вымышленными мотивами, когда чудесное происходит в крестьянских избах и солдатских казармах. Например, вымысел проявляется в сказке «С колокольчиком» при описаниях незнакомых простому солдату столичных улиц, интерьера кабинета «военного министра», характерной особенностью которого является наличие множества кнопок.</a:t>
            </a:r>
          </a:p>
          <a:p>
            <a:r>
              <a:rPr lang="ru-RU" sz="1200" kern="1200" dirty="0" smtClean="0">
                <a:solidFill>
                  <a:schemeClr val="tx1"/>
                </a:solidFill>
                <a:effectLst/>
                <a:latin typeface="+mn-lt"/>
                <a:ea typeface="+mn-ea"/>
                <a:cs typeface="+mn-cs"/>
              </a:rPr>
              <a:t>       Характерен вымысел и при описании внешности и деяний нечистых духов – чудесных существ, утративших в сказках достоверность и несомненность своего облика и существования. В этих и других особенностях народных верований в конце XIX – начале XX века, отмеченных нами в «Солдатских сказках» наблюдается процесс демифологизации времени и места действия, а также самого сказочного героя, что сопровождается его очеловечением (антропоморфизацией), а иногда и идеализацией (является красавцем высокого происхождения). Правда, он утрачивает магические силы, которыми по своей природе должен обладать герой мифологический, часто превращаясь в «низкого» героя, например, в Иванушку-дурачка.</a:t>
            </a:r>
          </a:p>
          <a:p>
            <a:r>
              <a:rPr lang="ru-RU" sz="1200" kern="1200" dirty="0" smtClean="0">
                <a:solidFill>
                  <a:schemeClr val="tx1"/>
                </a:solidFill>
                <a:effectLst/>
                <a:latin typeface="+mn-lt"/>
                <a:ea typeface="+mn-ea"/>
                <a:cs typeface="+mn-cs"/>
              </a:rPr>
              <a:t>       Целью Саши Чёрного при создании «Солдатских сказок» было обращение к дореволюционному быту и культуре русского народа, выраженного в описании крестьянского и солдатского быта времён Первой мировой войны. События сказок развиваются в народной среде, так как только в ней суеверия занимают видное место. Своеобразие «Солдатских сказок» подчёркивается присутствием на их страницах солдата-рассказчика, благодаря которому сказочные описания народной жизни и верований принимают достоверное звучание. И потому ещё одним главным героем «Солдатских сказок» является язык. Как пишет А. Иванов, «в сущности родная речь была тем богатством, которое вывез с собой каждый беженец и единственное, что продолжало связывать с лежащей за тридевять земель отчизной». Недаром писатели русской эмиграции так упорно держались за русское слово – ему посвящены лингвистические эссе А. Куприна, М. Осоргина, Н. Тэффи.</a:t>
            </a:r>
          </a:p>
          <a:p>
            <a:r>
              <a:rPr lang="ru-RU" sz="1200" kern="1200" dirty="0" smtClean="0">
                <a:solidFill>
                  <a:schemeClr val="tx1"/>
                </a:solidFill>
                <a:effectLst/>
                <a:latin typeface="+mn-lt"/>
                <a:ea typeface="+mn-ea"/>
                <a:cs typeface="+mn-cs"/>
              </a:rPr>
              <a:t>       Пример «Солдатских сказок» не единичен в обращении писателя к богатствам устной народной речи, преданиям. Хроника свидетельствует, что Саша Чёрный читал в Париже доклады об апокрифах Н. Лескова и о русских народных песнях по записям Гоголя, в шутку мечтал, чтобы Дед Мороз подарил ему на Новый год старое издание «Толкового словаря» В. Даля. Можно разделить удивление А. Иванова, который пишет, что «никто из собратьев Саши Чёрного по перу... не достиг, пожалуй, такого слияния с народным духом, такого растворения в стихии родной речи, как автор «Солдатских сказок»... Ведь Саша Чёрный всё-таки городской человек».</a:t>
            </a:r>
          </a:p>
          <a:p>
            <a:r>
              <a:rPr lang="ru-RU" sz="1200" kern="1200" dirty="0" smtClean="0">
                <a:solidFill>
                  <a:schemeClr val="tx1"/>
                </a:solidFill>
                <a:effectLst/>
                <a:latin typeface="+mn-lt"/>
                <a:ea typeface="+mn-ea"/>
                <a:cs typeface="+mn-cs"/>
              </a:rPr>
              <a:t>       Но в том-то и своеобразие подлинно русской литературы, что она никогда не теряла связи с народом, его бесценным творчеством, фольклором. Именно благодаря этому Саша Чёрный, даже пребывая далеко, в эмиграции, оставался русским писателем.</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15</a:t>
            </a:fld>
            <a:endParaRPr lang="ru-RU"/>
          </a:p>
        </p:txBody>
      </p:sp>
    </p:spTree>
    <p:extLst>
      <p:ext uri="{BB962C8B-B14F-4D97-AF65-F5344CB8AC3E}">
        <p14:creationId xmlns:p14="http://schemas.microsoft.com/office/powerpoint/2010/main" val="5299100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Саша</a:t>
            </a:r>
            <a:r>
              <a:rPr lang="ru-RU" sz="1200" kern="1200" baseline="0" dirty="0" smtClean="0">
                <a:solidFill>
                  <a:schemeClr val="tx1"/>
                </a:solidFill>
                <a:effectLst/>
                <a:latin typeface="+mn-lt"/>
                <a:ea typeface="+mn-ea"/>
                <a:cs typeface="+mn-cs"/>
              </a:rPr>
              <a:t> Чёрный</a:t>
            </a:r>
            <a:r>
              <a:rPr lang="ru-RU" sz="1200" kern="1200" dirty="0" smtClean="0">
                <a:solidFill>
                  <a:schemeClr val="tx1"/>
                </a:solidFill>
                <a:effectLst/>
                <a:latin typeface="+mn-lt"/>
                <a:ea typeface="+mn-ea"/>
                <a:cs typeface="+mn-cs"/>
              </a:rPr>
              <a:t> был большой поэт-сатирик, поэт-лирик и большой ребенок. Так он видел мир, такими глазами и, наверное, таким и мир видел его, печально осознавая, что не было у этого поэта детства. Но он вернул его, </a:t>
            </a:r>
            <a:r>
              <a:rPr lang="ru-RU" sz="1200" b="1" kern="1200" dirty="0" smtClean="0">
                <a:solidFill>
                  <a:schemeClr val="tx1"/>
                </a:solidFill>
                <a:effectLst/>
                <a:latin typeface="+mn-lt"/>
                <a:ea typeface="+mn-ea"/>
                <a:cs typeface="+mn-cs"/>
              </a:rPr>
              <a:t>написав 25 сборников стихотворений для детей, в том числе «Азбуку», и несколько сборников рассказов для юных и взрослых читателей</a:t>
            </a:r>
            <a:r>
              <a:rPr lang="ru-RU" sz="1200" kern="1200" dirty="0" smtClean="0">
                <a:solidFill>
                  <a:schemeClr val="tx1"/>
                </a:solidFill>
                <a:effectLst/>
                <a:latin typeface="+mn-lt"/>
                <a:ea typeface="+mn-ea"/>
                <a:cs typeface="+mn-cs"/>
              </a:rPr>
              <a:t>. Прозу (ее значительную часть) он сочинил в эмиграции: «Библейские сказки», «Дневник Фокса Микки», «Солдатские сказки», «Черт на свободе» … Дети отлично знали Фокса Микки, что это «первая собака, умеющая писать» и что Фокс Микки – «собака-поэт, умнее которой в мире нет». У Саши Черного своих детей не было. У него были другие дети – зато все. Он позволяя им то, что не позволял взрослым: называть его Сашей.</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Саша Чёрный был удивительным человеком, а для поэта так и вовсе необыкновенным! Он не любил славы, суеты, шумихи – то есть всего того, что для артиста (а поэт, конечно же, не может не быть артистом!) совершенно естественно. Он всегда мечтал найти уединенный, а еще лучше – необитаемый остров, на котором, кроме него, Робинзона, жили бы в свое удовольствие только зверюшки и ребятишки - чужие, раз уж собственных у него не было. Такой остров он в конце концов и обрел. В реальности – в Провансе (Франция), где в конце жизни он приобрел небольшой участок на пляже и построил скромный домик; в виртуальном пространстве – тот самый «Детский остров», который он вместе с интеллигентным фокстерьером по кличке Микки и сочинил, населив девочками, мальчиками, их родителями и нянями, а также собаками, кошками и другими животными, и птицами, с которыми поэту всегда легче было найти общий язык, нежели с амбициозными взрослыми.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Здесь же, в Ла Фавьере, в 1932 году, Александр Михайлович Гликберг, в печати ставший теперь А. Чёрным, а в жизни – дядей Сашей (и это имя, нет - звание ему определенно нравилось больше всех остальных), и скончался, не дожив до 52 лет, – неожиданно для всех, кто окружал и любил этого удивительно воспитанного, скромного человека, наделенного самыми главными талантами, какими только может судьба одарить нас – талантами бескорыстной любви к ближнему и гармоничной речи, легко находящей дорогу к сердцам тех, к кому она обращена.</a:t>
            </a:r>
          </a:p>
          <a:p>
            <a:r>
              <a:rPr lang="ru-RU" sz="1200" kern="1200" dirty="0" smtClean="0">
                <a:solidFill>
                  <a:schemeClr val="tx1"/>
                </a:solidFill>
                <a:effectLst/>
                <a:latin typeface="+mn-lt"/>
                <a:ea typeface="+mn-ea"/>
                <a:cs typeface="+mn-cs"/>
              </a:rPr>
              <a:t>       Он умер в своем маленьком доме во французском Провансе в 1932 году. Помог тушить пожар в доме соседа. Пожар был потушен. Саша Черный пришел домой, лег на диван и умер от сердечного приступа. Говорят, когда он умер, его собака, фокстерьер Микки, легла к нему на грудь и скончалась от разрыва сердца.</a:t>
            </a:r>
          </a:p>
          <a:p>
            <a:r>
              <a:rPr lang="ru-RU" sz="1200" i="1" kern="1200" dirty="0" smtClean="0">
                <a:solidFill>
                  <a:schemeClr val="tx1"/>
                </a:solidFill>
                <a:effectLst/>
                <a:latin typeface="+mn-lt"/>
                <a:ea typeface="+mn-ea"/>
                <a:cs typeface="+mn-cs"/>
              </a:rPr>
              <a:t>       «…Он был похоронен с русской истовостью, за его гробом не шло ни одного равнодушного, мечтающего об окончании „церемонии“. Дай Бог каждому из нас к концу жизни заслужить такую любовь». </a:t>
            </a:r>
            <a:r>
              <a:rPr lang="ru-RU" sz="1200" kern="1200" dirty="0" smtClean="0">
                <a:solidFill>
                  <a:schemeClr val="tx1"/>
                </a:solidFill>
                <a:effectLst/>
                <a:latin typeface="+mn-lt"/>
                <a:ea typeface="+mn-ea"/>
                <a:cs typeface="+mn-cs"/>
              </a:rPr>
              <a:t>(Станюкович Н. Саша Черный // Дальние берега: Портреты писателей эмиграции)</a:t>
            </a:r>
          </a:p>
          <a:p>
            <a:r>
              <a:rPr lang="ru-RU" sz="1200" kern="1200" dirty="0" smtClean="0">
                <a:solidFill>
                  <a:schemeClr val="tx1"/>
                </a:solidFill>
                <a:effectLst/>
                <a:latin typeface="+mn-lt"/>
                <a:ea typeface="+mn-ea"/>
                <a:cs typeface="+mn-cs"/>
              </a:rPr>
              <a:t>       На могильной плите Саши Чёрного была высечена строка из стихотворения </a:t>
            </a:r>
            <a:r>
              <a:rPr lang="ru-RU" sz="1200" i="1" kern="1200" dirty="0" smtClean="0">
                <a:solidFill>
                  <a:schemeClr val="tx1"/>
                </a:solidFill>
                <a:effectLst/>
                <a:latin typeface="+mn-lt"/>
                <a:ea typeface="+mn-ea"/>
                <a:cs typeface="+mn-cs"/>
              </a:rPr>
              <a:t>А.Пушкина: «Жил на свете рыцарь бедный».</a:t>
            </a:r>
          </a:p>
          <a:p>
            <a:r>
              <a:rPr lang="ru-RU" sz="1200" kern="1200" dirty="0" smtClean="0">
                <a:solidFill>
                  <a:schemeClr val="tx1"/>
                </a:solidFill>
                <a:effectLst/>
                <a:latin typeface="+mn-lt"/>
                <a:ea typeface="+mn-ea"/>
                <a:cs typeface="+mn-cs"/>
              </a:rPr>
              <a:t>Саша Чёрный на самом деле походил на того самого бедного рыцаря. Беспощадный в своей сатире, в жизни он был очень душевным и добрым человеком.</a:t>
            </a:r>
          </a:p>
          <a:p>
            <a:r>
              <a:rPr lang="ru-RU" sz="1200" kern="1200" dirty="0" smtClean="0">
                <a:solidFill>
                  <a:schemeClr val="tx1"/>
                </a:solidFill>
                <a:effectLst/>
                <a:latin typeface="+mn-lt"/>
                <a:ea typeface="+mn-ea"/>
                <a:cs typeface="+mn-cs"/>
              </a:rPr>
              <a:t> Он не мог оставаться в стороне от чужой беды.</a:t>
            </a:r>
          </a:p>
          <a:p>
            <a:r>
              <a:rPr lang="ru-RU" sz="1200" kern="1200" dirty="0" smtClean="0">
                <a:solidFill>
                  <a:schemeClr val="tx1"/>
                </a:solidFill>
                <a:effectLst/>
                <a:latin typeface="+mn-lt"/>
                <a:ea typeface="+mn-ea"/>
                <a:cs typeface="+mn-cs"/>
              </a:rPr>
              <a:t>       А.И.Куприн, которого он знал еще по Петербургу, в очерке о нем писал:</a:t>
            </a:r>
          </a:p>
          <a:p>
            <a:r>
              <a:rPr lang="ru-RU" sz="1200" kern="1200" dirty="0" smtClean="0">
                <a:solidFill>
                  <a:schemeClr val="tx1"/>
                </a:solidFill>
                <a:effectLst/>
                <a:latin typeface="+mn-lt"/>
                <a:ea typeface="+mn-ea"/>
                <a:cs typeface="+mn-cs"/>
              </a:rPr>
              <a:t>       Но вот пришла по телеграфу нежданная и горькая весть: </a:t>
            </a:r>
            <a:r>
              <a:rPr lang="ru-RU" sz="1200" i="1" kern="1200" dirty="0" smtClean="0">
                <a:solidFill>
                  <a:schemeClr val="tx1"/>
                </a:solidFill>
                <a:effectLst/>
                <a:latin typeface="+mn-lt"/>
                <a:ea typeface="+mn-ea"/>
                <a:cs typeface="+mn-cs"/>
              </a:rPr>
              <a:t>“Саша Черный скоропостижно скончался”. И ходят по Парижу русские люди и говорят при встречах: “Саша Черный умер — неужели правда? Саша Черный скончался! Какое несчастье, какая несправедливость! Зачем так рано?” И это говорят все: бывшие политики, бывшие воины, шоферы и рабочие, женщины всех возрастов, девушки, мальчики и девочки — все! Тихое народное горе. И рыжая девчонка лет одиннадцати, научившаяся читать по его азбуке с картинками, спросила меня под вечер на улице: — Скажите, это правду говорят, что моего Саши Черного больше уже нет? И у нее задрожала нижняя губа. — Нет, Катя, — решился я ответить. — Умирает только тело человека, подобно тому как умирают листья на дереве. Человеческий же дух не умирает никогда. Потому-то и твой Саша Черный жив и переживет всех нас, и наших внуков, и правнуков и будет жить еще много сотен лет, ибо сделанное им сделано навеки и обвеяно чистым юмором, который — лучшая гарантия для бессмертия.</a:t>
            </a:r>
          </a:p>
          <a:p>
            <a:r>
              <a:rPr lang="ru-RU" sz="1200" kern="1200" dirty="0" smtClean="0">
                <a:solidFill>
                  <a:schemeClr val="tx1"/>
                </a:solidFill>
                <a:effectLst/>
                <a:latin typeface="+mn-lt"/>
                <a:ea typeface="+mn-ea"/>
                <a:cs typeface="+mn-cs"/>
              </a:rPr>
              <a:t>       Где похоронен поэт, сейчас, увы, неизвестно. По законам городка Борм-ле-Мимоза в Провансе, где оборвалась его жизнь, захоронения, которые длительное время никто не оплачивает, передаются в аренду другим лицам, способным нести расходы.</a:t>
            </a:r>
          </a:p>
          <a:p>
            <a:r>
              <a:rPr lang="ru-RU" sz="1200" kern="1200" dirty="0" smtClean="0">
                <a:solidFill>
                  <a:schemeClr val="tx1"/>
                </a:solidFill>
                <a:effectLst/>
                <a:latin typeface="+mn-lt"/>
                <a:ea typeface="+mn-ea"/>
                <a:cs typeface="+mn-cs"/>
              </a:rPr>
              <a:t>       Говорят, что Саша Черный просил когда-то Создателя дать ему после смерти </a:t>
            </a:r>
            <a:r>
              <a:rPr lang="ru-RU" sz="1200" i="1" kern="1200" dirty="0" smtClean="0">
                <a:solidFill>
                  <a:schemeClr val="tx1"/>
                </a:solidFill>
                <a:effectLst/>
                <a:latin typeface="+mn-lt"/>
                <a:ea typeface="+mn-ea"/>
                <a:cs typeface="+mn-cs"/>
              </a:rPr>
              <a:t>«исчезнуть в черной мгле».</a:t>
            </a:r>
            <a:r>
              <a:rPr lang="ru-RU" sz="1200" kern="1200" dirty="0" smtClean="0">
                <a:solidFill>
                  <a:schemeClr val="tx1"/>
                </a:solidFill>
                <a:effectLst/>
                <a:latin typeface="+mn-lt"/>
                <a:ea typeface="+mn-ea"/>
                <a:cs typeface="+mn-cs"/>
              </a:rPr>
              <a:t> Воистину, думай, чего просишь. Как и могила поэта, так и его бесценный архив, канули в </a:t>
            </a:r>
            <a:r>
              <a:rPr lang="ru-RU" sz="1200" i="1" kern="1200" dirty="0" smtClean="0">
                <a:solidFill>
                  <a:schemeClr val="tx1"/>
                </a:solidFill>
                <a:effectLst/>
                <a:latin typeface="+mn-lt"/>
                <a:ea typeface="+mn-ea"/>
                <a:cs typeface="+mn-cs"/>
              </a:rPr>
              <a:t>"черную мглу".</a:t>
            </a:r>
            <a:endParaRPr lang="ru-RU"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Писатель Владимир Набоков написал в некрологе Саши Черного, что «от него осталось только несколько книг и тихая, прелестная тень».</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16</a:t>
            </a:fld>
            <a:endParaRPr lang="ru-RU"/>
          </a:p>
        </p:txBody>
      </p:sp>
    </p:spTree>
    <p:extLst>
      <p:ext uri="{BB962C8B-B14F-4D97-AF65-F5344CB8AC3E}">
        <p14:creationId xmlns:p14="http://schemas.microsoft.com/office/powerpoint/2010/main" val="3811943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Рассматривая многолетний творческий путь Саши Черного, пришедшийся на переломные исторические моменты и инициированную ими систему художественных приоритетов писателя, целесообразно обращение к сравнительно-историческому методу. Последний совмещается с биографическим методом. </a:t>
            </a:r>
          </a:p>
          <a:p>
            <a:r>
              <a:rPr lang="ru-RU" sz="1200" kern="1200" dirty="0" smtClean="0">
                <a:solidFill>
                  <a:schemeClr val="tx1"/>
                </a:solidFill>
                <a:effectLst/>
                <a:latin typeface="+mn-lt"/>
                <a:ea typeface="+mn-ea"/>
                <a:cs typeface="+mn-cs"/>
              </a:rPr>
              <a:t>       Несомненно, современное детское чтение оказывается невозможным без включения в его круг достижений русской и зарубежной детской литературы, какими бы однозначными в свое время ярлыками они ни награждались. Если поэт нашел верное слово и нужную интонацию, то его творения никогда не будут скучны, не перестанут быть нужными маленьким читателям. </a:t>
            </a:r>
          </a:p>
          <a:p>
            <a:r>
              <a:rPr lang="ru-RU" sz="1200" kern="1200" dirty="0" smtClean="0">
                <a:solidFill>
                  <a:schemeClr val="tx1"/>
                </a:solidFill>
                <a:effectLst/>
                <a:latin typeface="+mn-lt"/>
                <a:ea typeface="+mn-ea"/>
                <a:cs typeface="+mn-cs"/>
              </a:rPr>
              <a:t>       В случае с Сашей Черным сказалось то обстоятельство, что волею судьбы его творчество стало доступным массовому российскому читателю спустя долгое время после его кончины. </a:t>
            </a:r>
          </a:p>
          <a:p>
            <a:r>
              <a:rPr lang="ru-RU" sz="1200" kern="1200" dirty="0" smtClean="0">
                <a:solidFill>
                  <a:schemeClr val="tx1"/>
                </a:solidFill>
                <a:effectLst/>
                <a:latin typeface="+mn-lt"/>
                <a:ea typeface="+mn-ea"/>
                <a:cs typeface="+mn-cs"/>
              </a:rPr>
              <a:t>       Поэт, живший настоящим, утратил русского читателя при жизни. Корней Чуковский знал Сашу Черного с десятых годов прошлого века и интересовался им и впоследствии. Знал он и то, Маяковский, цитируя Сашу, утверждал, что тот оказал на него «огромное воздействие». В конце концов именно Чуковский добился чтобы в «Большой библиотеке поэта», а затем и в «Малой библиотеке поэта» вышли стихи Саши Черного, «Сатиры» одного из крупнейших поэтов, прозаиков и переводчиков Серебряного века. Купить эти книги было нельзя, только «достать». Либо по большому блату в высших литературно-административных кругах, либо на «заднем книжном дворе» у человека в пальто, серой кепке, больших ботинках и с настороженными глазами. Все, кто добыл хотя бы одну из этих книг, наизусть зазубрили всю.</a:t>
            </a:r>
            <a:r>
              <a:rPr lang="ru-RU" sz="1200" kern="1200" baseline="0" dirty="0" smtClean="0">
                <a:solidFill>
                  <a:schemeClr val="tx1"/>
                </a:solidFill>
                <a:effectLst/>
                <a:latin typeface="+mn-lt"/>
                <a:ea typeface="+mn-ea"/>
                <a:cs typeface="+mn-cs"/>
              </a:rPr>
              <a:t> </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«Вторая» жизнь Саши Черного будет долгой. Сборник «Детский остров» в творчестве Саши Черного занимает несколько обособленное место - он является кульминацией его «детской» части. Собственно, детская линия у Саши Черного может рассматриваться как еще один, не прекращающийся этап его творчества.</a:t>
            </a:r>
          </a:p>
          <a:p>
            <a:r>
              <a:rPr lang="ru-RU" sz="1200" kern="1200" dirty="0" smtClean="0">
                <a:solidFill>
                  <a:schemeClr val="tx1"/>
                </a:solidFill>
                <a:effectLst/>
                <a:latin typeface="+mn-lt"/>
                <a:ea typeface="+mn-ea"/>
                <a:cs typeface="+mn-cs"/>
              </a:rPr>
              <a:t>       Можно сказать, что «Детский остров» Саши Черного является символом всей русской детской литературы: ведь, с другой стороны, не только художник «спасается» на этом острове, а и дети воспринимают свое «детство» (состояние детства) как пребывание на острове, охраняющем их от взрослых. </a:t>
            </a:r>
          </a:p>
          <a:p>
            <a:r>
              <a:rPr lang="ru-RU" sz="1200" kern="1200" dirty="0" smtClean="0">
                <a:solidFill>
                  <a:schemeClr val="tx1"/>
                </a:solidFill>
                <a:effectLst/>
                <a:latin typeface="+mn-lt"/>
                <a:ea typeface="+mn-ea"/>
                <a:cs typeface="+mn-cs"/>
              </a:rPr>
              <a:t>       Значение творчества Саши Черного в истории русской литературы состоит в состоявшемся постижении детского мира через художественно-поэтический. В этом Саша Черный может быть сравнен с Л.Н. Толстым, Н.М. Гариным-Михайловским.</a:t>
            </a:r>
          </a:p>
          <a:p>
            <a:r>
              <a:rPr lang="ru-RU" sz="1200" kern="1200" dirty="0" smtClean="0">
                <a:solidFill>
                  <a:schemeClr val="tx1"/>
                </a:solidFill>
                <a:effectLst/>
                <a:latin typeface="+mn-lt"/>
                <a:ea typeface="+mn-ea"/>
                <a:cs typeface="+mn-cs"/>
              </a:rPr>
              <a:t>       Саша Черный живет в своих сатирах, в своих детских стихотворениях, в своих солдатских рассказах. Живет, пока его читают, а читать его будут всегда, потому что поэзия - это смех, это чистый юмор без всякого налёта. Всегда, ведь смех вечен. Творчество Саши Чёрного оказывается актуальным сейчас. Оно востребовано как нынешней литературой и общественной мыслью, так и маленькими читателями, узнающими в лирическом герое самих себя.</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17</a:t>
            </a:fld>
            <a:endParaRPr lang="ru-RU"/>
          </a:p>
        </p:txBody>
      </p:sp>
    </p:spTree>
    <p:extLst>
      <p:ext uri="{BB962C8B-B14F-4D97-AF65-F5344CB8AC3E}">
        <p14:creationId xmlns:p14="http://schemas.microsoft.com/office/powerpoint/2010/main" val="15133236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 эмиграции вышло множество книг С. Чёрного для детей: 1921 - поэтический сборник «Детский остров», 1922 - переиздана «Живая азбука», 1924 - стихотворная сказка «Сон профессора Патрашкина», 1927 - отдельное издание «Дневника фокса Микки», 1928 - отдельное издание «Кошачья санатория», 1929 - «Серебряная елка: Сказки для детей», 1929 - повесть «Чудесное лето», 1930 - сборник рассказов «Румяная книжка», 1933 - сборник рассказов «Белка-мореплавательница», опубликованный уже после смерти писателя. </a:t>
            </a:r>
          </a:p>
          <a:p>
            <a:r>
              <a:rPr lang="ru-RU" sz="1200" kern="1200" dirty="0" smtClean="0">
                <a:solidFill>
                  <a:schemeClr val="tx1"/>
                </a:solidFill>
                <a:effectLst/>
                <a:latin typeface="+mn-lt"/>
                <a:ea typeface="+mn-ea"/>
                <a:cs typeface="+mn-cs"/>
              </a:rPr>
              <a:t>       Перечислены основные крупные издания, но осталось множество стихотворений, рассказов, появлявшихся в периодике. Замысел «Библейских сказок» так и не был реализован до конца.</a:t>
            </a:r>
          </a:p>
          <a:p>
            <a:r>
              <a:rPr lang="ru-RU" sz="1200" kern="1200" dirty="0" smtClean="0">
                <a:solidFill>
                  <a:schemeClr val="tx1"/>
                </a:solidFill>
                <a:effectLst/>
                <a:latin typeface="+mn-lt"/>
                <a:ea typeface="+mn-ea"/>
                <a:cs typeface="+mn-cs"/>
              </a:rPr>
              <a:t>       Это за рубежом, а на родине? Каталоги Публичной библиотеки могут рассказать увлекательную историю публикаций книг писателя и поэта в России. В 20-ые годы ХХ века выходит ряд детских книг поэта, они публикуются вплоть до 30-го года включительно. Выходят его стихи также в ряде сборников. </a:t>
            </a:r>
          </a:p>
          <a:p>
            <a:r>
              <a:rPr lang="ru-RU" sz="1200" kern="1200" dirty="0" smtClean="0">
                <a:solidFill>
                  <a:schemeClr val="tx1"/>
                </a:solidFill>
                <a:effectLst/>
                <a:latin typeface="+mn-lt"/>
                <a:ea typeface="+mn-ea"/>
                <a:cs typeface="+mn-cs"/>
              </a:rPr>
              <a:t>       Издательство, точнее, перепечатка публикаций эмигрантских произведений Саши Черного происходит без ведома автора, т. е. контрафакционным путем. После 1930 года многолетний перерыв. Основное издание книг поэта падает уже на 90-ые годы. </a:t>
            </a:r>
          </a:p>
          <a:p>
            <a:r>
              <a:rPr lang="ru-RU" sz="1200" kern="1200" dirty="0" smtClean="0">
                <a:solidFill>
                  <a:schemeClr val="tx1"/>
                </a:solidFill>
                <a:effectLst/>
                <a:latin typeface="+mn-lt"/>
                <a:ea typeface="+mn-ea"/>
                <a:cs typeface="+mn-cs"/>
              </a:rPr>
              <a:t>       Исключение составляют издания серии «Библиотека поэта», соответственно, 1960 г. - первое, 1962 г. - второе, а также публикация двух небольших детских книг в 1968 и 1976 гг. Причем, последнее издание исключило вторую строфу из стихотворения-предисловия, открывающего «Детский остров», которая, с точки зрения редакции, дискредитирует образ советского поэта, над чем иронизируют сейчас исследователи: </a:t>
            </a:r>
          </a:p>
          <a:p>
            <a:r>
              <a:rPr lang="ru-RU" sz="1200" kern="1200" dirty="0" smtClean="0">
                <a:solidFill>
                  <a:schemeClr val="tx1"/>
                </a:solidFill>
                <a:effectLst/>
                <a:latin typeface="+mn-lt"/>
                <a:ea typeface="+mn-ea"/>
                <a:cs typeface="+mn-cs"/>
              </a:rPr>
              <a:t>       Уж давным-давно пропели петухи…</a:t>
            </a:r>
          </a:p>
          <a:p>
            <a:r>
              <a:rPr lang="ru-RU" sz="1200" kern="1200" dirty="0" smtClean="0">
                <a:solidFill>
                  <a:schemeClr val="tx1"/>
                </a:solidFill>
                <a:effectLst/>
                <a:latin typeface="+mn-lt"/>
                <a:ea typeface="+mn-ea"/>
                <a:cs typeface="+mn-cs"/>
              </a:rPr>
              <a:t>       А поэт еще в постели.</a:t>
            </a:r>
          </a:p>
          <a:p>
            <a:r>
              <a:rPr lang="ru-RU" sz="1200" kern="1200" dirty="0" smtClean="0">
                <a:solidFill>
                  <a:schemeClr val="tx1"/>
                </a:solidFill>
                <a:effectLst/>
                <a:latin typeface="+mn-lt"/>
                <a:ea typeface="+mn-ea"/>
                <a:cs typeface="+mn-cs"/>
              </a:rPr>
              <a:t>       Днем шагает он без цели,</a:t>
            </a:r>
          </a:p>
          <a:p>
            <a:r>
              <a:rPr lang="ru-RU" sz="1200" kern="1200" dirty="0" smtClean="0">
                <a:solidFill>
                  <a:schemeClr val="tx1"/>
                </a:solidFill>
                <a:effectLst/>
                <a:latin typeface="+mn-lt"/>
                <a:ea typeface="+mn-ea"/>
                <a:cs typeface="+mn-cs"/>
              </a:rPr>
              <a:t>       Ночью пишет все стихи.</a:t>
            </a:r>
          </a:p>
          <a:p>
            <a:r>
              <a:rPr lang="ru-RU" sz="1200" kern="1200" dirty="0" smtClean="0">
                <a:solidFill>
                  <a:schemeClr val="tx1"/>
                </a:solidFill>
                <a:effectLst/>
                <a:latin typeface="+mn-lt"/>
                <a:ea typeface="+mn-ea"/>
                <a:cs typeface="+mn-cs"/>
              </a:rPr>
              <a:t>       Как видим, знакомство с детским поэтом Сашей Черным для современного читателя состоялось только спустя 70 лет после выхода первого издания «Детского острова». Самое первое полное издание произведений для детей и о детях - книга «Что кому нравится», составленная и подготовленная В. Приходько. </a:t>
            </a:r>
          </a:p>
          <a:p>
            <a:r>
              <a:rPr lang="ru-RU" sz="1200" kern="1200" dirty="0" smtClean="0">
                <a:solidFill>
                  <a:schemeClr val="tx1"/>
                </a:solidFill>
                <a:effectLst/>
                <a:latin typeface="+mn-lt"/>
                <a:ea typeface="+mn-ea"/>
                <a:cs typeface="+mn-cs"/>
              </a:rPr>
              <a:t>Поэтому, несмотря на то, что детские книги поэта уже давно престарелого возраста, современный читатель лишь недавно открыл их для себя. Произведения Саши Черного для детей составляют огромный пласт его творчества, а также всей русский детской литературы. Они несут в себе огромный заряд любви, доброты и еще ждут своих исследователей [18]. </a:t>
            </a:r>
          </a:p>
          <a:p>
            <a:r>
              <a:rPr lang="ru-RU" sz="1200" kern="1200" dirty="0" smtClean="0">
                <a:solidFill>
                  <a:schemeClr val="tx1"/>
                </a:solidFill>
                <a:effectLst/>
                <a:latin typeface="+mn-lt"/>
                <a:ea typeface="+mn-ea"/>
                <a:cs typeface="+mn-cs"/>
              </a:rPr>
              <a:t>       О творчестве Саши Черного написано немного, несмотря на постоянный интерес к литературе русского зарубежья. Выделяются несколько авторитетных имен в исследовании жизни и творчества известного сатирика. На протяжении многих лет ведется исследовательская работа Л. А. Спиридоновой. Ей принадлежат критико-биографический очерк и комментарии к первому за долгие годы молчания изданию книги Саши Черного «Стихотворения» в серии «Библиотека поэта»; монографии, в которых рассматривается ранняя поэзия и участие Саши Черного в журнале «Сатирикон». </a:t>
            </a:r>
          </a:p>
          <a:p>
            <a:r>
              <a:rPr lang="ru-RU" sz="1200" kern="1200" dirty="0" smtClean="0">
                <a:solidFill>
                  <a:schemeClr val="tx1"/>
                </a:solidFill>
                <a:effectLst/>
                <a:latin typeface="+mn-lt"/>
                <a:ea typeface="+mn-ea"/>
                <a:cs typeface="+mn-cs"/>
              </a:rPr>
              <a:t>       В последнем опубликованном исследовании Л. А. Спиридоновой о комическом в литературе русского зарубежья представлена глава «Смех - волшебный алкоголь». А. Черный» о жизни и творчестве поэта и писателя в эмиграции. </a:t>
            </a:r>
          </a:p>
          <a:p>
            <a:r>
              <a:rPr lang="ru-RU" sz="1200" kern="1200" dirty="0" smtClean="0">
                <a:solidFill>
                  <a:schemeClr val="tx1"/>
                </a:solidFill>
                <a:effectLst/>
                <a:latin typeface="+mn-lt"/>
                <a:ea typeface="+mn-ea"/>
                <a:cs typeface="+mn-cs"/>
              </a:rPr>
              <a:t>       Работы ученого отличают богатым фактическим материалом, привлечением воспоминаний современников поэта, хранящихся в собственном архиве ученого. Исследователь также касается и детского творчества поэта. </a:t>
            </a:r>
          </a:p>
          <a:p>
            <a:r>
              <a:rPr lang="ru-RU" sz="1200" kern="1200" dirty="0" smtClean="0">
                <a:solidFill>
                  <a:schemeClr val="tx1"/>
                </a:solidFill>
                <a:effectLst/>
                <a:latin typeface="+mn-lt"/>
                <a:ea typeface="+mn-ea"/>
                <a:cs typeface="+mn-cs"/>
              </a:rPr>
              <a:t>       Наиболее полное на сегодняшний день пятитомное собрание сочинений Саши Черного с подробными комментариями и статьями в каждом томе подготовлено А. С. Ивановым (1996). В пятитомнике представлена хроника жизни и библиографический список современных писателю отзывов и рецензий. Статьи из пятитомника представляют собой, наверное, единственное полное исследование творческого пути А. Черного. Последний пятый том, содержащий стихи, рассказы и сказки для детей, завершает послесловие «Волшебник». </a:t>
            </a:r>
          </a:p>
          <a:p>
            <a:r>
              <a:rPr lang="ru-RU" sz="1200" kern="1200" dirty="0" smtClean="0">
                <a:solidFill>
                  <a:schemeClr val="tx1"/>
                </a:solidFill>
                <a:effectLst/>
                <a:latin typeface="+mn-lt"/>
                <a:ea typeface="+mn-ea"/>
                <a:cs typeface="+mn-cs"/>
              </a:rPr>
              <a:t>       Непринужденно беседуя с читателем, А. С. Иванов через биографическую канву прослеживает путь детского писателя и поэта Саши Черного. Подробная биографическая статья открывает библиографический указатель произведений поэта и писателя, изданный в Париже. </a:t>
            </a:r>
          </a:p>
          <a:p>
            <a:r>
              <a:rPr lang="ru-RU" sz="1200" kern="1200" dirty="0" smtClean="0">
                <a:solidFill>
                  <a:schemeClr val="tx1"/>
                </a:solidFill>
                <a:effectLst/>
                <a:latin typeface="+mn-lt"/>
                <a:ea typeface="+mn-ea"/>
                <a:cs typeface="+mn-cs"/>
              </a:rPr>
              <a:t>       Многочисленные статьи биографического и аналитического характера опубликованы исследователем, как в России, так и за рубежом. В. А. Приходько, автором работ по детской литературе, написан ряд литературно-критических статей, посвященных Саше Черному, подготовлено первое максимально полное издание его произведений для детей, открывающее писателя и поэта современному читателю. </a:t>
            </a:r>
          </a:p>
          <a:p>
            <a:r>
              <a:rPr lang="ru-RU" sz="1200" kern="1200" dirty="0" smtClean="0">
                <a:solidFill>
                  <a:schemeClr val="tx1"/>
                </a:solidFill>
                <a:effectLst/>
                <a:latin typeface="+mn-lt"/>
                <a:ea typeface="+mn-ea"/>
                <a:cs typeface="+mn-cs"/>
              </a:rPr>
              <a:t>       В последние годы количество исследовательских работ о поэте-сатирике значительно увеличилось, но именно творчество Саши Черного для детей сейчас чаще всего находится в центре внимания. С недавнего времени отдельная глава о нем появилась в учебнике по детской литературе, можно отметить также ряд статей в различных словарях по детской литературе.</a:t>
            </a:r>
          </a:p>
          <a:p>
            <a:r>
              <a:rPr lang="ru-RU" sz="1200" kern="1200" dirty="0" smtClean="0">
                <a:solidFill>
                  <a:schemeClr val="tx1"/>
                </a:solidFill>
                <a:effectLst/>
                <a:latin typeface="+mn-lt"/>
                <a:ea typeface="+mn-ea"/>
                <a:cs typeface="+mn-cs"/>
              </a:rPr>
              <a:t>       Диссертационных исследований, посвященных изучению творчества писателя и поэта немного. Среди последних научных исследований привлекает внимание работа </a:t>
            </a:r>
            <a:r>
              <a:rPr lang="ru-RU" sz="1200" b="1" kern="1200" dirty="0" smtClean="0">
                <a:solidFill>
                  <a:schemeClr val="tx1"/>
                </a:solidFill>
                <a:effectLst/>
                <a:latin typeface="+mn-lt"/>
                <a:ea typeface="+mn-ea"/>
                <a:cs typeface="+mn-cs"/>
              </a:rPr>
              <a:t>А. В. Коротких «Детские образы в юмористической прозе Саши Черного, А. Аверченко и Тэффи» (2002).</a:t>
            </a:r>
            <a:r>
              <a:rPr lang="ru-RU" sz="1200" kern="1200" dirty="0" smtClean="0">
                <a:solidFill>
                  <a:schemeClr val="tx1"/>
                </a:solidFill>
                <a:effectLst/>
                <a:latin typeface="+mn-lt"/>
                <a:ea typeface="+mn-ea"/>
                <a:cs typeface="+mn-cs"/>
              </a:rPr>
              <a:t> Автор диссертации прослеживает развитие темы детства у современников, а также творчество писателя в контексте традиций детской литературы 19 - первой половины 20 вв. Достаточно полно освещает сатирическое наследие писателя кандидатская диссертация Г. А. Погребняка «Поэтика парадоксального в малой сатирико-юмористической прозе первой трети XX века (А. Аверченко, Саша Черный)» (2003), в которой в рамках исследования сознания «наивного человека» рассматриваются «Солдатские сказки» и «Дневник фокса Микки». </a:t>
            </a:r>
          </a:p>
          <a:p>
            <a:r>
              <a:rPr lang="ru-RU" sz="1200" kern="1200" dirty="0" smtClean="0">
                <a:solidFill>
                  <a:schemeClr val="tx1"/>
                </a:solidFill>
                <a:effectLst/>
                <a:latin typeface="+mn-lt"/>
                <a:ea typeface="+mn-ea"/>
                <a:cs typeface="+mn-cs"/>
              </a:rPr>
              <a:t>       Как видим, интерес к творчеству Саши Черного достаточно стабилен, это один из благодатных материалов. Невероятно обаятельные, трогательные и забавные произведения Саши Черного для детей сейчас становятся органичной составляющей детского чтения, а также частью истории русской детской литературы.</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18</a:t>
            </a:fld>
            <a:endParaRPr lang="ru-RU"/>
          </a:p>
        </p:txBody>
      </p:sp>
    </p:spTree>
    <p:extLst>
      <p:ext uri="{BB962C8B-B14F-4D97-AF65-F5344CB8AC3E}">
        <p14:creationId xmlns:p14="http://schemas.microsoft.com/office/powerpoint/2010/main" val="29729217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Заключение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Рассматривая многолетний творческий путь Саши Черного, пришедшийся на переломные исторические моменты и инициированную ими систему художественных приоритетов писателя, целесообразно обращение к сравнительно-историческому методу. Последний совмещается с биографическим методом. </a:t>
            </a:r>
          </a:p>
          <a:p>
            <a:r>
              <a:rPr lang="ru-RU" sz="1200" kern="1200" dirty="0" smtClean="0">
                <a:solidFill>
                  <a:schemeClr val="tx1"/>
                </a:solidFill>
                <a:effectLst/>
                <a:latin typeface="+mn-lt"/>
                <a:ea typeface="+mn-ea"/>
                <a:cs typeface="+mn-cs"/>
              </a:rPr>
              <a:t>       Несомненно, современное детское чтение оказывается невозможным без включения в его круг достижений русской и зарубежной детской литературы, какими бы однозначными в свое время ярлыками они ни награждались. Если поэт нашел верное слово и нужную интонацию, то его творения никогда не будут скучны, не перестанут быть нужными маленьким читателям. </a:t>
            </a:r>
          </a:p>
          <a:p>
            <a:r>
              <a:rPr lang="ru-RU" sz="1200" kern="1200" dirty="0" smtClean="0">
                <a:solidFill>
                  <a:schemeClr val="tx1"/>
                </a:solidFill>
                <a:effectLst/>
                <a:latin typeface="+mn-lt"/>
                <a:ea typeface="+mn-ea"/>
                <a:cs typeface="+mn-cs"/>
              </a:rPr>
              <a:t>       В случае с Сашей Черным сказалось то обстоятельство, что волею судьбы его творчество стало доступным массовому российскому читателю спустя долгое время после его кончины. </a:t>
            </a:r>
          </a:p>
          <a:p>
            <a:r>
              <a:rPr lang="ru-RU" sz="1200" kern="1200" dirty="0" smtClean="0">
                <a:solidFill>
                  <a:schemeClr val="tx1"/>
                </a:solidFill>
                <a:effectLst/>
                <a:latin typeface="+mn-lt"/>
                <a:ea typeface="+mn-ea"/>
                <a:cs typeface="+mn-cs"/>
              </a:rPr>
              <a:t>       Поэт, живший настоящим, утратил русского читателя при жизни. «Вторая» жизнь Саши Черного будет долгой. Сборник «Детский остров» в творчестве Саши Черного занимает несколько обособленное место - он является кульминацией его «детской» части. Собственно, детская линия у Саши Черного может рассматриваться как еще один, не прекращающийся этап его творчества.</a:t>
            </a:r>
          </a:p>
          <a:p>
            <a:r>
              <a:rPr lang="ru-RU" sz="1200" kern="1200" dirty="0" smtClean="0">
                <a:solidFill>
                  <a:schemeClr val="tx1"/>
                </a:solidFill>
                <a:effectLst/>
                <a:latin typeface="+mn-lt"/>
                <a:ea typeface="+mn-ea"/>
                <a:cs typeface="+mn-cs"/>
              </a:rPr>
              <a:t>Можно сказать, что «Детский остров» Саши Черного является символом всей русской детской литературы: ведь, с другой стороны, не только художник «спасается» на этом острове, а и дети воспринимают свое «детство» (состояние детства) как пребывание на острове, охраняющем их от взрослых. </a:t>
            </a:r>
          </a:p>
          <a:p>
            <a:r>
              <a:rPr lang="ru-RU" sz="1200" kern="1200" dirty="0" smtClean="0">
                <a:solidFill>
                  <a:schemeClr val="tx1"/>
                </a:solidFill>
                <a:effectLst/>
                <a:latin typeface="+mn-lt"/>
                <a:ea typeface="+mn-ea"/>
                <a:cs typeface="+mn-cs"/>
              </a:rPr>
              <a:t>       Значение творчества Саши Черного в истории русской литературы состоит в состоявшемся постижении детского мира через художественно-поэтический. В этом Саша Черный может быть сравнен с Л.Н. Толстым, Н.М. Гариным-Михайловским.</a:t>
            </a:r>
          </a:p>
          <a:p>
            <a:r>
              <a:rPr lang="ru-RU" sz="1200" kern="1200" dirty="0" smtClean="0">
                <a:solidFill>
                  <a:schemeClr val="tx1"/>
                </a:solidFill>
                <a:effectLst/>
                <a:latin typeface="+mn-lt"/>
                <a:ea typeface="+mn-ea"/>
                <a:cs typeface="+mn-cs"/>
              </a:rPr>
              <a:t>Саша Черный живет в своих сатирах, в своих детских стихотворениях, в своих солдатских рассказах. Живет, пока его читают, а читать его будут всегда, потому что поэзия - это смех, это чистый юмор без всякого налёта. Всегда, ведь смех вечен. Творчество Саши Чёрного оказывается актуальным сейчас. Оно востребовано как нынешней литературой и общественной мыслью, так и маленькими читателями, узнающими в лирическом герое самих себя.</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25</a:t>
            </a:fld>
            <a:endParaRPr lang="ru-RU"/>
          </a:p>
        </p:txBody>
      </p:sp>
    </p:spTree>
    <p:extLst>
      <p:ext uri="{BB962C8B-B14F-4D97-AF65-F5344CB8AC3E}">
        <p14:creationId xmlns:p14="http://schemas.microsoft.com/office/powerpoint/2010/main" val="3103207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Century Schoolbook" panose="02040604050505020304" pitchFamily="18" charset="0"/>
                <a:ea typeface="+mn-ea"/>
                <a:cs typeface="+mn-cs"/>
              </a:rPr>
              <a:t>        В результате изучения дисциплины «Детская литература с практикумом по выразительному чтению» студент должен:</a:t>
            </a:r>
          </a:p>
          <a:p>
            <a:r>
              <a:rPr lang="ru-RU" sz="1200" b="1" i="0" kern="1200" dirty="0" smtClean="0">
                <a:solidFill>
                  <a:schemeClr val="tx1"/>
                </a:solidFill>
                <a:effectLst/>
                <a:latin typeface="Century Schoolbook" panose="02040604050505020304" pitchFamily="18" charset="0"/>
                <a:ea typeface="+mn-ea"/>
                <a:cs typeface="+mn-cs"/>
              </a:rPr>
              <a:t>       знать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содержание произведений детской литературы,</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историю детской литературы в ее классических образцах,</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литературоведческий терминологический аппарат,</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особенности развития детской литературы и круга детского и юношеского чтения в их основных жанрово-стилевых </a:t>
            </a:r>
            <a:r>
              <a:rPr lang="ru-RU" sz="1200" u="none" strike="noStrike" kern="1200" dirty="0" err="1" smtClean="0">
                <a:solidFill>
                  <a:schemeClr val="tx1"/>
                </a:solidFill>
                <a:effectLst/>
                <a:latin typeface="Century Schoolbook" panose="02040604050505020304" pitchFamily="18" charset="0"/>
                <a:ea typeface="+mn-ea"/>
                <a:cs typeface="+mn-cs"/>
              </a:rPr>
              <a:t>концентрумах</a:t>
            </a:r>
            <a:r>
              <a:rPr lang="ru-RU" sz="1200" u="none" strike="noStrike" kern="1200" dirty="0" smtClean="0">
                <a:solidFill>
                  <a:schemeClr val="tx1"/>
                </a:solidFill>
                <a:effectLst/>
                <a:latin typeface="Century Schoolbook" panose="02040604050505020304" pitchFamily="18" charset="0"/>
                <a:ea typeface="+mn-ea"/>
                <a:cs typeface="+mn-cs"/>
              </a:rPr>
              <a:t>,</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риторический аспект детской литературы;</a:t>
            </a:r>
          </a:p>
          <a:p>
            <a:r>
              <a:rPr lang="ru-RU" sz="1200" b="1" i="0" kern="1200" dirty="0" smtClean="0">
                <a:solidFill>
                  <a:schemeClr val="tx1"/>
                </a:solidFill>
                <a:effectLst/>
                <a:latin typeface="Century Schoolbook" panose="02040604050505020304" pitchFamily="18" charset="0"/>
                <a:ea typeface="+mn-ea"/>
                <a:cs typeface="+mn-cs"/>
              </a:rPr>
              <a:t>       уметь</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анализировать художественные, художественно-документальные, научно-популярные, учебные тексты круга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вести исследование детской литературы с использованием сравнительно-исторического метода,</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организовывать учебно-поисковую, научно-исследовательскую деятельность с детьми, формируя мотивацию к самостоятельному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создавать произведения, адресованные детям, различных жанров, доминантных в круге детского чтения,</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определять качество и художественный уровень произведений детской литературы; </a:t>
            </a:r>
          </a:p>
          <a:p>
            <a:pPr lvl="0" fontAlgn="base"/>
            <a:r>
              <a:rPr lang="ru-RU" sz="1200" b="1" i="0" u="none" strike="noStrike" kern="1200" dirty="0" smtClean="0">
                <a:solidFill>
                  <a:schemeClr val="tx1"/>
                </a:solidFill>
                <a:effectLst/>
                <a:latin typeface="Century Schoolbook" panose="02040604050505020304" pitchFamily="18" charset="0"/>
                <a:ea typeface="+mn-ea"/>
                <a:cs typeface="+mn-cs"/>
              </a:rPr>
              <a:t>       владеть</a:t>
            </a:r>
            <a:endParaRPr lang="ru-RU" sz="1200" i="0" u="none" strike="noStrike" kern="1200" dirty="0" smtClean="0">
              <a:solidFill>
                <a:schemeClr val="tx1"/>
              </a:solidFill>
              <a:effectLst/>
              <a:latin typeface="Century Schoolbook" panose="02040604050505020304" pitchFamily="18" charset="0"/>
              <a:ea typeface="+mn-ea"/>
              <a:cs typeface="+mn-cs"/>
            </a:endParaRP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методиками и технологиями изучения детской литературы, и формами приобщения детей и подростков к чтению,</a:t>
            </a:r>
          </a:p>
          <a:p>
            <a:pPr marL="171450" lvl="0" indent="-171450" fontAlgn="base">
              <a:buFont typeface="Arial" panose="020B0604020202020204" pitchFamily="34" charset="0"/>
              <a:buChar char="•"/>
            </a:pPr>
            <a:r>
              <a:rPr lang="ru-RU" sz="1200" u="none" strike="noStrike" kern="1200" dirty="0" smtClean="0">
                <a:solidFill>
                  <a:schemeClr val="tx1"/>
                </a:solidFill>
                <a:effectLst/>
                <a:latin typeface="Century Schoolbook" panose="02040604050505020304" pitchFamily="18" charset="0"/>
                <a:ea typeface="+mn-ea"/>
                <a:cs typeface="+mn-cs"/>
              </a:rPr>
              <a:t>приемами систематизации и индивидуализации в изучении и преподавании детской литературы,</a:t>
            </a:r>
          </a:p>
          <a:p>
            <a:pPr marL="171450" indent="-171450">
              <a:buFont typeface="Arial" panose="020B0604020202020204" pitchFamily="34" charset="0"/>
              <a:buChar char="•"/>
            </a:pPr>
            <a:r>
              <a:rPr lang="ru-RU" sz="1200" kern="1200" dirty="0" smtClean="0">
                <a:solidFill>
                  <a:schemeClr val="tx1"/>
                </a:solidFill>
                <a:effectLst/>
                <a:latin typeface="Century Schoolbook" panose="02040604050505020304" pitchFamily="18" charset="0"/>
                <a:ea typeface="+mn-ea"/>
                <a:cs typeface="+mn-cs"/>
              </a:rPr>
              <a:t>набором средств организации самостоятельной творческой читательской и сочинительской деятельности детей и подростков.</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2</a:t>
            </a:fld>
            <a:endParaRPr lang="ru-RU"/>
          </a:p>
        </p:txBody>
      </p:sp>
    </p:spTree>
    <p:extLst>
      <p:ext uri="{BB962C8B-B14F-4D97-AF65-F5344CB8AC3E}">
        <p14:creationId xmlns:p14="http://schemas.microsoft.com/office/powerpoint/2010/main" val="2400470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smtClean="0">
                <a:solidFill>
                  <a:schemeClr val="tx1"/>
                </a:solidFill>
                <a:effectLst/>
                <a:latin typeface="+mn-lt"/>
                <a:ea typeface="+mn-ea"/>
                <a:cs typeface="+mn-cs"/>
              </a:rPr>
              <a:t>Заключение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       Рассматривая многолетний творческий путь Саши Черного, пришедшийся на переломные исторические моменты и инициированную ими систему художественных приоритетов писателя, целесообразно обращение к сравнительно-историческому методу. Последний совмещается с биографическим методом. </a:t>
            </a:r>
          </a:p>
          <a:p>
            <a:r>
              <a:rPr lang="ru-RU" sz="1200" kern="1200" dirty="0" smtClean="0">
                <a:solidFill>
                  <a:schemeClr val="tx1"/>
                </a:solidFill>
                <a:effectLst/>
                <a:latin typeface="+mn-lt"/>
                <a:ea typeface="+mn-ea"/>
                <a:cs typeface="+mn-cs"/>
              </a:rPr>
              <a:t>       Несомненно, современное детское чтение оказывается невозможным без включения в его круг достижений русской и зарубежной детской литературы, какими бы однозначными в свое время ярлыками они ни награждались. Если поэт нашел верное слово и нужную интонацию, то его творения никогда не будут скучны, не перестанут быть нужными маленьким читателям. </a:t>
            </a:r>
          </a:p>
          <a:p>
            <a:r>
              <a:rPr lang="ru-RU" sz="1200" kern="1200" dirty="0" smtClean="0">
                <a:solidFill>
                  <a:schemeClr val="tx1"/>
                </a:solidFill>
                <a:effectLst/>
                <a:latin typeface="+mn-lt"/>
                <a:ea typeface="+mn-ea"/>
                <a:cs typeface="+mn-cs"/>
              </a:rPr>
              <a:t>       В случае с Сашей Черным сказалось то обстоятельство, что волею судьбы его творчество стало доступным массовому российскому читателю спустя долгое время после его кончины. </a:t>
            </a:r>
          </a:p>
          <a:p>
            <a:r>
              <a:rPr lang="ru-RU" sz="1200" kern="1200" dirty="0" smtClean="0">
                <a:solidFill>
                  <a:schemeClr val="tx1"/>
                </a:solidFill>
                <a:effectLst/>
                <a:latin typeface="+mn-lt"/>
                <a:ea typeface="+mn-ea"/>
                <a:cs typeface="+mn-cs"/>
              </a:rPr>
              <a:t>       Поэт, живший настоящим, утратил русского читателя при жизни. «Вторая» жизнь Саши Черного будет долгой. Сборник «Детский остров» в творчестве Саши Черного занимает несколько обособленное место - он является кульминацией его «детской» части. Собственно, детская линия у Саши Черного может рассматриваться как еще один, не прекращающийся этап его творчества.</a:t>
            </a:r>
          </a:p>
          <a:p>
            <a:r>
              <a:rPr lang="ru-RU" sz="1200" kern="1200" dirty="0" smtClean="0">
                <a:solidFill>
                  <a:schemeClr val="tx1"/>
                </a:solidFill>
                <a:effectLst/>
                <a:latin typeface="+mn-lt"/>
                <a:ea typeface="+mn-ea"/>
                <a:cs typeface="+mn-cs"/>
              </a:rPr>
              <a:t>Можно сказать, что «Детский остров» Саши Черного является символом всей русской детской литературы: ведь, с другой стороны, не только художник «спасается» на этом острове, а и дети воспринимают свое «детство» (состояние детства) как пребывание на острове, охраняющем их от взрослых. </a:t>
            </a:r>
          </a:p>
          <a:p>
            <a:r>
              <a:rPr lang="ru-RU" sz="1200" kern="1200" dirty="0" smtClean="0">
                <a:solidFill>
                  <a:schemeClr val="tx1"/>
                </a:solidFill>
                <a:effectLst/>
                <a:latin typeface="+mn-lt"/>
                <a:ea typeface="+mn-ea"/>
                <a:cs typeface="+mn-cs"/>
              </a:rPr>
              <a:t>       Значение творчества Саши Черного в истории русской литературы состоит в состоявшемся постижении детского мира через художественно-поэтический. В этом Саша Черный может быть сравнен с Л.Н. Толстым, Н.М. Гариным-Михайловским.</a:t>
            </a:r>
          </a:p>
          <a:p>
            <a:r>
              <a:rPr lang="ru-RU" sz="1200" kern="1200" dirty="0" smtClean="0">
                <a:solidFill>
                  <a:schemeClr val="tx1"/>
                </a:solidFill>
                <a:effectLst/>
                <a:latin typeface="+mn-lt"/>
                <a:ea typeface="+mn-ea"/>
                <a:cs typeface="+mn-cs"/>
              </a:rPr>
              <a:t>Саша Черный живет в своих сатирах, в своих детских стихотворениях, в своих солдатских рассказах. Живет, пока его читают, а читать его будут всегда, потому что поэзия - это смех, это чистый юмор без всякого налёта. Всегда, ведь смех вечен. Творчество Саши Чёрного оказывается актуальным сейчас. Оно востребовано как нынешней литературой и общественной мыслью, так и маленькими читателями, узнающими в лирическом герое самих себя.</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26</a:t>
            </a:fld>
            <a:endParaRPr lang="ru-RU"/>
          </a:p>
        </p:txBody>
      </p:sp>
    </p:spTree>
    <p:extLst>
      <p:ext uri="{BB962C8B-B14F-4D97-AF65-F5344CB8AC3E}">
        <p14:creationId xmlns:p14="http://schemas.microsoft.com/office/powerpoint/2010/main" val="4258815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smtClean="0"/>
              <a:t>       Поэт Александр Гликберг, известный под псевдонимом Саша Черный, появился на свет 13 октября 1880 года. </a:t>
            </a:r>
            <a:r>
              <a:rPr lang="ru-RU" b="0" dirty="0" smtClean="0"/>
              <a:t>Судьба распорядилась так, что еще мальчиком ему пришлось покинуть родной дом без средств к существованию и надеяться только на доброту и заботу незнакомых людей. </a:t>
            </a:r>
          </a:p>
          <a:p>
            <a:r>
              <a:rPr lang="ru-RU" b="1" dirty="0" smtClean="0"/>
              <a:t>       </a:t>
            </a:r>
            <a:r>
              <a:rPr lang="ru-RU" b="0" dirty="0" smtClean="0"/>
              <a:t>Русский поэт Серебряного века родился в Одессе в зажиточной, но малокультурной семье.</a:t>
            </a:r>
            <a:r>
              <a:rPr lang="ru-RU" dirty="0" smtClean="0"/>
              <a:t>. Его отец (Михаил Гликберг) — провизор,</a:t>
            </a:r>
            <a:r>
              <a:rPr lang="ru-RU" baseline="0" dirty="0" smtClean="0"/>
              <a:t> </a:t>
            </a:r>
            <a:r>
              <a:rPr lang="ru-RU" dirty="0" smtClean="0"/>
              <a:t>коммерческий агент Санкт-Петербургской химической лаборатории, — был всегда в разъездах; дети его почти не знали и боялись. Мать маленького Александра была вспыльчивой, она наказывала своих пятерых детей за малейшие провинности,</a:t>
            </a:r>
            <a:r>
              <a:rPr lang="ru-RU" baseline="0" dirty="0" smtClean="0"/>
              <a:t> дети её раздражали. </a:t>
            </a:r>
            <a:r>
              <a:rPr lang="ru-RU" dirty="0" smtClean="0"/>
              <a:t> Гликберг-старший же часто уезжал из дома в служебные командировки, так что малыши были предоставлены сами себе. Когда возвращался отец, она на них жаловалась. Не входя в разбирательство, отец наказывал их, особенно доставалось троим мальчикам... </a:t>
            </a:r>
          </a:p>
          <a:p>
            <a:r>
              <a:rPr lang="ru-RU" dirty="0" smtClean="0"/>
              <a:t>       Впрочем, отец всегда считал, что детям надо дать хорошее образование. Михаил Гликберг даже крестил своих детей, чтобы они не сталкивались с бытовавшими ограничениями для евреев, например, процентной нормой на количество учащихся иудейского вероисповедания. Некоторое время Саша обучался в хедере, но не смог освоить еврейский язык, и тогда отец решил дать ему классическое образование. Семья Гликбергов перебралась в Житомир, там Александр крестился. С десяти лет он начал обучаться в городской гимназии. </a:t>
            </a:r>
          </a:p>
          <a:p>
            <a:r>
              <a:rPr lang="ru-RU" dirty="0" smtClean="0"/>
              <a:t>       Впоследствии он вспоминал об этом времени как о самом тяжелом периоде детства. Он был старше других учеников в классе, но отставал из-за плохой памяти и неумения сосредоточиться, конфликтовал с педагогами. Учителя отмечали «мечтательность характера» юноши. Вдобавок он был практически лишен материнской ласки:</a:t>
            </a:r>
            <a:r>
              <a:rPr lang="ru-RU" sz="1200" i="1" kern="1200" dirty="0" smtClean="0">
                <a:solidFill>
                  <a:schemeClr val="tx1"/>
                </a:solidFill>
                <a:effectLst/>
                <a:latin typeface="+mn-lt"/>
                <a:ea typeface="+mn-ea"/>
                <a:cs typeface="+mn-cs"/>
              </a:rPr>
              <a:t>       </a:t>
            </a:r>
          </a:p>
          <a:p>
            <a:r>
              <a:rPr lang="ru-RU" sz="1200" i="1" kern="1200" dirty="0" smtClean="0">
                <a:solidFill>
                  <a:schemeClr val="tx1"/>
                </a:solidFill>
                <a:effectLst/>
                <a:latin typeface="+mn-lt"/>
                <a:ea typeface="+mn-ea"/>
                <a:cs typeface="+mn-cs"/>
              </a:rPr>
              <a:t>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детства!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юности! В</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книге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моей</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жизни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недостает</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этих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двух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золотых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вступительных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страниц. Детство, яркая, пестро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окрашенная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заглавная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буква, вырвана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из</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длинных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строк</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моего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бытия!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детства, 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юности...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именин, 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рожденья!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свивальника, 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для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зажигалась</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елка!..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игрушек, 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товарищей</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детских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игр! У</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было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каникул, 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водили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гулять! Мне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доставляли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никакого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удовольствия, 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что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награждали, 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радовали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даже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самым</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пустяшным</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подарком, 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испытывал</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ласки! 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меня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убаюкивали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ласкающие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звуки, 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никогда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пробуждал</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милый</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голос! Моя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судьба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залепила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черным</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пластырем</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два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сияющих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глаза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жизни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детство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юность. Я</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не</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знаю</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света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лучей, а</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только</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их</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ожоги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и</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глубокую</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боль.</a:t>
            </a:r>
            <a:endParaRPr lang="ru-RU" sz="1200" kern="1200" dirty="0" smtClean="0">
              <a:solidFill>
                <a:schemeClr val="tx1"/>
              </a:solidFill>
              <a:effectLst/>
              <a:latin typeface="+mn-lt"/>
              <a:ea typeface="+mn-ea"/>
              <a:cs typeface="+mn-cs"/>
            </a:endParaRPr>
          </a:p>
          <a:p>
            <a:r>
              <a:rPr lang="ru-RU" dirty="0" smtClean="0"/>
              <a:t>       В шестом классе Александра исключили из гимназии с «волчьим билетом», т. е. без права поступления в аналогичное учебное заведение.</a:t>
            </a:r>
            <a:r>
              <a:rPr lang="ru-RU" baseline="0" dirty="0" smtClean="0"/>
              <a:t> </a:t>
            </a:r>
            <a:r>
              <a:rPr lang="ru-RU" dirty="0" smtClean="0"/>
              <a:t>Отчаявшись, он убегает из дома и добирается до Петербурга, где, поселившись у родственников, все-таки поступает в гимназию. Однако чтобы получить аттестат зрелости, Александру пришлось вернуться в Житомир. Неожиданно умирает его отец, мать выходит замуж и практически отказывается от сына. </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3</a:t>
            </a:fld>
            <a:endParaRPr lang="ru-RU"/>
          </a:p>
        </p:txBody>
      </p:sp>
    </p:spTree>
    <p:extLst>
      <p:ext uri="{BB962C8B-B14F-4D97-AF65-F5344CB8AC3E}">
        <p14:creationId xmlns:p14="http://schemas.microsoft.com/office/powerpoint/2010/main" val="2885608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Еще при жизни родителей Саша превратился фактически в бродягу-беспризорника. Он скитался по соседним областям.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Неожиданно молодого человека приютила многодетная вдова, а о его грустной истории написали заметку в газете. Её прочел чиновник из Житомира Константин Роше, который пригласил Сашу Гликберга жить к себе. Роше поручился за юношу, и того вновь принимают в гимназию. Роше оказал на Александра благотворное влияние, познакомил его с поэзией, которой страстно увлекался сам.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Получив аттестат зрелости, Александр устраивается на работу в качестве конторского служащего в местной таможне. Но фактически работает секретарем Роше, ставшего его опекуном. Тогда же он начинает печататься в только что открывшейся городской газете «Волынский вестник»: пишет рецензии, хронику местной светской жизни, а в 1904 году публикует цикл очерков под общим названием «Дневник резонера».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a:t>
            </a:r>
            <a:endParaRPr lang="ru-RU" sz="1200" i="1" dirty="0" smtClean="0">
              <a:latin typeface="Century Schoolbook" panose="02040604050505020304" pitchFamily="18" charset="0"/>
            </a:endParaRPr>
          </a:p>
          <a:p>
            <a:r>
              <a:rPr lang="ru-RU" sz="1200" i="1" dirty="0" smtClean="0">
                <a:latin typeface="Century Schoolbook" panose="02040604050505020304" pitchFamily="18" charset="0"/>
              </a:rPr>
              <a:t>Может быть, слыхали все вы и не раз, </a:t>
            </a:r>
          </a:p>
          <a:p>
            <a:r>
              <a:rPr lang="ru-RU" sz="1200" i="1" dirty="0" smtClean="0">
                <a:latin typeface="Century Schoolbook" panose="02040604050505020304" pitchFamily="18" charset="0"/>
              </a:rPr>
              <a:t>Что на свете есть поэты. </a:t>
            </a:r>
          </a:p>
          <a:p>
            <a:r>
              <a:rPr lang="ru-RU" sz="1200" i="1" dirty="0" smtClean="0">
                <a:latin typeface="Century Schoolbook" panose="02040604050505020304" pitchFamily="18" charset="0"/>
              </a:rPr>
              <a:t>А какие их приметы </a:t>
            </a:r>
          </a:p>
          <a:p>
            <a:r>
              <a:rPr lang="ru-RU" sz="1200" i="1" dirty="0" smtClean="0">
                <a:latin typeface="Century Schoolbook" panose="02040604050505020304" pitchFamily="18" charset="0"/>
              </a:rPr>
              <a:t>Расскажу я вам сейчас. </a:t>
            </a:r>
          </a:p>
          <a:p>
            <a:r>
              <a:rPr lang="ru-RU" sz="1200" i="1" dirty="0" smtClean="0">
                <a:latin typeface="Century Schoolbook" panose="02040604050505020304" pitchFamily="18" charset="0"/>
              </a:rPr>
              <a:t>Уж давным-давно пропели петухи, </a:t>
            </a:r>
          </a:p>
          <a:p>
            <a:r>
              <a:rPr lang="ru-RU" sz="1200" i="1" dirty="0" smtClean="0">
                <a:latin typeface="Century Schoolbook" panose="02040604050505020304" pitchFamily="18" charset="0"/>
              </a:rPr>
              <a:t>А поэт еще в постели. </a:t>
            </a:r>
          </a:p>
          <a:p>
            <a:r>
              <a:rPr lang="ru-RU" sz="1200" i="1" dirty="0" smtClean="0">
                <a:latin typeface="Century Schoolbook" panose="02040604050505020304" pitchFamily="18" charset="0"/>
              </a:rPr>
              <a:t>Днем шагает он без цели, </a:t>
            </a:r>
          </a:p>
          <a:p>
            <a:r>
              <a:rPr lang="ru-RU" sz="1200" i="1" dirty="0" smtClean="0">
                <a:latin typeface="Century Schoolbook" panose="02040604050505020304" pitchFamily="18" charset="0"/>
              </a:rPr>
              <a:t>Ночью - пишет все стихи.</a:t>
            </a:r>
          </a:p>
          <a:p>
            <a:r>
              <a:rPr lang="ru-RU" sz="1200" i="1" dirty="0" smtClean="0">
                <a:latin typeface="Century Schoolbook" panose="02040604050505020304" pitchFamily="18" charset="0"/>
              </a:rPr>
              <a:t>Беззаботный и беспечный, как Барбос, </a:t>
            </a:r>
          </a:p>
          <a:p>
            <a:r>
              <a:rPr lang="ru-RU" sz="1200" i="1" dirty="0" smtClean="0">
                <a:latin typeface="Century Schoolbook" panose="02040604050505020304" pitchFamily="18" charset="0"/>
              </a:rPr>
              <a:t>Весел он под каждым кровом </a:t>
            </a:r>
          </a:p>
          <a:p>
            <a:r>
              <a:rPr lang="ru-RU" sz="1200" i="1" dirty="0" smtClean="0">
                <a:latin typeface="Century Schoolbook" panose="02040604050505020304" pitchFamily="18" charset="0"/>
              </a:rPr>
              <a:t>И играет звонким словом, </a:t>
            </a:r>
          </a:p>
          <a:p>
            <a:r>
              <a:rPr lang="ru-RU" sz="1200" i="1" dirty="0" smtClean="0">
                <a:latin typeface="Century Schoolbook" panose="02040604050505020304" pitchFamily="18" charset="0"/>
              </a:rPr>
              <a:t>И во все сует свой нос. </a:t>
            </a:r>
          </a:p>
          <a:p>
            <a:r>
              <a:rPr lang="ru-RU" sz="1200" i="1" dirty="0" smtClean="0">
                <a:latin typeface="Century Schoolbook" panose="02040604050505020304" pitchFamily="18" charset="0"/>
              </a:rPr>
              <a:t>Он, хоть взрослый, но совсем такой, как вы </a:t>
            </a:r>
          </a:p>
          <a:p>
            <a:r>
              <a:rPr lang="ru-RU" sz="1200" i="1" dirty="0" smtClean="0">
                <a:latin typeface="Century Schoolbook" panose="02040604050505020304" pitchFamily="18" charset="0"/>
              </a:rPr>
              <a:t>Любит сказки, солнце, елки. </a:t>
            </a:r>
          </a:p>
          <a:p>
            <a:r>
              <a:rPr lang="ru-RU" sz="1200" i="1" dirty="0" smtClean="0">
                <a:latin typeface="Century Schoolbook" panose="02040604050505020304" pitchFamily="18" charset="0"/>
              </a:rPr>
              <a:t>То прилежнее он пчелки, </a:t>
            </a:r>
          </a:p>
          <a:p>
            <a:r>
              <a:rPr lang="ru-RU" sz="1200" i="1" dirty="0" smtClean="0">
                <a:latin typeface="Century Schoolbook" panose="02040604050505020304" pitchFamily="18" charset="0"/>
              </a:rPr>
              <a:t>То ленивее совы. </a:t>
            </a:r>
          </a:p>
          <a:p>
            <a:r>
              <a:rPr lang="ru-RU" sz="1200" i="1" dirty="0" smtClean="0">
                <a:latin typeface="Century Schoolbook" panose="02040604050505020304" pitchFamily="18" charset="0"/>
              </a:rPr>
              <a:t>У него есть белоснежный резвый конь. </a:t>
            </a:r>
          </a:p>
          <a:p>
            <a:r>
              <a:rPr lang="ru-RU" sz="1200" i="1" dirty="0" smtClean="0">
                <a:latin typeface="Century Schoolbook" panose="02040604050505020304" pitchFamily="18" charset="0"/>
              </a:rPr>
              <a:t>Конь - пегас - рысак крылатый </a:t>
            </a:r>
          </a:p>
          <a:p>
            <a:r>
              <a:rPr lang="ru-RU" sz="1200" i="1" dirty="0" smtClean="0">
                <a:latin typeface="Century Schoolbook" panose="02040604050505020304" pitchFamily="18" charset="0"/>
              </a:rPr>
              <a:t>И на нем поэт лохматый </a:t>
            </a:r>
          </a:p>
          <a:p>
            <a:r>
              <a:rPr lang="ru-RU" sz="1200" i="1" dirty="0" smtClean="0">
                <a:latin typeface="Century Schoolbook" panose="02040604050505020304" pitchFamily="18" charset="0"/>
              </a:rPr>
              <a:t>Мчится в воду и в огонь. </a:t>
            </a:r>
          </a:p>
          <a:p>
            <a:r>
              <a:rPr lang="ru-RU" sz="1200" i="1" dirty="0" smtClean="0">
                <a:latin typeface="Century Schoolbook" panose="02040604050505020304" pitchFamily="18" charset="0"/>
              </a:rPr>
              <a:t>Ну, так вот, такой поэт примчался к вам. </a:t>
            </a:r>
          </a:p>
          <a:p>
            <a:r>
              <a:rPr lang="ru-RU" sz="1200" i="1" dirty="0" smtClean="0">
                <a:latin typeface="Century Schoolbook" panose="02040604050505020304" pitchFamily="18" charset="0"/>
              </a:rPr>
              <a:t>Это ваш слуга покорный. </a:t>
            </a:r>
          </a:p>
          <a:p>
            <a:r>
              <a:rPr lang="ru-RU" sz="1200" i="1" dirty="0" smtClean="0">
                <a:latin typeface="Century Schoolbook" panose="02040604050505020304" pitchFamily="18" charset="0"/>
              </a:rPr>
              <a:t>Он зовется - Саша Черный. </a:t>
            </a:r>
          </a:p>
          <a:p>
            <a:r>
              <a:rPr lang="ru-RU" sz="1200" i="1" dirty="0" smtClean="0">
                <a:latin typeface="Century Schoolbook" panose="02040604050505020304" pitchFamily="18" charset="0"/>
              </a:rPr>
              <a:t>Почему? Не знаю сам. </a:t>
            </a:r>
          </a:p>
          <a:p>
            <a:r>
              <a:rPr lang="ru-RU" sz="1200" i="1" dirty="0" smtClean="0">
                <a:latin typeface="Century Schoolbook" panose="02040604050505020304" pitchFamily="18" charset="0"/>
              </a:rPr>
              <a:t>Здесь для вас связал в букет он, как цветы, </a:t>
            </a:r>
          </a:p>
          <a:p>
            <a:r>
              <a:rPr lang="ru-RU" sz="1200" i="1" dirty="0" smtClean="0">
                <a:latin typeface="Century Schoolbook" panose="02040604050505020304" pitchFamily="18" charset="0"/>
              </a:rPr>
              <a:t>Все стихи при свете свечки. </a:t>
            </a:r>
          </a:p>
          <a:p>
            <a:r>
              <a:rPr lang="ru-RU" sz="1200" i="1" dirty="0" smtClean="0">
                <a:latin typeface="Century Schoolbook" panose="02040604050505020304" pitchFamily="18" charset="0"/>
              </a:rPr>
              <a:t>До свиданья, человечки!</a:t>
            </a:r>
          </a:p>
          <a:p>
            <a:r>
              <a:rPr lang="ru-RU" sz="1200" i="1" dirty="0" smtClean="0">
                <a:latin typeface="Century Schoolbook" panose="02040604050505020304" pitchFamily="18" charset="0"/>
              </a:rPr>
              <a:t>Надо чайник снять с плиты</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4</a:t>
            </a:fld>
            <a:endParaRPr lang="ru-RU"/>
          </a:p>
        </p:txBody>
      </p:sp>
    </p:spTree>
    <p:extLst>
      <p:ext uri="{BB962C8B-B14F-4D97-AF65-F5344CB8AC3E}">
        <p14:creationId xmlns:p14="http://schemas.microsoft.com/office/powerpoint/2010/main" val="2675357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 20 лет Гликберг отправился на военную службу, откуда спустя два года уволился в запас и начал работать на таможне в поселке Новоселицы Бессарабской губернии. Здесь он продолжил свои литературные опыты.</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Перебравшись в Петербург, </a:t>
            </a:r>
            <a:r>
              <a:rPr lang="ru-RU" sz="1200" b="1" kern="1200" dirty="0" smtClean="0">
                <a:solidFill>
                  <a:schemeClr val="tx1"/>
                </a:solidFill>
                <a:effectLst/>
                <a:latin typeface="+mn-lt"/>
                <a:ea typeface="+mn-ea"/>
                <a:cs typeface="+mn-cs"/>
              </a:rPr>
              <a:t>Александр публикует свои стихи </a:t>
            </a:r>
            <a:r>
              <a:rPr lang="ru-RU" sz="1200" kern="1200" dirty="0" smtClean="0">
                <a:solidFill>
                  <a:schemeClr val="tx1"/>
                </a:solidFill>
                <a:effectLst/>
                <a:latin typeface="+mn-lt"/>
                <a:ea typeface="+mn-ea"/>
                <a:cs typeface="+mn-cs"/>
              </a:rPr>
              <a:t>в известных журналах </a:t>
            </a:r>
            <a:r>
              <a:rPr lang="ru-RU" sz="1200" b="1" kern="1200" dirty="0" smtClean="0">
                <a:solidFill>
                  <a:schemeClr val="tx1"/>
                </a:solidFill>
                <a:effectLst/>
                <a:latin typeface="+mn-lt"/>
                <a:ea typeface="+mn-ea"/>
                <a:cs typeface="+mn-cs"/>
              </a:rPr>
              <a:t>под псевдонимом Саша Чёрный.</a:t>
            </a:r>
          </a:p>
          <a:p>
            <a:r>
              <a:rPr lang="ru-RU" sz="1200" kern="1200" dirty="0" smtClean="0">
                <a:solidFill>
                  <a:schemeClr val="tx1"/>
                </a:solidFill>
                <a:effectLst/>
                <a:latin typeface="+mn-lt"/>
                <a:ea typeface="+mn-ea"/>
                <a:cs typeface="+mn-cs"/>
              </a:rPr>
              <a:t>       По поводу того, </a:t>
            </a:r>
            <a:r>
              <a:rPr lang="ru-RU" sz="1200" b="1" kern="1200" dirty="0" smtClean="0">
                <a:solidFill>
                  <a:schemeClr val="tx1"/>
                </a:solidFill>
                <a:effectLst/>
                <a:latin typeface="+mn-lt"/>
                <a:ea typeface="+mn-ea"/>
                <a:cs typeface="+mn-cs"/>
              </a:rPr>
              <a:t>как возник псевдоним «Саша Чёрный», существуют разные версии. </a:t>
            </a:r>
            <a:r>
              <a:rPr lang="ru-RU" sz="1200" kern="1200" dirty="0" smtClean="0">
                <a:solidFill>
                  <a:schemeClr val="tx1"/>
                </a:solidFill>
                <a:effectLst/>
                <a:latin typeface="+mn-lt"/>
                <a:ea typeface="+mn-ea"/>
                <a:cs typeface="+mn-cs"/>
              </a:rPr>
              <a:t>По одной из них, у Александра был двоюродный брат – полный тезка, только блондин. И вот, якобы, чтобы братьев можно было различать, Сашу в семье называли «чёрным». Аналогичная версия существует насчет сестры Александра, которую тоже звали Сашей, и она была светловолосой. Некоторые исследователи пишут, что </a:t>
            </a:r>
            <a:r>
              <a:rPr lang="ru-RU" sz="1200" b="1" kern="1200" dirty="0" smtClean="0">
                <a:solidFill>
                  <a:schemeClr val="tx1"/>
                </a:solidFill>
                <a:effectLst/>
                <a:latin typeface="+mn-lt"/>
                <a:ea typeface="+mn-ea"/>
                <a:cs typeface="+mn-cs"/>
              </a:rPr>
              <a:t>байку про брата-тезку писатель придумал и запустил специально (он любил подобные розыгрыши)</a:t>
            </a:r>
            <a:r>
              <a:rPr lang="ru-RU" sz="1200" kern="1200" dirty="0" smtClean="0">
                <a:solidFill>
                  <a:schemeClr val="tx1"/>
                </a:solidFill>
                <a:effectLst/>
                <a:latin typeface="+mn-lt"/>
                <a:ea typeface="+mn-ea"/>
                <a:cs typeface="+mn-cs"/>
              </a:rPr>
              <a:t>. А вообще </a:t>
            </a:r>
            <a:r>
              <a:rPr lang="ru-RU" sz="1200" b="1" kern="1200" dirty="0" smtClean="0">
                <a:solidFill>
                  <a:schemeClr val="tx1"/>
                </a:solidFill>
                <a:effectLst/>
                <a:latin typeface="+mn-lt"/>
                <a:ea typeface="+mn-ea"/>
                <a:cs typeface="+mn-cs"/>
              </a:rPr>
              <a:t>тогда было время «говорящих» псевдонимов</a:t>
            </a:r>
            <a:r>
              <a:rPr lang="ru-RU" sz="1200" kern="1200" dirty="0" smtClean="0">
                <a:solidFill>
                  <a:schemeClr val="tx1"/>
                </a:solidFill>
                <a:effectLst/>
                <a:latin typeface="+mn-lt"/>
                <a:ea typeface="+mn-ea"/>
                <a:cs typeface="+mn-cs"/>
              </a:rPr>
              <a:t>: Максим Горький, Демьян Бедный, Андрей Белый. «Саша Чёрный» появился в литературе уже в 1905 году: этим именем Александр подписал сатиру «Чепуха», размещенную в журнале «Зритель». К слову, из-за публикации стихотворения журнал тут же был закрыт. Цензура зорко следила за творчеством молодого поэта и впоследствии не раз запрещала публикации или арестовывала тиражи его книг. Слишком уж острым был взгляд Саши Чёрного на действительность! </a:t>
            </a:r>
          </a:p>
          <a:p>
            <a:r>
              <a:rPr lang="ru-RU" sz="1200" kern="1200" dirty="0" smtClean="0">
                <a:solidFill>
                  <a:schemeClr val="tx1"/>
                </a:solidFill>
                <a:effectLst/>
                <a:latin typeface="+mn-lt"/>
                <a:ea typeface="+mn-ea"/>
                <a:cs typeface="+mn-cs"/>
              </a:rPr>
              <a:t>       Самому же писателю его псевдоним нравился не всегда. К.И. Чуковский, с которым у поэта сложились дружеские отношения, вспоминал один случай. К Александру, когда его узнавали на улицах, обращались исключительно «Саша».</a:t>
            </a:r>
          </a:p>
          <a:p>
            <a:r>
              <a:rPr lang="ru-RU" sz="1200" kern="1200" dirty="0" smtClean="0">
                <a:solidFill>
                  <a:schemeClr val="tx1"/>
                </a:solidFill>
                <a:effectLst/>
                <a:latin typeface="+mn-lt"/>
                <a:ea typeface="+mn-ea"/>
                <a:cs typeface="+mn-cs"/>
              </a:rPr>
              <a:t>        «Чёрт меня дёрнул придумать себе такой псевдоним! — сердился поэт. — Теперь всякий олух зовёт меня Сашей».</a:t>
            </a:r>
          </a:p>
          <a:p>
            <a:r>
              <a:rPr lang="ru-RU" sz="1200" kern="1200" dirty="0" smtClean="0">
                <a:solidFill>
                  <a:schemeClr val="tx1"/>
                </a:solidFill>
                <a:effectLst/>
                <a:latin typeface="+mn-lt"/>
                <a:ea typeface="+mn-ea"/>
                <a:cs typeface="+mn-cs"/>
              </a:rPr>
              <a:t>        По словам Корнея Ивановича, Чёрный не терпел фамильярности. Но вот однажды Чуковский услышал, как десяток ребятишек звонко кричит: «Саша, Саша!»  И поэт совершенно спокойно, даже с удовольствием откликался на эти призывы. Он катал детвору на лодке по каналу, и все от этого получали несказанную радость.</a:t>
            </a: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Тот же Чуковский отмечал, что, «получив свежий номер журнала, читатель прежде всего искал в нем стихи Саши Чёрного». Секрет же популярности был в том, что «он попал, так сказать, в самый нерв эпохи, и эпоха закричала о себе его голосом. Этот голос был так своеобразен, так не похож ни на чей, что мы сразу узнавали его…». </a:t>
            </a:r>
          </a:p>
          <a:p>
            <a:endParaRPr lang="ru-RU" sz="1200" kern="1200" dirty="0" smtClean="0">
              <a:solidFill>
                <a:schemeClr val="tx1"/>
              </a:solidFill>
              <a:effectLst/>
              <a:latin typeface="+mn-lt"/>
              <a:ea typeface="+mn-ea"/>
              <a:cs typeface="+mn-cs"/>
            </a:endParaRPr>
          </a:p>
          <a:p>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 началом Первой мировой войны поэт ушел на фронт (в 1914 году ), где служил в составе полевого госпиталя, при котором медсестрой работала его супруга. В 1916 году писателя перевели в госпиталь Пскова, где он был переписчиком раненых. Саша Черный писал за пациентов письма и записывал их истории – впоследствии это нашло отражение в книге </a:t>
            </a:r>
            <a:r>
              <a:rPr lang="ru-RU" sz="1200" b="1" kern="1200" dirty="0" smtClean="0">
                <a:solidFill>
                  <a:schemeClr val="tx1"/>
                </a:solidFill>
                <a:effectLst/>
                <a:latin typeface="+mn-lt"/>
                <a:ea typeface="+mn-ea"/>
                <a:cs typeface="+mn-cs"/>
              </a:rPr>
              <a:t>«Солдатские сказки».</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Его впечатлительность чуть не лишила его рассудка и жизни.</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Только любящая жена и возможность выплёскивать впечатления на бумагу спасло поэта.</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Саша Чёрный посвятил Первой Мировой войне, </a:t>
            </a:r>
            <a:r>
              <a:rPr lang="ru-RU" sz="1200" b="1" kern="1200" dirty="0" smtClean="0">
                <a:solidFill>
                  <a:schemeClr val="tx1"/>
                </a:solidFill>
                <a:effectLst/>
                <a:latin typeface="+mn-lt"/>
                <a:ea typeface="+mn-ea"/>
                <a:cs typeface="+mn-cs"/>
              </a:rPr>
              <a:t>цикл стихотворений</a:t>
            </a:r>
            <a:r>
              <a:rPr lang="ru-RU" sz="1200" kern="1200" dirty="0" smtClean="0">
                <a:solidFill>
                  <a:schemeClr val="tx1"/>
                </a:solidFill>
                <a:effectLst/>
                <a:latin typeface="+mn-lt"/>
                <a:ea typeface="+mn-ea"/>
                <a:cs typeface="+mn-cs"/>
              </a:rPr>
              <a:t>, под названием </a:t>
            </a:r>
            <a:r>
              <a:rPr lang="ru-RU" sz="1200" b="1" kern="1200" dirty="0" smtClean="0">
                <a:solidFill>
                  <a:schemeClr val="tx1"/>
                </a:solidFill>
                <a:effectLst/>
                <a:latin typeface="+mn-lt"/>
                <a:ea typeface="+mn-ea"/>
                <a:cs typeface="+mn-cs"/>
              </a:rPr>
              <a:t>«Война».</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5</a:t>
            </a:fld>
            <a:endParaRPr lang="ru-RU"/>
          </a:p>
        </p:txBody>
      </p:sp>
    </p:spTree>
    <p:extLst>
      <p:ext uri="{BB962C8B-B14F-4D97-AF65-F5344CB8AC3E}">
        <p14:creationId xmlns:p14="http://schemas.microsoft.com/office/powerpoint/2010/main" val="10161019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Военные впечатления отразились в ряде его произведений. После революции был опубликован цикл стихов «Война», а в эмиграции Черный опубликует «Солдатские сказки» (1933), созданные на основе услышанных в армии рассказов. Его герой создан в стилистике бытовой сказки об умелом и бывалом солдате. </a:t>
            </a:r>
          </a:p>
          <a:p>
            <a:r>
              <a:rPr lang="ru-RU" sz="1200" kern="1200" dirty="0" smtClean="0">
                <a:solidFill>
                  <a:schemeClr val="tx1"/>
                </a:solidFill>
                <a:effectLst/>
                <a:latin typeface="+mn-lt"/>
                <a:ea typeface="+mn-ea"/>
                <a:cs typeface="+mn-cs"/>
              </a:rPr>
              <a:t>Черный выступает как блестящий имитатор сказа, исследователи отмечали искусство стилизации, невозможность различия собственно народных пословиц и приговорок от авторских: «Казакам для форсу начес полагается», «Звание у тебя полуофицерское, а в голове у тебя тараканы портянку сосут», «Один я, как клоп на одеяле, остался». </a:t>
            </a:r>
            <a:endParaRPr lang="ru-RU" dirty="0" smtClean="0"/>
          </a:p>
          <a:p>
            <a:r>
              <a:rPr lang="ru-RU" sz="1200" kern="1200" dirty="0" smtClean="0">
                <a:solidFill>
                  <a:schemeClr val="tx1"/>
                </a:solidFill>
                <a:effectLst/>
                <a:latin typeface="+mn-lt"/>
                <a:ea typeface="+mn-ea"/>
                <a:cs typeface="+mn-cs"/>
              </a:rPr>
              <a:t>        После Октябрьской революции, которая застала его в Пскове, он покинул Россию, отправившись сначала в Прибалтику, затем в Италию, а позже в Берлин. Его стихи эмигрантского периода проникнуты мучительной ностальгией:</a:t>
            </a:r>
          </a:p>
          <a:p>
            <a:r>
              <a:rPr lang="ru-RU" sz="1200" kern="1200" dirty="0" smtClean="0">
                <a:solidFill>
                  <a:schemeClr val="tx1"/>
                </a:solidFill>
                <a:effectLst/>
                <a:latin typeface="+mn-lt"/>
                <a:ea typeface="+mn-ea"/>
                <a:cs typeface="+mn-cs"/>
              </a:rPr>
              <a:t>       «О, если б в боковом кармане</a:t>
            </a:r>
          </a:p>
          <a:p>
            <a:r>
              <a:rPr lang="ru-RU" sz="1200" kern="1200" dirty="0" smtClean="0">
                <a:solidFill>
                  <a:schemeClr val="tx1"/>
                </a:solidFill>
                <a:effectLst/>
                <a:latin typeface="+mn-lt"/>
                <a:ea typeface="+mn-ea"/>
                <a:cs typeface="+mn-cs"/>
              </a:rPr>
              <a:t>       Немного денег завелось, –</a:t>
            </a:r>
          </a:p>
          <a:p>
            <a:r>
              <a:rPr lang="ru-RU" sz="1200" kern="1200" dirty="0" smtClean="0">
                <a:solidFill>
                  <a:schemeClr val="tx1"/>
                </a:solidFill>
                <a:effectLst/>
                <a:latin typeface="+mn-lt"/>
                <a:ea typeface="+mn-ea"/>
                <a:cs typeface="+mn-cs"/>
              </a:rPr>
              <a:t>       Давно б исчез в морском тумане</a:t>
            </a:r>
          </a:p>
          <a:p>
            <a:r>
              <a:rPr lang="ru-RU" sz="1200" kern="1200" dirty="0" smtClean="0">
                <a:solidFill>
                  <a:schemeClr val="tx1"/>
                </a:solidFill>
                <a:effectLst/>
                <a:latin typeface="+mn-lt"/>
                <a:ea typeface="+mn-ea"/>
                <a:cs typeface="+mn-cs"/>
              </a:rPr>
              <a:t>       С российским знаменем «авось».</a:t>
            </a:r>
          </a:p>
          <a:p>
            <a:r>
              <a:rPr lang="ru-RU" sz="1200" b="1" kern="1200" dirty="0" smtClean="0">
                <a:solidFill>
                  <a:schemeClr val="tx1"/>
                </a:solidFill>
                <a:effectLst/>
                <a:latin typeface="+mn-lt"/>
                <a:ea typeface="+mn-ea"/>
                <a:cs typeface="+mn-cs"/>
              </a:rPr>
              <a:t>       В 1923 году в Германии вышел том стихотворений «Жажда» – очень грустная книга о жгучей тоске по Родине, об эмигрантском сиротстве. </a:t>
            </a:r>
            <a:r>
              <a:rPr lang="ru-RU" sz="1200" kern="1200" dirty="0" smtClean="0">
                <a:solidFill>
                  <a:schemeClr val="tx1"/>
                </a:solidFill>
                <a:effectLst/>
                <a:latin typeface="+mn-lt"/>
                <a:ea typeface="+mn-ea"/>
                <a:cs typeface="+mn-cs"/>
              </a:rPr>
              <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Саша Чёрный был один из многих, кто покинул Родину, не сумев смириться с идеологией большевиков.</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1924 году Саша Чёрный уезжает сначала в Рим, а в конце года в Париж. Он активно участвовал в культурной жизни русской диаспоры, заботясь о сохранении чувства причастности к русской культуры у детей эмигрантов. Для этого Саша Чёрный организовал выпуск альманаха, составлял антологии детского чтения.</a:t>
            </a:r>
            <a:br>
              <a:rPr lang="ru-RU" sz="1200" kern="1200" dirty="0" smtClean="0">
                <a:solidFill>
                  <a:schemeClr val="tx1"/>
                </a:solidFill>
                <a:effectLst/>
                <a:latin typeface="+mn-lt"/>
                <a:ea typeface="+mn-ea"/>
                <a:cs typeface="+mn-cs"/>
              </a:rPr>
            </a:br>
            <a:r>
              <a:rPr lang="ru-RU" sz="1200" kern="1200" dirty="0" smtClean="0">
                <a:solidFill>
                  <a:schemeClr val="tx1"/>
                </a:solidFill>
                <a:effectLst/>
                <a:latin typeface="+mn-lt"/>
                <a:ea typeface="+mn-ea"/>
                <a:cs typeface="+mn-cs"/>
              </a:rPr>
              <a:t>       В эмиграции Саша Чёрный работал в газетах и журналах, устраивал литературные вечера, ездил по Франции и Бельгии, выступал со стихами перед русскими слушателями, выпускал книги.</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6</a:t>
            </a:fld>
            <a:endParaRPr lang="ru-RU"/>
          </a:p>
        </p:txBody>
      </p:sp>
    </p:spTree>
    <p:extLst>
      <p:ext uri="{BB962C8B-B14F-4D97-AF65-F5344CB8AC3E}">
        <p14:creationId xmlns:p14="http://schemas.microsoft.com/office/powerpoint/2010/main" val="27822492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       В 1908 году, С.</a:t>
            </a:r>
            <a:r>
              <a:rPr lang="ru-RU" sz="1200" kern="1200" baseline="0" dirty="0" smtClean="0">
                <a:solidFill>
                  <a:schemeClr val="tx1"/>
                </a:solidFill>
                <a:effectLst/>
                <a:latin typeface="+mn-lt"/>
                <a:ea typeface="+mn-ea"/>
                <a:cs typeface="+mn-cs"/>
              </a:rPr>
              <a:t> Чёрный </a:t>
            </a:r>
            <a:r>
              <a:rPr lang="ru-RU" sz="1200" kern="1200" dirty="0" smtClean="0">
                <a:solidFill>
                  <a:schemeClr val="tx1"/>
                </a:solidFill>
                <a:effectLst/>
                <a:latin typeface="+mn-lt"/>
                <a:ea typeface="+mn-ea"/>
                <a:cs typeface="+mn-cs"/>
              </a:rPr>
              <a:t>начал сотрудничать с самым веселым, самым юмористическим, самым остро-политическим, самым сатирическим  журналом </a:t>
            </a:r>
            <a:r>
              <a:rPr lang="ru-RU" sz="1200" b="1" kern="1200" dirty="0" smtClean="0">
                <a:solidFill>
                  <a:schemeClr val="tx1"/>
                </a:solidFill>
                <a:effectLst/>
                <a:latin typeface="+mn-lt"/>
                <a:ea typeface="+mn-ea"/>
                <a:cs typeface="+mn-cs"/>
              </a:rPr>
              <a:t>«Сатирикон».</a:t>
            </a:r>
            <a:r>
              <a:rPr lang="ru-RU" sz="1200" kern="1200" dirty="0" smtClean="0">
                <a:solidFill>
                  <a:schemeClr val="tx1"/>
                </a:solidFill>
                <a:effectLst/>
                <a:latin typeface="+mn-lt"/>
                <a:ea typeface="+mn-ea"/>
                <a:cs typeface="+mn-cs"/>
              </a:rPr>
              <a:t> Страной тогда единолично управлял «маленький человек большого роста». Время было монархическое, тоталитарное и еще такое, как в стихотворении Саши Черного:</a:t>
            </a:r>
          </a:p>
          <a:p>
            <a:r>
              <a:rPr lang="ru-RU" sz="1200" kern="1200" dirty="0" smtClean="0">
                <a:solidFill>
                  <a:schemeClr val="tx1"/>
                </a:solidFill>
                <a:effectLst/>
                <a:latin typeface="+mn-lt"/>
                <a:ea typeface="+mn-ea"/>
                <a:cs typeface="+mn-cs"/>
              </a:rPr>
              <a:t>       Время года неизвестно.</a:t>
            </a:r>
          </a:p>
          <a:p>
            <a:r>
              <a:rPr lang="ru-RU" sz="1200" kern="1200" dirty="0" smtClean="0">
                <a:solidFill>
                  <a:schemeClr val="tx1"/>
                </a:solidFill>
                <a:effectLst/>
                <a:latin typeface="+mn-lt"/>
                <a:ea typeface="+mn-ea"/>
                <a:cs typeface="+mn-cs"/>
              </a:rPr>
              <a:t>       Мгла клубится пеленой. </a:t>
            </a:r>
          </a:p>
          <a:p>
            <a:r>
              <a:rPr lang="ru-RU" sz="1200" kern="1200" dirty="0" smtClean="0">
                <a:solidFill>
                  <a:schemeClr val="tx1"/>
                </a:solidFill>
                <a:effectLst/>
                <a:latin typeface="+mn-lt"/>
                <a:ea typeface="+mn-ea"/>
                <a:cs typeface="+mn-cs"/>
              </a:rPr>
              <a:t>       С неба падает отвесно </a:t>
            </a:r>
          </a:p>
          <a:p>
            <a:r>
              <a:rPr lang="ru-RU" sz="1200" kern="1200" dirty="0" smtClean="0">
                <a:solidFill>
                  <a:schemeClr val="tx1"/>
                </a:solidFill>
                <a:effectLst/>
                <a:latin typeface="+mn-lt"/>
                <a:ea typeface="+mn-ea"/>
                <a:cs typeface="+mn-cs"/>
              </a:rPr>
              <a:t>       Мелкий бисер водяной.</a:t>
            </a:r>
          </a:p>
          <a:p>
            <a:r>
              <a:rPr lang="ru-RU" sz="1200" kern="1200" dirty="0" smtClean="0">
                <a:solidFill>
                  <a:schemeClr val="tx1"/>
                </a:solidFill>
                <a:effectLst/>
                <a:latin typeface="+mn-lt"/>
                <a:ea typeface="+mn-ea"/>
                <a:cs typeface="+mn-cs"/>
              </a:rPr>
              <a:t>Черному удавались злобные, обличительные поэмы, которыми он прославился среди читателей. </a:t>
            </a:r>
          </a:p>
          <a:p>
            <a:r>
              <a:rPr lang="ru-RU" sz="1200" b="1" kern="1200" dirty="0" smtClean="0">
                <a:solidFill>
                  <a:schemeClr val="tx1"/>
                </a:solidFill>
                <a:effectLst/>
                <a:latin typeface="+mn-lt"/>
                <a:ea typeface="+mn-ea"/>
                <a:cs typeface="+mn-cs"/>
              </a:rPr>
              <a:t>         В 10-е годы ХХ века к поэту пришла настоящая слава.</a:t>
            </a:r>
          </a:p>
          <a:p>
            <a:r>
              <a:rPr lang="ru-RU" sz="1200" kern="1200" dirty="0" smtClean="0">
                <a:solidFill>
                  <a:schemeClr val="tx1"/>
                </a:solidFill>
                <a:effectLst/>
                <a:latin typeface="+mn-lt"/>
                <a:ea typeface="+mn-ea"/>
                <a:cs typeface="+mn-cs"/>
              </a:rPr>
              <a:t> </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Советскому человеку предлагалось забыть о Саше Чёрном, если он о нём помнил, а от молодого поколения поэта оградила цензура, на его сочинения был наложен запрет. Казалось бы – самый известный в царской России мастер остроумной политической сатиры, меткий обличитель пошляка-обывателя, приспешника самодержавия, гнилого интеллигента – да при этом ещё и тонкий лирик, повлиявший на развитие русской поэзии начала ХХ века. Даже ниспровергатель авторитетов – молодой Маяковский на вопрос, кто из поэтов нравится ему больше: Фет, Майков или Полонский, ответил, рассмеявшись, – Саша Чёрный. </a:t>
            </a:r>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7</a:t>
            </a:fld>
            <a:endParaRPr lang="ru-RU"/>
          </a:p>
        </p:txBody>
      </p:sp>
    </p:spTree>
    <p:extLst>
      <p:ext uri="{BB962C8B-B14F-4D97-AF65-F5344CB8AC3E}">
        <p14:creationId xmlns:p14="http://schemas.microsoft.com/office/powerpoint/2010/main" val="262480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Автор социально-политических и бытовых сатир, желанный сотрудник многих прог­рессивных газет и журналов, </a:t>
            </a:r>
            <a:r>
              <a:rPr lang="ru-RU" sz="1200" b="1" kern="1200" dirty="0" smtClean="0">
                <a:solidFill>
                  <a:schemeClr val="tx1"/>
                </a:solidFill>
                <a:effectLst/>
                <a:latin typeface="+mn-lt"/>
                <a:ea typeface="+mn-ea"/>
                <a:cs typeface="+mn-cs"/>
              </a:rPr>
              <a:t>Саша Черный </a:t>
            </a:r>
            <a:r>
              <a:rPr lang="ru-RU" sz="1200" kern="1200" dirty="0" smtClean="0">
                <a:solidFill>
                  <a:schemeClr val="tx1"/>
                </a:solidFill>
                <a:effectLst/>
                <a:latin typeface="+mn-lt"/>
                <a:ea typeface="+mn-ea"/>
                <a:cs typeface="+mn-cs"/>
              </a:rPr>
              <a:t>до революции обращался к творчеству для маленьких читателей изредка. </a:t>
            </a:r>
            <a:r>
              <a:rPr lang="ru-RU" sz="1200" b="1" kern="1200" dirty="0" smtClean="0">
                <a:solidFill>
                  <a:schemeClr val="tx1"/>
                </a:solidFill>
                <a:effectLst/>
                <a:latin typeface="+mn-lt"/>
                <a:ea typeface="+mn-ea"/>
                <a:cs typeface="+mn-cs"/>
              </a:rPr>
              <a:t>В 1911 году Саша Черный написал первое стихотворение для детей - «Костер», </a:t>
            </a:r>
            <a:r>
              <a:rPr lang="ru-RU" sz="1200" kern="1200" dirty="0" smtClean="0">
                <a:solidFill>
                  <a:schemeClr val="tx1"/>
                </a:solidFill>
                <a:effectLst/>
                <a:latin typeface="+mn-lt"/>
                <a:ea typeface="+mn-ea"/>
                <a:cs typeface="+mn-cs"/>
              </a:rPr>
              <a:t>за ним последовали другие: </a:t>
            </a:r>
            <a:r>
              <a:rPr lang="ru-RU" sz="1200" b="1" kern="1200" dirty="0" smtClean="0">
                <a:solidFill>
                  <a:schemeClr val="tx1"/>
                </a:solidFill>
                <a:effectLst/>
                <a:latin typeface="+mn-lt"/>
                <a:ea typeface="+mn-ea"/>
                <a:cs typeface="+mn-cs"/>
              </a:rPr>
              <a:t>«Трубочист», «Летом», «Бобкина лошадка», «Поезд». </a:t>
            </a:r>
            <a:r>
              <a:rPr lang="ru-RU" sz="1200" kern="1200" dirty="0" smtClean="0">
                <a:solidFill>
                  <a:schemeClr val="tx1"/>
                </a:solidFill>
                <a:effectLst/>
                <a:latin typeface="+mn-lt"/>
                <a:ea typeface="+mn-ea"/>
                <a:cs typeface="+mn-cs"/>
              </a:rPr>
              <a:t>Горький привлекает его к работе над сборником «Голубая книжка», в котором появляется </a:t>
            </a:r>
            <a:r>
              <a:rPr lang="ru-RU" sz="1200" b="1" kern="1200" dirty="0" smtClean="0">
                <a:solidFill>
                  <a:schemeClr val="tx1"/>
                </a:solidFill>
                <a:effectLst/>
                <a:latin typeface="+mn-lt"/>
                <a:ea typeface="+mn-ea"/>
                <a:cs typeface="+mn-cs"/>
              </a:rPr>
              <a:t>первая сказка Черного - «Красный камешек». </a:t>
            </a:r>
          </a:p>
          <a:p>
            <a:r>
              <a:rPr lang="ru-RU" sz="1200" b="1" kern="1200" dirty="0" smtClean="0">
                <a:solidFill>
                  <a:schemeClr val="tx1"/>
                </a:solidFill>
                <a:effectLst/>
                <a:latin typeface="+mn-lt"/>
                <a:ea typeface="+mn-ea"/>
                <a:cs typeface="+mn-cs"/>
              </a:rPr>
              <a:t>       В стихотворении «Костер» объединяющим становится игра</a:t>
            </a:r>
            <a:r>
              <a:rPr lang="ru-RU" sz="1200" kern="1200" dirty="0" smtClean="0">
                <a:solidFill>
                  <a:schemeClr val="tx1"/>
                </a:solidFill>
                <a:effectLst/>
                <a:latin typeface="+mn-lt"/>
                <a:ea typeface="+mn-ea"/>
                <a:cs typeface="+mn-cs"/>
              </a:rPr>
              <a:t>, при этом взрослый оказывается частью общего действа, он участвует в разжигании костра, забавах вокруг него, а потом и в его тушении вместе с детьми. Такая устремленность к детям, способность находить радость от общения с ними, искреннее желание быть частью их мира сохранится на протяжении всего жизненного и творческого пути поэта. </a:t>
            </a:r>
          </a:p>
          <a:p>
            <a:r>
              <a:rPr lang="ru-RU" sz="1200" b="1" kern="1200" dirty="0" smtClean="0">
                <a:solidFill>
                  <a:schemeClr val="tx1"/>
                </a:solidFill>
                <a:effectLst/>
                <a:latin typeface="+mn-lt"/>
                <a:ea typeface="+mn-ea"/>
                <a:cs typeface="+mn-cs"/>
              </a:rPr>
              <a:t>       В рассказе-сказке «Красный камешек»</a:t>
            </a:r>
            <a:r>
              <a:rPr lang="ru-RU" sz="1200" kern="1200" dirty="0" smtClean="0">
                <a:solidFill>
                  <a:schemeClr val="tx1"/>
                </a:solidFill>
                <a:effectLst/>
                <a:latin typeface="+mn-lt"/>
                <a:ea typeface="+mn-ea"/>
                <a:cs typeface="+mn-cs"/>
              </a:rPr>
              <a:t> появляется маленький герой того типа и склада характера, который всегда будет отражаться в любимых героях Саши Черного как поэтических, так и прозаических произведений. </a:t>
            </a:r>
          </a:p>
          <a:p>
            <a:r>
              <a:rPr lang="ru-RU" sz="1200" kern="1200" dirty="0" smtClean="0">
                <a:solidFill>
                  <a:schemeClr val="tx1"/>
                </a:solidFill>
                <a:effectLst/>
                <a:latin typeface="+mn-lt"/>
                <a:ea typeface="+mn-ea"/>
                <a:cs typeface="+mn-cs"/>
              </a:rPr>
              <a:t>       Традиционные сказочные приемы органично вплетаются в повествование о маленьком любопытном, неугомонном ребенке, готовом броситься на помощь, даже если эту помощь он оказать не в состоянии, потому что еще мал. В нем живет естественный для ребенка интерес ко всему живому, что ползает, летает, жужжит, кукарекает, лает, мяукает и т. д. Зверюшки будут непременными участниками игр и забав детей, а также самостоятельными героями произведений Саши Черного. </a:t>
            </a:r>
            <a:endParaRPr lang="ru-RU"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В 1912 году начинается его сотрудничество с Чуковским в журнале «Жар-птица». Стихи Саши Черного, написанные простым, ясным языком, часто напоминают детские стишки, считалки. В них виден характер ребенка-почемучки, образно воспринимающего мир. </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       Всегда любивший детей и собак, поэт неизбежно должен был обратиться именно к детской литературе. И вот, в какой-то мере с подачи знаменитого критика Корнея Чуковского, вместе с которым они начинали работу в этой области, </a:t>
            </a:r>
            <a:r>
              <a:rPr lang="ru-RU" sz="1200" b="1" kern="1200" dirty="0" smtClean="0">
                <a:solidFill>
                  <a:schemeClr val="tx1"/>
                </a:solidFill>
                <a:effectLst/>
                <a:latin typeface="+mn-lt"/>
                <a:ea typeface="+mn-ea"/>
                <a:cs typeface="+mn-cs"/>
              </a:rPr>
              <a:t>в 1913 году он издал в Москве первую детскую книжку «Тук-тук»</a:t>
            </a:r>
            <a:r>
              <a:rPr lang="ru-RU" sz="1200" kern="1200" dirty="0" smtClean="0">
                <a:solidFill>
                  <a:schemeClr val="tx1"/>
                </a:solidFill>
                <a:effectLst/>
                <a:latin typeface="+mn-lt"/>
                <a:ea typeface="+mn-ea"/>
                <a:cs typeface="+mn-cs"/>
              </a:rPr>
              <a:t>, через год выпустил в свет быстро ставшую очень популярной </a:t>
            </a:r>
            <a:r>
              <a:rPr lang="ru-RU" sz="1200" b="1" kern="1200" dirty="0" smtClean="0">
                <a:solidFill>
                  <a:schemeClr val="tx1"/>
                </a:solidFill>
                <a:effectLst/>
                <a:latin typeface="+mn-lt"/>
                <a:ea typeface="+mn-ea"/>
                <a:cs typeface="+mn-cs"/>
              </a:rPr>
              <a:t>«Живую азбуку». </a:t>
            </a:r>
            <a:r>
              <a:rPr lang="ru-RU" sz="1200" b="0" kern="1200" dirty="0" smtClean="0">
                <a:solidFill>
                  <a:schemeClr val="tx1"/>
                </a:solidFill>
                <a:effectLst/>
                <a:latin typeface="+mn-lt"/>
                <a:ea typeface="+mn-ea"/>
                <a:cs typeface="+mn-cs"/>
              </a:rPr>
              <a:t>Популярность его росла пропорционально количеству его произведений. От читателей и критиков можно было услышать только восторженные отзывы. </a:t>
            </a:r>
          </a:p>
        </p:txBody>
      </p:sp>
      <p:sp>
        <p:nvSpPr>
          <p:cNvPr id="4" name="Номер слайда 3"/>
          <p:cNvSpPr>
            <a:spLocks noGrp="1"/>
          </p:cNvSpPr>
          <p:nvPr>
            <p:ph type="sldNum" sz="quarter" idx="10"/>
          </p:nvPr>
        </p:nvSpPr>
        <p:spPr/>
        <p:txBody>
          <a:bodyPr/>
          <a:lstStyle/>
          <a:p>
            <a:fld id="{7D4CB4BF-8C27-4C13-A147-AC052E6F5E16}" type="slidenum">
              <a:rPr lang="ru-RU" smtClean="0"/>
              <a:t>8</a:t>
            </a:fld>
            <a:endParaRPr lang="ru-RU"/>
          </a:p>
        </p:txBody>
      </p:sp>
    </p:spTree>
    <p:extLst>
      <p:ext uri="{BB962C8B-B14F-4D97-AF65-F5344CB8AC3E}">
        <p14:creationId xmlns:p14="http://schemas.microsoft.com/office/powerpoint/2010/main" val="22137129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 «буквам очень надоело в толстых книгах спать и спать… В полночь - кучей угорелой слезли с полки на кровать. А с кровати на пол сразу, посмотрели - люди спят - и затеяли проказу, превеселый маскарад. А - стал аистом, Ц - цаплей, Е - ежом… Прекрасный бал! Я не спал и все до капли подсмотрел и записал»… так эпически рисует Саша Черный происхождение своей азбуки. </a:t>
            </a:r>
          </a:p>
          <a:p>
            <a:r>
              <a:rPr lang="ru-RU" sz="1200" kern="1200" dirty="0" smtClean="0">
                <a:solidFill>
                  <a:schemeClr val="tx1"/>
                </a:solidFill>
                <a:effectLst/>
                <a:latin typeface="+mn-lt"/>
                <a:ea typeface="+mn-ea"/>
                <a:cs typeface="+mn-cs"/>
              </a:rPr>
              <a:t>       Саша Черный задался целью оживить буквы русского алфавита, подобрав на каждую из них два стишка, иллюстрированных картинками. Так, положим, первая страница посвящена букве </a:t>
            </a:r>
            <a:r>
              <a:rPr lang="ru-RU" sz="1200" b="1" kern="1200" dirty="0" smtClean="0">
                <a:solidFill>
                  <a:schemeClr val="tx1"/>
                </a:solidFill>
                <a:effectLst/>
                <a:latin typeface="+mn-lt"/>
                <a:ea typeface="+mn-ea"/>
                <a:cs typeface="+mn-cs"/>
              </a:rPr>
              <a:t>А</a:t>
            </a:r>
            <a:r>
              <a:rPr lang="ru-RU" sz="1200" kern="1200" dirty="0" smtClean="0">
                <a:solidFill>
                  <a:schemeClr val="tx1"/>
                </a:solidFill>
                <a:effectLst/>
                <a:latin typeface="+mn-lt"/>
                <a:ea typeface="+mn-ea"/>
                <a:cs typeface="+mn-cs"/>
              </a:rPr>
              <a:t>: на ней вверху картинка </a:t>
            </a:r>
            <a:r>
              <a:rPr lang="ru-RU" sz="1200" b="1" kern="1200" dirty="0" smtClean="0">
                <a:solidFill>
                  <a:schemeClr val="tx1"/>
                </a:solidFill>
                <a:effectLst/>
                <a:latin typeface="+mn-lt"/>
                <a:ea typeface="+mn-ea"/>
                <a:cs typeface="+mn-cs"/>
              </a:rPr>
              <a:t>Астры</a:t>
            </a:r>
            <a:r>
              <a:rPr lang="ru-RU" sz="1200" kern="1200" dirty="0" smtClean="0">
                <a:solidFill>
                  <a:schemeClr val="tx1"/>
                </a:solidFill>
                <a:effectLst/>
                <a:latin typeface="+mn-lt"/>
                <a:ea typeface="+mn-ea"/>
                <a:cs typeface="+mn-cs"/>
              </a:rPr>
              <a:t>, внизу картинка </a:t>
            </a:r>
            <a:r>
              <a:rPr lang="ru-RU" sz="1200" b="1" kern="1200" dirty="0" smtClean="0">
                <a:solidFill>
                  <a:schemeClr val="tx1"/>
                </a:solidFill>
                <a:effectLst/>
                <a:latin typeface="+mn-lt"/>
                <a:ea typeface="+mn-ea"/>
                <a:cs typeface="+mn-cs"/>
              </a:rPr>
              <a:t>аиста</a:t>
            </a:r>
            <a:r>
              <a:rPr lang="ru-RU" sz="1200" kern="1200" dirty="0" smtClean="0">
                <a:solidFill>
                  <a:schemeClr val="tx1"/>
                </a:solidFill>
                <a:effectLst/>
                <a:latin typeface="+mn-lt"/>
                <a:ea typeface="+mn-ea"/>
                <a:cs typeface="+mn-cs"/>
              </a:rPr>
              <a:t>, а в середине крупные буквы, да и два стишка: </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«Астра в садике цветет.</a:t>
            </a:r>
          </a:p>
          <a:p>
            <a:r>
              <a:rPr lang="ru-RU" sz="1200" kern="1200" dirty="0" smtClean="0">
                <a:solidFill>
                  <a:schemeClr val="tx1"/>
                </a:solidFill>
                <a:effectLst/>
                <a:latin typeface="+mn-lt"/>
                <a:ea typeface="+mn-ea"/>
                <a:cs typeface="+mn-cs"/>
              </a:rPr>
              <a:t>       Аист, вам пора в поход».</a:t>
            </a:r>
          </a:p>
          <a:p>
            <a:endParaRPr lang="ru-RU" dirty="0"/>
          </a:p>
        </p:txBody>
      </p:sp>
      <p:sp>
        <p:nvSpPr>
          <p:cNvPr id="4" name="Номер слайда 3"/>
          <p:cNvSpPr>
            <a:spLocks noGrp="1"/>
          </p:cNvSpPr>
          <p:nvPr>
            <p:ph type="sldNum" sz="quarter" idx="10"/>
          </p:nvPr>
        </p:nvSpPr>
        <p:spPr/>
        <p:txBody>
          <a:bodyPr/>
          <a:lstStyle/>
          <a:p>
            <a:fld id="{7D4CB4BF-8C27-4C13-A147-AC052E6F5E16}" type="slidenum">
              <a:rPr lang="ru-RU" smtClean="0"/>
              <a:t>9</a:t>
            </a:fld>
            <a:endParaRPr lang="ru-RU"/>
          </a:p>
        </p:txBody>
      </p:sp>
    </p:spTree>
    <p:extLst>
      <p:ext uri="{BB962C8B-B14F-4D97-AF65-F5344CB8AC3E}">
        <p14:creationId xmlns:p14="http://schemas.microsoft.com/office/powerpoint/2010/main" val="1954915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1042578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1200327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2546591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2326746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2700205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4E66BFE-FE52-41AC-A9C4-EE417CCB5921}" type="datetimeFigureOut">
              <a:rPr lang="ru-RU" smtClean="0"/>
              <a:t>17.02.2021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3500940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4E66BFE-FE52-41AC-A9C4-EE417CCB5921}" type="datetimeFigureOut">
              <a:rPr lang="ru-RU" smtClean="0"/>
              <a:t>17.02.2021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1342011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4E66BFE-FE52-41AC-A9C4-EE417CCB5921}" type="datetimeFigureOut">
              <a:rPr lang="ru-RU" smtClean="0"/>
              <a:t>17.02.2021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2614416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4E66BFE-FE52-41AC-A9C4-EE417CCB5921}" type="datetimeFigureOut">
              <a:rPr lang="ru-RU" smtClean="0"/>
              <a:t>17.02.2021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3431795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4E66BFE-FE52-41AC-A9C4-EE417CCB5921}" type="datetimeFigureOut">
              <a:rPr lang="ru-RU" smtClean="0"/>
              <a:t>17.02.2021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3571941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4E66BFE-FE52-41AC-A9C4-EE417CCB5921}" type="datetimeFigureOut">
              <a:rPr lang="ru-RU" smtClean="0"/>
              <a:t>17.02.2021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E64A61E-5928-4D34-BE70-81A7E612E1CD}" type="slidenum">
              <a:rPr lang="ru-RU" smtClean="0"/>
              <a:t>‹#›</a:t>
            </a:fld>
            <a:endParaRPr lang="ru-RU"/>
          </a:p>
        </p:txBody>
      </p:sp>
    </p:spTree>
    <p:extLst>
      <p:ext uri="{BB962C8B-B14F-4D97-AF65-F5344CB8AC3E}">
        <p14:creationId xmlns:p14="http://schemas.microsoft.com/office/powerpoint/2010/main" val="2792471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E66BFE-FE52-41AC-A9C4-EE417CCB5921}" type="datetimeFigureOut">
              <a:rPr lang="ru-RU" smtClean="0"/>
              <a:t>17.02.2021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64A61E-5928-4D34-BE70-81A7E612E1CD}" type="slidenum">
              <a:rPr lang="ru-RU" smtClean="0"/>
              <a:t>‹#›</a:t>
            </a:fld>
            <a:endParaRPr lang="ru-RU"/>
          </a:p>
        </p:txBody>
      </p:sp>
    </p:spTree>
    <p:extLst>
      <p:ext uri="{BB962C8B-B14F-4D97-AF65-F5344CB8AC3E}">
        <p14:creationId xmlns:p14="http://schemas.microsoft.com/office/powerpoint/2010/main" val="17962012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jp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1.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5.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32.jp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9.jp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38.jpg"/><Relationship Id="rId5" Type="http://schemas.openxmlformats.org/officeDocument/2006/relationships/image" Target="../media/image37.jpeg"/><Relationship Id="rId4" Type="http://schemas.openxmlformats.org/officeDocument/2006/relationships/image" Target="../media/image36.jpe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41.jpg"/><Relationship Id="rId4" Type="http://schemas.openxmlformats.org/officeDocument/2006/relationships/image" Target="../media/image40.jpe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2.jp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6.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5.jpg"/><Relationship Id="rId5" Type="http://schemas.openxmlformats.org/officeDocument/2006/relationships/image" Target="../media/image44.jpg"/><Relationship Id="rId4" Type="http://schemas.openxmlformats.org/officeDocument/2006/relationships/image" Target="../media/image43.jp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48.jpeg"/><Relationship Id="rId4" Type="http://schemas.openxmlformats.org/officeDocument/2006/relationships/image" Target="../media/image47.jp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49.jpg"/></Relationships>
</file>

<file path=ppt/slides/_rels/slide19.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3.jpg"/><Relationship Id="rId7" Type="http://schemas.openxmlformats.org/officeDocument/2006/relationships/image" Target="../media/image57.jp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56.jpg"/><Relationship Id="rId5" Type="http://schemas.openxmlformats.org/officeDocument/2006/relationships/image" Target="../media/image55.jpg"/><Relationship Id="rId4" Type="http://schemas.openxmlformats.org/officeDocument/2006/relationships/image" Target="../media/image54.jpg"/></Relationships>
</file>

<file path=ppt/slides/_rels/slide2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g"/><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1.jpeg"/><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1.jp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9.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5.png"/><Relationship Id="rId7"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4.jpg"/><Relationship Id="rId5" Type="http://schemas.openxmlformats.org/officeDocument/2006/relationships/image" Target="../media/image23.jpg"/><Relationship Id="rId4"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56371" y="3674947"/>
            <a:ext cx="1692003" cy="2492193"/>
          </a:xfrm>
          <a:prstGeom prst="rect">
            <a:avLst/>
          </a:prstGeom>
        </p:spPr>
      </p:pic>
      <p:sp>
        <p:nvSpPr>
          <p:cNvPr id="3" name="TextBox 2"/>
          <p:cNvSpPr txBox="1"/>
          <p:nvPr/>
        </p:nvSpPr>
        <p:spPr>
          <a:xfrm>
            <a:off x="3186545" y="293854"/>
            <a:ext cx="6677891" cy="1277273"/>
          </a:xfrm>
          <a:prstGeom prst="rect">
            <a:avLst/>
          </a:prstGeom>
          <a:noFill/>
        </p:spPr>
        <p:txBody>
          <a:bodyPr wrap="square" rtlCol="0">
            <a:spAutoFit/>
          </a:bodyPr>
          <a:lstStyle/>
          <a:p>
            <a:pPr lvl="0" algn="ctr"/>
            <a:r>
              <a:rPr lang="ru-RU" sz="1100" b="1" i="1" dirty="0">
                <a:solidFill>
                  <a:srgbClr val="260000"/>
                </a:solidFill>
                <a:latin typeface="Century Schoolbook" panose="02040604050505020304" pitchFamily="18" charset="0"/>
                <a:ea typeface="Times New Roman" panose="02020603050405020304" pitchFamily="18" charset="0"/>
              </a:rPr>
              <a:t>РОССИЙСКАЯ ФЕДЕРАЦИЯ</a:t>
            </a:r>
            <a:endParaRPr lang="ru-RU" sz="1100" i="1" dirty="0">
              <a:solidFill>
                <a:srgbClr val="260000"/>
              </a:solidFill>
              <a:latin typeface="Century Schoolbook" panose="02040604050505020304" pitchFamily="18" charset="0"/>
              <a:ea typeface="Times New Roman" panose="02020603050405020304" pitchFamily="18" charset="0"/>
            </a:endParaRPr>
          </a:p>
          <a:p>
            <a:pPr lvl="0" algn="ctr"/>
            <a:r>
              <a:rPr lang="ru-RU" sz="1100" b="1" i="1" dirty="0">
                <a:solidFill>
                  <a:srgbClr val="260000"/>
                </a:solidFill>
                <a:latin typeface="Century Schoolbook" panose="020406040505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260000"/>
                </a:solidFill>
                <a:latin typeface="Century Schoolbook" panose="02040604050505020304" pitchFamily="18" charset="0"/>
                <a:ea typeface="Times New Roman" panose="02020603050405020304" pitchFamily="18" charset="0"/>
              </a:rPr>
              <a:t> </a:t>
            </a:r>
            <a:endParaRPr lang="ru-RU" sz="1100" i="1" dirty="0">
              <a:solidFill>
                <a:srgbClr val="260000"/>
              </a:solidFill>
              <a:latin typeface="Century Schoolbook" panose="02040604050505020304" pitchFamily="18" charset="0"/>
              <a:ea typeface="Times New Roman" panose="02020603050405020304" pitchFamily="18" charset="0"/>
            </a:endParaRPr>
          </a:p>
          <a:p>
            <a:pPr lvl="0" algn="ctr"/>
            <a:r>
              <a:rPr lang="ru-RU" sz="1100" b="1" i="1" dirty="0">
                <a:solidFill>
                  <a:srgbClr val="260000"/>
                </a:solidFill>
                <a:latin typeface="Century Schoolbook" panose="02040604050505020304" pitchFamily="18" charset="0"/>
                <a:ea typeface="Times New Roman" panose="02020603050405020304" pitchFamily="18" charset="0"/>
              </a:rPr>
              <a:t>ГОСУДАРСТВЕННОЕ ПРОФЕССИОНАЛЬНОЕ ОБРАЗОВАТЕЛЬНОЕ</a:t>
            </a:r>
            <a:endParaRPr lang="ru-RU" sz="1100" i="1" dirty="0">
              <a:solidFill>
                <a:srgbClr val="260000"/>
              </a:solidFill>
              <a:latin typeface="Century Schoolbook" panose="02040604050505020304" pitchFamily="18" charset="0"/>
              <a:ea typeface="Times New Roman" panose="02020603050405020304" pitchFamily="18" charset="0"/>
            </a:endParaRPr>
          </a:p>
          <a:p>
            <a:pPr lvl="0" algn="ctr"/>
            <a:r>
              <a:rPr lang="ru-RU" sz="1100" b="1" i="1" dirty="0">
                <a:solidFill>
                  <a:srgbClr val="260000"/>
                </a:solidFill>
                <a:latin typeface="Century Schoolbook" panose="02040604050505020304" pitchFamily="18" charset="0"/>
                <a:ea typeface="Times New Roman" panose="02020603050405020304" pitchFamily="18" charset="0"/>
              </a:rPr>
              <a:t> АВТОНОМНОЕ УЧРЕЖДЕНИЕ АМУРСКОЙ ОБЛАСТИ </a:t>
            </a:r>
            <a:endParaRPr lang="ru-RU" sz="1100" i="1" dirty="0">
              <a:solidFill>
                <a:srgbClr val="260000"/>
              </a:solidFill>
              <a:latin typeface="Century Schoolbook" panose="02040604050505020304" pitchFamily="18" charset="0"/>
              <a:ea typeface="Times New Roman" panose="02020603050405020304" pitchFamily="18" charset="0"/>
            </a:endParaRPr>
          </a:p>
          <a:p>
            <a:pPr lvl="0" algn="ctr"/>
            <a:r>
              <a:rPr lang="ru-RU" sz="1100" b="1" i="1" dirty="0">
                <a:solidFill>
                  <a:srgbClr val="260000"/>
                </a:solidFill>
                <a:latin typeface="Century Schoolbook" panose="02040604050505020304" pitchFamily="18" charset="0"/>
                <a:ea typeface="Times New Roman" panose="02020603050405020304" pitchFamily="18" charset="0"/>
              </a:rPr>
              <a:t>«АМУРСКИЙ ПЕДАГОГИЧЕСКИЙ КОЛЛЕДЖ»</a:t>
            </a:r>
            <a:endParaRPr lang="ru-RU" sz="1100" i="1" dirty="0">
              <a:solidFill>
                <a:srgbClr val="260000"/>
              </a:solidFill>
              <a:latin typeface="Century Schoolbook" panose="02040604050505020304" pitchFamily="18" charset="0"/>
              <a:ea typeface="Times New Roman" panose="02020603050405020304" pitchFamily="18" charset="0"/>
            </a:endParaRPr>
          </a:p>
          <a:p>
            <a:pPr lvl="0" algn="ctr"/>
            <a:r>
              <a:rPr lang="ru-RU" sz="1100" b="1" i="1" dirty="0">
                <a:solidFill>
                  <a:srgbClr val="260000"/>
                </a:solidFill>
                <a:latin typeface="Century Schoolbook" panose="02040604050505020304" pitchFamily="18" charset="0"/>
                <a:ea typeface="Times New Roman" panose="02020603050405020304" pitchFamily="18" charset="0"/>
              </a:rPr>
              <a:t>(ГПОАУ АО АПК)</a:t>
            </a:r>
            <a:endParaRPr lang="ru-RU" sz="1100" dirty="0">
              <a:solidFill>
                <a:srgbClr val="260000"/>
              </a:solidFill>
              <a:latin typeface="Century Schoolbook" panose="02040604050505020304" pitchFamily="18" charset="0"/>
            </a:endParaRPr>
          </a:p>
        </p:txBody>
      </p:sp>
      <p:pic>
        <p:nvPicPr>
          <p:cNvPr id="4" name="Рисунок 3"/>
          <p:cNvPicPr>
            <a:picLocks noChangeAspect="1"/>
          </p:cNvPicPr>
          <p:nvPr/>
        </p:nvPicPr>
        <p:blipFill>
          <a:blip r:embed="rId4"/>
          <a:stretch>
            <a:fillRect/>
          </a:stretch>
        </p:blipFill>
        <p:spPr>
          <a:xfrm>
            <a:off x="1916702" y="394066"/>
            <a:ext cx="1574642" cy="915490"/>
          </a:xfrm>
          <a:prstGeom prst="rect">
            <a:avLst/>
          </a:prstGeom>
        </p:spPr>
      </p:pic>
      <p:sp>
        <p:nvSpPr>
          <p:cNvPr id="5" name="TextBox 4"/>
          <p:cNvSpPr txBox="1"/>
          <p:nvPr/>
        </p:nvSpPr>
        <p:spPr>
          <a:xfrm>
            <a:off x="375936" y="4701050"/>
            <a:ext cx="9157854" cy="830997"/>
          </a:xfrm>
          <a:prstGeom prst="rect">
            <a:avLst/>
          </a:prstGeom>
          <a:noFill/>
        </p:spPr>
        <p:txBody>
          <a:bodyPr wrap="square" rtlCol="0">
            <a:spAutoFit/>
          </a:bodyPr>
          <a:lstStyle/>
          <a:p>
            <a:pPr lvl="0" algn="just"/>
            <a:r>
              <a:rPr lang="ru-RU" sz="1600" b="1" i="1" dirty="0">
                <a:solidFill>
                  <a:srgbClr val="260000"/>
                </a:solidFill>
                <a:latin typeface="Century Schoolbook" panose="02040604050505020304" pitchFamily="18" charset="0"/>
                <a:ea typeface="Times New Roman" panose="02020603050405020304" pitchFamily="18" charset="0"/>
              </a:rPr>
              <a:t>ПМ.02</a:t>
            </a:r>
            <a:r>
              <a:rPr lang="ru-RU" sz="1600" i="1" dirty="0">
                <a:solidFill>
                  <a:srgbClr val="260000"/>
                </a:solidFill>
                <a:latin typeface="Century Schoolbook" panose="02040604050505020304" pitchFamily="18" charset="0"/>
                <a:ea typeface="Times New Roman" panose="02020603050405020304" pitchFamily="18" charset="0"/>
              </a:rPr>
              <a:t> Организация различных видов деятельности и общения детей</a:t>
            </a:r>
          </a:p>
          <a:p>
            <a:pPr lvl="0" algn="just"/>
            <a:r>
              <a:rPr lang="ru-RU" sz="1600" b="1" i="1" dirty="0">
                <a:solidFill>
                  <a:srgbClr val="260000"/>
                </a:solidFill>
                <a:latin typeface="Century Schoolbook" panose="02040604050505020304" pitchFamily="18" charset="0"/>
                <a:ea typeface="Times New Roman" panose="02020603050405020304" pitchFamily="18" charset="0"/>
              </a:rPr>
              <a:t>МДК 02.07 </a:t>
            </a:r>
            <a:r>
              <a:rPr lang="ru-RU" sz="1600" i="1" dirty="0">
                <a:solidFill>
                  <a:srgbClr val="260000"/>
                </a:solidFill>
                <a:latin typeface="Century Schoolbook" panose="02040604050505020304" pitchFamily="18" charset="0"/>
                <a:ea typeface="Times New Roman" panose="02020603050405020304" pitchFamily="18" charset="0"/>
              </a:rPr>
              <a:t>Детская литература с практикумом по выразительному чтению</a:t>
            </a:r>
          </a:p>
          <a:p>
            <a:pPr lvl="0" algn="just"/>
            <a:r>
              <a:rPr lang="ru-RU" sz="1600" b="1" i="1" dirty="0">
                <a:solidFill>
                  <a:srgbClr val="260000"/>
                </a:solidFill>
                <a:latin typeface="Century Schoolbook" panose="02040604050505020304" pitchFamily="18" charset="0"/>
                <a:ea typeface="Times New Roman" panose="02020603050405020304" pitchFamily="18" charset="0"/>
              </a:rPr>
              <a:t>Специальность: 44. 02.01 </a:t>
            </a:r>
            <a:r>
              <a:rPr lang="ru-RU" sz="1600" i="1" dirty="0">
                <a:solidFill>
                  <a:srgbClr val="260000"/>
                </a:solidFill>
                <a:latin typeface="Century Schoolbook" panose="02040604050505020304" pitchFamily="18" charset="0"/>
                <a:ea typeface="Times New Roman" panose="02020603050405020304" pitchFamily="18" charset="0"/>
              </a:rPr>
              <a:t>Дошкольное образование.</a:t>
            </a:r>
            <a:r>
              <a:rPr lang="ru-RU" sz="1600" i="1" dirty="0">
                <a:solidFill>
                  <a:srgbClr val="260000"/>
                </a:solidFill>
                <a:latin typeface="Century Schoolbook" panose="02040604050505020304" pitchFamily="18" charset="0"/>
                <a:cs typeface="Times New Roman" panose="02020603050405020304" pitchFamily="18" charset="0"/>
              </a:rPr>
              <a:t> </a:t>
            </a:r>
          </a:p>
        </p:txBody>
      </p:sp>
      <p:sp>
        <p:nvSpPr>
          <p:cNvPr id="6" name="TextBox 5"/>
          <p:cNvSpPr txBox="1"/>
          <p:nvPr/>
        </p:nvSpPr>
        <p:spPr>
          <a:xfrm>
            <a:off x="1290336" y="5751642"/>
            <a:ext cx="8243454" cy="830997"/>
          </a:xfrm>
          <a:prstGeom prst="rect">
            <a:avLst/>
          </a:prstGeom>
          <a:noFill/>
        </p:spPr>
        <p:txBody>
          <a:bodyPr wrap="square" rtlCol="0">
            <a:spAutoFit/>
          </a:bodyPr>
          <a:lstStyle/>
          <a:p>
            <a:pPr lvl="0" algn="r"/>
            <a:r>
              <a:rPr lang="ru-RU" sz="1600" b="1" i="1" dirty="0" smtClean="0">
                <a:solidFill>
                  <a:srgbClr val="260000"/>
                </a:solidFill>
                <a:latin typeface="Century Schoolbook" panose="02040604050505020304" pitchFamily="18" charset="0"/>
                <a:cs typeface="Times New Roman" pitchFamily="18" charset="0"/>
              </a:rPr>
              <a:t>Преподаватель психолого – педагогических дисциплин, </a:t>
            </a:r>
          </a:p>
          <a:p>
            <a:pPr lvl="0" algn="r"/>
            <a:r>
              <a:rPr lang="ru-RU" sz="1600" b="1" i="1" dirty="0" smtClean="0">
                <a:solidFill>
                  <a:srgbClr val="260000"/>
                </a:solidFill>
                <a:latin typeface="Century Schoolbook" panose="02040604050505020304" pitchFamily="18" charset="0"/>
                <a:cs typeface="Times New Roman" pitchFamily="18" charset="0"/>
              </a:rPr>
              <a:t>высшей квалификационной категории: </a:t>
            </a:r>
          </a:p>
          <a:p>
            <a:pPr lvl="0" algn="r"/>
            <a:r>
              <a:rPr lang="ru-RU" sz="1600" i="1" dirty="0" smtClean="0">
                <a:solidFill>
                  <a:srgbClr val="260000"/>
                </a:solidFill>
                <a:latin typeface="Century Schoolbook" panose="02040604050505020304" pitchFamily="18" charset="0"/>
                <a:cs typeface="Times New Roman" pitchFamily="18" charset="0"/>
              </a:rPr>
              <a:t>Гольская Оксана Геннадьевна.</a:t>
            </a:r>
            <a:endParaRPr lang="ru-RU" sz="1600" i="1" dirty="0">
              <a:solidFill>
                <a:srgbClr val="260000"/>
              </a:solidFill>
              <a:latin typeface="Century Schoolbook" panose="02040604050505020304" pitchFamily="18" charset="0"/>
              <a:cs typeface="Times New Roman" pitchFamily="18" charset="0"/>
            </a:endParaRPr>
          </a:p>
        </p:txBody>
      </p:sp>
      <p:sp>
        <p:nvSpPr>
          <p:cNvPr id="8" name="TextBox 7"/>
          <p:cNvSpPr txBox="1"/>
          <p:nvPr/>
        </p:nvSpPr>
        <p:spPr>
          <a:xfrm>
            <a:off x="420583" y="1944057"/>
            <a:ext cx="11396352" cy="954107"/>
          </a:xfrm>
          <a:prstGeom prst="rect">
            <a:avLst/>
          </a:prstGeom>
          <a:noFill/>
        </p:spPr>
        <p:txBody>
          <a:bodyPr wrap="square" rtlCol="0">
            <a:spAutoFit/>
          </a:bodyPr>
          <a:lstStyle/>
          <a:p>
            <a:pPr algn="ctr"/>
            <a:r>
              <a:rPr lang="ru-RU" sz="2800" b="1" i="1" dirty="0">
                <a:solidFill>
                  <a:srgbClr val="260000"/>
                </a:solidFill>
                <a:latin typeface="Century Schoolbook" panose="02040604050505020304" pitchFamily="18" charset="0"/>
              </a:rPr>
              <a:t>Произведения о детях и для детей в творчестве писателей конца XIX начала XX в. </a:t>
            </a:r>
            <a:r>
              <a:rPr lang="ru-RU" sz="2800" b="1" i="1" dirty="0" smtClean="0">
                <a:solidFill>
                  <a:srgbClr val="260000"/>
                </a:solidFill>
                <a:latin typeface="Century Schoolbook" panose="02040604050505020304" pitchFamily="18" charset="0"/>
              </a:rPr>
              <a:t>Стихи Саши Чёрного</a:t>
            </a:r>
            <a:endParaRPr lang="ru-RU" sz="2800" b="1" i="1" dirty="0">
              <a:solidFill>
                <a:srgbClr val="260000"/>
              </a:solidFill>
              <a:latin typeface="Century Schoolbook" panose="02040604050505020304" pitchFamily="18" charset="0"/>
            </a:endParaRPr>
          </a:p>
        </p:txBody>
      </p:sp>
      <p:cxnSp>
        <p:nvCxnSpPr>
          <p:cNvPr id="9" name="Прямая соединительная линия 8"/>
          <p:cNvCxnSpPr/>
          <p:nvPr/>
        </p:nvCxnSpPr>
        <p:spPr>
          <a:xfrm>
            <a:off x="452022" y="2908058"/>
            <a:ext cx="11396352" cy="6707"/>
          </a:xfrm>
          <a:prstGeom prst="line">
            <a:avLst/>
          </a:prstGeom>
          <a:ln>
            <a:solidFill>
              <a:srgbClr val="26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75936" y="2988738"/>
            <a:ext cx="11548524" cy="1384995"/>
          </a:xfrm>
          <a:prstGeom prst="rect">
            <a:avLst/>
          </a:prstGeom>
          <a:noFill/>
        </p:spPr>
        <p:txBody>
          <a:bodyPr wrap="square" rtlCol="0">
            <a:spAutoFit/>
          </a:bodyPr>
          <a:lstStyle/>
          <a:p>
            <a:pPr algn="ctr"/>
            <a:r>
              <a:rPr lang="ru-RU" sz="2000" b="1" i="1" dirty="0" smtClean="0">
                <a:solidFill>
                  <a:srgbClr val="360000"/>
                </a:solidFill>
                <a:latin typeface="Century Schoolbook" panose="02040604050505020304" pitchFamily="18" charset="0"/>
              </a:rPr>
              <a:t>«Чеканить </a:t>
            </a:r>
            <a:r>
              <a:rPr lang="ru-RU" sz="2000" b="1" i="1" dirty="0">
                <a:solidFill>
                  <a:srgbClr val="360000"/>
                </a:solidFill>
                <a:latin typeface="Century Schoolbook" panose="02040604050505020304" pitchFamily="18" charset="0"/>
              </a:rPr>
              <a:t>образы Саша Черный умел превосходно. Вся его ставка </a:t>
            </a:r>
            <a:endParaRPr lang="ru-RU" sz="2000" b="1" i="1" dirty="0" smtClean="0">
              <a:solidFill>
                <a:srgbClr val="360000"/>
              </a:solidFill>
              <a:latin typeface="Century Schoolbook" panose="02040604050505020304" pitchFamily="18" charset="0"/>
            </a:endParaRPr>
          </a:p>
          <a:p>
            <a:pPr algn="ctr"/>
            <a:r>
              <a:rPr lang="ru-RU" sz="2000" b="1" i="1" dirty="0" smtClean="0">
                <a:solidFill>
                  <a:srgbClr val="360000"/>
                </a:solidFill>
                <a:latin typeface="Century Schoolbook" panose="02040604050505020304" pitchFamily="18" charset="0"/>
              </a:rPr>
              <a:t>была </a:t>
            </a:r>
            <a:r>
              <a:rPr lang="ru-RU" sz="2000" b="1" i="1" dirty="0">
                <a:solidFill>
                  <a:srgbClr val="360000"/>
                </a:solidFill>
                <a:latin typeface="Century Schoolbook" panose="02040604050505020304" pitchFamily="18" charset="0"/>
              </a:rPr>
              <a:t>на колоритный, динамический образ, </a:t>
            </a:r>
            <a:endParaRPr lang="ru-RU" sz="2000" b="1" i="1" dirty="0" smtClean="0">
              <a:solidFill>
                <a:srgbClr val="360000"/>
              </a:solidFill>
              <a:latin typeface="Century Schoolbook" panose="02040604050505020304" pitchFamily="18" charset="0"/>
            </a:endParaRPr>
          </a:p>
          <a:p>
            <a:pPr algn="ctr"/>
            <a:r>
              <a:rPr lang="ru-RU" sz="2000" b="1" i="1" dirty="0" smtClean="0">
                <a:solidFill>
                  <a:srgbClr val="360000"/>
                </a:solidFill>
                <a:latin typeface="Century Schoolbook" panose="02040604050505020304" pitchFamily="18" charset="0"/>
              </a:rPr>
              <a:t>властно </a:t>
            </a:r>
            <a:r>
              <a:rPr lang="ru-RU" sz="2000" b="1" i="1" dirty="0">
                <a:solidFill>
                  <a:srgbClr val="360000"/>
                </a:solidFill>
                <a:latin typeface="Century Schoolbook" panose="02040604050505020304" pitchFamily="18" charset="0"/>
              </a:rPr>
              <a:t>подчиненный </a:t>
            </a:r>
            <a:r>
              <a:rPr lang="ru-RU" sz="2000" b="1" i="1" dirty="0" smtClean="0">
                <a:solidFill>
                  <a:srgbClr val="360000"/>
                </a:solidFill>
                <a:latin typeface="Century Schoolbook" panose="02040604050505020304" pitchFamily="18" charset="0"/>
              </a:rPr>
              <a:t>лиризму».</a:t>
            </a:r>
          </a:p>
          <a:p>
            <a:pPr algn="just"/>
            <a:r>
              <a:rPr lang="ru-RU" sz="2400" i="1" dirty="0" smtClean="0">
                <a:solidFill>
                  <a:srgbClr val="360000"/>
                </a:solidFill>
                <a:latin typeface="Century Schoolbook" panose="02040604050505020304" pitchFamily="18" charset="0"/>
              </a:rPr>
              <a:t>                                                                                    </a:t>
            </a:r>
            <a:r>
              <a:rPr lang="ru-RU" sz="2000" i="1" dirty="0" smtClean="0">
                <a:solidFill>
                  <a:srgbClr val="360000"/>
                </a:solidFill>
                <a:latin typeface="Century Schoolbook" panose="02040604050505020304" pitchFamily="18" charset="0"/>
              </a:rPr>
              <a:t>К</a:t>
            </a:r>
            <a:r>
              <a:rPr lang="ru-RU" sz="2000" i="1" dirty="0">
                <a:solidFill>
                  <a:srgbClr val="360000"/>
                </a:solidFill>
                <a:latin typeface="Century Schoolbook" panose="02040604050505020304" pitchFamily="18" charset="0"/>
              </a:rPr>
              <a:t>. Чуковский</a:t>
            </a:r>
            <a:endParaRPr lang="ru-RU" sz="2000" i="1" dirty="0" smtClean="0">
              <a:solidFill>
                <a:srgbClr val="360000"/>
              </a:solidFill>
              <a:latin typeface="Century Schoolbook" panose="02040604050505020304" pitchFamily="18" charset="0"/>
            </a:endParaRPr>
          </a:p>
        </p:txBody>
      </p:sp>
      <p:pic>
        <p:nvPicPr>
          <p:cNvPr id="11" name="Рисунок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521250">
            <a:off x="10192299" y="6008946"/>
            <a:ext cx="1721342" cy="342418"/>
          </a:xfrm>
          <a:prstGeom prst="rect">
            <a:avLst/>
          </a:prstGeom>
        </p:spPr>
      </p:pic>
    </p:spTree>
    <p:extLst>
      <p:ext uri="{BB962C8B-B14F-4D97-AF65-F5344CB8AC3E}">
        <p14:creationId xmlns:p14="http://schemas.microsoft.com/office/powerpoint/2010/main" val="22361546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1091873" y="4109962"/>
            <a:ext cx="7451543" cy="1384995"/>
          </a:xfrm>
          <a:prstGeom prst="rect">
            <a:avLst/>
          </a:prstGeom>
          <a:noFill/>
        </p:spPr>
        <p:txBody>
          <a:bodyPr wrap="square" rtlCol="0">
            <a:spAutoFit/>
          </a:bodyPr>
          <a:lstStyle/>
          <a:p>
            <a:r>
              <a:rPr lang="ru-RU" sz="2800" i="1" dirty="0" smtClean="0">
                <a:latin typeface="Times New Roman" panose="02020603050405020304" pitchFamily="18" charset="0"/>
                <a:ea typeface="Times New Roman" panose="02020603050405020304" pitchFamily="18" charset="0"/>
              </a:rPr>
              <a:t>       </a:t>
            </a:r>
            <a:r>
              <a:rPr lang="ru-RU" sz="2800" i="1" dirty="0" smtClean="0">
                <a:solidFill>
                  <a:srgbClr val="360000"/>
                </a:solidFill>
                <a:latin typeface="Times New Roman" panose="02020603050405020304" pitchFamily="18" charset="0"/>
                <a:ea typeface="Times New Roman" panose="02020603050405020304" pitchFamily="18" charset="0"/>
              </a:rPr>
              <a:t>Стихи </a:t>
            </a:r>
            <a:r>
              <a:rPr lang="ru-RU" sz="2800" i="1" dirty="0">
                <a:solidFill>
                  <a:srgbClr val="360000"/>
                </a:solidFill>
                <a:latin typeface="Times New Roman" panose="02020603050405020304" pitchFamily="18" charset="0"/>
                <a:ea typeface="Times New Roman" panose="02020603050405020304" pitchFamily="18" charset="0"/>
              </a:rPr>
              <a:t>для детей явились маленьким островом, на котором поселились нежность, застенчивая доброта, </a:t>
            </a:r>
            <a:r>
              <a:rPr lang="ru-RU" sz="2800" i="1" dirty="0" smtClean="0">
                <a:solidFill>
                  <a:srgbClr val="360000"/>
                </a:solidFill>
                <a:latin typeface="Times New Roman" panose="02020603050405020304" pitchFamily="18" charset="0"/>
                <a:ea typeface="Times New Roman" panose="02020603050405020304" pitchFamily="18" charset="0"/>
              </a:rPr>
              <a:t>смешливое озорство. </a:t>
            </a:r>
            <a:endParaRPr lang="ru-RU" sz="2800" i="1" dirty="0">
              <a:solidFill>
                <a:srgbClr val="360000"/>
              </a:solidFill>
            </a:endParaRPr>
          </a:p>
        </p:txBody>
      </p:sp>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11640" y="2102482"/>
            <a:ext cx="2525026" cy="3605606"/>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30575" y="401058"/>
            <a:ext cx="11106091" cy="3108543"/>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Вершиной творчества Саши Черного для детей </a:t>
            </a:r>
            <a:endParaRPr lang="ru-RU" sz="2800" b="1" i="1" dirty="0" smtClean="0">
              <a:solidFill>
                <a:srgbClr val="360000"/>
              </a:solidFill>
              <a:latin typeface="Century Schoolbook" panose="02040604050505020304" pitchFamily="18" charset="0"/>
            </a:endParaRPr>
          </a:p>
          <a:p>
            <a:pPr algn="ctr"/>
            <a:r>
              <a:rPr lang="ru-RU" sz="2800" b="1" i="1" dirty="0" smtClean="0">
                <a:solidFill>
                  <a:srgbClr val="360000"/>
                </a:solidFill>
                <a:latin typeface="Century Schoolbook" panose="02040604050505020304" pitchFamily="18" charset="0"/>
              </a:rPr>
              <a:t>стал поэтический </a:t>
            </a:r>
            <a:r>
              <a:rPr lang="ru-RU" sz="2800" b="1" i="1" dirty="0">
                <a:solidFill>
                  <a:srgbClr val="360000"/>
                </a:solidFill>
                <a:latin typeface="Century Schoolbook" panose="02040604050505020304" pitchFamily="18" charset="0"/>
              </a:rPr>
              <a:t>сборник </a:t>
            </a:r>
            <a:endParaRPr lang="ru-RU" sz="2800" b="1" i="1" dirty="0" smtClean="0">
              <a:solidFill>
                <a:srgbClr val="360000"/>
              </a:solidFill>
              <a:latin typeface="Century Schoolbook" panose="02040604050505020304" pitchFamily="18" charset="0"/>
            </a:endParaRPr>
          </a:p>
          <a:p>
            <a:pPr algn="ctr"/>
            <a:r>
              <a:rPr lang="ru-RU" sz="2800" b="1" i="1" dirty="0" smtClean="0">
                <a:solidFill>
                  <a:srgbClr val="360000"/>
                </a:solidFill>
                <a:latin typeface="Century Schoolbook" panose="02040604050505020304" pitchFamily="18" charset="0"/>
              </a:rPr>
              <a:t>«</a:t>
            </a:r>
            <a:r>
              <a:rPr lang="ru-RU" sz="2800" b="1" i="1" dirty="0">
                <a:solidFill>
                  <a:srgbClr val="360000"/>
                </a:solidFill>
                <a:latin typeface="Century Schoolbook" panose="02040604050505020304" pitchFamily="18" charset="0"/>
              </a:rPr>
              <a:t>Детский остров» </a:t>
            </a:r>
            <a:r>
              <a:rPr lang="ru-RU" sz="2800" b="1" i="1" dirty="0" smtClean="0">
                <a:solidFill>
                  <a:srgbClr val="360000"/>
                </a:solidFill>
                <a:latin typeface="Century Schoolbook" panose="02040604050505020304" pitchFamily="18" charset="0"/>
              </a:rPr>
              <a:t>(</a:t>
            </a:r>
            <a:r>
              <a:rPr lang="ru-RU" sz="2800" b="1" i="1" dirty="0">
                <a:solidFill>
                  <a:srgbClr val="360000"/>
                </a:solidFill>
                <a:latin typeface="Century Schoolbook" panose="02040604050505020304" pitchFamily="18" charset="0"/>
              </a:rPr>
              <a:t>Берлин, 1921</a:t>
            </a:r>
            <a:r>
              <a:rPr lang="ru-RU" sz="2800" b="1" i="1" dirty="0" smtClean="0">
                <a:solidFill>
                  <a:srgbClr val="360000"/>
                </a:solidFill>
                <a:latin typeface="Century Schoolbook" panose="02040604050505020304" pitchFamily="18" charset="0"/>
              </a:rPr>
              <a:t>)</a:t>
            </a:r>
          </a:p>
          <a:p>
            <a:pPr algn="ctr"/>
            <a:endParaRPr lang="ru-RU" sz="2800" b="1" i="1" dirty="0">
              <a:solidFill>
                <a:srgbClr val="360000"/>
              </a:solidFill>
              <a:latin typeface="Century Schoolbook" panose="02040604050505020304" pitchFamily="18" charset="0"/>
            </a:endParaRPr>
          </a:p>
          <a:p>
            <a:pPr algn="ctr"/>
            <a:endParaRPr lang="ru-RU" sz="2800" b="1" i="1" dirty="0">
              <a:solidFill>
                <a:srgbClr val="360000"/>
              </a:solidFill>
              <a:latin typeface="Century Schoolbook" panose="02040604050505020304" pitchFamily="18" charset="0"/>
            </a:endParaRPr>
          </a:p>
          <a:p>
            <a:pPr algn="ctr"/>
            <a:endParaRPr lang="ru-RU" sz="2800" b="1" i="1" dirty="0">
              <a:solidFill>
                <a:srgbClr val="360000"/>
              </a:solidFill>
              <a:latin typeface="Century Schoolbook" panose="02040604050505020304" pitchFamily="18" charset="0"/>
            </a:endParaRPr>
          </a:p>
          <a:p>
            <a:pPr algn="ctr"/>
            <a:endParaRPr lang="ru-RU" sz="2800" b="1" i="1" dirty="0">
              <a:solidFill>
                <a:srgbClr val="360000"/>
              </a:solidFill>
              <a:latin typeface="Century Schoolbook" panose="02040604050505020304" pitchFamily="18" charset="0"/>
            </a:endParaRPr>
          </a:p>
        </p:txBody>
      </p:sp>
      <p:sp>
        <p:nvSpPr>
          <p:cNvPr id="8" name="TextBox 7"/>
          <p:cNvSpPr txBox="1"/>
          <p:nvPr/>
        </p:nvSpPr>
        <p:spPr>
          <a:xfrm>
            <a:off x="1845415" y="2110473"/>
            <a:ext cx="7006263" cy="1569660"/>
          </a:xfrm>
          <a:prstGeom prst="rect">
            <a:avLst/>
          </a:prstGeom>
          <a:noFill/>
        </p:spPr>
        <p:txBody>
          <a:bodyPr wrap="square" rtlCol="0">
            <a:spAutoFit/>
          </a:bodyPr>
          <a:lstStyle/>
          <a:p>
            <a:pPr algn="r"/>
            <a: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t>Уж давным-давно пропели петухи…</a:t>
            </a:r>
            <a:b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br>
            <a: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t>А поэт еще в постели.</a:t>
            </a:r>
            <a:b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br>
            <a: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t>Днем шагает он без цели,</a:t>
            </a:r>
            <a:b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br>
            <a:r>
              <a:rPr lang="ru-RU" sz="2400" i="1" dirty="0">
                <a:solidFill>
                  <a:srgbClr val="360000"/>
                </a:solidFill>
                <a:latin typeface="Century Schoolbook" panose="02040604050505020304" pitchFamily="18" charset="0"/>
                <a:ea typeface="Times New Roman" panose="02020603050405020304" pitchFamily="18" charset="0"/>
                <a:cs typeface="Segoe UI Semilight" panose="020B0402040204020203" pitchFamily="34" charset="0"/>
              </a:rPr>
              <a:t>Ночью пишет все стихи</a:t>
            </a:r>
            <a:endParaRPr lang="ru-RU" sz="2400" i="1" dirty="0">
              <a:solidFill>
                <a:srgbClr val="360000"/>
              </a:solidFill>
              <a:latin typeface="Century Schoolbook" panose="02040604050505020304" pitchFamily="18" charset="0"/>
              <a:cs typeface="Segoe UI Semilight" panose="020B0402040204020203" pitchFamily="34" charset="0"/>
            </a:endParaRPr>
          </a:p>
        </p:txBody>
      </p:sp>
      <p:sp>
        <p:nvSpPr>
          <p:cNvPr id="4" name="TextBox 3"/>
          <p:cNvSpPr txBox="1"/>
          <p:nvPr/>
        </p:nvSpPr>
        <p:spPr>
          <a:xfrm>
            <a:off x="6734908" y="5938920"/>
            <a:ext cx="5292969" cy="707886"/>
          </a:xfrm>
          <a:prstGeom prst="rect">
            <a:avLst/>
          </a:prstGeom>
          <a:noFill/>
        </p:spPr>
        <p:txBody>
          <a:bodyPr wrap="square" rtlCol="0">
            <a:spAutoFit/>
          </a:bodyPr>
          <a:lstStyle/>
          <a:p>
            <a:pPr algn="r"/>
            <a:r>
              <a:rPr lang="ru-RU" sz="2000" i="1" dirty="0">
                <a:solidFill>
                  <a:srgbClr val="360000"/>
                </a:solidFill>
                <a:latin typeface="Century Schoolbook" panose="02040604050505020304" pitchFamily="18" charset="0"/>
              </a:rPr>
              <a:t>Обложка книги «Детский остров» в оформлении Бориса Григорьева. 1920 г.</a:t>
            </a:r>
          </a:p>
        </p:txBody>
      </p:sp>
    </p:spTree>
    <p:extLst>
      <p:ext uri="{BB962C8B-B14F-4D97-AF65-F5344CB8AC3E}">
        <p14:creationId xmlns:p14="http://schemas.microsoft.com/office/powerpoint/2010/main" val="40908397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02284">
            <a:off x="1075908" y="1728909"/>
            <a:ext cx="2994749" cy="3870895"/>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0800" y="2008897"/>
            <a:ext cx="3129194" cy="3925005"/>
          </a:xfrm>
          <a:prstGeom prst="rect">
            <a:avLst/>
          </a:prstGeom>
          <a:ln>
            <a:noFill/>
          </a:ln>
          <a:effectLst>
            <a:outerShdw blurRad="292100" dist="139700" dir="2700000" algn="tl" rotWithShape="0">
              <a:srgbClr val="333333">
                <a:alpha val="65000"/>
              </a:srgbClr>
            </a:outerShdw>
          </a:effectLst>
        </p:spPr>
      </p:pic>
      <p:pic>
        <p:nvPicPr>
          <p:cNvPr id="10" name="Рисунок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32896" y="1721096"/>
            <a:ext cx="3078315" cy="3886521"/>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1388885" y="440703"/>
            <a:ext cx="10075344"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Лучшие </a:t>
            </a:r>
            <a:r>
              <a:rPr lang="ru-RU" sz="2800" b="1" i="1" dirty="0" smtClean="0">
                <a:solidFill>
                  <a:srgbClr val="360000"/>
                </a:solidFill>
                <a:latin typeface="Century Schoolbook" panose="02040604050505020304" pitchFamily="18" charset="0"/>
              </a:rPr>
              <a:t>произведения </a:t>
            </a:r>
            <a:r>
              <a:rPr lang="ru-RU" sz="2800" b="1" i="1" dirty="0">
                <a:solidFill>
                  <a:srgbClr val="360000"/>
                </a:solidFill>
                <a:latin typeface="Century Schoolbook" panose="02040604050505020304" pitchFamily="18" charset="0"/>
              </a:rPr>
              <a:t>для </a:t>
            </a:r>
            <a:r>
              <a:rPr lang="ru-RU" sz="2800" b="1" i="1" dirty="0" smtClean="0">
                <a:solidFill>
                  <a:srgbClr val="360000"/>
                </a:solidFill>
                <a:latin typeface="Century Schoolbook" panose="02040604050505020304" pitchFamily="18" charset="0"/>
              </a:rPr>
              <a:t>детей </a:t>
            </a:r>
          </a:p>
          <a:p>
            <a:pPr algn="ctr"/>
            <a:r>
              <a:rPr lang="ru-RU" sz="2800" b="1" i="1" dirty="0" smtClean="0">
                <a:solidFill>
                  <a:srgbClr val="360000"/>
                </a:solidFill>
                <a:latin typeface="Century Schoolbook" panose="02040604050505020304" pitchFamily="18" charset="0"/>
              </a:rPr>
              <a:t>Саши Чёрного  </a:t>
            </a:r>
            <a:endParaRPr lang="ru-RU" b="1" dirty="0">
              <a:solidFill>
                <a:srgbClr val="360000"/>
              </a:solidFill>
            </a:endParaRPr>
          </a:p>
        </p:txBody>
      </p:sp>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357530">
            <a:off x="8840869" y="2145169"/>
            <a:ext cx="2822951" cy="379745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873575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419334">
            <a:off x="927449" y="1709765"/>
            <a:ext cx="3576396" cy="4081610"/>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1958">
            <a:off x="9288876" y="1702250"/>
            <a:ext cx="2574068" cy="4243733"/>
          </a:xfrm>
          <a:prstGeom prst="rect">
            <a:avLst/>
          </a:prstGeom>
          <a:ln>
            <a:noFill/>
          </a:ln>
          <a:effectLst>
            <a:outerShdw blurRad="292100" dist="139700" dir="2700000" algn="tl" rotWithShape="0">
              <a:srgbClr val="333333">
                <a:alpha val="65000"/>
              </a:srgbClr>
            </a:outerShdw>
          </a:effectLst>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52339" y="1898351"/>
            <a:ext cx="2864000" cy="3797912"/>
          </a:xfrm>
          <a:prstGeom prst="rect">
            <a:avLst/>
          </a:prstGeom>
          <a:ln>
            <a:noFill/>
          </a:ln>
          <a:effectLst>
            <a:outerShdw blurRad="292100" dist="139700" dir="2700000" algn="tl" rotWithShape="0">
              <a:srgbClr val="333333">
                <a:alpha val="65000"/>
              </a:srgbClr>
            </a:outerShdw>
          </a:effectLst>
        </p:spPr>
      </p:pic>
      <p:pic>
        <p:nvPicPr>
          <p:cNvPr id="11" name="Рисунок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73146" y="1799469"/>
            <a:ext cx="2779193" cy="399567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22715" y="6021255"/>
            <a:ext cx="5430601" cy="646331"/>
          </a:xfrm>
          <a:prstGeom prst="rect">
            <a:avLst/>
          </a:prstGeom>
          <a:noFill/>
        </p:spPr>
        <p:txBody>
          <a:bodyPr wrap="square" rtlCol="0">
            <a:spAutoFit/>
          </a:bodyPr>
          <a:lstStyle/>
          <a:p>
            <a:r>
              <a:rPr lang="ru-RU" i="1" dirty="0">
                <a:latin typeface="Century Schoolbook" panose="02040604050505020304" pitchFamily="18" charset="0"/>
              </a:rPr>
              <a:t>Саша Черный и Микки I в квартире поэта на </a:t>
            </a:r>
            <a:endParaRPr lang="ru-RU" i="1" dirty="0" smtClean="0">
              <a:latin typeface="Century Schoolbook" panose="02040604050505020304" pitchFamily="18" charset="0"/>
            </a:endParaRPr>
          </a:p>
          <a:p>
            <a:r>
              <a:rPr lang="ru-RU" i="1" dirty="0" smtClean="0">
                <a:latin typeface="Century Schoolbook" panose="02040604050505020304" pitchFamily="18" charset="0"/>
              </a:rPr>
              <a:t>авеню </a:t>
            </a:r>
            <a:r>
              <a:rPr lang="ru-RU" i="1" dirty="0">
                <a:latin typeface="Century Schoolbook" panose="02040604050505020304" pitchFamily="18" charset="0"/>
              </a:rPr>
              <a:t>Теофиль Готье. Париж. Апрель 1926 г.</a:t>
            </a:r>
          </a:p>
        </p:txBody>
      </p:sp>
      <p:sp>
        <p:nvSpPr>
          <p:cNvPr id="5" name="TextBox 4"/>
          <p:cNvSpPr txBox="1"/>
          <p:nvPr/>
        </p:nvSpPr>
        <p:spPr>
          <a:xfrm>
            <a:off x="9011265" y="6021255"/>
            <a:ext cx="2979977" cy="646331"/>
          </a:xfrm>
          <a:prstGeom prst="rect">
            <a:avLst/>
          </a:prstGeom>
          <a:noFill/>
        </p:spPr>
        <p:txBody>
          <a:bodyPr wrap="square" rtlCol="0">
            <a:spAutoFit/>
          </a:bodyPr>
          <a:lstStyle/>
          <a:p>
            <a:r>
              <a:rPr lang="ru-RU" i="1" dirty="0">
                <a:latin typeface="Century Schoolbook" panose="02040604050505020304" pitchFamily="18" charset="0"/>
              </a:rPr>
              <a:t>Поэт с Микки II. </a:t>
            </a:r>
            <a:endParaRPr lang="ru-RU" i="1" dirty="0" smtClean="0">
              <a:latin typeface="Century Schoolbook" panose="02040604050505020304" pitchFamily="18" charset="0"/>
            </a:endParaRPr>
          </a:p>
          <a:p>
            <a:r>
              <a:rPr lang="ru-RU" i="1" dirty="0" smtClean="0">
                <a:latin typeface="Century Schoolbook" panose="02040604050505020304" pitchFamily="18" charset="0"/>
              </a:rPr>
              <a:t>Ла </a:t>
            </a:r>
            <a:r>
              <a:rPr lang="ru-RU" i="1" dirty="0">
                <a:latin typeface="Century Schoolbook" panose="02040604050505020304" pitchFamily="18" charset="0"/>
              </a:rPr>
              <a:t>Фавьер. 1930–1932 гг.</a:t>
            </a:r>
          </a:p>
        </p:txBody>
      </p:sp>
      <p:sp>
        <p:nvSpPr>
          <p:cNvPr id="6" name="TextBox 5"/>
          <p:cNvSpPr txBox="1"/>
          <p:nvPr/>
        </p:nvSpPr>
        <p:spPr>
          <a:xfrm>
            <a:off x="839293" y="318868"/>
            <a:ext cx="10930783"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Знаменитая повесть </a:t>
            </a:r>
            <a:endParaRPr lang="ru-RU" sz="2800" b="1" i="1" dirty="0" smtClean="0">
              <a:solidFill>
                <a:srgbClr val="360000"/>
              </a:solidFill>
              <a:latin typeface="Century Schoolbook" panose="02040604050505020304" pitchFamily="18" charset="0"/>
            </a:endParaRPr>
          </a:p>
          <a:p>
            <a:pPr algn="ctr"/>
            <a:r>
              <a:rPr lang="ru-RU" sz="2800" b="1" i="1" dirty="0" smtClean="0">
                <a:solidFill>
                  <a:srgbClr val="360000"/>
                </a:solidFill>
                <a:latin typeface="Century Schoolbook" panose="02040604050505020304" pitchFamily="18" charset="0"/>
              </a:rPr>
              <a:t>«</a:t>
            </a:r>
            <a:r>
              <a:rPr lang="ru-RU" sz="2800" b="1" i="1" dirty="0">
                <a:solidFill>
                  <a:srgbClr val="360000"/>
                </a:solidFill>
                <a:latin typeface="Century Schoolbook" panose="02040604050505020304" pitchFamily="18" charset="0"/>
              </a:rPr>
              <a:t>Дневники фокса Микки» (</a:t>
            </a:r>
            <a:r>
              <a:rPr lang="ru-RU" sz="2800" b="1" i="1" dirty="0" smtClean="0">
                <a:solidFill>
                  <a:srgbClr val="360000"/>
                </a:solidFill>
                <a:latin typeface="Century Schoolbook" panose="02040604050505020304" pitchFamily="18" charset="0"/>
              </a:rPr>
              <a:t>1927 г.)</a:t>
            </a:r>
            <a:endParaRPr lang="ru-RU" sz="2800" b="1" i="1" dirty="0">
              <a:solidFill>
                <a:srgbClr val="360000"/>
              </a:solidFill>
              <a:latin typeface="Century Schoolbook" panose="02040604050505020304" pitchFamily="18" charset="0"/>
            </a:endParaRPr>
          </a:p>
        </p:txBody>
      </p:sp>
    </p:spTree>
    <p:extLst>
      <p:ext uri="{BB962C8B-B14F-4D97-AF65-F5344CB8AC3E}">
        <p14:creationId xmlns:p14="http://schemas.microsoft.com/office/powerpoint/2010/main" val="6559069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01158" y="1439974"/>
            <a:ext cx="3331598" cy="4095088"/>
          </a:xfrm>
          <a:prstGeom prst="rect">
            <a:avLst/>
          </a:prstGeom>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254713">
            <a:off x="1011220" y="1511980"/>
            <a:ext cx="2747153" cy="3833445"/>
          </a:xfrm>
          <a:prstGeom prst="rect">
            <a:avLst/>
          </a:prstGeom>
          <a:ln>
            <a:noFill/>
          </a:ln>
          <a:effectLst>
            <a:outerShdw blurRad="292100" dist="139700" dir="2700000" algn="tl" rotWithShape="0">
              <a:srgbClr val="333333">
                <a:alpha val="65000"/>
              </a:srgbClr>
            </a:outerShdw>
          </a:effectLst>
        </p:spPr>
      </p:pic>
      <p:pic>
        <p:nvPicPr>
          <p:cNvPr id="10" name="Рисунок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88795" y="1723428"/>
            <a:ext cx="2704366" cy="3677939"/>
          </a:xfrm>
          <a:prstGeom prst="rect">
            <a:avLst/>
          </a:prstGeom>
          <a:ln>
            <a:noFill/>
          </a:ln>
          <a:effectLst>
            <a:outerShdw blurRad="292100" dist="139700" dir="2700000" algn="tl" rotWithShape="0">
              <a:srgbClr val="333333">
                <a:alpha val="65000"/>
              </a:srgbClr>
            </a:outerShdw>
          </a:effectLst>
        </p:spPr>
      </p:pic>
      <p:pic>
        <p:nvPicPr>
          <p:cNvPr id="13" name="Рисунок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408223">
            <a:off x="5788608" y="1703389"/>
            <a:ext cx="2714810" cy="3499659"/>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922424" y="316107"/>
            <a:ext cx="11110332" cy="954107"/>
          </a:xfrm>
          <a:prstGeom prst="rect">
            <a:avLst/>
          </a:prstGeom>
          <a:noFill/>
        </p:spPr>
        <p:txBody>
          <a:bodyPr wrap="square" rtlCol="0">
            <a:spAutoFit/>
          </a:bodyPr>
          <a:lstStyle/>
          <a:p>
            <a:r>
              <a:rPr lang="ru-RU" sz="2700" i="1" dirty="0" smtClean="0">
                <a:solidFill>
                  <a:srgbClr val="360000"/>
                </a:solidFill>
                <a:latin typeface="Century Schoolbook" panose="02040604050505020304" pitchFamily="18" charset="0"/>
              </a:rPr>
              <a:t>       Больше </a:t>
            </a:r>
            <a:r>
              <a:rPr lang="ru-RU" sz="2700" i="1" dirty="0">
                <a:solidFill>
                  <a:srgbClr val="360000"/>
                </a:solidFill>
                <a:latin typeface="Century Schoolbook" panose="02040604050505020304" pitchFamily="18" charset="0"/>
              </a:rPr>
              <a:t>всего поражает в </a:t>
            </a:r>
            <a:r>
              <a:rPr lang="ru-RU" sz="2700" i="1" dirty="0" smtClean="0">
                <a:solidFill>
                  <a:srgbClr val="360000"/>
                </a:solidFill>
                <a:latin typeface="Century Schoolbook" panose="02040604050505020304" pitchFamily="18" charset="0"/>
              </a:rPr>
              <a:t>книгах Саши Чёрного для </a:t>
            </a:r>
            <a:r>
              <a:rPr lang="ru-RU" sz="2700" i="1" dirty="0">
                <a:solidFill>
                  <a:srgbClr val="360000"/>
                </a:solidFill>
                <a:latin typeface="Century Schoolbook" panose="02040604050505020304" pitchFamily="18" charset="0"/>
              </a:rPr>
              <a:t>детей – это умение смотреть на мир глазами </a:t>
            </a:r>
            <a:r>
              <a:rPr lang="ru-RU" sz="2700" i="1" dirty="0" smtClean="0">
                <a:solidFill>
                  <a:srgbClr val="360000"/>
                </a:solidFill>
                <a:latin typeface="Century Schoolbook" panose="02040604050505020304" pitchFamily="18" charset="0"/>
              </a:rPr>
              <a:t>ребенка.</a:t>
            </a:r>
            <a:endParaRPr lang="ru-RU" sz="2700" i="1" dirty="0">
              <a:solidFill>
                <a:srgbClr val="360000"/>
              </a:solidFill>
              <a:latin typeface="Century Schoolbook" panose="02040604050505020304" pitchFamily="18" charset="0"/>
            </a:endParaRPr>
          </a:p>
        </p:txBody>
      </p:sp>
      <p:sp>
        <p:nvSpPr>
          <p:cNvPr id="3" name="TextBox 2"/>
          <p:cNvSpPr txBox="1"/>
          <p:nvPr/>
        </p:nvSpPr>
        <p:spPr>
          <a:xfrm>
            <a:off x="2293829" y="5758184"/>
            <a:ext cx="9704367" cy="892552"/>
          </a:xfrm>
          <a:prstGeom prst="rect">
            <a:avLst/>
          </a:prstGeom>
          <a:noFill/>
        </p:spPr>
        <p:txBody>
          <a:bodyPr wrap="square" rtlCol="0">
            <a:spAutoFit/>
          </a:bodyPr>
          <a:lstStyle/>
          <a:p>
            <a:pPr algn="r"/>
            <a:r>
              <a:rPr lang="ru-RU" sz="1600" i="1" dirty="0" smtClean="0">
                <a:solidFill>
                  <a:srgbClr val="360000"/>
                </a:solidFill>
                <a:latin typeface="Century Schoolbook" panose="02040604050505020304" pitchFamily="18" charset="0"/>
              </a:rPr>
              <a:t>Обложки первых изданий книг писателя;</a:t>
            </a:r>
          </a:p>
          <a:p>
            <a:pPr algn="r"/>
            <a:r>
              <a:rPr lang="ru-RU" sz="1600" i="1" dirty="0" smtClean="0">
                <a:solidFill>
                  <a:srgbClr val="360000"/>
                </a:solidFill>
                <a:latin typeface="Century Schoolbook" panose="02040604050505020304" pitchFamily="18" charset="0"/>
              </a:rPr>
              <a:t> </a:t>
            </a:r>
            <a:r>
              <a:rPr lang="ru-RU" sz="1600" i="1" dirty="0">
                <a:solidFill>
                  <a:srgbClr val="360000"/>
                </a:solidFill>
                <a:latin typeface="Century Schoolbook" panose="02040604050505020304" pitchFamily="18" charset="0"/>
              </a:rPr>
              <a:t>«Как живет и работает Саша Черный в воображении его читателей». </a:t>
            </a:r>
            <a:endParaRPr lang="ru-RU" sz="1600" i="1" dirty="0" smtClean="0">
              <a:solidFill>
                <a:srgbClr val="360000"/>
              </a:solidFill>
              <a:latin typeface="Century Schoolbook" panose="02040604050505020304" pitchFamily="18" charset="0"/>
            </a:endParaRPr>
          </a:p>
          <a:p>
            <a:pPr algn="r"/>
            <a:r>
              <a:rPr lang="ru-RU" sz="1600" i="1" dirty="0" smtClean="0">
                <a:solidFill>
                  <a:srgbClr val="360000"/>
                </a:solidFill>
                <a:latin typeface="Century Schoolbook" panose="02040604050505020304" pitchFamily="18" charset="0"/>
              </a:rPr>
              <a:t>Шарж </a:t>
            </a:r>
            <a:r>
              <a:rPr lang="ru-RU" sz="1600" i="1" dirty="0">
                <a:solidFill>
                  <a:srgbClr val="360000"/>
                </a:solidFill>
                <a:latin typeface="Century Schoolbook" panose="02040604050505020304" pitchFamily="18" charset="0"/>
              </a:rPr>
              <a:t>из журнала «Иллюстрированная Россия». Париж</a:t>
            </a:r>
            <a:r>
              <a:rPr lang="ru-RU" sz="2000" i="1" dirty="0">
                <a:solidFill>
                  <a:srgbClr val="360000"/>
                </a:solidFill>
                <a:latin typeface="Century Schoolbook" panose="02040604050505020304" pitchFamily="18" charset="0"/>
              </a:rPr>
              <a:t>.</a:t>
            </a:r>
          </a:p>
        </p:txBody>
      </p:sp>
    </p:spTree>
    <p:extLst>
      <p:ext uri="{BB962C8B-B14F-4D97-AF65-F5344CB8AC3E}">
        <p14:creationId xmlns:p14="http://schemas.microsoft.com/office/powerpoint/2010/main" val="390446868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896815" y="321733"/>
            <a:ext cx="10955216" cy="1384995"/>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Библейские мотивы в творчестве Саши </a:t>
            </a:r>
            <a:r>
              <a:rPr lang="ru-RU" sz="2800" b="1" i="1" dirty="0" smtClean="0">
                <a:solidFill>
                  <a:srgbClr val="360000"/>
                </a:solidFill>
                <a:latin typeface="Century Schoolbook" panose="02040604050505020304" pitchFamily="18" charset="0"/>
              </a:rPr>
              <a:t>Черного.</a:t>
            </a:r>
          </a:p>
          <a:p>
            <a:pPr algn="ctr"/>
            <a:r>
              <a:rPr lang="ru-RU" sz="2800" b="1" i="1" dirty="0">
                <a:solidFill>
                  <a:srgbClr val="360000"/>
                </a:solidFill>
                <a:latin typeface="Century Schoolbook" panose="02040604050505020304" pitchFamily="18" charset="0"/>
              </a:rPr>
              <a:t>«Библейские сказки» </a:t>
            </a:r>
            <a:endParaRPr lang="ru-RU" sz="2800" b="1" i="1" dirty="0" smtClean="0">
              <a:solidFill>
                <a:srgbClr val="360000"/>
              </a:solidFill>
              <a:latin typeface="Century Schoolbook" panose="02040604050505020304" pitchFamily="18" charset="0"/>
            </a:endParaRPr>
          </a:p>
          <a:p>
            <a:pPr algn="ctr"/>
            <a:r>
              <a:rPr lang="ru-RU" sz="2800" b="1" i="1" dirty="0" smtClean="0">
                <a:solidFill>
                  <a:srgbClr val="360000"/>
                </a:solidFill>
                <a:latin typeface="Century Schoolbook" panose="02040604050505020304" pitchFamily="18" charset="0"/>
              </a:rPr>
              <a:t>(</a:t>
            </a:r>
            <a:r>
              <a:rPr lang="ru-RU" sz="2800" b="1" i="1" dirty="0">
                <a:solidFill>
                  <a:srgbClr val="360000"/>
                </a:solidFill>
                <a:latin typeface="Century Schoolbook" panose="02040604050505020304" pitchFamily="18" charset="0"/>
              </a:rPr>
              <a:t>Берлин, 1920 – Париж, 1925)</a:t>
            </a:r>
          </a:p>
        </p:txBody>
      </p:sp>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448243" y="2547370"/>
            <a:ext cx="2403788" cy="3159750"/>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31395" y="3785208"/>
            <a:ext cx="2179319" cy="2622897"/>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055076" y="1846385"/>
            <a:ext cx="10796955" cy="954107"/>
          </a:xfrm>
          <a:prstGeom prst="rect">
            <a:avLst/>
          </a:prstGeom>
          <a:noFill/>
        </p:spPr>
        <p:txBody>
          <a:bodyPr wrap="square" rtlCol="0">
            <a:spAutoFit/>
          </a:bodyPr>
          <a:lstStyle/>
          <a:p>
            <a:pPr marL="457200" indent="-457200">
              <a:buFont typeface="Arial" panose="020B0604020202020204" pitchFamily="34" charset="0"/>
              <a:buChar char="•"/>
            </a:pPr>
            <a:r>
              <a:rPr lang="ru-RU" sz="2800" i="1" dirty="0">
                <a:solidFill>
                  <a:srgbClr val="360000"/>
                </a:solidFill>
                <a:latin typeface="Century Schoolbook" panose="02040604050505020304" pitchFamily="18" charset="0"/>
              </a:rPr>
              <a:t>«Отчего Моисей не улыбался, когда был маленьким», </a:t>
            </a:r>
            <a:endParaRPr lang="ru-RU" sz="2800" i="1" dirty="0" smtClean="0">
              <a:solidFill>
                <a:srgbClr val="360000"/>
              </a:solidFill>
              <a:latin typeface="Century Schoolbook" panose="02040604050505020304" pitchFamily="18" charset="0"/>
            </a:endParaRPr>
          </a:p>
          <a:p>
            <a:endParaRPr lang="ru-RU" sz="2800" i="1" dirty="0" smtClean="0">
              <a:solidFill>
                <a:srgbClr val="360000"/>
              </a:solidFill>
              <a:latin typeface="Century Schoolbook" panose="02040604050505020304" pitchFamily="18" charset="0"/>
            </a:endParaRPr>
          </a:p>
        </p:txBody>
      </p:sp>
      <p:sp>
        <p:nvSpPr>
          <p:cNvPr id="7" name="TextBox 6"/>
          <p:cNvSpPr txBox="1"/>
          <p:nvPr/>
        </p:nvSpPr>
        <p:spPr>
          <a:xfrm>
            <a:off x="1055076" y="2691444"/>
            <a:ext cx="7537131" cy="3539430"/>
          </a:xfrm>
          <a:prstGeom prst="rect">
            <a:avLst/>
          </a:prstGeom>
          <a:noFill/>
        </p:spPr>
        <p:txBody>
          <a:bodyPr wrap="square" rtlCol="0">
            <a:spAutoFit/>
          </a:bodyPr>
          <a:lstStyle/>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«Сказка о лысом пророке Елисее, о его медведице и детях», </a:t>
            </a:r>
          </a:p>
          <a:p>
            <a:pPr lvl="0"/>
            <a:endParaRPr lang="ru-RU" sz="2800" i="1" dirty="0">
              <a:solidFill>
                <a:srgbClr val="360000"/>
              </a:solidFill>
              <a:latin typeface="Century Schoolbook" panose="02040604050505020304" pitchFamily="18" charset="0"/>
            </a:endParaRP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«Первый грех»,</a:t>
            </a:r>
          </a:p>
          <a:p>
            <a:pPr lvl="0"/>
            <a:r>
              <a:rPr lang="ru-RU" sz="2800" i="1" dirty="0">
                <a:solidFill>
                  <a:srgbClr val="360000"/>
                </a:solidFill>
                <a:latin typeface="Century Schoolbook" panose="02040604050505020304" pitchFamily="18" charset="0"/>
              </a:rPr>
              <a:t> </a:t>
            </a: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«Праведник Иона», </a:t>
            </a:r>
          </a:p>
          <a:p>
            <a:pPr lvl="0"/>
            <a:endParaRPr lang="ru-RU" sz="2800" i="1" dirty="0">
              <a:solidFill>
                <a:srgbClr val="360000"/>
              </a:solidFill>
              <a:latin typeface="Century Schoolbook" panose="02040604050505020304" pitchFamily="18" charset="0"/>
            </a:endParaRP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«Даниил во львином рву». </a:t>
            </a:r>
          </a:p>
        </p:txBody>
      </p:sp>
    </p:spTree>
    <p:extLst>
      <p:ext uri="{BB962C8B-B14F-4D97-AF65-F5344CB8AC3E}">
        <p14:creationId xmlns:p14="http://schemas.microsoft.com/office/powerpoint/2010/main" val="21815592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52270" y="2333238"/>
            <a:ext cx="2701054" cy="3788229"/>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935183" y="270933"/>
            <a:ext cx="10864152" cy="1384995"/>
          </a:xfrm>
          <a:prstGeom prst="rect">
            <a:avLst/>
          </a:prstGeom>
          <a:noFill/>
        </p:spPr>
        <p:txBody>
          <a:bodyPr wrap="square" rtlCol="0">
            <a:spAutoFit/>
          </a:bodyPr>
          <a:lstStyle/>
          <a:p>
            <a:pPr lvl="0" algn="ctr"/>
            <a:r>
              <a:rPr lang="ru-RU" sz="2800" b="1" i="1" dirty="0">
                <a:solidFill>
                  <a:srgbClr val="360000"/>
                </a:solidFill>
                <a:latin typeface="Century Schoolbook" panose="02040604050505020304" pitchFamily="18" charset="0"/>
              </a:rPr>
              <a:t>«Солдатские сказки» - </a:t>
            </a:r>
            <a:r>
              <a:rPr lang="ru-RU" sz="2800" b="1" i="1" dirty="0" smtClean="0">
                <a:solidFill>
                  <a:srgbClr val="360000"/>
                </a:solidFill>
                <a:latin typeface="Century Schoolbook" panose="02040604050505020304" pitchFamily="18" charset="0"/>
              </a:rPr>
              <a:t>сокровищница </a:t>
            </a:r>
            <a:r>
              <a:rPr lang="ru-RU" sz="2800" b="1" i="1" dirty="0">
                <a:solidFill>
                  <a:srgbClr val="360000"/>
                </a:solidFill>
                <a:latin typeface="Century Schoolbook" panose="02040604050505020304" pitchFamily="18" charset="0"/>
              </a:rPr>
              <a:t>сочного, истинно народного русского языка</a:t>
            </a:r>
            <a:r>
              <a:rPr lang="ru-RU" sz="2800" b="1" i="1" dirty="0" smtClean="0">
                <a:solidFill>
                  <a:srgbClr val="360000"/>
                </a:solidFill>
                <a:latin typeface="Century Schoolbook" panose="02040604050505020304" pitchFamily="18" charset="0"/>
              </a:rPr>
              <a:t>. </a:t>
            </a:r>
          </a:p>
          <a:p>
            <a:pPr lvl="0" algn="ctr"/>
            <a:r>
              <a:rPr lang="ru-RU" sz="2800" b="1" i="1" dirty="0" smtClean="0">
                <a:solidFill>
                  <a:srgbClr val="360000"/>
                </a:solidFill>
                <a:latin typeface="Century Schoolbook" panose="02040604050505020304" pitchFamily="18" charset="0"/>
              </a:rPr>
              <a:t>Переосмысление </a:t>
            </a:r>
            <a:r>
              <a:rPr lang="ru-RU" sz="2800" b="1" i="1" dirty="0">
                <a:solidFill>
                  <a:srgbClr val="360000"/>
                </a:solidFill>
                <a:latin typeface="Century Schoolbook" panose="02040604050505020304" pitchFamily="18" charset="0"/>
              </a:rPr>
              <a:t>фольклорных </a:t>
            </a:r>
            <a:r>
              <a:rPr lang="ru-RU" sz="2800" b="1" i="1" dirty="0" smtClean="0">
                <a:solidFill>
                  <a:srgbClr val="360000"/>
                </a:solidFill>
                <a:latin typeface="Century Schoolbook" panose="02040604050505020304" pitchFamily="18" charset="0"/>
              </a:rPr>
              <a:t>традиций</a:t>
            </a:r>
            <a:endParaRPr lang="ru-RU" sz="2800" b="1" i="1" dirty="0">
              <a:solidFill>
                <a:srgbClr val="360000"/>
              </a:solidFill>
              <a:latin typeface="Century Schoolbook" panose="02040604050505020304" pitchFamily="18" charset="0"/>
            </a:endParaRPr>
          </a:p>
        </p:txBody>
      </p:sp>
      <p:sp>
        <p:nvSpPr>
          <p:cNvPr id="3" name="TextBox 2"/>
          <p:cNvSpPr txBox="1"/>
          <p:nvPr/>
        </p:nvSpPr>
        <p:spPr>
          <a:xfrm>
            <a:off x="801655" y="2007739"/>
            <a:ext cx="4343400" cy="4439229"/>
          </a:xfrm>
          <a:prstGeom prst="rect">
            <a:avLst/>
          </a:prstGeom>
          <a:noFill/>
        </p:spPr>
        <p:txBody>
          <a:bodyPr wrap="square" rtlCol="0">
            <a:spAutoFit/>
          </a:bodyPr>
          <a:lstStyle/>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Антигной</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Антошина беда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Армейский спотыкач</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Безгласное королевство</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Бестелесная команда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Кабы я был царем</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Кавказский черт</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Катись горошком</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Кому за махоркой идти</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Корнет-лунатик</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Королева - золотые </a:t>
            </a:r>
            <a:r>
              <a:rPr lang="ru-RU" sz="2400" i="1" dirty="0" smtClean="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пятки</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p:cNvSpPr txBox="1"/>
          <p:nvPr/>
        </p:nvSpPr>
        <p:spPr>
          <a:xfrm>
            <a:off x="5227320" y="1820412"/>
            <a:ext cx="4008120" cy="4813882"/>
          </a:xfrm>
          <a:prstGeom prst="rect">
            <a:avLst/>
          </a:prstGeom>
          <a:noFill/>
        </p:spPr>
        <p:txBody>
          <a:bodyPr wrap="square" rtlCol="0">
            <a:spAutoFit/>
          </a:bodyPr>
          <a:lstStyle/>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"Лебединая прохлада"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Мирная война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Муравьиная куча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Ослиный тормоз</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Правдивая колбаса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С колокольчиком</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Скоропостижный помещик</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Солдат и русалка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Сумбур-трава</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ru-RU" sz="2400" i="1" dirty="0">
                <a:solidFill>
                  <a:srgbClr val="360000"/>
                </a:solidFill>
                <a:latin typeface="Century Schoolbook" panose="02040604050505020304" pitchFamily="18" charset="0"/>
                <a:ea typeface="Times New Roman" panose="02020603050405020304" pitchFamily="18" charset="0"/>
                <a:cs typeface="Arial" panose="020B0604020202020204" pitchFamily="34" charset="0"/>
              </a:rPr>
              <a:t>Штабс-капитанская сласть</a:t>
            </a:r>
            <a:endParaRPr lang="ru-RU" sz="2400"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3963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1013909" y="4681226"/>
            <a:ext cx="11055677" cy="2123658"/>
          </a:xfrm>
          <a:prstGeom prst="rect">
            <a:avLst/>
          </a:prstGeom>
          <a:noFill/>
        </p:spPr>
        <p:txBody>
          <a:bodyPr wrap="square" rtlCol="0">
            <a:spAutoFit/>
          </a:bodyPr>
          <a:lstStyle/>
          <a:p>
            <a:r>
              <a:rPr lang="ru-RU" sz="2800" i="1" dirty="0" smtClean="0">
                <a:solidFill>
                  <a:srgbClr val="360000"/>
                </a:solidFill>
                <a:latin typeface="Century Schoolbook" panose="02040604050505020304" pitchFamily="18" charset="0"/>
              </a:rPr>
              <a:t>       </a:t>
            </a:r>
            <a:r>
              <a:rPr lang="ru-RU" sz="2600" i="1" dirty="0" smtClean="0">
                <a:solidFill>
                  <a:srgbClr val="360000"/>
                </a:solidFill>
                <a:latin typeface="Century Schoolbook" panose="02040604050505020304" pitchFamily="18" charset="0"/>
              </a:rPr>
              <a:t>Фокс </a:t>
            </a:r>
            <a:r>
              <a:rPr lang="ru-RU" sz="2600" i="1" dirty="0">
                <a:solidFill>
                  <a:srgbClr val="360000"/>
                </a:solidFill>
                <a:latin typeface="Century Schoolbook" panose="02040604050505020304" pitchFamily="18" charset="0"/>
              </a:rPr>
              <a:t>Микки, Кот Бэппо, а также другие герои Саши Чёрного подмигивают с книжных полок сегодняшним читателям и заставляют вспоминать замечательного писателя, который умел разговаривать с детьми </a:t>
            </a:r>
            <a:endParaRPr lang="ru-RU" sz="2600" i="1" dirty="0" smtClean="0">
              <a:solidFill>
                <a:srgbClr val="360000"/>
              </a:solidFill>
              <a:latin typeface="Century Schoolbook" panose="02040604050505020304" pitchFamily="18" charset="0"/>
            </a:endParaRPr>
          </a:p>
          <a:p>
            <a:pPr algn="just"/>
            <a:r>
              <a:rPr lang="ru-RU" sz="2600" i="1" dirty="0" smtClean="0">
                <a:solidFill>
                  <a:srgbClr val="360000"/>
                </a:solidFill>
                <a:latin typeface="Century Schoolbook" panose="02040604050505020304" pitchFamily="18" charset="0"/>
              </a:rPr>
              <a:t>на </a:t>
            </a:r>
            <a:r>
              <a:rPr lang="ru-RU" sz="2600" i="1" dirty="0">
                <a:solidFill>
                  <a:srgbClr val="360000"/>
                </a:solidFill>
                <a:latin typeface="Century Schoolbook" panose="02040604050505020304" pitchFamily="18" charset="0"/>
              </a:rPr>
              <a:t>особом </a:t>
            </a:r>
            <a:r>
              <a:rPr lang="ru-RU" sz="2600" i="1" dirty="0" smtClean="0">
                <a:solidFill>
                  <a:srgbClr val="360000"/>
                </a:solidFill>
                <a:latin typeface="Century Schoolbook" panose="02040604050505020304" pitchFamily="18" charset="0"/>
              </a:rPr>
              <a:t>языке.</a:t>
            </a:r>
            <a:endParaRPr lang="ru-RU" sz="2600" i="1" dirty="0">
              <a:solidFill>
                <a:srgbClr val="360000"/>
              </a:solidFill>
              <a:latin typeface="Century Schoolbook" panose="02040604050505020304" pitchFamily="18" charset="0"/>
            </a:endParaRPr>
          </a:p>
        </p:txBody>
      </p:sp>
      <p:pic>
        <p:nvPicPr>
          <p:cNvPr id="12" name="Рисунок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81975">
            <a:off x="1260226" y="1586103"/>
            <a:ext cx="2893221" cy="2893221"/>
          </a:xfrm>
          <a:prstGeom prst="rect">
            <a:avLst/>
          </a:prstGeom>
          <a:ln>
            <a:noFill/>
          </a:ln>
          <a:effectLst>
            <a:outerShdw blurRad="292100" dist="139700" dir="2700000" algn="tl" rotWithShape="0">
              <a:srgbClr val="333333">
                <a:alpha val="65000"/>
              </a:srgbClr>
            </a:outerShdw>
          </a:effectLst>
        </p:spPr>
      </p:pic>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93411">
            <a:off x="4242221" y="1514956"/>
            <a:ext cx="2410649" cy="2994048"/>
          </a:xfrm>
          <a:prstGeom prst="rect">
            <a:avLst/>
          </a:prstGeom>
          <a:ln>
            <a:noFill/>
          </a:ln>
          <a:effectLst>
            <a:outerShdw blurRad="292100" dist="139700" dir="2700000" algn="tl" rotWithShape="0">
              <a:srgbClr val="333333">
                <a:alpha val="65000"/>
              </a:srgbClr>
            </a:outerShdw>
          </a:effectLst>
        </p:spPr>
      </p:pic>
      <p:pic>
        <p:nvPicPr>
          <p:cNvPr id="14" name="Рисунок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1280278">
            <a:off x="6774586" y="1514956"/>
            <a:ext cx="2540087" cy="2952580"/>
          </a:xfrm>
          <a:prstGeom prst="rect">
            <a:avLst/>
          </a:prstGeom>
          <a:ln>
            <a:noFill/>
          </a:ln>
          <a:effectLst>
            <a:outerShdw blurRad="292100" dist="139700" dir="2700000" algn="tl" rotWithShape="0">
              <a:srgbClr val="333333">
                <a:alpha val="65000"/>
              </a:srgbClr>
            </a:outerShdw>
          </a:effectLst>
        </p:spPr>
      </p:pic>
      <p:pic>
        <p:nvPicPr>
          <p:cNvPr id="15" name="Рисунок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54768">
            <a:off x="9420836" y="1556424"/>
            <a:ext cx="2290421" cy="2952580"/>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1013909" y="288120"/>
            <a:ext cx="10697348"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Б</a:t>
            </a:r>
            <a:r>
              <a:rPr lang="ru-RU" sz="2800" b="1" i="1" dirty="0" smtClean="0">
                <a:solidFill>
                  <a:srgbClr val="360000"/>
                </a:solidFill>
                <a:latin typeface="Century Schoolbook" panose="02040604050505020304" pitchFamily="18" charset="0"/>
              </a:rPr>
              <a:t>ольшой поэт - сатирик</a:t>
            </a:r>
            <a:r>
              <a:rPr lang="ru-RU" sz="2800" b="1" i="1" dirty="0">
                <a:solidFill>
                  <a:srgbClr val="360000"/>
                </a:solidFill>
                <a:latin typeface="Century Schoolbook" panose="02040604050505020304" pitchFamily="18" charset="0"/>
              </a:rPr>
              <a:t>, </a:t>
            </a:r>
            <a:r>
              <a:rPr lang="ru-RU" sz="2800" b="1" i="1" dirty="0" smtClean="0">
                <a:solidFill>
                  <a:srgbClr val="360000"/>
                </a:solidFill>
                <a:latin typeface="Century Schoolbook" panose="02040604050505020304" pitchFamily="18" charset="0"/>
              </a:rPr>
              <a:t>поэт - лирик и</a:t>
            </a:r>
          </a:p>
          <a:p>
            <a:pPr algn="ctr"/>
            <a:r>
              <a:rPr lang="ru-RU" sz="2800" b="1" i="1" dirty="0" smtClean="0">
                <a:solidFill>
                  <a:srgbClr val="360000"/>
                </a:solidFill>
                <a:latin typeface="Century Schoolbook" panose="02040604050505020304" pitchFamily="18" charset="0"/>
              </a:rPr>
              <a:t> </a:t>
            </a:r>
            <a:r>
              <a:rPr lang="ru-RU" sz="2800" b="1" i="1" dirty="0">
                <a:solidFill>
                  <a:srgbClr val="360000"/>
                </a:solidFill>
                <a:latin typeface="Century Schoolbook" panose="02040604050505020304" pitchFamily="18" charset="0"/>
              </a:rPr>
              <a:t>большой ребенок</a:t>
            </a:r>
          </a:p>
        </p:txBody>
      </p:sp>
    </p:spTree>
    <p:extLst>
      <p:ext uri="{BB962C8B-B14F-4D97-AF65-F5344CB8AC3E}">
        <p14:creationId xmlns:p14="http://schemas.microsoft.com/office/powerpoint/2010/main" val="13724125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1336431" y="316258"/>
            <a:ext cx="10216662"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П</a:t>
            </a:r>
            <a:r>
              <a:rPr lang="ru-RU" sz="2800" b="1" i="1" dirty="0" smtClean="0">
                <a:solidFill>
                  <a:srgbClr val="360000"/>
                </a:solidFill>
                <a:latin typeface="Century Schoolbook" panose="02040604050505020304" pitchFamily="18" charset="0"/>
              </a:rPr>
              <a:t>очему </a:t>
            </a:r>
            <a:r>
              <a:rPr lang="ru-RU" sz="2800" b="1" i="1" dirty="0">
                <a:solidFill>
                  <a:srgbClr val="360000"/>
                </a:solidFill>
                <a:latin typeface="Century Schoolbook" panose="02040604050505020304" pitchFamily="18" charset="0"/>
              </a:rPr>
              <a:t>т</a:t>
            </a:r>
            <a:r>
              <a:rPr lang="ru-RU" sz="2800" b="1" i="1" dirty="0" smtClean="0">
                <a:solidFill>
                  <a:srgbClr val="360000"/>
                </a:solidFill>
                <a:latin typeface="Century Schoolbook" panose="02040604050505020304" pitchFamily="18" charset="0"/>
              </a:rPr>
              <a:t>ворчество </a:t>
            </a:r>
            <a:r>
              <a:rPr lang="ru-RU" sz="2800" b="1" i="1" dirty="0">
                <a:solidFill>
                  <a:srgbClr val="360000"/>
                </a:solidFill>
                <a:latin typeface="Century Schoolbook" panose="02040604050505020304" pitchFamily="18" charset="0"/>
              </a:rPr>
              <a:t>Саши </a:t>
            </a:r>
            <a:r>
              <a:rPr lang="ru-RU" sz="2800" b="1" i="1" dirty="0" smtClean="0">
                <a:solidFill>
                  <a:srgbClr val="360000"/>
                </a:solidFill>
                <a:latin typeface="Century Schoolbook" panose="02040604050505020304" pitchFamily="18" charset="0"/>
              </a:rPr>
              <a:t>Чёрного вызывает интерес и в наши дни?  </a:t>
            </a:r>
            <a:endParaRPr lang="ru-RU" sz="2800" b="1" i="1" dirty="0">
              <a:solidFill>
                <a:srgbClr val="360000"/>
              </a:solidFill>
              <a:latin typeface="Century Schoolbook" panose="02040604050505020304" pitchFamily="18" charset="0"/>
            </a:endParaRPr>
          </a:p>
        </p:txBody>
      </p:sp>
      <p:sp>
        <p:nvSpPr>
          <p:cNvPr id="4" name="TextBox 3"/>
          <p:cNvSpPr txBox="1"/>
          <p:nvPr/>
        </p:nvSpPr>
        <p:spPr>
          <a:xfrm>
            <a:off x="1019908" y="1270365"/>
            <a:ext cx="11172092" cy="1754326"/>
          </a:xfrm>
          <a:prstGeom prst="rect">
            <a:avLst/>
          </a:prstGeom>
          <a:noFill/>
        </p:spPr>
        <p:txBody>
          <a:bodyPr wrap="square" rtlCol="0">
            <a:spAutoFit/>
          </a:bodyPr>
          <a:lstStyle/>
          <a:p>
            <a:r>
              <a:rPr lang="ru-RU" sz="2700" i="1" dirty="0" smtClean="0">
                <a:latin typeface="Century Schoolbook" panose="02040604050505020304" pitchFamily="18" charset="0"/>
              </a:rPr>
              <a:t> </a:t>
            </a:r>
            <a:r>
              <a:rPr lang="ru-RU" sz="2700" i="1" dirty="0" smtClean="0">
                <a:solidFill>
                  <a:srgbClr val="360000"/>
                </a:solidFill>
                <a:latin typeface="Century Schoolbook" panose="02040604050505020304" pitchFamily="18" charset="0"/>
              </a:rPr>
              <a:t>      – </a:t>
            </a:r>
            <a:r>
              <a:rPr lang="ru-RU" sz="2700" i="1" dirty="0">
                <a:solidFill>
                  <a:srgbClr val="360000"/>
                </a:solidFill>
                <a:latin typeface="Century Schoolbook" panose="02040604050505020304" pitchFamily="18" charset="0"/>
              </a:rPr>
              <a:t>Да потому что это ни на что не похоже! Это стильно в хорошем смысле слова, что-то вроде Хармса, но изящнее. Это отточенное остроумие, а порой и мрачный гротеск, глумление, убийственная ирония и самоирония. </a:t>
            </a:r>
            <a:endParaRPr lang="ru-RU" sz="2700" i="1" dirty="0" smtClean="0">
              <a:solidFill>
                <a:srgbClr val="360000"/>
              </a:solidFill>
              <a:latin typeface="Century Schoolbook" panose="02040604050505020304" pitchFamily="18" charset="0"/>
            </a:endParaRPr>
          </a:p>
        </p:txBody>
      </p:sp>
      <p:sp>
        <p:nvSpPr>
          <p:cNvPr id="6" name="TextBox 5"/>
          <p:cNvSpPr txBox="1"/>
          <p:nvPr/>
        </p:nvSpPr>
        <p:spPr>
          <a:xfrm>
            <a:off x="1019908" y="3024691"/>
            <a:ext cx="7283434" cy="3739485"/>
          </a:xfrm>
          <a:prstGeom prst="rect">
            <a:avLst/>
          </a:prstGeom>
          <a:noFill/>
        </p:spPr>
        <p:txBody>
          <a:bodyPr wrap="square" rtlCol="0">
            <a:spAutoFit/>
          </a:bodyPr>
          <a:lstStyle/>
          <a:p>
            <a:r>
              <a:rPr lang="ru-RU" sz="2700" i="1" dirty="0" smtClean="0">
                <a:solidFill>
                  <a:srgbClr val="360000"/>
                </a:solidFill>
                <a:latin typeface="Century Schoolbook" panose="02040604050505020304" pitchFamily="18" charset="0"/>
              </a:rPr>
              <a:t>       И </a:t>
            </a:r>
            <a:r>
              <a:rPr lang="ru-RU" sz="2700" i="1" dirty="0">
                <a:solidFill>
                  <a:srgbClr val="360000"/>
                </a:solidFill>
                <a:latin typeface="Century Schoolbook" panose="02040604050505020304" pitchFamily="18" charset="0"/>
              </a:rPr>
              <a:t>в то же время это – любовь к миру, и «Дневник фокса Микки», уверена, перейдёт и в ХХII век. Знание самого имени Саши Чёрного – уже показатель интеллекта и вкуса. Слава Богу, я это имя знаю. </a:t>
            </a:r>
            <a:endParaRPr lang="ru-RU" sz="2700" i="1" dirty="0" smtClean="0">
              <a:solidFill>
                <a:srgbClr val="360000"/>
              </a:solidFill>
              <a:latin typeface="Century Schoolbook" panose="02040604050505020304" pitchFamily="18" charset="0"/>
            </a:endParaRPr>
          </a:p>
          <a:p>
            <a:endParaRPr lang="ru-RU" sz="2700" i="1" dirty="0">
              <a:latin typeface="Century Schoolbook" panose="02040604050505020304" pitchFamily="18" charset="0"/>
            </a:endParaRPr>
          </a:p>
          <a:p>
            <a:pPr algn="r"/>
            <a:r>
              <a:rPr lang="ru-RU" sz="2400" i="1" dirty="0" smtClean="0">
                <a:solidFill>
                  <a:srgbClr val="360000"/>
                </a:solidFill>
                <a:latin typeface="Century Schoolbook" panose="02040604050505020304" pitchFamily="18" charset="0"/>
              </a:rPr>
              <a:t>В. Д. </a:t>
            </a:r>
            <a:r>
              <a:rPr lang="ru-RU" sz="2400" i="1" dirty="0">
                <a:solidFill>
                  <a:srgbClr val="360000"/>
                </a:solidFill>
                <a:latin typeface="Century Schoolbook" panose="02040604050505020304" pitchFamily="18" charset="0"/>
              </a:rPr>
              <a:t>Миленко </a:t>
            </a:r>
            <a:r>
              <a:rPr lang="ru-RU" sz="2400" i="1" dirty="0" smtClean="0">
                <a:solidFill>
                  <a:srgbClr val="360000"/>
                </a:solidFill>
                <a:latin typeface="Century Schoolbook" panose="02040604050505020304" pitchFamily="18" charset="0"/>
              </a:rPr>
              <a:t>- автор «</a:t>
            </a:r>
            <a:r>
              <a:rPr lang="ru-RU" sz="2400" i="1" dirty="0">
                <a:solidFill>
                  <a:srgbClr val="360000"/>
                </a:solidFill>
                <a:latin typeface="Century Schoolbook" panose="02040604050505020304" pitchFamily="18" charset="0"/>
              </a:rPr>
              <a:t>ЖЗЛ»: </a:t>
            </a:r>
            <a:endParaRPr lang="ru-RU" sz="2400" i="1" dirty="0" smtClean="0">
              <a:solidFill>
                <a:srgbClr val="360000"/>
              </a:solidFill>
              <a:latin typeface="Century Schoolbook" panose="02040604050505020304" pitchFamily="18" charset="0"/>
            </a:endParaRPr>
          </a:p>
          <a:p>
            <a:pPr algn="r"/>
            <a:r>
              <a:rPr lang="ru-RU" sz="2400" i="1" dirty="0" smtClean="0">
                <a:solidFill>
                  <a:srgbClr val="360000"/>
                </a:solidFill>
                <a:latin typeface="Century Schoolbook" panose="02040604050505020304" pitchFamily="18" charset="0"/>
              </a:rPr>
              <a:t>«</a:t>
            </a:r>
            <a:r>
              <a:rPr lang="ru-RU" sz="2400" i="1" dirty="0">
                <a:solidFill>
                  <a:srgbClr val="360000"/>
                </a:solidFill>
                <a:latin typeface="Century Schoolbook" panose="02040604050505020304" pitchFamily="18" charset="0"/>
              </a:rPr>
              <a:t>Саша Чёрный: </a:t>
            </a:r>
            <a:r>
              <a:rPr lang="ru-RU" sz="2400" i="1" dirty="0" smtClean="0">
                <a:solidFill>
                  <a:srgbClr val="360000"/>
                </a:solidFill>
                <a:latin typeface="Century Schoolbook" panose="02040604050505020304" pitchFamily="18" charset="0"/>
              </a:rPr>
              <a:t>Печальный </a:t>
            </a:r>
            <a:r>
              <a:rPr lang="ru-RU" sz="2400" i="1" dirty="0">
                <a:solidFill>
                  <a:srgbClr val="360000"/>
                </a:solidFill>
                <a:latin typeface="Century Schoolbook" panose="02040604050505020304" pitchFamily="18" charset="0"/>
              </a:rPr>
              <a:t>рыцарь смеха»  </a:t>
            </a: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33854" y="2893256"/>
            <a:ext cx="1971675" cy="2590800"/>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97636" y="3776580"/>
            <a:ext cx="1871400" cy="28071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00229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0812" y="2702210"/>
            <a:ext cx="2332848" cy="3453657"/>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184437" y="2507048"/>
            <a:ext cx="8243846" cy="3648819"/>
          </a:xfrm>
          <a:prstGeom prst="rect">
            <a:avLst/>
          </a:prstGeom>
          <a:noFill/>
        </p:spPr>
        <p:txBody>
          <a:bodyPr wrap="square" rtlCol="0">
            <a:spAutoFit/>
          </a:bodyPr>
          <a:lstStyle/>
          <a:p>
            <a:pPr algn="r">
              <a:lnSpc>
                <a:spcPct val="107000"/>
              </a:lnSpc>
              <a:spcAft>
                <a:spcPts val="0"/>
              </a:spcAft>
            </a:pPr>
            <a:r>
              <a:rPr lang="ru-RU" sz="2800" i="1" dirty="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Я волдырь на сиденье прекрасной российской словесности,</a:t>
            </a:r>
            <a:endParaRPr lang="ru-RU" sz="2800" i="1"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ru-RU" sz="2800" i="1" dirty="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Разрази меня гром на четыреста восемь частей!</a:t>
            </a:r>
            <a:endParaRPr lang="ru-RU" sz="2800" i="1"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ru-RU" sz="2800" i="1" dirty="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Оголюсь и добьюсь скандалёзно-всемирной известности.</a:t>
            </a:r>
            <a:endParaRPr lang="ru-RU" sz="2800" i="1" dirty="0">
              <a:solidFill>
                <a:srgbClr val="360000"/>
              </a:solidFill>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Aft>
                <a:spcPts val="0"/>
              </a:spcAft>
            </a:pPr>
            <a:r>
              <a:rPr lang="ru-RU" sz="2800" i="1" dirty="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И усядусь, как нищий слепец, на распутье путей</a:t>
            </a:r>
            <a:r>
              <a:rPr lang="ru-RU" sz="2800" i="1" dirty="0" smtClean="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a:t>
            </a:r>
          </a:p>
          <a:p>
            <a:pPr algn="r">
              <a:lnSpc>
                <a:spcPct val="107000"/>
              </a:lnSpc>
              <a:spcAft>
                <a:spcPts val="0"/>
              </a:spcAft>
            </a:pPr>
            <a:endParaRPr lang="ru-RU" sz="2400" i="1" dirty="0" smtClean="0">
              <a:solidFill>
                <a:srgbClr val="360000"/>
              </a:solidFill>
              <a:latin typeface="Century Schoolbook" panose="02040604050505020304" pitchFamily="18" charset="0"/>
              <a:ea typeface="Calibri" panose="020F0502020204030204" pitchFamily="34" charset="0"/>
              <a:cs typeface="Times New Roman" panose="02020603050405020304" pitchFamily="18" charset="0"/>
            </a:endParaRPr>
          </a:p>
          <a:p>
            <a:pPr algn="r">
              <a:lnSpc>
                <a:spcPct val="107000"/>
              </a:lnSpc>
              <a:spcAft>
                <a:spcPts val="0"/>
              </a:spcAft>
            </a:pPr>
            <a:r>
              <a:rPr lang="ru-RU" sz="2400" i="1" dirty="0" smtClean="0">
                <a:solidFill>
                  <a:srgbClr val="360000"/>
                </a:solidFill>
                <a:latin typeface="Century Schoolbook" panose="02040604050505020304" pitchFamily="18" charset="0"/>
                <a:ea typeface="Calibri" panose="020F0502020204030204" pitchFamily="34" charset="0"/>
                <a:cs typeface="Times New Roman" panose="02020603050405020304" pitchFamily="18" charset="0"/>
              </a:rPr>
              <a:t>Саша </a:t>
            </a:r>
            <a:r>
              <a:rPr lang="ru-RU" sz="2400" i="1" dirty="0">
                <a:solidFill>
                  <a:srgbClr val="360000"/>
                </a:solidFill>
                <a:latin typeface="Century Schoolbook" panose="02040604050505020304" pitchFamily="18" charset="0"/>
                <a:ea typeface="Calibri" panose="020F0502020204030204" pitchFamily="34" charset="0"/>
                <a:cs typeface="Times New Roman" panose="02020603050405020304" pitchFamily="18" charset="0"/>
              </a:rPr>
              <a:t>Черный </a:t>
            </a:r>
            <a:endParaRPr lang="ru-RU" sz="2400" i="1" dirty="0">
              <a:solidFill>
                <a:srgbClr val="360000"/>
              </a:solidFill>
              <a:effectLst/>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1184437" y="268372"/>
            <a:ext cx="10636396" cy="1936428"/>
          </a:xfrm>
          <a:prstGeom prst="rect">
            <a:avLst/>
          </a:prstGeom>
          <a:noFill/>
        </p:spPr>
        <p:txBody>
          <a:bodyPr wrap="square" rtlCol="0">
            <a:spAutoFit/>
          </a:bodyPr>
          <a:lstStyle/>
          <a:p>
            <a:pPr algn="ctr">
              <a:lnSpc>
                <a:spcPct val="107000"/>
              </a:lnSpc>
              <a:spcAft>
                <a:spcPts val="800"/>
              </a:spcAft>
            </a:pPr>
            <a:r>
              <a:rPr lang="ru-RU" sz="2800" b="1" i="1" dirty="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Творчество Саши Чёрного оказывается актуальным сейчас. Оно востребовано как нынешней литературой и общественной мыслью, так и маленькими читателями, узнающими в лирическом герое самих </a:t>
            </a:r>
            <a:r>
              <a:rPr lang="ru-RU" sz="2800" b="1" i="1" dirty="0" smtClean="0">
                <a:solidFill>
                  <a:srgbClr val="360000"/>
                </a:solidFill>
                <a:latin typeface="Times New Roman" panose="02020603050405020304" pitchFamily="18" charset="0"/>
                <a:ea typeface="Times New Roman" panose="02020603050405020304" pitchFamily="18" charset="0"/>
                <a:cs typeface="Times New Roman" panose="02020603050405020304" pitchFamily="18" charset="0"/>
              </a:rPr>
              <a:t>себя</a:t>
            </a:r>
            <a:endParaRPr lang="ru-RU" sz="2800" b="1" i="1" dirty="0">
              <a:solidFill>
                <a:srgbClr val="36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529412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95422" y="1172986"/>
            <a:ext cx="11633342" cy="3046988"/>
          </a:xfrm>
          <a:prstGeom prst="rect">
            <a:avLst/>
          </a:prstGeom>
          <a:noFill/>
        </p:spPr>
        <p:txBody>
          <a:bodyPr wrap="square" rtlCol="0">
            <a:spAutoFit/>
          </a:bodyPr>
          <a:lstStyle/>
          <a:p>
            <a:pPr marL="457200" indent="-457200">
              <a:buFont typeface="Century Schoolbook" panose="02040604050505020304" pitchFamily="18" charset="0"/>
              <a:buChar char="―"/>
            </a:pPr>
            <a:r>
              <a:rPr lang="ru-RU" sz="2400" i="1" dirty="0" smtClean="0">
                <a:solidFill>
                  <a:srgbClr val="360000"/>
                </a:solidFill>
                <a:latin typeface="Century Schoolbook" panose="02040604050505020304" pitchFamily="18" charset="0"/>
              </a:rPr>
              <a:t>Как </a:t>
            </a:r>
            <a:r>
              <a:rPr lang="ru-RU" sz="2400" i="1" dirty="0">
                <a:solidFill>
                  <a:srgbClr val="360000"/>
                </a:solidFill>
                <a:latin typeface="Century Schoolbook" panose="02040604050505020304" pitchFamily="18" charset="0"/>
              </a:rPr>
              <a:t>Саша </a:t>
            </a:r>
            <a:r>
              <a:rPr lang="ru-RU" sz="2400" i="1" dirty="0" smtClean="0">
                <a:solidFill>
                  <a:srgbClr val="360000"/>
                </a:solidFill>
                <a:latin typeface="Century Schoolbook" panose="02040604050505020304" pitchFamily="18" charset="0"/>
              </a:rPr>
              <a:t>Чёрный </a:t>
            </a:r>
            <a:r>
              <a:rPr lang="ru-RU" sz="2400" i="1" dirty="0">
                <a:solidFill>
                  <a:srgbClr val="360000"/>
                </a:solidFill>
                <a:latin typeface="Century Schoolbook" panose="02040604050505020304" pitchFamily="18" charset="0"/>
              </a:rPr>
              <a:t>сумел выбраться из нищеты, став одним из самых значимых писателей своего времени, и почему именно помощь другим не уберегла его от </a:t>
            </a:r>
            <a:r>
              <a:rPr lang="ru-RU" sz="2400" i="1" dirty="0" smtClean="0">
                <a:solidFill>
                  <a:srgbClr val="360000"/>
                </a:solidFill>
                <a:latin typeface="Century Schoolbook" panose="02040604050505020304" pitchFamily="18" charset="0"/>
              </a:rPr>
              <a:t>смерти? </a:t>
            </a:r>
          </a:p>
          <a:p>
            <a:pPr marL="457200" indent="-457200">
              <a:buFont typeface="Century Schoolbook" panose="02040604050505020304" pitchFamily="18" charset="0"/>
              <a:buChar char="―"/>
            </a:pPr>
            <a:endParaRPr lang="ru-RU" sz="2400" i="1" dirty="0" smtClean="0">
              <a:solidFill>
                <a:srgbClr val="360000"/>
              </a:solidFill>
              <a:latin typeface="Century Schoolbook" panose="02040604050505020304" pitchFamily="18" charset="0"/>
            </a:endParaRPr>
          </a:p>
          <a:p>
            <a:pPr marL="457200" indent="-457200">
              <a:buFont typeface="Century Schoolbook" panose="02040604050505020304" pitchFamily="18" charset="0"/>
              <a:buChar char="―"/>
            </a:pPr>
            <a:r>
              <a:rPr lang="ru-RU" sz="2400" i="1" dirty="0">
                <a:solidFill>
                  <a:srgbClr val="360000"/>
                </a:solidFill>
                <a:latin typeface="Century Schoolbook" panose="02040604050505020304" pitchFamily="18" charset="0"/>
                <a:ea typeface="PMingLiU-ExtB" panose="02020500000000000000" pitchFamily="18" charset="-120"/>
              </a:rPr>
              <a:t>Как вы думаете, прав ли К. Чуковский, говоря, что  «Чеканить образы Саша Черный умел превосходно. Вся его ставка была на колоритный, динамический образ, властно подчиненный лиризму». </a:t>
            </a:r>
          </a:p>
          <a:p>
            <a:pPr marL="457200" indent="-457200">
              <a:buFont typeface="Century Schoolbook" panose="02040604050505020304" pitchFamily="18" charset="0"/>
              <a:buChar char="―"/>
            </a:pPr>
            <a:endParaRPr lang="ru-RU" sz="2400" i="1" dirty="0" smtClean="0">
              <a:solidFill>
                <a:srgbClr val="360000"/>
              </a:solidFill>
              <a:latin typeface="Century Schoolbook" panose="02040604050505020304" pitchFamily="18" charset="0"/>
            </a:endParaRPr>
          </a:p>
        </p:txBody>
      </p:sp>
      <p:sp>
        <p:nvSpPr>
          <p:cNvPr id="5" name="Прямоугольник с одним вырезанным углом 4"/>
          <p:cNvSpPr/>
          <p:nvPr/>
        </p:nvSpPr>
        <p:spPr>
          <a:xfrm>
            <a:off x="545869" y="288168"/>
            <a:ext cx="9809018" cy="761999"/>
          </a:xfrm>
          <a:prstGeom prst="snip1Rect">
            <a:avLst/>
          </a:prstGeom>
          <a:noFill/>
          <a:ln w="88900">
            <a:solidFill>
              <a:srgbClr val="FFB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endParaRPr lang="ru-RU" sz="2800" b="1" i="1" dirty="0">
              <a:solidFill>
                <a:srgbClr val="260000"/>
              </a:solidFill>
              <a:latin typeface="Century Schoolbook" panose="02040604050505020304" pitchFamily="18" charset="0"/>
            </a:endParaRPr>
          </a:p>
        </p:txBody>
      </p:sp>
      <p:sp>
        <p:nvSpPr>
          <p:cNvPr id="7" name="TextBox 6"/>
          <p:cNvSpPr txBox="1"/>
          <p:nvPr/>
        </p:nvSpPr>
        <p:spPr>
          <a:xfrm>
            <a:off x="767541" y="410987"/>
            <a:ext cx="9365674" cy="516360"/>
          </a:xfrm>
          <a:prstGeom prst="rect">
            <a:avLst/>
          </a:prstGeom>
          <a:noFill/>
        </p:spPr>
        <p:txBody>
          <a:bodyPr wrap="square" rtlCol="0">
            <a:spAutoFit/>
          </a:bodyPr>
          <a:lstStyle/>
          <a:p>
            <a:pPr>
              <a:lnSpc>
                <a:spcPct val="107000"/>
              </a:lnSpc>
              <a:spcAft>
                <a:spcPts val="800"/>
              </a:spcAft>
            </a:pPr>
            <a:r>
              <a:rPr lang="ru-RU" sz="2800" b="1" i="1" dirty="0">
                <a:solidFill>
                  <a:srgbClr val="360000"/>
                </a:solidFill>
                <a:latin typeface="Century Schoolbook" panose="02040604050505020304" pitchFamily="18" charset="0"/>
                <a:ea typeface="Times New Roman" panose="02020603050405020304" pitchFamily="18" charset="0"/>
                <a:cs typeface="Times New Roman" panose="02020603050405020304" pitchFamily="18" charset="0"/>
              </a:rPr>
              <a:t>Вопросы для самоконтроля по теме:</a:t>
            </a:r>
            <a:endParaRPr lang="ru-RU" sz="2800" i="1" dirty="0">
              <a:solidFill>
                <a:srgbClr val="360000"/>
              </a:solidFill>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2" name="TextBox 1"/>
          <p:cNvSpPr txBox="1"/>
          <p:nvPr/>
        </p:nvSpPr>
        <p:spPr>
          <a:xfrm>
            <a:off x="295422" y="3749747"/>
            <a:ext cx="9541750" cy="1569660"/>
          </a:xfrm>
          <a:prstGeom prst="rect">
            <a:avLst/>
          </a:prstGeom>
          <a:noFill/>
        </p:spPr>
        <p:txBody>
          <a:bodyPr wrap="square" rtlCol="0">
            <a:spAutoFit/>
          </a:bodyPr>
          <a:lstStyle/>
          <a:p>
            <a:endParaRPr lang="ru-RU" sz="2400" i="1" dirty="0" smtClean="0">
              <a:solidFill>
                <a:srgbClr val="360000"/>
              </a:solidFill>
              <a:latin typeface="Century Schoolbook" panose="02040604050505020304" pitchFamily="18" charset="0"/>
              <a:ea typeface="PMingLiU-ExtB" panose="02020500000000000000" pitchFamily="18" charset="-120"/>
            </a:endParaRPr>
          </a:p>
          <a:p>
            <a:pPr marL="342900" indent="-342900">
              <a:buFont typeface="Century Schoolbook" panose="02040604050505020304" pitchFamily="18" charset="0"/>
              <a:buChar char="—"/>
            </a:pPr>
            <a:r>
              <a:rPr lang="ru-RU" sz="2400" i="1" dirty="0" smtClean="0">
                <a:solidFill>
                  <a:srgbClr val="360000"/>
                </a:solidFill>
                <a:latin typeface="Century Schoolbook" panose="02040604050505020304" pitchFamily="18" charset="0"/>
                <a:ea typeface="PMingLiU-ExtB" panose="02020500000000000000" pitchFamily="18" charset="-120"/>
              </a:rPr>
              <a:t> Какие </a:t>
            </a:r>
            <a:r>
              <a:rPr lang="ru-RU" sz="2400" i="1" dirty="0">
                <a:solidFill>
                  <a:srgbClr val="360000"/>
                </a:solidFill>
                <a:latin typeface="Century Schoolbook" panose="02040604050505020304" pitchFamily="18" charset="0"/>
                <a:ea typeface="PMingLiU-ExtB" panose="02020500000000000000" pitchFamily="18" charset="-120"/>
              </a:rPr>
              <a:t>стихотворения </a:t>
            </a:r>
            <a:r>
              <a:rPr lang="ru-RU" sz="2400" i="1" dirty="0" smtClean="0">
                <a:solidFill>
                  <a:srgbClr val="360000"/>
                </a:solidFill>
                <a:latin typeface="Century Schoolbook" panose="02040604050505020304" pitchFamily="18" charset="0"/>
                <a:ea typeface="PMingLiU-ExtB" panose="02020500000000000000" pitchFamily="18" charset="-120"/>
              </a:rPr>
              <a:t>Саши Чёрного </a:t>
            </a:r>
            <a:r>
              <a:rPr lang="ru-RU" sz="2400" i="1" dirty="0">
                <a:solidFill>
                  <a:srgbClr val="360000"/>
                </a:solidFill>
                <a:latin typeface="Century Schoolbook" panose="02040604050505020304" pitchFamily="18" charset="0"/>
                <a:ea typeface="PMingLiU-ExtB" panose="02020500000000000000" pitchFamily="18" charset="-120"/>
              </a:rPr>
              <a:t>, вошедшие в круг детского чтения </a:t>
            </a:r>
            <a:r>
              <a:rPr lang="ru-RU" sz="2400" i="1" dirty="0" smtClean="0">
                <a:solidFill>
                  <a:srgbClr val="360000"/>
                </a:solidFill>
                <a:latin typeface="Century Schoolbook" panose="02040604050505020304" pitchFamily="18" charset="0"/>
                <a:ea typeface="PMingLiU-ExtB" panose="02020500000000000000" pitchFamily="18" charset="-120"/>
              </a:rPr>
              <a:t>вам</a:t>
            </a:r>
            <a:r>
              <a:rPr lang="ru-RU" sz="2400" i="1" dirty="0">
                <a:solidFill>
                  <a:srgbClr val="360000"/>
                </a:solidFill>
                <a:latin typeface="Century Schoolbook" panose="02040604050505020304" pitchFamily="18" charset="0"/>
                <a:ea typeface="PMingLiU-ExtB" panose="02020500000000000000" pitchFamily="18" charset="-120"/>
              </a:rPr>
              <a:t>, представляются наиболее значительными и интересными? Почему?</a:t>
            </a:r>
          </a:p>
        </p:txBody>
      </p:sp>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2891" y="3897577"/>
            <a:ext cx="1720154" cy="251919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562889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с одним вырезанным углом 18"/>
          <p:cNvSpPr/>
          <p:nvPr/>
        </p:nvSpPr>
        <p:spPr>
          <a:xfrm>
            <a:off x="374073" y="429491"/>
            <a:ext cx="9809018" cy="761999"/>
          </a:xfrm>
          <a:prstGeom prst="snip1Rect">
            <a:avLst/>
          </a:prstGeom>
          <a:solidFill>
            <a:schemeClr val="bg1"/>
          </a:solidFill>
          <a:ln w="88900">
            <a:solidFill>
              <a:srgbClr val="FFB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400" b="1" i="1" dirty="0" smtClean="0">
                <a:solidFill>
                  <a:srgbClr val="162430"/>
                </a:solidFill>
                <a:latin typeface="Century Schoolbook" panose="02040604050505020304" pitchFamily="18" charset="0"/>
              </a:rPr>
              <a:t>       </a:t>
            </a:r>
            <a:r>
              <a:rPr lang="ru-RU" sz="2800" b="1" i="1" dirty="0" smtClean="0">
                <a:solidFill>
                  <a:srgbClr val="260000"/>
                </a:solidFill>
                <a:latin typeface="Century Schoolbook" panose="02040604050505020304" pitchFamily="18" charset="0"/>
              </a:rPr>
              <a:t>Содержание</a:t>
            </a:r>
            <a:endParaRPr lang="ru-RU" sz="2800" b="1" i="1" dirty="0">
              <a:solidFill>
                <a:srgbClr val="260000"/>
              </a:solidFill>
              <a:latin typeface="Century Schoolbook" panose="02040604050505020304" pitchFamily="18" charset="0"/>
            </a:endParaRPr>
          </a:p>
        </p:txBody>
      </p:sp>
      <p:pic>
        <p:nvPicPr>
          <p:cNvPr id="21" name="Рисунок 20"/>
          <p:cNvPicPr>
            <a:picLocks noChangeAspect="1"/>
          </p:cNvPicPr>
          <p:nvPr/>
        </p:nvPicPr>
        <p:blipFill>
          <a:blip r:embed="rId3"/>
          <a:stretch>
            <a:fillRect/>
          </a:stretch>
        </p:blipFill>
        <p:spPr>
          <a:xfrm>
            <a:off x="9903147" y="5699170"/>
            <a:ext cx="1889924" cy="835224"/>
          </a:xfrm>
          <a:prstGeom prst="rect">
            <a:avLst/>
          </a:prstGeom>
        </p:spPr>
      </p:pic>
      <p:sp>
        <p:nvSpPr>
          <p:cNvPr id="4" name="TextBox 3"/>
          <p:cNvSpPr txBox="1"/>
          <p:nvPr/>
        </p:nvSpPr>
        <p:spPr>
          <a:xfrm>
            <a:off x="374072" y="1568119"/>
            <a:ext cx="11418999" cy="3970318"/>
          </a:xfrm>
          <a:prstGeom prst="rect">
            <a:avLst/>
          </a:prstGeom>
          <a:noFill/>
        </p:spPr>
        <p:txBody>
          <a:bodyPr wrap="square" rtlCol="0">
            <a:spAutoFit/>
          </a:bodyPr>
          <a:lstStyle/>
          <a:p>
            <a:pPr marL="457200" lvl="0" indent="-457200">
              <a:buFont typeface="Arial" panose="020B0604020202020204" pitchFamily="34" charset="0"/>
              <a:buChar char="•"/>
            </a:pPr>
            <a:r>
              <a:rPr lang="ru-RU" sz="2800" i="1" dirty="0" smtClean="0">
                <a:solidFill>
                  <a:srgbClr val="360000"/>
                </a:solidFill>
                <a:latin typeface="Century Schoolbook" panose="02040604050505020304" pitchFamily="18" charset="0"/>
              </a:rPr>
              <a:t>Жизнь </a:t>
            </a:r>
            <a:r>
              <a:rPr lang="ru-RU" sz="2800" i="1" dirty="0">
                <a:solidFill>
                  <a:srgbClr val="360000"/>
                </a:solidFill>
                <a:latin typeface="Century Schoolbook" panose="02040604050505020304" pitchFamily="18" charset="0"/>
              </a:rPr>
              <a:t>и творчество Саши </a:t>
            </a:r>
            <a:r>
              <a:rPr lang="ru-RU" sz="2800" i="1" dirty="0" smtClean="0">
                <a:solidFill>
                  <a:srgbClr val="360000"/>
                </a:solidFill>
                <a:latin typeface="Century Schoolbook" panose="02040604050505020304" pitchFamily="18" charset="0"/>
              </a:rPr>
              <a:t>Черного.</a:t>
            </a:r>
          </a:p>
          <a:p>
            <a:pPr marL="457200" lvl="0" indent="-457200">
              <a:buFont typeface="Arial" panose="020B0604020202020204" pitchFamily="34" charset="0"/>
              <a:buChar char="•"/>
            </a:pPr>
            <a:r>
              <a:rPr lang="ru-RU" sz="2800" i="1" dirty="0" smtClean="0">
                <a:solidFill>
                  <a:srgbClr val="360000"/>
                </a:solidFill>
                <a:latin typeface="Century Schoolbook" panose="02040604050505020304" pitchFamily="18" charset="0"/>
              </a:rPr>
              <a:t>Творчество </a:t>
            </a:r>
            <a:r>
              <a:rPr lang="ru-RU" sz="2800" i="1" dirty="0">
                <a:solidFill>
                  <a:srgbClr val="360000"/>
                </a:solidFill>
                <a:latin typeface="Century Schoolbook" panose="02040604050505020304" pitchFamily="18" charset="0"/>
              </a:rPr>
              <a:t>Саши Черного для </a:t>
            </a:r>
            <a:r>
              <a:rPr lang="ru-RU" sz="2800" i="1" dirty="0" smtClean="0">
                <a:solidFill>
                  <a:srgbClr val="360000"/>
                </a:solidFill>
                <a:latin typeface="Century Schoolbook" panose="02040604050505020304" pitchFamily="18" charset="0"/>
              </a:rPr>
              <a:t>детей.</a:t>
            </a: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Характер лирического в </a:t>
            </a:r>
            <a:r>
              <a:rPr lang="ru-RU" sz="2800" i="1" dirty="0" smtClean="0">
                <a:solidFill>
                  <a:srgbClr val="360000"/>
                </a:solidFill>
                <a:latin typeface="Century Schoolbook" panose="02040604050505020304" pitchFamily="18" charset="0"/>
              </a:rPr>
              <a:t>поэзии С. </a:t>
            </a:r>
            <a:r>
              <a:rPr lang="ru-RU" sz="2800" i="1" dirty="0">
                <a:solidFill>
                  <a:srgbClr val="360000"/>
                </a:solidFill>
                <a:latin typeface="Century Schoolbook" panose="02040604050505020304" pitchFamily="18" charset="0"/>
              </a:rPr>
              <a:t>Черного, </a:t>
            </a:r>
            <a:r>
              <a:rPr lang="ru-RU" sz="2800" i="1" dirty="0" smtClean="0">
                <a:solidFill>
                  <a:srgbClr val="360000"/>
                </a:solidFill>
                <a:latin typeface="Century Schoolbook" panose="02040604050505020304" pitchFamily="18" charset="0"/>
              </a:rPr>
              <a:t>обращенной </a:t>
            </a:r>
            <a:r>
              <a:rPr lang="ru-RU" sz="2800" i="1" dirty="0">
                <a:solidFill>
                  <a:srgbClr val="360000"/>
                </a:solidFill>
                <a:latin typeface="Century Schoolbook" panose="02040604050505020304" pitchFamily="18" charset="0"/>
              </a:rPr>
              <a:t>к </a:t>
            </a:r>
            <a:r>
              <a:rPr lang="ru-RU" sz="2800" i="1" dirty="0" smtClean="0">
                <a:solidFill>
                  <a:srgbClr val="360000"/>
                </a:solidFill>
                <a:latin typeface="Century Schoolbook" panose="02040604050505020304" pitchFamily="18" charset="0"/>
              </a:rPr>
              <a:t>детям.</a:t>
            </a: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 Библейские мотивы в творчестве Саши </a:t>
            </a:r>
            <a:r>
              <a:rPr lang="ru-RU" sz="2800" i="1" dirty="0" smtClean="0">
                <a:solidFill>
                  <a:srgbClr val="360000"/>
                </a:solidFill>
                <a:latin typeface="Century Schoolbook" panose="02040604050505020304" pitchFamily="18" charset="0"/>
              </a:rPr>
              <a:t>Черного.</a:t>
            </a:r>
          </a:p>
          <a:p>
            <a:pPr marL="457200" lvl="0" indent="-457200">
              <a:buFont typeface="Arial" panose="020B0604020202020204" pitchFamily="34" charset="0"/>
              <a:buChar char="•"/>
            </a:pPr>
            <a:r>
              <a:rPr lang="ru-RU" sz="2800" i="1" dirty="0">
                <a:solidFill>
                  <a:srgbClr val="360000"/>
                </a:solidFill>
                <a:latin typeface="Century Schoolbook" panose="02040604050505020304" pitchFamily="18" charset="0"/>
              </a:rPr>
              <a:t>«Солдатские сказки» </a:t>
            </a:r>
            <a:r>
              <a:rPr lang="ru-RU" sz="2800" i="1" dirty="0" smtClean="0">
                <a:solidFill>
                  <a:srgbClr val="360000"/>
                </a:solidFill>
                <a:latin typeface="Century Schoolbook" panose="02040604050505020304" pitchFamily="18" charset="0"/>
              </a:rPr>
              <a:t>С. </a:t>
            </a:r>
            <a:r>
              <a:rPr lang="ru-RU" sz="2800" i="1" dirty="0">
                <a:solidFill>
                  <a:srgbClr val="360000"/>
                </a:solidFill>
                <a:latin typeface="Century Schoolbook" panose="02040604050505020304" pitchFamily="18" charset="0"/>
              </a:rPr>
              <a:t>Черного. Переосмысление фольклорных </a:t>
            </a:r>
            <a:r>
              <a:rPr lang="ru-RU" sz="2800" i="1" dirty="0" smtClean="0">
                <a:solidFill>
                  <a:srgbClr val="360000"/>
                </a:solidFill>
                <a:latin typeface="Century Schoolbook" panose="02040604050505020304" pitchFamily="18" charset="0"/>
              </a:rPr>
              <a:t>традиций.</a:t>
            </a:r>
          </a:p>
          <a:p>
            <a:pPr marL="457200" lvl="0" indent="-457200">
              <a:buFont typeface="Arial" panose="020B0604020202020204" pitchFamily="34" charset="0"/>
              <a:buChar char="•"/>
            </a:pPr>
            <a:r>
              <a:rPr lang="ru-RU" sz="2800" i="1" dirty="0" smtClean="0">
                <a:solidFill>
                  <a:srgbClr val="360000"/>
                </a:solidFill>
                <a:latin typeface="Century Schoolbook" panose="02040604050505020304" pitchFamily="18" charset="0"/>
              </a:rPr>
              <a:t>Заключение.</a:t>
            </a:r>
          </a:p>
          <a:p>
            <a:pPr lvl="0"/>
            <a:endParaRPr lang="ru-RU" sz="2800" i="1" dirty="0" smtClean="0">
              <a:latin typeface="Century Schoolbook" panose="02040604050505020304" pitchFamily="18" charset="0"/>
            </a:endParaRPr>
          </a:p>
        </p:txBody>
      </p:sp>
    </p:spTree>
    <p:extLst>
      <p:ext uri="{BB962C8B-B14F-4D97-AF65-F5344CB8AC3E}">
        <p14:creationId xmlns:p14="http://schemas.microsoft.com/office/powerpoint/2010/main" val="20916113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с одним вырезанным углом 8"/>
          <p:cNvSpPr/>
          <p:nvPr/>
        </p:nvSpPr>
        <p:spPr>
          <a:xfrm>
            <a:off x="415636" y="469428"/>
            <a:ext cx="9809018" cy="761999"/>
          </a:xfrm>
          <a:prstGeom prst="snip1Rect">
            <a:avLst/>
          </a:prstGeom>
          <a:solidFill>
            <a:schemeClr val="bg1"/>
          </a:solidFill>
          <a:ln w="88900">
            <a:solidFill>
              <a:srgbClr val="FFB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Домашнее задание</a:t>
            </a:r>
            <a:endParaRPr lang="ru-RU" sz="2800" b="1" i="1" dirty="0">
              <a:solidFill>
                <a:srgbClr val="260000"/>
              </a:solidFill>
              <a:latin typeface="Century Schoolbook" panose="02040604050505020304" pitchFamily="18" charset="0"/>
            </a:endParaRPr>
          </a:p>
        </p:txBody>
      </p:sp>
      <p:sp>
        <p:nvSpPr>
          <p:cNvPr id="5" name="TextBox 4"/>
          <p:cNvSpPr txBox="1"/>
          <p:nvPr/>
        </p:nvSpPr>
        <p:spPr>
          <a:xfrm>
            <a:off x="213362" y="1340285"/>
            <a:ext cx="11613878" cy="1323439"/>
          </a:xfrm>
          <a:prstGeom prst="rect">
            <a:avLst/>
          </a:prstGeom>
          <a:noFill/>
        </p:spPr>
        <p:txBody>
          <a:bodyPr wrap="square" rtlCol="0">
            <a:spAutoFit/>
          </a:bodyPr>
          <a:lstStyle/>
          <a:p>
            <a:pPr marL="285750" indent="-285750">
              <a:buFont typeface="Arial" panose="020B0604020202020204" pitchFamily="34" charset="0"/>
              <a:buChar char="•"/>
            </a:pPr>
            <a:r>
              <a:rPr lang="ru-RU" b="1" i="1" dirty="0">
                <a:solidFill>
                  <a:srgbClr val="002B3A"/>
                </a:solidFill>
                <a:latin typeface="Century Schoolbook" panose="02040604050505020304" pitchFamily="18" charset="0"/>
              </a:rPr>
              <a:t> </a:t>
            </a:r>
            <a:r>
              <a:rPr lang="ru-RU" b="1" i="1" dirty="0" smtClean="0">
                <a:solidFill>
                  <a:srgbClr val="002B3A"/>
                </a:solidFill>
                <a:latin typeface="Century Schoolbook" panose="02040604050505020304" pitchFamily="18" charset="0"/>
              </a:rPr>
              <a:t>  </a:t>
            </a:r>
            <a:r>
              <a:rPr lang="ru-RU" sz="2000" b="1" i="1" dirty="0" smtClean="0">
                <a:solidFill>
                  <a:srgbClr val="360000"/>
                </a:solidFill>
                <a:latin typeface="Century Schoolbook" panose="02040604050505020304" pitchFamily="18" charset="0"/>
              </a:rPr>
              <a:t>Доработать </a:t>
            </a:r>
            <a:r>
              <a:rPr lang="ru-RU" sz="2000" b="1" i="1" dirty="0">
                <a:solidFill>
                  <a:srgbClr val="360000"/>
                </a:solidFill>
                <a:latin typeface="Century Schoolbook" panose="02040604050505020304" pitchFamily="18" charset="0"/>
              </a:rPr>
              <a:t>конспект – лекцию по теме </a:t>
            </a:r>
            <a:r>
              <a:rPr lang="ru-RU" sz="2000" b="1" i="1" dirty="0" smtClean="0">
                <a:solidFill>
                  <a:srgbClr val="360000"/>
                </a:solidFill>
                <a:latin typeface="Century Schoolbook" panose="02040604050505020304" pitchFamily="18" charset="0"/>
              </a:rPr>
              <a:t>урока</a:t>
            </a:r>
            <a:r>
              <a:rPr lang="ru-RU" sz="2000" i="1" dirty="0" smtClean="0">
                <a:solidFill>
                  <a:srgbClr val="360000"/>
                </a:solidFill>
                <a:latin typeface="Century Schoolbook" panose="02040604050505020304" pitchFamily="18" charset="0"/>
              </a:rPr>
              <a:t>.</a:t>
            </a:r>
          </a:p>
          <a:p>
            <a:r>
              <a:rPr lang="ru-RU" sz="2000" i="1" dirty="0" smtClean="0">
                <a:solidFill>
                  <a:srgbClr val="360000"/>
                </a:solidFill>
                <a:latin typeface="Century Schoolbook" panose="02040604050505020304" pitchFamily="18" charset="0"/>
              </a:rPr>
              <a:t> </a:t>
            </a:r>
          </a:p>
          <a:p>
            <a:pPr marL="285750" indent="-285750">
              <a:buFont typeface="Arial" panose="020B0604020202020204" pitchFamily="34" charset="0"/>
              <a:buChar char="•"/>
            </a:pPr>
            <a:r>
              <a:rPr lang="ru-RU" sz="2000" i="1" dirty="0" smtClean="0">
                <a:solidFill>
                  <a:srgbClr val="360000"/>
                </a:solidFill>
                <a:latin typeface="Century Schoolbook" panose="02040604050505020304" pitchFamily="18" charset="0"/>
              </a:rPr>
              <a:t>   </a:t>
            </a:r>
            <a:r>
              <a:rPr lang="ru-RU" sz="2000" b="1" i="1" dirty="0" smtClean="0">
                <a:solidFill>
                  <a:srgbClr val="360000"/>
                </a:solidFill>
                <a:latin typeface="Century Schoolbook" panose="02040604050505020304" pitchFamily="18" charset="0"/>
              </a:rPr>
              <a:t>Подготовиться к выразительному чтению одного из </a:t>
            </a:r>
            <a:r>
              <a:rPr lang="ru-RU" sz="2000" b="1" i="1" dirty="0">
                <a:solidFill>
                  <a:srgbClr val="360000"/>
                </a:solidFill>
                <a:latin typeface="Century Schoolbook" panose="02040604050505020304" pitchFamily="18" charset="0"/>
              </a:rPr>
              <a:t>произведений </a:t>
            </a:r>
            <a:r>
              <a:rPr lang="ru-RU" sz="2000" b="1" i="1" dirty="0" smtClean="0">
                <a:solidFill>
                  <a:srgbClr val="360000"/>
                </a:solidFill>
                <a:latin typeface="Century Schoolbook" panose="02040604050505020304" pitchFamily="18" charset="0"/>
              </a:rPr>
              <a:t>С. Чёрного </a:t>
            </a:r>
            <a:r>
              <a:rPr lang="ru-RU" sz="2000" i="1" dirty="0" smtClean="0">
                <a:solidFill>
                  <a:srgbClr val="360000"/>
                </a:solidFill>
                <a:latin typeface="Century Schoolbook" panose="02040604050505020304" pitchFamily="18" charset="0"/>
              </a:rPr>
              <a:t>в студенческой аудитории.</a:t>
            </a:r>
            <a:endParaRPr lang="ru-RU" sz="2000" i="1" dirty="0">
              <a:solidFill>
                <a:srgbClr val="360000"/>
              </a:solidFill>
              <a:latin typeface="Century Schoolbook" panose="02040604050505020304" pitchFamily="18" charset="0"/>
            </a:endParaRPr>
          </a:p>
        </p:txBody>
      </p:sp>
      <p:sp>
        <p:nvSpPr>
          <p:cNvPr id="6" name="TextBox 5"/>
          <p:cNvSpPr txBox="1"/>
          <p:nvPr/>
        </p:nvSpPr>
        <p:spPr>
          <a:xfrm>
            <a:off x="213362" y="2772582"/>
            <a:ext cx="9154927" cy="4093428"/>
          </a:xfrm>
          <a:prstGeom prst="rect">
            <a:avLst/>
          </a:prstGeom>
          <a:noFill/>
        </p:spPr>
        <p:txBody>
          <a:bodyPr wrap="square" rtlCol="0">
            <a:spAutoFit/>
          </a:bodyPr>
          <a:lstStyle/>
          <a:p>
            <a:pPr marL="342900" lvl="0" indent="-342900">
              <a:buFont typeface="Arial" panose="020B0604020202020204" pitchFamily="34" charset="0"/>
              <a:buChar char="•"/>
            </a:pPr>
            <a:r>
              <a:rPr lang="ru-RU" sz="2000" i="1" dirty="0" smtClean="0">
                <a:solidFill>
                  <a:srgbClr val="360000"/>
                </a:solidFill>
                <a:latin typeface="Century Schoolbook" panose="02040604050505020304" pitchFamily="18" charset="0"/>
              </a:rPr>
              <a:t>       </a:t>
            </a:r>
            <a:r>
              <a:rPr lang="ru-RU" sz="2000" b="1" i="1" dirty="0" smtClean="0">
                <a:solidFill>
                  <a:srgbClr val="360000"/>
                </a:solidFill>
                <a:latin typeface="Century Schoolbook" panose="02040604050505020304" pitchFamily="18" charset="0"/>
              </a:rPr>
              <a:t>В </a:t>
            </a:r>
            <a:r>
              <a:rPr lang="ru-RU" sz="2000" b="1" i="1" dirty="0">
                <a:solidFill>
                  <a:srgbClr val="360000"/>
                </a:solidFill>
                <a:latin typeface="Century Schoolbook" panose="02040604050505020304" pitchFamily="18" charset="0"/>
              </a:rPr>
              <a:t>портфолио по предмету поместить:</a:t>
            </a:r>
          </a:p>
          <a:p>
            <a:pPr marL="457200" lvl="0" indent="-457200">
              <a:buFont typeface="+mj-lt"/>
              <a:buAutoNum type="alphaLcParenR"/>
            </a:pPr>
            <a:r>
              <a:rPr lang="ru-RU" sz="2000" i="1" dirty="0">
                <a:solidFill>
                  <a:srgbClr val="360000"/>
                </a:solidFill>
                <a:latin typeface="Century Schoolbook" panose="02040604050505020304" pitchFamily="18" charset="0"/>
              </a:rPr>
              <a:t>портрет С. Чёрного </a:t>
            </a:r>
            <a:r>
              <a:rPr lang="ru-RU" sz="2000" i="1" dirty="0" smtClean="0">
                <a:solidFill>
                  <a:srgbClr val="360000"/>
                </a:solidFill>
                <a:latin typeface="Century Schoolbook" panose="02040604050505020304" pitchFamily="18" charset="0"/>
              </a:rPr>
              <a:t>(</a:t>
            </a:r>
            <a:r>
              <a:rPr lang="ru-RU" sz="2000" i="1" dirty="0">
                <a:solidFill>
                  <a:srgbClr val="360000"/>
                </a:solidFill>
                <a:latin typeface="Century Schoolbook" panose="02040604050505020304" pitchFamily="18" charset="0"/>
              </a:rPr>
              <a:t>лист формата А4</a:t>
            </a:r>
            <a:r>
              <a:rPr lang="ru-RU" sz="2000" i="1" dirty="0" smtClean="0">
                <a:solidFill>
                  <a:srgbClr val="360000"/>
                </a:solidFill>
                <a:latin typeface="Century Schoolbook" panose="02040604050505020304" pitchFamily="18" charset="0"/>
              </a:rPr>
              <a:t>);</a:t>
            </a:r>
          </a:p>
          <a:p>
            <a:pPr marL="457200" lvl="0" indent="-457200">
              <a:buFont typeface="+mj-lt"/>
              <a:buAutoNum type="alphaLcParenR"/>
            </a:pPr>
            <a:r>
              <a:rPr lang="ru-RU" sz="2000" i="1" dirty="0">
                <a:solidFill>
                  <a:srgbClr val="360000"/>
                </a:solidFill>
                <a:latin typeface="Century Schoolbook" panose="02040604050505020304" pitchFamily="18" charset="0"/>
              </a:rPr>
              <a:t>образец литературоведческого анализа </a:t>
            </a:r>
            <a:r>
              <a:rPr lang="ru-RU" sz="2000" i="1" dirty="0" smtClean="0">
                <a:solidFill>
                  <a:srgbClr val="360000"/>
                </a:solidFill>
                <a:latin typeface="Century Schoolbook" panose="02040604050505020304" pitchFamily="18" charset="0"/>
              </a:rPr>
              <a:t>стихотворения </a:t>
            </a:r>
            <a:r>
              <a:rPr lang="ru-RU" sz="2000" i="1" dirty="0">
                <a:solidFill>
                  <a:srgbClr val="360000"/>
                </a:solidFill>
                <a:latin typeface="Century Schoolbook" panose="02040604050505020304" pitchFamily="18" charset="0"/>
              </a:rPr>
              <a:t>Корне́я Ива́новича </a:t>
            </a:r>
            <a:r>
              <a:rPr lang="ru-RU" sz="2000" i="1" dirty="0" smtClean="0">
                <a:solidFill>
                  <a:srgbClr val="360000"/>
                </a:solidFill>
                <a:latin typeface="Century Schoolbook" panose="02040604050505020304" pitchFamily="18" charset="0"/>
              </a:rPr>
              <a:t>Чуко́вского, </a:t>
            </a:r>
            <a:r>
              <a:rPr lang="ru-RU" sz="2000" i="1" dirty="0">
                <a:solidFill>
                  <a:srgbClr val="360000"/>
                </a:solidFill>
                <a:latin typeface="Century Schoolbook" panose="02040604050505020304" pitchFamily="18" charset="0"/>
              </a:rPr>
              <a:t>конспект занятия с подробным перечнем вопросов по содержанию произведения/ вопросы и задания к произведению (лист формата А4, поля верхние/нижние – 2 см, левое – 3 см, правое – 1см, шрифт -12</a:t>
            </a:r>
            <a:r>
              <a:rPr lang="ru-RU" sz="2000" i="1" dirty="0" smtClean="0">
                <a:solidFill>
                  <a:srgbClr val="360000"/>
                </a:solidFill>
                <a:latin typeface="Century Schoolbook" panose="02040604050505020304" pitchFamily="18" charset="0"/>
              </a:rPr>
              <a:t>).</a:t>
            </a:r>
          </a:p>
          <a:p>
            <a:pPr marL="457200" lvl="0" indent="-457200">
              <a:buFont typeface="+mj-lt"/>
              <a:buAutoNum type="alphaLcParenR"/>
            </a:pPr>
            <a:endParaRPr lang="ru-RU" sz="2000" i="1" dirty="0">
              <a:solidFill>
                <a:srgbClr val="360000"/>
              </a:solidFill>
              <a:latin typeface="Century Schoolbook" panose="02040604050505020304" pitchFamily="18" charset="0"/>
            </a:endParaRPr>
          </a:p>
          <a:p>
            <a:pPr marL="342900" lvl="0" indent="-342900">
              <a:buFont typeface="Arial" panose="020B0604020202020204" pitchFamily="34" charset="0"/>
              <a:buChar char="•"/>
            </a:pPr>
            <a:r>
              <a:rPr lang="ru-RU" sz="2000" b="1" i="1" dirty="0" smtClean="0">
                <a:solidFill>
                  <a:srgbClr val="360000"/>
                </a:solidFill>
                <a:latin typeface="Century Schoolbook" panose="02040604050505020304" pitchFamily="18" charset="0"/>
              </a:rPr>
              <a:t>       Проанализировать содержание основной образовательной программы в ДОО (раздел «Приобщение к художественной</a:t>
            </a:r>
            <a:r>
              <a:rPr lang="ru-RU" sz="2000" i="1" dirty="0" smtClean="0">
                <a:solidFill>
                  <a:srgbClr val="360000"/>
                </a:solidFill>
                <a:latin typeface="Century Schoolbook" panose="02040604050505020304" pitchFamily="18" charset="0"/>
              </a:rPr>
              <a:t> </a:t>
            </a:r>
            <a:r>
              <a:rPr lang="ru-RU" sz="2000" b="1" i="1" dirty="0" smtClean="0">
                <a:solidFill>
                  <a:srgbClr val="360000"/>
                </a:solidFill>
                <a:latin typeface="Century Schoolbook" panose="02040604050505020304" pitchFamily="18" charset="0"/>
              </a:rPr>
              <a:t>литературе»). </a:t>
            </a:r>
            <a:r>
              <a:rPr lang="ru-RU" sz="2000" i="1" dirty="0" smtClean="0">
                <a:solidFill>
                  <a:srgbClr val="360000"/>
                </a:solidFill>
                <a:latin typeface="Century Schoolbook" panose="02040604050505020304" pitchFamily="18" charset="0"/>
              </a:rPr>
              <a:t>Составить перечень </a:t>
            </a:r>
            <a:r>
              <a:rPr lang="ru-RU" sz="2000" i="1" dirty="0">
                <a:solidFill>
                  <a:srgbClr val="360000"/>
                </a:solidFill>
                <a:latin typeface="Century Schoolbook" panose="02040604050505020304" pitchFamily="18" charset="0"/>
              </a:rPr>
              <a:t>произведений С.Чёрного </a:t>
            </a:r>
            <a:r>
              <a:rPr lang="ru-RU" sz="2000" i="1" dirty="0" smtClean="0">
                <a:solidFill>
                  <a:srgbClr val="360000"/>
                </a:solidFill>
                <a:latin typeface="Century Schoolbook" panose="02040604050505020304" pitchFamily="18" charset="0"/>
              </a:rPr>
              <a:t>для дошкольников по каждой возрастной группе.</a:t>
            </a:r>
            <a:endParaRPr lang="ru-RU" sz="2000" i="1" dirty="0">
              <a:solidFill>
                <a:srgbClr val="360000"/>
              </a:solidFill>
              <a:latin typeface="Century Schoolbook" panose="020406040505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9057" y="3310230"/>
            <a:ext cx="2462149" cy="324646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3948138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 одним вырезанным углом 3"/>
          <p:cNvSpPr/>
          <p:nvPr/>
        </p:nvSpPr>
        <p:spPr>
          <a:xfrm>
            <a:off x="322711" y="164891"/>
            <a:ext cx="9809018" cy="761999"/>
          </a:xfrm>
          <a:prstGeom prst="snip1Rect">
            <a:avLst/>
          </a:prstGeom>
          <a:noFill/>
          <a:ln w="88900">
            <a:solidFill>
              <a:srgbClr val="FFB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a:t>
            </a:r>
            <a:r>
              <a:rPr lang="ru-RU" sz="2800" b="1" i="1" dirty="0">
                <a:solidFill>
                  <a:srgbClr val="360000"/>
                </a:solidFill>
                <a:latin typeface="Century Schoolbook" panose="02040604050505020304" pitchFamily="18" charset="0"/>
              </a:rPr>
              <a:t>Список рекомендуемой </a:t>
            </a:r>
            <a:r>
              <a:rPr lang="ru-RU" sz="2800" b="1" i="1" dirty="0" smtClean="0">
                <a:solidFill>
                  <a:srgbClr val="360000"/>
                </a:solidFill>
                <a:latin typeface="Century Schoolbook" panose="02040604050505020304" pitchFamily="18" charset="0"/>
              </a:rPr>
              <a:t>литературы</a:t>
            </a:r>
            <a:endParaRPr lang="ru-RU" sz="2800" b="1" i="1" dirty="0">
              <a:solidFill>
                <a:srgbClr val="360000"/>
              </a:solidFill>
              <a:latin typeface="Century Schoolbook" panose="02040604050505020304" pitchFamily="18" charset="0"/>
            </a:endParaRPr>
          </a:p>
        </p:txBody>
      </p:sp>
      <p:sp>
        <p:nvSpPr>
          <p:cNvPr id="2" name="TextBox 1"/>
          <p:cNvSpPr txBox="1"/>
          <p:nvPr/>
        </p:nvSpPr>
        <p:spPr>
          <a:xfrm>
            <a:off x="322711" y="1163372"/>
            <a:ext cx="11687319" cy="6370975"/>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Арзамасцева И.Н., Николаева С.А. Детская литература.  М.: Академия, 20</a:t>
            </a:r>
            <a:r>
              <a:rPr lang="en-US" sz="2400" i="1" dirty="0">
                <a:solidFill>
                  <a:srgbClr val="360000"/>
                </a:solidFill>
                <a:latin typeface="Century Schoolbook" panose="02040604050505020304" pitchFamily="18" charset="0"/>
              </a:rPr>
              <a:t>13</a:t>
            </a:r>
            <a:r>
              <a:rPr lang="ru-RU" sz="2400" i="1" dirty="0">
                <a:solidFill>
                  <a:srgbClr val="360000"/>
                </a:solidFill>
                <a:latin typeface="Century Schoolbook" panose="02040604050505020304" pitchFamily="18" charset="0"/>
              </a:rPr>
              <a:t>. </a:t>
            </a:r>
            <a:endParaRPr lang="ru-RU" sz="2400" i="1" dirty="0" smtClean="0">
              <a:solidFill>
                <a:srgbClr val="360000"/>
              </a:solidFill>
              <a:latin typeface="Century Schoolbook" panose="02040604050505020304" pitchFamily="18" charset="0"/>
            </a:endParaRPr>
          </a:p>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Детская литература: учебник для среднего профессионального образования / В. К. Сигов [и др.]; под научной редакцией В. К. Сигова. — Москва: Издательство Юрайт, 2020. — 532 с. — (Профессиональное образование). — ISBN 978-5-534-11615-1. — Текст: электронный // ЭБС Юрайт [сайт]. </a:t>
            </a:r>
            <a:endParaRPr lang="ru-RU" sz="2400" i="1" dirty="0" smtClean="0">
              <a:solidFill>
                <a:srgbClr val="360000"/>
              </a:solidFill>
              <a:latin typeface="Century Schoolbook" panose="02040604050505020304" pitchFamily="18" charset="0"/>
            </a:endParaRPr>
          </a:p>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Минералова И. Г.  Детская литература + хрестоматия в ЭБС: учебник и практикум для среднего профессионального образования / И. Г. Минералова. — Москва: Издательство Юрайт, 2020. — 333 с. — (Профессиональное образование). — ISBN 978-5-534-00919-4. — Текст: электронный // ЭБС Юрайт [сайт]. </a:t>
            </a:r>
          </a:p>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Русская литература для детей. Учеб. пособие. Для студ. сред. пед. учеб. заведении / Под ред. Т.Д. Полозовой. 2-е изд, испр. М.: Асайет А, 1998.</a:t>
            </a:r>
          </a:p>
          <a:p>
            <a:pPr lvl="0"/>
            <a:endParaRPr lang="ru-RU" sz="2400" i="1" dirty="0">
              <a:solidFill>
                <a:srgbClr val="000D26"/>
              </a:solidFill>
              <a:latin typeface="Century Schoolbook" panose="02040604050505020304" pitchFamily="18" charset="0"/>
            </a:endParaRPr>
          </a:p>
          <a:p>
            <a:pPr marL="342900" lvl="0" indent="-342900">
              <a:buFont typeface="Arial" panose="020B0604020202020204" pitchFamily="34" charset="0"/>
              <a:buChar char="•"/>
            </a:pPr>
            <a:endParaRPr lang="ru-RU" sz="2400" i="1" dirty="0" smtClean="0">
              <a:solidFill>
                <a:srgbClr val="000D26"/>
              </a:solidFill>
              <a:latin typeface="Century Schoolbook" panose="02040604050505020304" pitchFamily="18" charset="0"/>
            </a:endParaRPr>
          </a:p>
          <a:p>
            <a:pPr lvl="0"/>
            <a:endParaRPr lang="ru-RU" sz="2400" i="1" dirty="0">
              <a:solidFill>
                <a:srgbClr val="000D26"/>
              </a:solidFill>
              <a:latin typeface="Century Schoolbook" panose="02040604050505020304" pitchFamily="18" charset="0"/>
            </a:endParaRPr>
          </a:p>
        </p:txBody>
      </p:sp>
    </p:spTree>
    <p:extLst>
      <p:ext uri="{BB962C8B-B14F-4D97-AF65-F5344CB8AC3E}">
        <p14:creationId xmlns:p14="http://schemas.microsoft.com/office/powerpoint/2010/main" val="26172319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с одним вырезанным углом 8"/>
          <p:cNvSpPr/>
          <p:nvPr/>
        </p:nvSpPr>
        <p:spPr>
          <a:xfrm>
            <a:off x="415636" y="469428"/>
            <a:ext cx="9809018" cy="761999"/>
          </a:xfrm>
          <a:prstGeom prst="snip1Rect">
            <a:avLst/>
          </a:prstGeom>
          <a:solidFill>
            <a:schemeClr val="bg1"/>
          </a:solidFill>
          <a:ln w="88900">
            <a:solidFill>
              <a:srgbClr val="FFBD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ru-RU" sz="2800" b="1" i="1" dirty="0" smtClean="0">
                <a:solidFill>
                  <a:srgbClr val="260000"/>
                </a:solidFill>
                <a:latin typeface="Century Schoolbook" panose="02040604050505020304" pitchFamily="18" charset="0"/>
              </a:rPr>
              <a:t>       Источники</a:t>
            </a:r>
            <a:endParaRPr lang="ru-RU" sz="2800" b="1" i="1" dirty="0">
              <a:solidFill>
                <a:srgbClr val="260000"/>
              </a:solidFill>
              <a:latin typeface="Century Schoolbook" panose="02040604050505020304" pitchFamily="18" charset="0"/>
            </a:endParaRPr>
          </a:p>
        </p:txBody>
      </p:sp>
      <p:sp>
        <p:nvSpPr>
          <p:cNvPr id="2" name="TextBox 1"/>
          <p:cNvSpPr txBox="1"/>
          <p:nvPr/>
        </p:nvSpPr>
        <p:spPr>
          <a:xfrm>
            <a:off x="249381" y="1421158"/>
            <a:ext cx="11489149" cy="5262979"/>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Александров В. Видим столько, сколько в нас заложено: [О корневых проблемах детской литературы] // Детская литература. - 2003. - №2 - №10/11 - С. 55-57</a:t>
            </a:r>
            <a:r>
              <a:rPr lang="ru-RU" sz="2400" i="1" dirty="0" smtClean="0">
                <a:solidFill>
                  <a:srgbClr val="360000"/>
                </a:solidFill>
                <a:latin typeface="Century Schoolbook" panose="02040604050505020304" pitchFamily="18" charset="0"/>
              </a:rPr>
              <a:t>.</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Алексеев А.Д. Литература русского зарубежья: Материалы к библиографии. - СПб.: Наука, 2003. </a:t>
            </a: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Арзамасцева </a:t>
            </a:r>
            <a:r>
              <a:rPr lang="ru-RU" sz="2400" i="1" dirty="0">
                <a:solidFill>
                  <a:srgbClr val="360000"/>
                </a:solidFill>
                <a:latin typeface="Century Schoolbook" panose="02040604050505020304" pitchFamily="18" charset="0"/>
              </a:rPr>
              <a:t>И. Н. Саша Черный // Арзамасцева И. Н., Николаева С. Н. Детская литература: учебник для студ. высш. и сред. пед. учеб. заведений. 2-е изд., стереотип. М: Издат. центр «Академия»; Высшая школа, 2001. С. 255–258.</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Афонина Е. Л. Поэтика малышовых стихов Саши Черного («Детский остров») // Проблемы детской литературы и фольклор: сб. науч. тр. Петрозаводск: Изд-во ПетрГУ, 2009. С. 30–40</a:t>
            </a:r>
            <a:r>
              <a:rPr lang="ru-RU" sz="2400" i="1" dirty="0" smtClean="0">
                <a:solidFill>
                  <a:srgbClr val="360000"/>
                </a:solidFill>
                <a:latin typeface="Century Schoolbook" panose="02040604050505020304" pitchFamily="18" charset="0"/>
              </a:rPr>
              <a:t>.</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Воспоминания В.А. Добровольского о Саше Черном // Русский глобус. - 2002. - №5. </a:t>
            </a:r>
          </a:p>
        </p:txBody>
      </p:sp>
    </p:spTree>
    <p:extLst>
      <p:ext uri="{BB962C8B-B14F-4D97-AF65-F5344CB8AC3E}">
        <p14:creationId xmlns:p14="http://schemas.microsoft.com/office/powerpoint/2010/main" val="21808097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938" y="456593"/>
            <a:ext cx="11535508" cy="6740307"/>
          </a:xfrm>
          <a:prstGeom prst="rect">
            <a:avLst/>
          </a:prstGeom>
          <a:noFill/>
        </p:spPr>
        <p:txBody>
          <a:bodyPr wrap="square" rtlCol="0">
            <a:spAutoFit/>
          </a:bodyPr>
          <a:lstStyle/>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Жиркова </a:t>
            </a:r>
            <a:r>
              <a:rPr lang="ru-RU" sz="2400" i="1" dirty="0">
                <a:solidFill>
                  <a:srgbClr val="360000"/>
                </a:solidFill>
                <a:latin typeface="Century Schoolbook" panose="02040604050505020304" pitchFamily="18" charset="0"/>
              </a:rPr>
              <a:t>М.А. Творческий и жизненный сюжет книги стихов Саши Черного «Жажда» // Пушкинские чтения-2014. М., С. 290-297. URL: https://cyberleninka.ru/article/n/tvorcheskiy-i-zhiz-nennyy-syuzhet-knigi-stihov-sashi-chernogo-zhazhda</a:t>
            </a:r>
            <a:r>
              <a:rPr lang="ru-RU" sz="2400" i="1" dirty="0" smtClean="0">
                <a:solidFill>
                  <a:srgbClr val="360000"/>
                </a:solidFill>
                <a:latin typeface="Century Schoolbook" panose="02040604050505020304" pitchFamily="18" charset="0"/>
              </a:rPr>
              <a:t>.</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Зеньковский В. В. Психология детства. – Екатеринбург: Деловая книга, 1995. – С. 28.</a:t>
            </a: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Иванов </a:t>
            </a:r>
            <a:r>
              <a:rPr lang="ru-RU" sz="2400" i="1" dirty="0">
                <a:solidFill>
                  <a:srgbClr val="360000"/>
                </a:solidFill>
                <a:latin typeface="Century Schoolbook" panose="02040604050505020304" pitchFamily="18" charset="0"/>
              </a:rPr>
              <a:t>А. С. Волшебник // Черный С. Собр. соч.: в 5 т. / сост., подгот. текста и коммент. А. С. Иванова. М.: Эллис Лак, 2007а. Т. 5: Детский остров. С. 523–548.</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Иванов А. С. Комментарий // Черный С. Собр. соч.: в 5 т. / сост., подгот. текста и коммент. А. С. Иванова. М.: Эллис Лак, 2007б. Т. 5: Детский остров. С. 549–595</a:t>
            </a:r>
            <a:r>
              <a:rPr lang="ru-RU" sz="2400" i="1" dirty="0" smtClean="0">
                <a:solidFill>
                  <a:srgbClr val="360000"/>
                </a:solidFill>
                <a:latin typeface="Century Schoolbook" panose="02040604050505020304" pitchFamily="18" charset="0"/>
              </a:rPr>
              <a:t>.</a:t>
            </a: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Иванов </a:t>
            </a:r>
            <a:r>
              <a:rPr lang="ru-RU" sz="2400" i="1" dirty="0">
                <a:solidFill>
                  <a:srgbClr val="360000"/>
                </a:solidFill>
                <a:latin typeface="Century Schoolbook" panose="02040604050505020304" pitchFamily="18" charset="0"/>
              </a:rPr>
              <a:t>А. С. Саша Черный. Библиография. Париж: Институт славяноведения, 1994. С. 7–14.</a:t>
            </a: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Карпов </a:t>
            </a:r>
            <a:r>
              <a:rPr lang="ru-RU" sz="2400" i="1" dirty="0">
                <a:solidFill>
                  <a:srgbClr val="360000"/>
                </a:solidFill>
                <a:latin typeface="Century Schoolbook" panose="02040604050505020304" pitchFamily="18" charset="0"/>
              </a:rPr>
              <a:t>В. А. Проза Саши Черного в детском чтении // Начальная школа плюс. </a:t>
            </a:r>
            <a:r>
              <a:rPr lang="ru-RU" sz="2400" i="1" dirty="0" smtClean="0">
                <a:solidFill>
                  <a:srgbClr val="360000"/>
                </a:solidFill>
                <a:latin typeface="Century Schoolbook" panose="02040604050505020304" pitchFamily="18" charset="0"/>
              </a:rPr>
              <a:t>До </a:t>
            </a:r>
            <a:r>
              <a:rPr lang="ru-RU" sz="2400" i="1" dirty="0">
                <a:solidFill>
                  <a:srgbClr val="360000"/>
                </a:solidFill>
                <a:latin typeface="Century Schoolbook" panose="02040604050505020304" pitchFamily="18" charset="0"/>
              </a:rPr>
              <a:t>и После. 2005. № 4. С. 30–34</a:t>
            </a:r>
            <a:r>
              <a:rPr lang="ru-RU" sz="2400" i="1" dirty="0" smtClean="0">
                <a:solidFill>
                  <a:srgbClr val="360000"/>
                </a:solidFill>
                <a:latin typeface="Century Schoolbook" panose="02040604050505020304" pitchFamily="18" charset="0"/>
              </a:rPr>
              <a:t>.</a:t>
            </a:r>
          </a:p>
          <a:p>
            <a:endParaRPr lang="ru-RU" sz="2400" i="1" dirty="0">
              <a:solidFill>
                <a:srgbClr val="360000"/>
              </a:solidFill>
              <a:latin typeface="Century Schoolbook" panose="02040604050505020304" pitchFamily="18" charset="0"/>
            </a:endParaRPr>
          </a:p>
          <a:p>
            <a:pPr marL="342900" indent="-342900">
              <a:buFont typeface="Arial" panose="020B0604020202020204" pitchFamily="34" charset="0"/>
              <a:buChar char="•"/>
            </a:pPr>
            <a:endParaRPr lang="ru-RU" sz="2400" i="1" dirty="0">
              <a:latin typeface="Century Schoolbook" panose="02040604050505020304" pitchFamily="18" charset="0"/>
            </a:endParaRPr>
          </a:p>
        </p:txBody>
      </p:sp>
    </p:spTree>
    <p:extLst>
      <p:ext uri="{BB962C8B-B14F-4D97-AF65-F5344CB8AC3E}">
        <p14:creationId xmlns:p14="http://schemas.microsoft.com/office/powerpoint/2010/main" val="6951214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36012" y="182148"/>
            <a:ext cx="11570677" cy="6370975"/>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Копылова Н.И. Стиль «Солдатских сказок» С. Чёрного // Народная и литературная сказка - Ишим, 1992. </a:t>
            </a:r>
          </a:p>
          <a:p>
            <a:pPr marL="342900" indent="-342900">
              <a:buFont typeface="Arial" panose="020B0604020202020204" pitchFamily="34" charset="0"/>
              <a:buChar char="•"/>
            </a:pPr>
            <a:endParaRPr lang="ru-RU" sz="2400" i="1" dirty="0" smtClean="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Коротких </a:t>
            </a:r>
            <a:r>
              <a:rPr lang="ru-RU" sz="2400" i="1" dirty="0">
                <a:solidFill>
                  <a:srgbClr val="360000"/>
                </a:solidFill>
                <a:latin typeface="Century Schoolbook" panose="02040604050505020304" pitchFamily="18" charset="0"/>
              </a:rPr>
              <a:t>А. В. Детские образы в юмористической прозе Саши Черного, А. Аверченко и Тэффи: </a:t>
            </a:r>
            <a:r>
              <a:rPr lang="ru-RU" sz="2400" i="1" dirty="0" err="1">
                <a:solidFill>
                  <a:srgbClr val="360000"/>
                </a:solidFill>
                <a:latin typeface="Century Schoolbook" panose="02040604050505020304" pitchFamily="18" charset="0"/>
              </a:rPr>
              <a:t>дисс</a:t>
            </a:r>
            <a:r>
              <a:rPr lang="ru-RU" sz="2400" i="1" dirty="0">
                <a:solidFill>
                  <a:srgbClr val="360000"/>
                </a:solidFill>
                <a:latin typeface="Century Schoolbook" panose="02040604050505020304" pitchFamily="18" charset="0"/>
              </a:rPr>
              <a:t>. … канд. филол. наук. Южно-Сахалинск, 2002.</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Кривин Ф. Саша Черный // Черный Саша. Стихотворения - М.: Художественная литература, 1999. </a:t>
            </a:r>
            <a:endParaRPr lang="ru-RU" sz="2400" i="1" dirty="0" smtClean="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Манасова Г.Н., Чернявская Н.В. Детская литература С. Чёрного: художественное своеобразие и методические рекомендации к изучению в </a:t>
            </a:r>
            <a:r>
              <a:rPr lang="ru-RU" sz="2400" i="1" dirty="0">
                <a:solidFill>
                  <a:srgbClr val="360000"/>
                </a:solidFill>
                <a:latin typeface="Century Schoolbook" panose="02040604050505020304" pitchFamily="18" charset="0"/>
              </a:rPr>
              <a:t>начальной школе. // </a:t>
            </a:r>
            <a:r>
              <a:rPr lang="ru-RU" sz="2400" i="1" dirty="0" smtClean="0">
                <a:solidFill>
                  <a:srgbClr val="360000"/>
                </a:solidFill>
                <a:latin typeface="Century Schoolbook" panose="02040604050505020304" pitchFamily="18" charset="0"/>
              </a:rPr>
              <a:t>Начальная школа. – 2020. - № 10. С. 25 – 34. </a:t>
            </a:r>
            <a:endParaRPr lang="ru-RU" sz="2400" i="1" dirty="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Минералова И. Г. Черный Саша // Русские детские писатели ХХ века: биобиблиограф. словарь. М.: Флинта, Наука, 1997. С. 477–480</a:t>
            </a:r>
            <a:r>
              <a:rPr lang="ru-RU" sz="2400" i="1" dirty="0" smtClean="0">
                <a:solidFill>
                  <a:srgbClr val="360000"/>
                </a:solidFill>
                <a:latin typeface="Century Schoolbook" panose="02040604050505020304" pitchFamily="18" charset="0"/>
              </a:rPr>
              <a:t>.</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Писатели нашего детства. 100 имен: биограф. словарь: в 3 ч. М.: Либерия, 2000. Ч. 3. С. 483–488</a:t>
            </a:r>
            <a:r>
              <a:rPr lang="ru-RU" sz="2400" i="1" dirty="0" smtClean="0">
                <a:solidFill>
                  <a:srgbClr val="360000"/>
                </a:solidFill>
                <a:latin typeface="Century Schoolbook" panose="02040604050505020304" pitchFamily="18" charset="0"/>
              </a:rPr>
              <a:t>.</a:t>
            </a:r>
            <a:endParaRPr lang="ru-RU" sz="2400" i="1" dirty="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Приходько В. А. Любит... и все // Дошкольное воспитание. 2000. № 8. С. 80–83</a:t>
            </a:r>
            <a:r>
              <a:rPr lang="ru-RU" sz="2400" i="1" dirty="0" smtClean="0">
                <a:solidFill>
                  <a:srgbClr val="360000"/>
                </a:solidFill>
                <a:latin typeface="Century Schoolbook" panose="02040604050505020304" pitchFamily="18" charset="0"/>
              </a:rPr>
              <a:t>.</a:t>
            </a:r>
          </a:p>
        </p:txBody>
      </p:sp>
    </p:spTree>
    <p:extLst>
      <p:ext uri="{BB962C8B-B14F-4D97-AF65-F5344CB8AC3E}">
        <p14:creationId xmlns:p14="http://schemas.microsoft.com/office/powerpoint/2010/main" val="35132284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6571" y="206984"/>
            <a:ext cx="11570678" cy="3785652"/>
          </a:xfrm>
          <a:prstGeom prst="rect">
            <a:avLst/>
          </a:prstGeom>
          <a:noFill/>
        </p:spPr>
        <p:txBody>
          <a:bodyPr wrap="square" rtlCol="0">
            <a:spAutoFit/>
          </a:bodyPr>
          <a:lstStyle/>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Приходько В. Он зовется «Саша Черный» … // Саша Черный. Что кому нравится. М.: Молодая гвардия, 1993. С. 5–15.</a:t>
            </a:r>
          </a:p>
          <a:p>
            <a:pPr marL="342900" indent="-342900">
              <a:buFont typeface="Arial" panose="020B0604020202020204" pitchFamily="34" charset="0"/>
              <a:buChar char="•"/>
            </a:pPr>
            <a:endParaRPr lang="ru-RU" sz="2400" i="1" dirty="0" smtClean="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a:t>
            </a:r>
            <a:r>
              <a:rPr lang="ru-RU" sz="2400" i="1" dirty="0">
                <a:solidFill>
                  <a:srgbClr val="360000"/>
                </a:solidFill>
                <a:latin typeface="Century Schoolbook" panose="02040604050505020304" pitchFamily="18" charset="0"/>
              </a:rPr>
              <a:t>Спиридонова) Евстигнеева Л. И. Литературный путь Саши Черного // Черный Саша. Стихотворения. Л.: Сов. писатель, 1960. (Библиотека поэта) С. 23–67.</a:t>
            </a:r>
          </a:p>
          <a:p>
            <a:pPr marL="342900" indent="-342900">
              <a:buFont typeface="Arial" panose="020B0604020202020204" pitchFamily="34" charset="0"/>
              <a:buChar char="•"/>
            </a:pPr>
            <a:r>
              <a:rPr lang="ru-RU" sz="2400" i="1" dirty="0">
                <a:solidFill>
                  <a:srgbClr val="360000"/>
                </a:solidFill>
                <a:latin typeface="Century Schoolbook" panose="02040604050505020304" pitchFamily="18" charset="0"/>
              </a:rPr>
              <a:t>Соложенкина С. И никаких проблем...: [О задачах детской литературы] // Детская литература. - 2005. - №8/9. - С. 3-9. </a:t>
            </a:r>
            <a:endParaRPr lang="ru-RU" sz="2400" i="1" dirty="0" smtClean="0">
              <a:solidFill>
                <a:srgbClr val="360000"/>
              </a:solidFill>
              <a:latin typeface="Century Schoolbook" panose="02040604050505020304" pitchFamily="18" charset="0"/>
            </a:endParaRPr>
          </a:p>
          <a:p>
            <a:pPr marL="34290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Спиридонова </a:t>
            </a:r>
            <a:r>
              <a:rPr lang="ru-RU" sz="2400" i="1" dirty="0">
                <a:solidFill>
                  <a:srgbClr val="360000"/>
                </a:solidFill>
                <a:latin typeface="Century Schoolbook" panose="02040604050505020304" pitchFamily="18" charset="0"/>
              </a:rPr>
              <a:t>Л. Саша Черный // Литература русского зарубежья. - М., 2003. </a:t>
            </a:r>
            <a:endParaRPr lang="ru-RU" sz="2400" i="1" dirty="0" smtClean="0">
              <a:solidFill>
                <a:srgbClr val="360000"/>
              </a:solidFill>
              <a:latin typeface="Century Schoolbook" panose="02040604050505020304" pitchFamily="18" charset="0"/>
            </a:endParaRPr>
          </a:p>
        </p:txBody>
      </p:sp>
      <p:sp>
        <p:nvSpPr>
          <p:cNvPr id="6" name="TextBox 5"/>
          <p:cNvSpPr txBox="1"/>
          <p:nvPr/>
        </p:nvSpPr>
        <p:spPr>
          <a:xfrm>
            <a:off x="206571" y="3992636"/>
            <a:ext cx="9033642" cy="3046988"/>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Усенко Л.В. Улыбка Саши Черного // Черный Саша. Избранное. - Ростов н/Д., 1999.</a:t>
            </a:r>
          </a:p>
          <a:p>
            <a:pPr marL="342900" lvl="0" indent="-342900">
              <a:buFont typeface="Arial" panose="020B0604020202020204" pitchFamily="34" charset="0"/>
              <a:buChar char="•"/>
            </a:pPr>
            <a:endParaRPr lang="ru-RU" sz="2400" i="1" dirty="0" smtClean="0">
              <a:solidFill>
                <a:srgbClr val="360000"/>
              </a:solidFill>
              <a:latin typeface="Century Schoolbook" panose="02040604050505020304" pitchFamily="18" charset="0"/>
            </a:endParaRPr>
          </a:p>
          <a:p>
            <a:pPr marL="342900" lvl="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Черный </a:t>
            </a:r>
            <a:r>
              <a:rPr lang="ru-RU" sz="2400" i="1" dirty="0">
                <a:solidFill>
                  <a:srgbClr val="360000"/>
                </a:solidFill>
                <a:latin typeface="Century Schoolbook" panose="02040604050505020304" pitchFamily="18" charset="0"/>
              </a:rPr>
              <a:t>С. Дневник фокса Микки. - М: Дрофа, 2004. - 128 с.</a:t>
            </a:r>
          </a:p>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Черный С. Саша Черный: Избранная проза. - М., 2001. </a:t>
            </a:r>
          </a:p>
          <a:p>
            <a:pPr marL="342900" lvl="0" indent="-342900">
              <a:buFont typeface="Arial" panose="020B0604020202020204" pitchFamily="34" charset="0"/>
              <a:buChar char="•"/>
            </a:pPr>
            <a:endParaRPr lang="ru-RU" sz="2400" i="1" dirty="0">
              <a:solidFill>
                <a:prstClr val="black"/>
              </a:solidFill>
              <a:latin typeface="Century Schoolbook" panose="02040604050505020304" pitchFamily="18" charset="0"/>
            </a:endParaRPr>
          </a:p>
          <a:p>
            <a:pPr lvl="0"/>
            <a:endParaRPr lang="ru-RU" sz="2400" i="1" dirty="0">
              <a:solidFill>
                <a:prstClr val="black"/>
              </a:solidFill>
              <a:latin typeface="Century Schoolbook" panose="020406040505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31019" y="3793067"/>
            <a:ext cx="2046230" cy="282328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8432628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8339" y="476243"/>
            <a:ext cx="11586446" cy="1938992"/>
          </a:xfrm>
          <a:prstGeom prst="rect">
            <a:avLst/>
          </a:prstGeom>
          <a:noFill/>
        </p:spPr>
        <p:txBody>
          <a:bodyPr wrap="square" rtlCol="0">
            <a:spAutoFit/>
          </a:bodyPr>
          <a:lstStyle/>
          <a:p>
            <a:pPr marL="342900" lvl="0" indent="-342900">
              <a:buFont typeface="Arial" panose="020B0604020202020204" pitchFamily="34" charset="0"/>
              <a:buChar char="•"/>
            </a:pPr>
            <a:r>
              <a:rPr lang="ru-RU" sz="2400" i="1" dirty="0">
                <a:solidFill>
                  <a:srgbClr val="360000"/>
                </a:solidFill>
                <a:latin typeface="Century Schoolbook" panose="02040604050505020304" pitchFamily="18" charset="0"/>
              </a:rPr>
              <a:t>Черный Саша. Смех - волшебный алкоголь // Спиридонова Л. Бессмертие смеха: комическое в литературе русского зарубежья. - М., 2009. </a:t>
            </a:r>
            <a:endParaRPr lang="ru-RU" sz="2400" i="1" dirty="0" smtClean="0">
              <a:solidFill>
                <a:srgbClr val="360000"/>
              </a:solidFill>
              <a:latin typeface="Century Schoolbook" panose="02040604050505020304" pitchFamily="18" charset="0"/>
            </a:endParaRPr>
          </a:p>
          <a:p>
            <a:pPr marL="342900" lvl="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Черный </a:t>
            </a:r>
            <a:r>
              <a:rPr lang="ru-RU" sz="2400" i="1" dirty="0">
                <a:solidFill>
                  <a:srgbClr val="360000"/>
                </a:solidFill>
                <a:latin typeface="Century Schoolbook" panose="02040604050505020304" pitchFamily="18" charset="0"/>
              </a:rPr>
              <a:t>Саша. Собрание сочинений: В 5 т. - М.: Эллис Лак, 2006</a:t>
            </a:r>
            <a:r>
              <a:rPr lang="ru-RU" sz="2400" i="1" dirty="0" smtClean="0">
                <a:solidFill>
                  <a:srgbClr val="360000"/>
                </a:solidFill>
                <a:latin typeface="Century Schoolbook" panose="02040604050505020304" pitchFamily="18" charset="0"/>
              </a:rPr>
              <a:t>.</a:t>
            </a:r>
          </a:p>
          <a:p>
            <a:pPr marL="342900" lvl="0" indent="-342900">
              <a:buFont typeface="Arial" panose="020B0604020202020204" pitchFamily="34" charset="0"/>
              <a:buChar char="•"/>
            </a:pPr>
            <a:r>
              <a:rPr lang="ru-RU" sz="2400" i="1" dirty="0" smtClean="0">
                <a:solidFill>
                  <a:srgbClr val="360000"/>
                </a:solidFill>
                <a:latin typeface="Century Schoolbook" panose="02040604050505020304" pitchFamily="18" charset="0"/>
              </a:rPr>
              <a:t>Чуковский К. И. Собр. </a:t>
            </a:r>
            <a:r>
              <a:rPr lang="ru-RU" sz="2400" i="1" dirty="0">
                <a:solidFill>
                  <a:srgbClr val="360000"/>
                </a:solidFill>
                <a:latin typeface="Century Schoolbook" panose="02040604050505020304" pitchFamily="18" charset="0"/>
              </a:rPr>
              <a:t>с</a:t>
            </a:r>
            <a:r>
              <a:rPr lang="ru-RU" sz="2400" i="1" dirty="0" smtClean="0">
                <a:solidFill>
                  <a:srgbClr val="360000"/>
                </a:solidFill>
                <a:latin typeface="Century Schoolbook" panose="02040604050505020304" pitchFamily="18" charset="0"/>
              </a:rPr>
              <a:t>оч.: В 15 т. Т.5: Современники; Приложение/ Сост., коммент. Е. Чуковской. М.: Агентство ФТМ. Лтд., 2012</a:t>
            </a:r>
            <a:endParaRPr lang="ru-RU" sz="2400" i="1" dirty="0">
              <a:solidFill>
                <a:srgbClr val="360000"/>
              </a:solidFill>
              <a:latin typeface="Century Schoolbook" panose="02040604050505020304" pitchFamily="18" charset="0"/>
            </a:endParaRPr>
          </a:p>
        </p:txBody>
      </p:sp>
      <p:pic>
        <p:nvPicPr>
          <p:cNvPr id="9" name="Рисунок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34083">
            <a:off x="9626047" y="2781290"/>
            <a:ext cx="2185550" cy="2813680"/>
          </a:xfrm>
          <a:prstGeom prst="rect">
            <a:avLst/>
          </a:prstGeom>
          <a:ln>
            <a:noFill/>
          </a:ln>
          <a:effectLst>
            <a:outerShdw blurRad="292100" dist="139700" dir="2700000" algn="tl" rotWithShape="0">
              <a:srgbClr val="333333">
                <a:alpha val="65000"/>
              </a:srgbClr>
            </a:outerShdw>
          </a:effectLst>
        </p:spPr>
      </p:pic>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90518">
            <a:off x="7331833" y="3084398"/>
            <a:ext cx="2190424" cy="3135766"/>
          </a:xfrm>
          <a:prstGeom prst="rect">
            <a:avLst/>
          </a:prstGeom>
          <a:ln>
            <a:noFill/>
          </a:ln>
          <a:effectLst>
            <a:outerShdw blurRad="292100" dist="139700" dir="2700000" algn="tl" rotWithShape="0">
              <a:srgbClr val="333333">
                <a:alpha val="65000"/>
              </a:srgbClr>
            </a:outerShdw>
          </a:effectLst>
        </p:spPr>
      </p:pic>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410514">
            <a:off x="5233090" y="3593817"/>
            <a:ext cx="2089579" cy="2945225"/>
          </a:xfrm>
          <a:prstGeom prst="rect">
            <a:avLst/>
          </a:prstGeom>
          <a:ln>
            <a:noFill/>
          </a:ln>
          <a:effectLst>
            <a:outerShdw blurRad="292100" dist="139700" dir="2700000" algn="tl" rotWithShape="0">
              <a:srgbClr val="333333">
                <a:alpha val="65000"/>
              </a:srgbClr>
            </a:outerShdw>
          </a:effectLst>
        </p:spPr>
      </p:pic>
      <p:pic>
        <p:nvPicPr>
          <p:cNvPr id="2" name="Рисунок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56682">
            <a:off x="3079540" y="3093122"/>
            <a:ext cx="2258649" cy="3129569"/>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1377929">
            <a:off x="580348" y="4313344"/>
            <a:ext cx="2708031" cy="20907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645440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360000"/>
                </a:solidFill>
                <a:latin typeface="Times New Roman" panose="02020603050405020304" pitchFamily="18" charset="0"/>
                <a:cs typeface="Times New Roman" panose="02020603050405020304" pitchFamily="18" charset="0"/>
              </a:rPr>
              <a:t>Понравилась </a:t>
            </a:r>
            <a:r>
              <a:rPr lang="ru-RU" sz="3200" b="1" i="1" dirty="0">
                <a:solidFill>
                  <a:srgbClr val="360000"/>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3600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246769"/>
          </a:xfrm>
          <a:prstGeom prst="rect">
            <a:avLst/>
          </a:prstGeom>
          <a:noFill/>
        </p:spPr>
        <p:txBody>
          <a:bodyPr wrap="square" rtlCol="0">
            <a:spAutoFit/>
          </a:bodyPr>
          <a:lstStyle/>
          <a:p>
            <a:pPr lvl="0"/>
            <a:r>
              <a:rPr lang="ru-RU" sz="2000" i="1" dirty="0" smtClean="0">
                <a:solidFill>
                  <a:srgbClr val="002B3A"/>
                </a:solidFill>
                <a:latin typeface="Times New Roman" panose="02020603050405020304" pitchFamily="18" charset="0"/>
                <a:cs typeface="Times New Roman" panose="02020603050405020304" pitchFamily="18" charset="0"/>
              </a:rPr>
              <a:t>       </a:t>
            </a:r>
            <a:r>
              <a:rPr lang="ru-RU" sz="2000" i="1" dirty="0" smtClean="0">
                <a:solidFill>
                  <a:srgbClr val="360000"/>
                </a:solidFill>
                <a:latin typeface="Times New Roman" panose="02020603050405020304" pitchFamily="18" charset="0"/>
                <a:cs typeface="Times New Roman" panose="02020603050405020304" pitchFamily="18" charset="0"/>
              </a:rPr>
              <a:t>Зайди </a:t>
            </a:r>
            <a:r>
              <a:rPr lang="ru-RU" sz="2000" i="1" dirty="0">
                <a:solidFill>
                  <a:srgbClr val="360000"/>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360000"/>
                </a:solidFill>
                <a:latin typeface="Times New Roman" panose="02020603050405020304" pitchFamily="18" charset="0"/>
                <a:cs typeface="Times New Roman" panose="02020603050405020304" pitchFamily="18" charset="0"/>
              </a:rPr>
              <a:t>ДОО </a:t>
            </a:r>
            <a:r>
              <a:rPr lang="ru-RU" sz="2000" i="1" dirty="0">
                <a:solidFill>
                  <a:srgbClr val="360000"/>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121F36"/>
              </a:solidFill>
              <a:latin typeface="Times New Roman" panose="02020603050405020304" pitchFamily="18" charset="0"/>
              <a:cs typeface="Times New Roman" panose="02020603050405020304" pitchFamily="18" charset="0"/>
            </a:endParaRPr>
          </a:p>
          <a:p>
            <a:pPr lvl="0"/>
            <a:r>
              <a:rPr lang="ru-RU" sz="2000" i="1" dirty="0">
                <a:solidFill>
                  <a:srgbClr val="121F36"/>
                </a:solidFill>
                <a:latin typeface="Times New Roman" panose="02020603050405020304" pitchFamily="18" charset="0"/>
                <a:cs typeface="Times New Roman" panose="02020603050405020304" pitchFamily="18" charset="0"/>
              </a:rPr>
              <a:t>       </a:t>
            </a:r>
          </a:p>
        </p:txBody>
      </p:sp>
      <p:sp>
        <p:nvSpPr>
          <p:cNvPr id="10" name="TextBox 9"/>
          <p:cNvSpPr txBox="1"/>
          <p:nvPr/>
        </p:nvSpPr>
        <p:spPr>
          <a:xfrm>
            <a:off x="347730" y="3036507"/>
            <a:ext cx="11127346" cy="707886"/>
          </a:xfrm>
          <a:prstGeom prst="rect">
            <a:avLst/>
          </a:prstGeom>
          <a:noFill/>
        </p:spPr>
        <p:txBody>
          <a:bodyPr wrap="square" rtlCol="0">
            <a:spAutoFit/>
          </a:bodyPr>
          <a:lstStyle/>
          <a:p>
            <a:r>
              <a:rPr lang="ru-RU" sz="2000" i="1" dirty="0" smtClean="0">
                <a:solidFill>
                  <a:srgbClr val="121F36"/>
                </a:solidFill>
                <a:latin typeface="Times New Roman" panose="02020603050405020304" pitchFamily="18" charset="0"/>
                <a:cs typeface="Times New Roman" panose="02020603050405020304" pitchFamily="18" charset="0"/>
              </a:rPr>
              <a:t>       </a:t>
            </a:r>
            <a:r>
              <a:rPr lang="ru-RU" sz="2000" i="1" dirty="0" smtClean="0">
                <a:solidFill>
                  <a:srgbClr val="360000"/>
                </a:solidFill>
                <a:latin typeface="Times New Roman" panose="02020603050405020304" pitchFamily="18" charset="0"/>
                <a:cs typeface="Times New Roman" panose="02020603050405020304" pitchFamily="18" charset="0"/>
              </a:rPr>
              <a:t>Гольская </a:t>
            </a:r>
            <a:r>
              <a:rPr lang="ru-RU" sz="2000" i="1" dirty="0">
                <a:solidFill>
                  <a:srgbClr val="360000"/>
                </a:solidFill>
                <a:latin typeface="Times New Roman" panose="02020603050405020304" pitchFamily="18" charset="0"/>
                <a:cs typeface="Times New Roman" panose="02020603050405020304" pitchFamily="18" charset="0"/>
              </a:rPr>
              <a:t>Оксана Геннадьевна | сайт преподавателя...</a:t>
            </a:r>
            <a:r>
              <a:rPr lang="en-US" sz="2000" i="1" dirty="0">
                <a:solidFill>
                  <a:srgbClr val="360000"/>
                </a:solidFill>
                <a:latin typeface="Times New Roman" panose="02020603050405020304" pitchFamily="18" charset="0"/>
                <a:cs typeface="Times New Roman" panose="02020603050405020304" pitchFamily="18" charset="0"/>
              </a:rPr>
              <a:t>URL: http: //nsportal.ru›golskaya-oksana</a:t>
            </a:r>
          </a:p>
          <a:p>
            <a:r>
              <a:rPr lang="ru-RU" sz="2000" i="1" dirty="0" smtClean="0">
                <a:solidFill>
                  <a:srgbClr val="002B3A"/>
                </a:solidFill>
                <a:latin typeface="Times New Roman" panose="02020603050405020304" pitchFamily="18" charset="0"/>
                <a:cs typeface="Times New Roman" panose="02020603050405020304" pitchFamily="18" charset="0"/>
              </a:rPr>
              <a:t>       </a:t>
            </a:r>
          </a:p>
        </p:txBody>
      </p:sp>
      <p:sp>
        <p:nvSpPr>
          <p:cNvPr id="11" name="TextBox 10"/>
          <p:cNvSpPr txBox="1"/>
          <p:nvPr/>
        </p:nvSpPr>
        <p:spPr>
          <a:xfrm>
            <a:off x="2727597" y="5306166"/>
            <a:ext cx="5705341" cy="646331"/>
          </a:xfrm>
          <a:prstGeom prst="rect">
            <a:avLst/>
          </a:prstGeom>
          <a:noFill/>
        </p:spPr>
        <p:txBody>
          <a:bodyPr wrap="square" rtlCol="0">
            <a:spAutoFit/>
          </a:bodyPr>
          <a:lstStyle/>
          <a:p>
            <a:pPr lvl="0" algn="r"/>
            <a:r>
              <a:rPr lang="ru-RU" b="1" i="1" dirty="0">
                <a:solidFill>
                  <a:srgbClr val="360000"/>
                </a:solidFill>
                <a:latin typeface="Times New Roman" pitchFamily="18" charset="0"/>
                <a:cs typeface="Times New Roman" pitchFamily="18" charset="0"/>
              </a:rPr>
              <a:t>Преподаватель ГПОАУ АО АПК: </a:t>
            </a:r>
          </a:p>
          <a:p>
            <a:pPr lvl="0" algn="r"/>
            <a:r>
              <a:rPr lang="ru-RU" i="1" dirty="0">
                <a:solidFill>
                  <a:srgbClr val="360000"/>
                </a:solidFill>
                <a:latin typeface="Times New Roman" pitchFamily="18" charset="0"/>
                <a:cs typeface="Times New Roman" pitchFamily="18" charset="0"/>
              </a:rPr>
              <a:t>Гольская Оксана Геннадьевна</a:t>
            </a:r>
          </a:p>
        </p:txBody>
      </p:sp>
      <p:sp>
        <p:nvSpPr>
          <p:cNvPr id="2" name="TextBox 1"/>
          <p:cNvSpPr txBox="1"/>
          <p:nvPr/>
        </p:nvSpPr>
        <p:spPr>
          <a:xfrm>
            <a:off x="367296" y="3758514"/>
            <a:ext cx="8498691" cy="646331"/>
          </a:xfrm>
          <a:prstGeom prst="rect">
            <a:avLst/>
          </a:prstGeom>
          <a:noFill/>
        </p:spPr>
        <p:txBody>
          <a:bodyPr wrap="square" rtlCol="0">
            <a:spAutoFit/>
          </a:bodyPr>
          <a:lstStyle/>
          <a:p>
            <a:r>
              <a:rPr lang="ru-RU" i="1" dirty="0">
                <a:solidFill>
                  <a:srgbClr val="121F36"/>
                </a:solidFill>
                <a:latin typeface="Times New Roman" panose="02020603050405020304" pitchFamily="18" charset="0"/>
                <a:cs typeface="Times New Roman" panose="02020603050405020304" pitchFamily="18" charset="0"/>
              </a:rPr>
              <a:t> </a:t>
            </a:r>
            <a:r>
              <a:rPr lang="ru-RU" i="1" dirty="0" smtClean="0">
                <a:solidFill>
                  <a:srgbClr val="121F36"/>
                </a:solidFill>
                <a:latin typeface="Times New Roman" panose="02020603050405020304" pitchFamily="18" charset="0"/>
                <a:cs typeface="Times New Roman" panose="02020603050405020304" pitchFamily="18" charset="0"/>
              </a:rPr>
              <a:t>       </a:t>
            </a:r>
            <a:r>
              <a:rPr lang="ru-RU" i="1" dirty="0" smtClean="0">
                <a:solidFill>
                  <a:srgbClr val="360000"/>
                </a:solidFill>
                <a:latin typeface="Times New Roman" panose="02020603050405020304" pitchFamily="18" charset="0"/>
                <a:cs typeface="Times New Roman" panose="02020603050405020304" pitchFamily="18" charset="0"/>
              </a:rPr>
              <a:t>Буду </a:t>
            </a:r>
            <a:r>
              <a:rPr lang="ru-RU" i="1" dirty="0">
                <a:solidFill>
                  <a:srgbClr val="360000"/>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360000"/>
              </a:solidFill>
            </a:endParaRPr>
          </a:p>
        </p:txBody>
      </p:sp>
      <p:pic>
        <p:nvPicPr>
          <p:cNvPr id="13" name="Рисунок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29027" y="3758514"/>
            <a:ext cx="1880900" cy="2770425"/>
          </a:xfrm>
          <a:prstGeom prst="rect">
            <a:avLst/>
          </a:prstGeom>
        </p:spPr>
      </p:pic>
    </p:spTree>
    <p:extLst>
      <p:ext uri="{BB962C8B-B14F-4D97-AF65-F5344CB8AC3E}">
        <p14:creationId xmlns:p14="http://schemas.microsoft.com/office/powerpoint/2010/main" val="2920612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1154243" y="440253"/>
            <a:ext cx="6245194" cy="553998"/>
          </a:xfrm>
          <a:prstGeom prst="rect">
            <a:avLst/>
          </a:prstGeom>
          <a:noFill/>
        </p:spPr>
        <p:txBody>
          <a:bodyPr wrap="square" rtlCol="0">
            <a:spAutoFit/>
          </a:bodyPr>
          <a:lstStyle/>
          <a:p>
            <a:pPr algn="ctr"/>
            <a:r>
              <a:rPr lang="ru-RU" sz="3000" b="1" i="1" dirty="0">
                <a:solidFill>
                  <a:srgbClr val="360000"/>
                </a:solidFill>
                <a:latin typeface="Century Schoolbook" panose="02040604050505020304" pitchFamily="18" charset="0"/>
              </a:rPr>
              <a:t>Са́ша Чёрный </a:t>
            </a:r>
            <a:endParaRPr lang="ru-RU" sz="3000" b="1" i="1" dirty="0" smtClean="0">
              <a:solidFill>
                <a:srgbClr val="360000"/>
              </a:solidFill>
              <a:latin typeface="Century Schoolbook" panose="02040604050505020304" pitchFamily="18" charset="0"/>
            </a:endParaRPr>
          </a:p>
        </p:txBody>
      </p:sp>
      <p:sp>
        <p:nvSpPr>
          <p:cNvPr id="4" name="TextBox 3"/>
          <p:cNvSpPr txBox="1"/>
          <p:nvPr/>
        </p:nvSpPr>
        <p:spPr>
          <a:xfrm>
            <a:off x="1010653" y="1144154"/>
            <a:ext cx="6532373" cy="2893100"/>
          </a:xfrm>
          <a:prstGeom prst="rect">
            <a:avLst/>
          </a:prstGeom>
          <a:noFill/>
        </p:spPr>
        <p:txBody>
          <a:bodyPr wrap="square" rtlCol="0">
            <a:spAutoFit/>
          </a:bodyPr>
          <a:lstStyle/>
          <a:p>
            <a:pPr lvl="0" algn="ctr"/>
            <a:r>
              <a:rPr lang="ru-RU" sz="2600" b="1" i="1" dirty="0">
                <a:solidFill>
                  <a:srgbClr val="360000"/>
                </a:solidFill>
                <a:latin typeface="Century Schoolbook" panose="02040604050505020304" pitchFamily="18" charset="0"/>
              </a:rPr>
              <a:t>(псевдоним </a:t>
            </a:r>
            <a:endParaRPr lang="ru-RU" sz="2600" b="1" i="1" dirty="0" smtClean="0">
              <a:solidFill>
                <a:srgbClr val="360000"/>
              </a:solidFill>
              <a:latin typeface="Century Schoolbook" panose="02040604050505020304" pitchFamily="18" charset="0"/>
            </a:endParaRPr>
          </a:p>
          <a:p>
            <a:pPr lvl="0" algn="ctr"/>
            <a:r>
              <a:rPr lang="ru-RU" sz="2600" b="1" i="1" dirty="0" smtClean="0">
                <a:solidFill>
                  <a:srgbClr val="360000"/>
                </a:solidFill>
                <a:latin typeface="Century Schoolbook" panose="02040604050505020304" pitchFamily="18" charset="0"/>
              </a:rPr>
              <a:t>Алекса́ндр Миха́йлович Гли́кберг; </a:t>
            </a:r>
            <a:r>
              <a:rPr lang="ru-RU" sz="2600" b="1" i="1" dirty="0">
                <a:solidFill>
                  <a:srgbClr val="360000"/>
                </a:solidFill>
                <a:latin typeface="Century Schoolbook" panose="02040604050505020304" pitchFamily="18" charset="0"/>
              </a:rPr>
              <a:t>1880-1932). </a:t>
            </a:r>
            <a:endParaRPr lang="ru-RU" sz="2600" b="1" i="1" dirty="0" smtClean="0">
              <a:solidFill>
                <a:srgbClr val="360000"/>
              </a:solidFill>
              <a:latin typeface="Century Schoolbook" panose="02040604050505020304" pitchFamily="18" charset="0"/>
            </a:endParaRPr>
          </a:p>
          <a:p>
            <a:pPr lvl="0" algn="ctr"/>
            <a:endParaRPr lang="ru-RU" sz="2600" b="1" i="1" dirty="0">
              <a:solidFill>
                <a:srgbClr val="360000"/>
              </a:solidFill>
              <a:latin typeface="Century Schoolbook" panose="02040604050505020304" pitchFamily="18" charset="0"/>
            </a:endParaRPr>
          </a:p>
          <a:p>
            <a:pPr lvl="0" algn="ctr"/>
            <a:r>
              <a:rPr lang="ru-RU" sz="2600" b="1" i="1" dirty="0" smtClean="0">
                <a:solidFill>
                  <a:srgbClr val="360000"/>
                </a:solidFill>
                <a:latin typeface="Century Schoolbook" panose="02040604050505020304" pitchFamily="18" charset="0"/>
              </a:rPr>
              <a:t>Яркий </a:t>
            </a:r>
            <a:r>
              <a:rPr lang="ru-RU" sz="2600" b="1" i="1" dirty="0">
                <a:solidFill>
                  <a:srgbClr val="360000"/>
                </a:solidFill>
                <a:latin typeface="Century Schoolbook" panose="02040604050505020304" pitchFamily="18" charset="0"/>
              </a:rPr>
              <a:t>представитель Серебряного века, писавший потрясающие лирико-сатирические стихи.</a:t>
            </a:r>
          </a:p>
        </p:txBody>
      </p:sp>
      <p:pic>
        <p:nvPicPr>
          <p:cNvPr id="9" name="Рисунок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96281" y="1144154"/>
            <a:ext cx="3727049" cy="5004561"/>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1010654" y="4267200"/>
            <a:ext cx="6388784" cy="2677656"/>
          </a:xfrm>
          <a:prstGeom prst="rect">
            <a:avLst/>
          </a:prstGeom>
          <a:noFill/>
        </p:spPr>
        <p:txBody>
          <a:bodyPr wrap="square" rtlCol="0">
            <a:spAutoFit/>
          </a:bodyPr>
          <a:lstStyle/>
          <a:p>
            <a:pPr algn="r"/>
            <a:r>
              <a:rPr lang="ru-RU" sz="2800" i="1" dirty="0">
                <a:solidFill>
                  <a:srgbClr val="360000"/>
                </a:solidFill>
                <a:latin typeface="Century Schoolbook" panose="02040604050505020304" pitchFamily="18" charset="0"/>
              </a:rPr>
              <a:t>“В раю мне будет очень скучно,</a:t>
            </a:r>
          </a:p>
          <a:p>
            <a:pPr algn="r"/>
            <a:r>
              <a:rPr lang="ru-RU" sz="2800" i="1" dirty="0">
                <a:solidFill>
                  <a:srgbClr val="360000"/>
                </a:solidFill>
                <a:latin typeface="Century Schoolbook" panose="02040604050505020304" pitchFamily="18" charset="0"/>
              </a:rPr>
              <a:t>         а ад я видел на земле</a:t>
            </a:r>
            <a:r>
              <a:rPr lang="ru-RU" sz="2800" i="1" dirty="0" smtClean="0">
                <a:solidFill>
                  <a:srgbClr val="360000"/>
                </a:solidFill>
                <a:latin typeface="Century Schoolbook" panose="02040604050505020304" pitchFamily="18" charset="0"/>
              </a:rPr>
              <a:t>”.</a:t>
            </a:r>
          </a:p>
          <a:p>
            <a:pPr algn="r"/>
            <a:endParaRPr lang="ru-RU" sz="2800" i="1" dirty="0" smtClean="0">
              <a:solidFill>
                <a:srgbClr val="360000"/>
              </a:solidFill>
              <a:latin typeface="Century Schoolbook" panose="02040604050505020304" pitchFamily="18" charset="0"/>
            </a:endParaRPr>
          </a:p>
          <a:p>
            <a:pPr algn="r"/>
            <a:r>
              <a:rPr lang="ru-RU" sz="2400" i="1" dirty="0">
                <a:solidFill>
                  <a:srgbClr val="360000"/>
                </a:solidFill>
                <a:latin typeface="Century Schoolbook" panose="02040604050505020304" pitchFamily="18" charset="0"/>
              </a:rPr>
              <a:t>Саша Черный “Молитва”.</a:t>
            </a:r>
          </a:p>
          <a:p>
            <a:pPr algn="r"/>
            <a:endParaRPr lang="ru-RU" sz="2800" i="1" dirty="0">
              <a:solidFill>
                <a:srgbClr val="360000"/>
              </a:solidFill>
              <a:latin typeface="Century Schoolbook" panose="02040604050505020304" pitchFamily="18" charset="0"/>
            </a:endParaRPr>
          </a:p>
          <a:p>
            <a:pPr algn="r"/>
            <a:endParaRPr lang="ru-RU" sz="2800" i="1" dirty="0">
              <a:solidFill>
                <a:srgbClr val="360000"/>
              </a:solidFill>
              <a:latin typeface="Century Schoolbook" panose="02040604050505020304" pitchFamily="18" charset="0"/>
            </a:endParaRPr>
          </a:p>
        </p:txBody>
      </p:sp>
      <p:sp>
        <p:nvSpPr>
          <p:cNvPr id="5" name="TextBox 4"/>
          <p:cNvSpPr txBox="1"/>
          <p:nvPr/>
        </p:nvSpPr>
        <p:spPr>
          <a:xfrm>
            <a:off x="8033114" y="6280879"/>
            <a:ext cx="3853384" cy="461665"/>
          </a:xfrm>
          <a:prstGeom prst="rect">
            <a:avLst/>
          </a:prstGeom>
          <a:noFill/>
        </p:spPr>
        <p:txBody>
          <a:bodyPr wrap="square" rtlCol="0">
            <a:spAutoFit/>
          </a:bodyPr>
          <a:lstStyle/>
          <a:p>
            <a:pPr algn="r"/>
            <a:r>
              <a:rPr lang="ru-RU" sz="2400" i="1" dirty="0">
                <a:solidFill>
                  <a:srgbClr val="360000"/>
                </a:solidFill>
                <a:latin typeface="Century Schoolbook" panose="02040604050505020304" pitchFamily="18" charset="0"/>
              </a:rPr>
              <a:t>Саша Черный, 1900 год.</a:t>
            </a:r>
          </a:p>
        </p:txBody>
      </p:sp>
    </p:spTree>
    <p:extLst>
      <p:ext uri="{BB962C8B-B14F-4D97-AF65-F5344CB8AC3E}">
        <p14:creationId xmlns:p14="http://schemas.microsoft.com/office/powerpoint/2010/main" val="36545762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714" y="2094046"/>
            <a:ext cx="2196513" cy="3740728"/>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62953" y="2094047"/>
            <a:ext cx="2340014" cy="3740728"/>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45606" y="5940874"/>
            <a:ext cx="3920836" cy="830997"/>
          </a:xfrm>
          <a:prstGeom prst="rect">
            <a:avLst/>
          </a:prstGeom>
          <a:noFill/>
        </p:spPr>
        <p:txBody>
          <a:bodyPr wrap="square" rtlCol="0">
            <a:spAutoFit/>
          </a:bodyPr>
          <a:lstStyle/>
          <a:p>
            <a:r>
              <a:rPr lang="ru-RU" sz="1600" i="1" dirty="0">
                <a:solidFill>
                  <a:srgbClr val="360000"/>
                </a:solidFill>
                <a:latin typeface="Century Schoolbook" panose="02040604050505020304" pitchFamily="18" charset="0"/>
              </a:rPr>
              <a:t>Гимназист Александр </a:t>
            </a:r>
            <a:endParaRPr lang="ru-RU" sz="1600" i="1" dirty="0" smtClean="0">
              <a:solidFill>
                <a:srgbClr val="360000"/>
              </a:solidFill>
              <a:latin typeface="Century Schoolbook" panose="02040604050505020304" pitchFamily="18" charset="0"/>
            </a:endParaRPr>
          </a:p>
          <a:p>
            <a:r>
              <a:rPr lang="ru-RU" sz="1600" i="1" dirty="0" smtClean="0">
                <a:solidFill>
                  <a:srgbClr val="360000"/>
                </a:solidFill>
                <a:latin typeface="Century Schoolbook" panose="02040604050505020304" pitchFamily="18" charset="0"/>
              </a:rPr>
              <a:t>Гликберг</a:t>
            </a:r>
            <a:r>
              <a:rPr lang="ru-RU" sz="1600" i="1" dirty="0">
                <a:solidFill>
                  <a:srgbClr val="360000"/>
                </a:solidFill>
                <a:latin typeface="Century Schoolbook" panose="02040604050505020304" pitchFamily="18" charset="0"/>
              </a:rPr>
              <a:t>. Житомир. </a:t>
            </a:r>
            <a:endParaRPr lang="ru-RU" sz="1600" i="1" dirty="0" smtClean="0">
              <a:solidFill>
                <a:srgbClr val="360000"/>
              </a:solidFill>
              <a:latin typeface="Century Schoolbook" panose="02040604050505020304" pitchFamily="18" charset="0"/>
            </a:endParaRPr>
          </a:p>
          <a:p>
            <a:r>
              <a:rPr lang="ru-RU" sz="1600" i="1" dirty="0" smtClean="0">
                <a:solidFill>
                  <a:srgbClr val="360000"/>
                </a:solidFill>
                <a:latin typeface="Century Schoolbook" panose="02040604050505020304" pitchFamily="18" charset="0"/>
              </a:rPr>
              <a:t>Фото </a:t>
            </a:r>
            <a:r>
              <a:rPr lang="ru-RU" sz="1600" i="1" dirty="0">
                <a:solidFill>
                  <a:srgbClr val="360000"/>
                </a:solidFill>
                <a:latin typeface="Century Schoolbook" panose="02040604050505020304" pitchFamily="18" charset="0"/>
              </a:rPr>
              <a:t>1898–1899 гг.</a:t>
            </a:r>
          </a:p>
        </p:txBody>
      </p:sp>
      <p:sp>
        <p:nvSpPr>
          <p:cNvPr id="8" name="TextBox 7"/>
          <p:cNvSpPr txBox="1"/>
          <p:nvPr/>
        </p:nvSpPr>
        <p:spPr>
          <a:xfrm>
            <a:off x="7119297" y="5929837"/>
            <a:ext cx="4887311" cy="861774"/>
          </a:xfrm>
          <a:prstGeom prst="rect">
            <a:avLst/>
          </a:prstGeom>
          <a:noFill/>
        </p:spPr>
        <p:txBody>
          <a:bodyPr wrap="square" rtlCol="0">
            <a:spAutoFit/>
          </a:bodyPr>
          <a:lstStyle/>
          <a:p>
            <a:pPr algn="r"/>
            <a:r>
              <a:rPr lang="ru-RU" sz="1600" i="1" dirty="0" smtClean="0">
                <a:solidFill>
                  <a:srgbClr val="360000"/>
                </a:solidFill>
                <a:latin typeface="Century Schoolbook" panose="02040604050505020304" pitchFamily="18" charset="0"/>
              </a:rPr>
              <a:t>Константин Константинович Роше,</a:t>
            </a:r>
          </a:p>
          <a:p>
            <a:pPr algn="r"/>
            <a:r>
              <a:rPr lang="ru-RU" sz="1600" i="1" dirty="0" smtClean="0">
                <a:solidFill>
                  <a:srgbClr val="360000"/>
                </a:solidFill>
                <a:latin typeface="Century Schoolbook" panose="02040604050505020304" pitchFamily="18" charset="0"/>
              </a:rPr>
              <a:t> в семье которого воспитывался</a:t>
            </a:r>
          </a:p>
          <a:p>
            <a:pPr algn="r"/>
            <a:r>
              <a:rPr lang="ru-RU" sz="1600" i="1" dirty="0" smtClean="0">
                <a:solidFill>
                  <a:srgbClr val="360000"/>
                </a:solidFill>
                <a:latin typeface="Century Schoolbook" panose="02040604050505020304" pitchFamily="18" charset="0"/>
              </a:rPr>
              <a:t> будущий поэт. Житомир. Фото 1918г</a:t>
            </a:r>
            <a:r>
              <a:rPr lang="ru-RU" i="1" dirty="0" smtClean="0">
                <a:solidFill>
                  <a:srgbClr val="360000"/>
                </a:solidFill>
                <a:latin typeface="Century Schoolbook" panose="02040604050505020304" pitchFamily="18" charset="0"/>
              </a:rPr>
              <a:t>.</a:t>
            </a:r>
            <a:endParaRPr lang="ru-RU" i="1" dirty="0">
              <a:solidFill>
                <a:srgbClr val="360000"/>
              </a:solidFill>
              <a:latin typeface="Century Schoolbook" panose="02040604050505020304" pitchFamily="18" charset="0"/>
            </a:endParaRPr>
          </a:p>
        </p:txBody>
      </p:sp>
      <p:pic>
        <p:nvPicPr>
          <p:cNvPr id="4" name="Рисунок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528551" y="2094046"/>
            <a:ext cx="5799579" cy="3740728"/>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3406877" y="5921135"/>
            <a:ext cx="4660489" cy="830997"/>
          </a:xfrm>
          <a:prstGeom prst="rect">
            <a:avLst/>
          </a:prstGeom>
          <a:noFill/>
        </p:spPr>
        <p:txBody>
          <a:bodyPr wrap="square" rtlCol="0">
            <a:spAutoFit/>
          </a:bodyPr>
          <a:lstStyle/>
          <a:p>
            <a:r>
              <a:rPr lang="ru-RU" sz="1600" i="1" dirty="0">
                <a:solidFill>
                  <a:srgbClr val="360000"/>
                </a:solidFill>
                <a:latin typeface="Century Schoolbook" panose="02040604050505020304" pitchFamily="18" charset="0"/>
              </a:rPr>
              <a:t>Гимназия, где учился в приготовительном классе Саша Гликберг. Белая Церковь. </a:t>
            </a:r>
            <a:endParaRPr lang="ru-RU" sz="1600" i="1" dirty="0" smtClean="0">
              <a:solidFill>
                <a:srgbClr val="360000"/>
              </a:solidFill>
              <a:latin typeface="Century Schoolbook" panose="02040604050505020304" pitchFamily="18" charset="0"/>
            </a:endParaRPr>
          </a:p>
          <a:p>
            <a:r>
              <a:rPr lang="ru-RU" sz="1600" i="1" dirty="0" smtClean="0">
                <a:solidFill>
                  <a:srgbClr val="360000"/>
                </a:solidFill>
                <a:latin typeface="Century Schoolbook" panose="02040604050505020304" pitchFamily="18" charset="0"/>
              </a:rPr>
              <a:t>Фото </a:t>
            </a:r>
            <a:r>
              <a:rPr lang="ru-RU" sz="1600" i="1" dirty="0">
                <a:solidFill>
                  <a:srgbClr val="360000"/>
                </a:solidFill>
                <a:latin typeface="Century Schoolbook" panose="02040604050505020304" pitchFamily="18" charset="0"/>
              </a:rPr>
              <a:t>1890 х гг.</a:t>
            </a:r>
          </a:p>
        </p:txBody>
      </p:sp>
      <p:sp>
        <p:nvSpPr>
          <p:cNvPr id="10" name="TextBox 9"/>
          <p:cNvSpPr txBox="1"/>
          <p:nvPr/>
        </p:nvSpPr>
        <p:spPr>
          <a:xfrm>
            <a:off x="1436011" y="280220"/>
            <a:ext cx="9984658" cy="1384995"/>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Благодаря своему неожиданному благодетелю Саша получил образование и «выбрал писательскую стезю</a:t>
            </a:r>
            <a:r>
              <a:rPr lang="ru-RU" sz="2800" b="1" i="1" dirty="0" smtClean="0">
                <a:solidFill>
                  <a:srgbClr val="360000"/>
                </a:solidFill>
                <a:latin typeface="Century Schoolbook" panose="02040604050505020304" pitchFamily="18" charset="0"/>
              </a:rPr>
              <a:t>»</a:t>
            </a:r>
            <a:endParaRPr lang="ru-RU" sz="2800" b="1" i="1" dirty="0">
              <a:solidFill>
                <a:srgbClr val="360000"/>
              </a:solidFill>
              <a:latin typeface="Century Schoolbook" panose="02040604050505020304" pitchFamily="18" charset="0"/>
            </a:endParaRPr>
          </a:p>
        </p:txBody>
      </p:sp>
    </p:spTree>
    <p:extLst>
      <p:ext uri="{BB962C8B-B14F-4D97-AF65-F5344CB8AC3E}">
        <p14:creationId xmlns:p14="http://schemas.microsoft.com/office/powerpoint/2010/main" val="40540295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055607">
            <a:off x="4065734" y="2244484"/>
            <a:ext cx="1881373" cy="3243747"/>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657414">
            <a:off x="8401004" y="2413130"/>
            <a:ext cx="2029221" cy="3070887"/>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01247" y="2089893"/>
            <a:ext cx="2462098" cy="3413363"/>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2007255" y="6009089"/>
            <a:ext cx="9677400" cy="707886"/>
          </a:xfrm>
          <a:prstGeom prst="rect">
            <a:avLst/>
          </a:prstGeom>
          <a:noFill/>
        </p:spPr>
        <p:txBody>
          <a:bodyPr wrap="square" rtlCol="0">
            <a:spAutoFit/>
          </a:bodyPr>
          <a:lstStyle/>
          <a:p>
            <a:pPr algn="r"/>
            <a:r>
              <a:rPr lang="ru-RU" sz="2000" i="1" dirty="0">
                <a:solidFill>
                  <a:srgbClr val="360000"/>
                </a:solidFill>
                <a:latin typeface="Century Schoolbook" panose="02040604050505020304" pitchFamily="18" charset="0"/>
              </a:rPr>
              <a:t>Вольноопределяющийся 2 го разряда </a:t>
            </a:r>
            <a:r>
              <a:rPr lang="ru-RU" sz="2000" i="1" dirty="0" smtClean="0">
                <a:solidFill>
                  <a:srgbClr val="360000"/>
                </a:solidFill>
                <a:latin typeface="Century Schoolbook" panose="02040604050505020304" pitchFamily="18" charset="0"/>
              </a:rPr>
              <a:t>Александр </a:t>
            </a:r>
            <a:r>
              <a:rPr lang="ru-RU" sz="2000" i="1" dirty="0">
                <a:solidFill>
                  <a:srgbClr val="360000"/>
                </a:solidFill>
                <a:latin typeface="Century Schoolbook" panose="02040604050505020304" pitchFamily="18" charset="0"/>
              </a:rPr>
              <a:t>Михайлович Гликберг. </a:t>
            </a:r>
            <a:endParaRPr lang="ru-RU" sz="2000" i="1" dirty="0" smtClean="0">
              <a:solidFill>
                <a:srgbClr val="360000"/>
              </a:solidFill>
              <a:latin typeface="Century Schoolbook" panose="02040604050505020304" pitchFamily="18" charset="0"/>
            </a:endParaRPr>
          </a:p>
          <a:p>
            <a:pPr algn="r"/>
            <a:r>
              <a:rPr lang="ru-RU" sz="2000" i="1" dirty="0" smtClean="0">
                <a:solidFill>
                  <a:srgbClr val="360000"/>
                </a:solidFill>
                <a:latin typeface="Century Schoolbook" panose="02040604050505020304" pitchFamily="18" charset="0"/>
              </a:rPr>
              <a:t>Варшава</a:t>
            </a:r>
            <a:r>
              <a:rPr lang="ru-RU" sz="2000" i="1" dirty="0">
                <a:solidFill>
                  <a:srgbClr val="360000"/>
                </a:solidFill>
                <a:latin typeface="Century Schoolbook" panose="02040604050505020304" pitchFamily="18" charset="0"/>
              </a:rPr>
              <a:t>. </a:t>
            </a:r>
            <a:r>
              <a:rPr lang="ru-RU" sz="2000" i="1" dirty="0" smtClean="0">
                <a:solidFill>
                  <a:srgbClr val="360000"/>
                </a:solidFill>
                <a:latin typeface="Century Schoolbook" panose="02040604050505020304" pitchFamily="18" charset="0"/>
              </a:rPr>
              <a:t>Август </a:t>
            </a:r>
            <a:r>
              <a:rPr lang="ru-RU" sz="2000" i="1" dirty="0">
                <a:solidFill>
                  <a:srgbClr val="360000"/>
                </a:solidFill>
                <a:latin typeface="Century Schoolbook" panose="02040604050505020304" pitchFamily="18" charset="0"/>
              </a:rPr>
              <a:t>1914 г.</a:t>
            </a:r>
          </a:p>
        </p:txBody>
      </p:sp>
      <p:sp>
        <p:nvSpPr>
          <p:cNvPr id="10" name="TextBox 9"/>
          <p:cNvSpPr txBox="1"/>
          <p:nvPr/>
        </p:nvSpPr>
        <p:spPr>
          <a:xfrm>
            <a:off x="1691311" y="278204"/>
            <a:ext cx="11444952" cy="523220"/>
          </a:xfrm>
          <a:prstGeom prst="rect">
            <a:avLst/>
          </a:prstGeom>
          <a:noFill/>
        </p:spPr>
        <p:txBody>
          <a:bodyPr wrap="square" rtlCol="0">
            <a:spAutoFit/>
          </a:bodyPr>
          <a:lstStyle/>
          <a:p>
            <a:r>
              <a:rPr lang="ru-RU" sz="2800" b="1" i="1" dirty="0" smtClean="0">
                <a:solidFill>
                  <a:srgbClr val="360000"/>
                </a:solidFill>
                <a:latin typeface="Century Schoolbook" panose="02040604050505020304" pitchFamily="18" charset="0"/>
              </a:rPr>
              <a:t>Поэт считал </a:t>
            </a:r>
            <a:r>
              <a:rPr lang="ru-RU" sz="2800" b="1" i="1" dirty="0">
                <a:solidFill>
                  <a:srgbClr val="360000"/>
                </a:solidFill>
                <a:latin typeface="Century Schoolbook" panose="02040604050505020304" pitchFamily="18" charset="0"/>
              </a:rPr>
              <a:t>своим долгом защищать Родину</a:t>
            </a:r>
          </a:p>
        </p:txBody>
      </p:sp>
      <p:sp>
        <p:nvSpPr>
          <p:cNvPr id="11" name="TextBox 10"/>
          <p:cNvSpPr txBox="1"/>
          <p:nvPr/>
        </p:nvSpPr>
        <p:spPr>
          <a:xfrm>
            <a:off x="3097161" y="889564"/>
            <a:ext cx="8716297" cy="1200329"/>
          </a:xfrm>
          <a:prstGeom prst="rect">
            <a:avLst/>
          </a:prstGeom>
          <a:noFill/>
        </p:spPr>
        <p:txBody>
          <a:bodyPr wrap="square" rtlCol="0">
            <a:spAutoFit/>
          </a:bodyPr>
          <a:lstStyle/>
          <a:p>
            <a:pPr algn="r"/>
            <a:r>
              <a:rPr lang="ru-RU" sz="2400" i="1" dirty="0">
                <a:solidFill>
                  <a:srgbClr val="360000"/>
                </a:solidFill>
                <a:latin typeface="Century Schoolbook" panose="02040604050505020304" pitchFamily="18" charset="0"/>
              </a:rPr>
              <a:t>«маленький, тщедушный, самый невоенный </a:t>
            </a:r>
            <a:endParaRPr lang="ru-RU" sz="2400" i="1" dirty="0" smtClean="0">
              <a:solidFill>
                <a:srgbClr val="360000"/>
              </a:solidFill>
              <a:latin typeface="Century Schoolbook" panose="02040604050505020304" pitchFamily="18" charset="0"/>
            </a:endParaRPr>
          </a:p>
          <a:p>
            <a:pPr algn="r"/>
            <a:r>
              <a:rPr lang="ru-RU" sz="2400" i="1" dirty="0" smtClean="0">
                <a:solidFill>
                  <a:srgbClr val="360000"/>
                </a:solidFill>
                <a:latin typeface="Century Schoolbook" panose="02040604050505020304" pitchFamily="18" charset="0"/>
              </a:rPr>
              <a:t>из </a:t>
            </a:r>
            <a:r>
              <a:rPr lang="ru-RU" sz="2400" i="1" dirty="0">
                <a:solidFill>
                  <a:srgbClr val="360000"/>
                </a:solidFill>
                <a:latin typeface="Century Schoolbook" panose="02040604050505020304" pitchFamily="18" charset="0"/>
              </a:rPr>
              <a:t>всех сатириков…ушел на фронт</a:t>
            </a:r>
            <a:r>
              <a:rPr lang="ru-RU" sz="2400" i="1" dirty="0" smtClean="0">
                <a:solidFill>
                  <a:srgbClr val="360000"/>
                </a:solidFill>
                <a:latin typeface="Century Schoolbook" panose="02040604050505020304" pitchFamily="18" charset="0"/>
              </a:rPr>
              <a:t>»</a:t>
            </a:r>
          </a:p>
          <a:p>
            <a:pPr algn="r"/>
            <a:r>
              <a:rPr lang="ru-RU" sz="2400" i="1" dirty="0">
                <a:solidFill>
                  <a:srgbClr val="360000"/>
                </a:solidFill>
                <a:latin typeface="Century Schoolbook" panose="02040604050505020304" pitchFamily="18" charset="0"/>
              </a:rPr>
              <a:t>Федор Кривин</a:t>
            </a:r>
          </a:p>
        </p:txBody>
      </p:sp>
      <p:pic>
        <p:nvPicPr>
          <p:cNvPr id="5" name="Рисунок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34134" y="2977019"/>
            <a:ext cx="2638293" cy="2638293"/>
          </a:xfrm>
          <a:prstGeom prst="rect">
            <a:avLst/>
          </a:prstGeom>
        </p:spPr>
      </p:pic>
    </p:spTree>
    <p:extLst>
      <p:ext uri="{BB962C8B-B14F-4D97-AF65-F5344CB8AC3E}">
        <p14:creationId xmlns:p14="http://schemas.microsoft.com/office/powerpoint/2010/main" val="33274222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444" y="1351353"/>
            <a:ext cx="11298264" cy="5189634"/>
          </a:xfrm>
          <a:prstGeom prst="rect">
            <a:avLst/>
          </a:prstGeom>
          <a:ln>
            <a:noFill/>
          </a:ln>
          <a:effectLst>
            <a:outerShdw blurRad="292100" dist="139700" dir="2700000" algn="tl" rotWithShape="0">
              <a:srgbClr val="333333">
                <a:alpha val="65000"/>
              </a:srgbClr>
            </a:outerShdw>
          </a:effectLst>
        </p:spPr>
      </p:pic>
      <p:sp>
        <p:nvSpPr>
          <p:cNvPr id="2" name="TextBox 1"/>
          <p:cNvSpPr txBox="1"/>
          <p:nvPr/>
        </p:nvSpPr>
        <p:spPr>
          <a:xfrm>
            <a:off x="511444" y="238539"/>
            <a:ext cx="11298264"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Военные впечатления отразились в </a:t>
            </a:r>
            <a:r>
              <a:rPr lang="ru-RU" sz="2800" b="1" i="1" dirty="0" smtClean="0">
                <a:solidFill>
                  <a:srgbClr val="360000"/>
                </a:solidFill>
                <a:latin typeface="Century Schoolbook" panose="02040604050505020304" pitchFamily="18" charset="0"/>
              </a:rPr>
              <a:t>ряде </a:t>
            </a:r>
          </a:p>
          <a:p>
            <a:pPr algn="ctr"/>
            <a:r>
              <a:rPr lang="ru-RU" sz="2800" b="1" i="1" dirty="0">
                <a:solidFill>
                  <a:srgbClr val="360000"/>
                </a:solidFill>
                <a:latin typeface="Century Schoolbook" panose="02040604050505020304" pitchFamily="18" charset="0"/>
              </a:rPr>
              <a:t>п</a:t>
            </a:r>
            <a:r>
              <a:rPr lang="ru-RU" sz="2800" b="1" i="1" dirty="0" smtClean="0">
                <a:solidFill>
                  <a:srgbClr val="360000"/>
                </a:solidFill>
                <a:latin typeface="Century Schoolbook" panose="02040604050505020304" pitchFamily="18" charset="0"/>
              </a:rPr>
              <a:t>роизведений Саши Чёрного</a:t>
            </a:r>
            <a:endParaRPr lang="ru-RU" sz="2800" b="1" i="1" dirty="0">
              <a:solidFill>
                <a:srgbClr val="360000"/>
              </a:solidFill>
              <a:latin typeface="Century Schoolbook" panose="02040604050505020304" pitchFamily="18" charset="0"/>
            </a:endParaRPr>
          </a:p>
        </p:txBody>
      </p:sp>
    </p:spTree>
    <p:extLst>
      <p:ext uri="{BB962C8B-B14F-4D97-AF65-F5344CB8AC3E}">
        <p14:creationId xmlns:p14="http://schemas.microsoft.com/office/powerpoint/2010/main" val="26921319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719390" y="817688"/>
            <a:ext cx="11107785" cy="4632037"/>
          </a:xfrm>
          <a:prstGeom prst="rect">
            <a:avLst/>
          </a:prstGeom>
          <a:noFill/>
        </p:spPr>
        <p:txBody>
          <a:bodyPr wrap="square" rtlCol="0">
            <a:spAutoFit/>
          </a:bodyPr>
          <a:lstStyle/>
          <a:p>
            <a:pPr algn="r"/>
            <a:r>
              <a:rPr lang="ru-RU" sz="2700" i="1" dirty="0" smtClean="0">
                <a:solidFill>
                  <a:srgbClr val="360000"/>
                </a:solidFill>
                <a:latin typeface="Century Schoolbook" panose="02040604050505020304" pitchFamily="18" charset="0"/>
              </a:rPr>
              <a:t>«…</a:t>
            </a:r>
            <a:r>
              <a:rPr lang="ru-RU" sz="2700" i="1" dirty="0">
                <a:solidFill>
                  <a:srgbClr val="360000"/>
                </a:solidFill>
                <a:latin typeface="Century Schoolbook" panose="02040604050505020304" pitchFamily="18" charset="0"/>
              </a:rPr>
              <a:t>сатириконский период был самым </a:t>
            </a:r>
            <a:r>
              <a:rPr lang="ru-RU" sz="2700" i="1" dirty="0" smtClean="0">
                <a:solidFill>
                  <a:srgbClr val="360000"/>
                </a:solidFill>
                <a:latin typeface="Century Schoolbook" panose="02040604050505020304" pitchFamily="18" charset="0"/>
              </a:rPr>
              <a:t>счастливым периодом </a:t>
            </a:r>
          </a:p>
          <a:p>
            <a:pPr algn="r"/>
            <a:r>
              <a:rPr lang="ru-RU" sz="2700" i="1" dirty="0" smtClean="0">
                <a:solidFill>
                  <a:srgbClr val="360000"/>
                </a:solidFill>
                <a:latin typeface="Century Schoolbook" panose="02040604050505020304" pitchFamily="18" charset="0"/>
              </a:rPr>
              <a:t>его </a:t>
            </a:r>
            <a:r>
              <a:rPr lang="ru-RU" sz="2700" i="1" dirty="0">
                <a:solidFill>
                  <a:srgbClr val="360000"/>
                </a:solidFill>
                <a:latin typeface="Century Schoolbook" panose="02040604050505020304" pitchFamily="18" charset="0"/>
              </a:rPr>
              <a:t>писательской   жизни. Никогда, </a:t>
            </a:r>
            <a:r>
              <a:rPr lang="ru-RU" sz="2700" i="1" dirty="0" smtClean="0">
                <a:solidFill>
                  <a:srgbClr val="360000"/>
                </a:solidFill>
                <a:latin typeface="Century Schoolbook" panose="02040604050505020304" pitchFamily="18" charset="0"/>
              </a:rPr>
              <a:t>ни </a:t>
            </a:r>
            <a:r>
              <a:rPr lang="ru-RU" sz="2700" i="1" dirty="0">
                <a:solidFill>
                  <a:srgbClr val="360000"/>
                </a:solidFill>
                <a:latin typeface="Century Schoolbook" panose="02040604050505020304" pitchFamily="18" charset="0"/>
              </a:rPr>
              <a:t>раньше, </a:t>
            </a:r>
            <a:endParaRPr lang="ru-RU" sz="2700" i="1" dirty="0" smtClean="0">
              <a:solidFill>
                <a:srgbClr val="360000"/>
              </a:solidFill>
              <a:latin typeface="Century Schoolbook" panose="02040604050505020304" pitchFamily="18" charset="0"/>
            </a:endParaRPr>
          </a:p>
          <a:p>
            <a:pPr algn="r"/>
            <a:r>
              <a:rPr lang="ru-RU" sz="2700" i="1" dirty="0" smtClean="0">
                <a:solidFill>
                  <a:srgbClr val="360000"/>
                </a:solidFill>
                <a:latin typeface="Century Schoolbook" panose="02040604050505020304" pitchFamily="18" charset="0"/>
              </a:rPr>
              <a:t>ни </a:t>
            </a:r>
            <a:r>
              <a:rPr lang="ru-RU" sz="2700" i="1" dirty="0">
                <a:solidFill>
                  <a:srgbClr val="360000"/>
                </a:solidFill>
                <a:latin typeface="Century Schoolbook" panose="02040604050505020304" pitchFamily="18" charset="0"/>
              </a:rPr>
              <a:t>потом, стихи его не имели такого </a:t>
            </a:r>
            <a:r>
              <a:rPr lang="ru-RU" sz="2700" i="1" dirty="0" smtClean="0">
                <a:solidFill>
                  <a:srgbClr val="360000"/>
                </a:solidFill>
                <a:latin typeface="Century Schoolbook" panose="02040604050505020304" pitchFamily="18" charset="0"/>
              </a:rPr>
              <a:t>успеха</a:t>
            </a:r>
            <a:r>
              <a:rPr lang="ru-RU" sz="2700" i="1" dirty="0">
                <a:solidFill>
                  <a:srgbClr val="360000"/>
                </a:solidFill>
                <a:latin typeface="Century Schoolbook" panose="02040604050505020304" pitchFamily="18" charset="0"/>
              </a:rPr>
              <a:t>. </a:t>
            </a:r>
            <a:endParaRPr lang="ru-RU" sz="2700" i="1" dirty="0" smtClean="0">
              <a:solidFill>
                <a:srgbClr val="360000"/>
              </a:solidFill>
              <a:latin typeface="Century Schoolbook" panose="02040604050505020304" pitchFamily="18" charset="0"/>
            </a:endParaRPr>
          </a:p>
          <a:p>
            <a:pPr algn="r"/>
            <a:r>
              <a:rPr lang="ru-RU" sz="2700" i="1" dirty="0" smtClean="0">
                <a:solidFill>
                  <a:srgbClr val="360000"/>
                </a:solidFill>
                <a:latin typeface="Century Schoolbook" panose="02040604050505020304" pitchFamily="18" charset="0"/>
              </a:rPr>
              <a:t>Получив </a:t>
            </a:r>
            <a:r>
              <a:rPr lang="ru-RU" sz="2700" i="1" dirty="0">
                <a:solidFill>
                  <a:srgbClr val="360000"/>
                </a:solidFill>
                <a:latin typeface="Century Schoolbook" panose="02040604050505020304" pitchFamily="18" charset="0"/>
              </a:rPr>
              <a:t>свежий номер журнала, читатель </a:t>
            </a:r>
            <a:endParaRPr lang="ru-RU" sz="2700" i="1" dirty="0" smtClean="0">
              <a:solidFill>
                <a:srgbClr val="360000"/>
              </a:solidFill>
              <a:latin typeface="Century Schoolbook" panose="02040604050505020304" pitchFamily="18" charset="0"/>
            </a:endParaRPr>
          </a:p>
          <a:p>
            <a:pPr algn="r"/>
            <a:r>
              <a:rPr lang="ru-RU" sz="2700" i="1" dirty="0" smtClean="0">
                <a:solidFill>
                  <a:srgbClr val="360000"/>
                </a:solidFill>
                <a:latin typeface="Century Schoolbook" panose="02040604050505020304" pitchFamily="18" charset="0"/>
              </a:rPr>
              <a:t>прежде </a:t>
            </a:r>
            <a:r>
              <a:rPr lang="ru-RU" sz="2700" i="1" dirty="0">
                <a:solidFill>
                  <a:srgbClr val="360000"/>
                </a:solidFill>
                <a:latin typeface="Century Schoolbook" panose="02040604050505020304" pitchFamily="18" charset="0"/>
              </a:rPr>
              <a:t>всего искал в нем стихи Саши Черного</a:t>
            </a:r>
            <a:r>
              <a:rPr lang="ru-RU" sz="2700" i="1" dirty="0" smtClean="0">
                <a:solidFill>
                  <a:srgbClr val="360000"/>
                </a:solidFill>
                <a:latin typeface="Century Schoolbook" panose="02040604050505020304" pitchFamily="18" charset="0"/>
              </a:rPr>
              <a:t>.</a:t>
            </a:r>
          </a:p>
          <a:p>
            <a:pPr algn="r"/>
            <a:r>
              <a:rPr lang="ru-RU" sz="2700" i="1" dirty="0" smtClean="0">
                <a:solidFill>
                  <a:srgbClr val="360000"/>
                </a:solidFill>
                <a:latin typeface="Century Schoolbook" panose="02040604050505020304" pitchFamily="18" charset="0"/>
              </a:rPr>
              <a:t> </a:t>
            </a:r>
            <a:endParaRPr lang="ru-RU" sz="2700" i="1" dirty="0">
              <a:solidFill>
                <a:srgbClr val="360000"/>
              </a:solidFill>
              <a:latin typeface="Century Schoolbook" panose="02040604050505020304" pitchFamily="18" charset="0"/>
            </a:endParaRPr>
          </a:p>
          <a:p>
            <a:pPr algn="r"/>
            <a:r>
              <a:rPr lang="ru-RU" sz="2700" i="1" dirty="0">
                <a:solidFill>
                  <a:srgbClr val="360000"/>
                </a:solidFill>
                <a:latin typeface="Century Schoolbook" panose="02040604050505020304" pitchFamily="18" charset="0"/>
              </a:rPr>
              <a:t>Не было такой курсистки, такого студента, </a:t>
            </a:r>
            <a:r>
              <a:rPr lang="ru-RU" sz="2700" i="1" dirty="0" smtClean="0">
                <a:solidFill>
                  <a:srgbClr val="360000"/>
                </a:solidFill>
                <a:latin typeface="Century Schoolbook" panose="02040604050505020304" pitchFamily="18" charset="0"/>
              </a:rPr>
              <a:t>такого </a:t>
            </a:r>
            <a:r>
              <a:rPr lang="ru-RU" sz="2700" i="1" dirty="0">
                <a:solidFill>
                  <a:srgbClr val="360000"/>
                </a:solidFill>
                <a:latin typeface="Century Schoolbook" panose="02040604050505020304" pitchFamily="18" charset="0"/>
              </a:rPr>
              <a:t>врача, </a:t>
            </a:r>
            <a:r>
              <a:rPr lang="ru-RU" sz="2700" i="1" dirty="0" smtClean="0">
                <a:solidFill>
                  <a:srgbClr val="360000"/>
                </a:solidFill>
                <a:latin typeface="Century Schoolbook" panose="02040604050505020304" pitchFamily="18" charset="0"/>
              </a:rPr>
              <a:t>адвоката, учителя</a:t>
            </a:r>
            <a:r>
              <a:rPr lang="ru-RU" sz="2700" i="1" dirty="0">
                <a:solidFill>
                  <a:srgbClr val="360000"/>
                </a:solidFill>
                <a:latin typeface="Century Schoolbook" panose="02040604050505020304" pitchFamily="18" charset="0"/>
              </a:rPr>
              <a:t>, инженера, </a:t>
            </a:r>
            <a:r>
              <a:rPr lang="ru-RU" sz="2700" i="1" dirty="0" smtClean="0">
                <a:solidFill>
                  <a:srgbClr val="360000"/>
                </a:solidFill>
                <a:latin typeface="Century Schoolbook" panose="02040604050505020304" pitchFamily="18" charset="0"/>
              </a:rPr>
              <a:t>которые </a:t>
            </a:r>
          </a:p>
          <a:p>
            <a:pPr algn="r"/>
            <a:r>
              <a:rPr lang="ru-RU" sz="2700" i="1" dirty="0" smtClean="0">
                <a:solidFill>
                  <a:srgbClr val="360000"/>
                </a:solidFill>
                <a:latin typeface="Century Schoolbook" panose="02040604050505020304" pitchFamily="18" charset="0"/>
              </a:rPr>
              <a:t>не </a:t>
            </a:r>
            <a:r>
              <a:rPr lang="ru-RU" sz="2700" i="1" dirty="0">
                <a:solidFill>
                  <a:srgbClr val="360000"/>
                </a:solidFill>
                <a:latin typeface="Century Schoolbook" panose="02040604050505020304" pitchFamily="18" charset="0"/>
              </a:rPr>
              <a:t>знали бы их наизусть</a:t>
            </a:r>
            <a:r>
              <a:rPr lang="ru-RU" sz="2700" i="1" dirty="0" smtClean="0">
                <a:solidFill>
                  <a:srgbClr val="360000"/>
                </a:solidFill>
                <a:latin typeface="Century Schoolbook" panose="02040604050505020304" pitchFamily="18" charset="0"/>
              </a:rPr>
              <a:t>».</a:t>
            </a:r>
          </a:p>
          <a:p>
            <a:pPr algn="r"/>
            <a:endParaRPr lang="ru-RU" sz="2800" i="1" dirty="0">
              <a:solidFill>
                <a:srgbClr val="360000"/>
              </a:solidFill>
              <a:latin typeface="Century Schoolbook" panose="02040604050505020304" pitchFamily="18" charset="0"/>
            </a:endParaRPr>
          </a:p>
          <a:p>
            <a:pPr algn="r"/>
            <a:r>
              <a:rPr lang="ru-RU" sz="2400" i="1" dirty="0" smtClean="0">
                <a:solidFill>
                  <a:srgbClr val="360000"/>
                </a:solidFill>
                <a:latin typeface="Century Schoolbook" panose="02040604050505020304" pitchFamily="18" charset="0"/>
              </a:rPr>
              <a:t>К. </a:t>
            </a:r>
            <a:r>
              <a:rPr lang="ru-RU" sz="2400" i="1" dirty="0">
                <a:solidFill>
                  <a:srgbClr val="360000"/>
                </a:solidFill>
                <a:latin typeface="Century Schoolbook" panose="02040604050505020304" pitchFamily="18" charset="0"/>
              </a:rPr>
              <a:t>Чуковский </a:t>
            </a:r>
          </a:p>
        </p:txBody>
      </p:sp>
      <p:sp>
        <p:nvSpPr>
          <p:cNvPr id="4" name="TextBox 3"/>
          <p:cNvSpPr txBox="1"/>
          <p:nvPr/>
        </p:nvSpPr>
        <p:spPr>
          <a:xfrm>
            <a:off x="1100380" y="294468"/>
            <a:ext cx="10875310" cy="523220"/>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В 10-е годы ХХ века к поэту пришла настоящая </a:t>
            </a:r>
            <a:r>
              <a:rPr lang="ru-RU" sz="2800" b="1" i="1" dirty="0">
                <a:latin typeface="Century Schoolbook" panose="02040604050505020304" pitchFamily="18" charset="0"/>
              </a:rPr>
              <a:t>слава</a:t>
            </a:r>
          </a:p>
        </p:txBody>
      </p:sp>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1209" y="4620419"/>
            <a:ext cx="1303238" cy="1980338"/>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344228">
            <a:off x="1184492" y="4105019"/>
            <a:ext cx="1727700" cy="2434893"/>
          </a:xfrm>
          <a:prstGeom prst="rect">
            <a:avLst/>
          </a:prstGeom>
          <a:ln>
            <a:noFill/>
          </a:ln>
          <a:effectLst>
            <a:outerShdw blurRad="292100" dist="139700" dir="2700000" algn="tl" rotWithShape="0">
              <a:srgbClr val="333333">
                <a:alpha val="65000"/>
              </a:srgbClr>
            </a:outerShdw>
          </a:effectLst>
        </p:spPr>
      </p:pic>
      <p:pic>
        <p:nvPicPr>
          <p:cNvPr id="11" name="Рисунок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630287">
            <a:off x="2879431" y="4368773"/>
            <a:ext cx="1571429" cy="216190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0591686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sp>
        <p:nvSpPr>
          <p:cNvPr id="3" name="TextBox 2"/>
          <p:cNvSpPr txBox="1"/>
          <p:nvPr/>
        </p:nvSpPr>
        <p:spPr>
          <a:xfrm>
            <a:off x="3819833" y="309716"/>
            <a:ext cx="8096864" cy="1692771"/>
          </a:xfrm>
          <a:prstGeom prst="rect">
            <a:avLst/>
          </a:prstGeom>
          <a:noFill/>
        </p:spPr>
        <p:txBody>
          <a:bodyPr wrap="square" rtlCol="0">
            <a:spAutoFit/>
          </a:bodyPr>
          <a:lstStyle/>
          <a:p>
            <a:pPr algn="r"/>
            <a:r>
              <a:rPr lang="ru-RU" sz="2600" i="1" dirty="0">
                <a:solidFill>
                  <a:srgbClr val="360000"/>
                </a:solidFill>
                <a:latin typeface="Century Schoolbook" panose="02040604050505020304" pitchFamily="18" charset="0"/>
              </a:rPr>
              <a:t>Ну, так вот - такой поэт примчался к вам: это ваш слуга покорный, </a:t>
            </a:r>
            <a:endParaRPr lang="ru-RU" sz="2600" i="1" dirty="0" smtClean="0">
              <a:solidFill>
                <a:srgbClr val="360000"/>
              </a:solidFill>
              <a:latin typeface="Century Schoolbook" panose="02040604050505020304" pitchFamily="18" charset="0"/>
            </a:endParaRPr>
          </a:p>
          <a:p>
            <a:pPr algn="r"/>
            <a:r>
              <a:rPr lang="ru-RU" sz="2600" i="1" dirty="0" smtClean="0">
                <a:solidFill>
                  <a:srgbClr val="360000"/>
                </a:solidFill>
                <a:latin typeface="Century Schoolbook" panose="02040604050505020304" pitchFamily="18" charset="0"/>
              </a:rPr>
              <a:t>он </a:t>
            </a:r>
            <a:r>
              <a:rPr lang="ru-RU" sz="2600" i="1" dirty="0">
                <a:solidFill>
                  <a:srgbClr val="360000"/>
                </a:solidFill>
                <a:latin typeface="Century Schoolbook" panose="02040604050505020304" pitchFamily="18" charset="0"/>
              </a:rPr>
              <a:t>зовется "Саша Черный"... </a:t>
            </a:r>
            <a:endParaRPr lang="ru-RU" sz="2600" i="1" dirty="0" smtClean="0">
              <a:solidFill>
                <a:srgbClr val="360000"/>
              </a:solidFill>
              <a:latin typeface="Century Schoolbook" panose="02040604050505020304" pitchFamily="18" charset="0"/>
            </a:endParaRPr>
          </a:p>
          <a:p>
            <a:pPr algn="r"/>
            <a:r>
              <a:rPr lang="ru-RU" sz="2600" i="1" dirty="0" smtClean="0">
                <a:solidFill>
                  <a:srgbClr val="360000"/>
                </a:solidFill>
                <a:latin typeface="Century Schoolbook" panose="02040604050505020304" pitchFamily="18" charset="0"/>
              </a:rPr>
              <a:t>Почему</a:t>
            </a:r>
            <a:r>
              <a:rPr lang="ru-RU" sz="2600" i="1" dirty="0">
                <a:solidFill>
                  <a:srgbClr val="360000"/>
                </a:solidFill>
                <a:latin typeface="Century Schoolbook" panose="02040604050505020304" pitchFamily="18" charset="0"/>
              </a:rPr>
              <a:t>? </a:t>
            </a:r>
            <a:r>
              <a:rPr lang="ru-RU" sz="2600" i="1" dirty="0" smtClean="0">
                <a:solidFill>
                  <a:srgbClr val="360000"/>
                </a:solidFill>
                <a:latin typeface="Century Schoolbook" panose="02040604050505020304" pitchFamily="18" charset="0"/>
              </a:rPr>
              <a:t>Не </a:t>
            </a:r>
            <a:r>
              <a:rPr lang="ru-RU" sz="2600" i="1" dirty="0">
                <a:solidFill>
                  <a:srgbClr val="360000"/>
                </a:solidFill>
                <a:latin typeface="Century Schoolbook" panose="02040604050505020304" pitchFamily="18" charset="0"/>
              </a:rPr>
              <a:t>знаю сам.</a:t>
            </a:r>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37559">
            <a:off x="4013651" y="2083950"/>
            <a:ext cx="2554247" cy="3409137"/>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88747" y="2256671"/>
            <a:ext cx="2637261" cy="3422160"/>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365179">
            <a:off x="9220829" y="2302533"/>
            <a:ext cx="2197374" cy="3207773"/>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943797" y="5760294"/>
            <a:ext cx="11248203" cy="954107"/>
          </a:xfrm>
          <a:prstGeom prst="rect">
            <a:avLst/>
          </a:prstGeom>
          <a:noFill/>
        </p:spPr>
        <p:txBody>
          <a:bodyPr wrap="square" rtlCol="0">
            <a:spAutoFit/>
          </a:bodyPr>
          <a:lstStyle/>
          <a:p>
            <a:r>
              <a:rPr lang="ru-RU" sz="2800" i="1" dirty="0" smtClean="0">
                <a:latin typeface="Century Schoolbook" panose="02040604050505020304" pitchFamily="18" charset="0"/>
                <a:ea typeface="Times New Roman" panose="02020603050405020304" pitchFamily="18" charset="0"/>
              </a:rPr>
              <a:t>       </a:t>
            </a:r>
            <a:r>
              <a:rPr lang="ru-RU" sz="2800" i="1" dirty="0" smtClean="0">
                <a:solidFill>
                  <a:srgbClr val="360000"/>
                </a:solidFill>
                <a:latin typeface="Century Schoolbook" panose="02040604050505020304" pitchFamily="18" charset="0"/>
                <a:ea typeface="Times New Roman" panose="02020603050405020304" pitchFamily="18" charset="0"/>
              </a:rPr>
              <a:t>В </a:t>
            </a:r>
            <a:r>
              <a:rPr lang="ru-RU" sz="2800" i="1" dirty="0">
                <a:solidFill>
                  <a:srgbClr val="360000"/>
                </a:solidFill>
                <a:latin typeface="Century Schoolbook" panose="02040604050505020304" pitchFamily="18" charset="0"/>
                <a:ea typeface="Times New Roman" panose="02020603050405020304" pitchFamily="18" charset="0"/>
              </a:rPr>
              <a:t>1913 году писатель впервые обратился к новому для себя направлению – детской </a:t>
            </a:r>
            <a:r>
              <a:rPr lang="ru-RU" sz="2800" i="1" dirty="0" smtClean="0">
                <a:solidFill>
                  <a:srgbClr val="360000"/>
                </a:solidFill>
                <a:latin typeface="Century Schoolbook" panose="02040604050505020304" pitchFamily="18" charset="0"/>
                <a:ea typeface="Times New Roman" panose="02020603050405020304" pitchFamily="18" charset="0"/>
              </a:rPr>
              <a:t>литературе.</a:t>
            </a:r>
            <a:endParaRPr lang="ru-RU" sz="2800" i="1" dirty="0">
              <a:solidFill>
                <a:srgbClr val="360000"/>
              </a:solidFill>
              <a:latin typeface="Century Schoolbook" panose="02040604050505020304" pitchFamily="18" charset="0"/>
            </a:endParaRPr>
          </a:p>
        </p:txBody>
      </p:sp>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1278369">
            <a:off x="1432631" y="1967403"/>
            <a:ext cx="2631389" cy="364222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908320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0" y="-594"/>
            <a:ext cx="719390" cy="6858594"/>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0543" y="1806834"/>
            <a:ext cx="2942674" cy="3881825"/>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5464" y="2464806"/>
            <a:ext cx="2717496" cy="3623328"/>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56787" y="1654139"/>
            <a:ext cx="2423330" cy="354912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6" name="Рисунок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34413" y="2825476"/>
            <a:ext cx="2750765" cy="3667686"/>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07044" y="1904227"/>
            <a:ext cx="2838325" cy="3784432"/>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034976" y="453252"/>
            <a:ext cx="10732741" cy="954107"/>
          </a:xfrm>
          <a:prstGeom prst="rect">
            <a:avLst/>
          </a:prstGeom>
          <a:noFill/>
        </p:spPr>
        <p:txBody>
          <a:bodyPr wrap="square" rtlCol="0">
            <a:spAutoFit/>
          </a:bodyPr>
          <a:lstStyle/>
          <a:p>
            <a:pPr algn="ctr"/>
            <a:r>
              <a:rPr lang="ru-RU" sz="2800" b="1" i="1" dirty="0">
                <a:solidFill>
                  <a:srgbClr val="360000"/>
                </a:solidFill>
                <a:latin typeface="Century Schoolbook" panose="02040604050505020304" pitchFamily="18" charset="0"/>
              </a:rPr>
              <a:t>В 1913 году выходит «Детская азбука», по которой обучается грамоте не одно поколение </a:t>
            </a:r>
            <a:r>
              <a:rPr lang="ru-RU" sz="2800" b="1" i="1" dirty="0" smtClean="0">
                <a:solidFill>
                  <a:srgbClr val="360000"/>
                </a:solidFill>
                <a:latin typeface="Century Schoolbook" panose="02040604050505020304" pitchFamily="18" charset="0"/>
              </a:rPr>
              <a:t>детей </a:t>
            </a:r>
            <a:endParaRPr lang="ru-RU" sz="2800" b="1" i="1" dirty="0">
              <a:solidFill>
                <a:srgbClr val="360000"/>
              </a:solidFill>
              <a:latin typeface="Century Schoolbook" panose="02040604050505020304" pitchFamily="18" charset="0"/>
            </a:endParaRPr>
          </a:p>
        </p:txBody>
      </p:sp>
    </p:spTree>
    <p:extLst>
      <p:ext uri="{BB962C8B-B14F-4D97-AF65-F5344CB8AC3E}">
        <p14:creationId xmlns:p14="http://schemas.microsoft.com/office/powerpoint/2010/main" val="21875747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3656</TotalTime>
  <Words>16418</Words>
  <Application>Microsoft Office PowerPoint</Application>
  <PresentationFormat>Широкоэкранный</PresentationFormat>
  <Paragraphs>766</Paragraphs>
  <Slides>27</Slides>
  <Notes>20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27</vt:i4>
      </vt:variant>
    </vt:vector>
  </HeadingPairs>
  <TitlesOfParts>
    <vt:vector size="35" baseType="lpstr">
      <vt:lpstr>PMingLiU-ExtB</vt:lpstr>
      <vt:lpstr>Arial</vt:lpstr>
      <vt:lpstr>Calibri</vt:lpstr>
      <vt:lpstr>Calibri Light</vt:lpstr>
      <vt:lpstr>Century Schoolbook</vt:lpstr>
      <vt:lpstr>Segoe UI Semilight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 по МДК 02.07 Детская литература с практикумом по выразительному чтению.</dc:title>
  <dc:subject>Произведения о детях и для детей в творчестве писателей конца XIX начала XX в. Стихи Саши Чёрного. </dc:subject>
  <dc:creator>преподаватель ГПОАУ АО АПК О.Г. Гольская.</dc:creator>
  <cp:lastModifiedBy>Admin</cp:lastModifiedBy>
  <cp:revision>342</cp:revision>
  <dcterms:created xsi:type="dcterms:W3CDTF">2020-03-22T23:12:39Z</dcterms:created>
  <dcterms:modified xsi:type="dcterms:W3CDTF">2021-02-16T15:06:06Z</dcterms:modified>
</cp:coreProperties>
</file>