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62" r:id="rId4"/>
    <p:sldId id="257" r:id="rId5"/>
    <p:sldId id="259" r:id="rId6"/>
    <p:sldId id="261" r:id="rId7"/>
    <p:sldId id="258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7%20&#1082;&#1083;&#1072;&#1089;&#1089;\rauil-harrasov-ural-basort-haly-jyry_(mu.fm).mp3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712968" cy="4752528"/>
          </a:xfrm>
        </p:spPr>
        <p:txBody>
          <a:bodyPr>
            <a:noAutofit/>
          </a:bodyPr>
          <a:lstStyle/>
          <a:p>
            <a:pPr algn="l"/>
            <a:r>
              <a:rPr lang="ba-RU" sz="5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ba-RU" sz="5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5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Беҙ </a:t>
            </a:r>
            <a:r>
              <a:rPr lang="ba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үҙебеҙ башҡорттар</a:t>
            </a:r>
            <a:br>
              <a:rPr lang="ba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 ырыуға баш йорттар.</a:t>
            </a:r>
            <a:br>
              <a:rPr lang="ba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Беҙҙә ҡалын урмандар,</a:t>
            </a:r>
            <a:br>
              <a:rPr lang="ba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Беҙҙә данлы Урал бар.</a:t>
            </a:r>
            <a:br>
              <a:rPr lang="ba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78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3269696"/>
          </a:xfrm>
        </p:spPr>
        <p:txBody>
          <a:bodyPr>
            <a:normAutofit fontScale="90000"/>
          </a:bodyPr>
          <a:lstStyle/>
          <a:p>
            <a:r>
              <a:rPr lang="ba-RU" b="1" dirty="0" smtClean="0">
                <a:solidFill>
                  <a:srgbClr val="0070C0"/>
                </a:solidFill>
              </a:rPr>
              <a:t> - «Урал» йырының ике строфаһын ятларға.</a:t>
            </a:r>
            <a:br>
              <a:rPr lang="ba-RU" b="1" dirty="0" smtClean="0">
                <a:solidFill>
                  <a:srgbClr val="0070C0"/>
                </a:solidFill>
              </a:rPr>
            </a:br>
            <a:r>
              <a:rPr lang="ba-RU" b="1" dirty="0" smtClean="0">
                <a:solidFill>
                  <a:srgbClr val="0070C0"/>
                </a:solidFill>
              </a:rPr>
              <a:t>- 5-се күнегеү. Башҡортостан картаһынан шифаханалар урынлашҡан райондарҙы күрһәтә белергә.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ba-RU" sz="8000" dirty="0" smtClean="0">
                <a:solidFill>
                  <a:srgbClr val="FF0000"/>
                </a:solidFill>
              </a:rPr>
              <a:t>Өй эше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74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628800"/>
            <a:ext cx="7994888" cy="3582896"/>
          </a:xfrm>
        </p:spPr>
        <p:txBody>
          <a:bodyPr>
            <a:noAutofit/>
          </a:bodyPr>
          <a:lstStyle/>
          <a:p>
            <a:r>
              <a:rPr lang="ba-RU" sz="4800" b="1" dirty="0" smtClean="0">
                <a:solidFill>
                  <a:schemeClr val="tx1"/>
                </a:solidFill>
              </a:rPr>
              <a:t>...таныштыҡ</a:t>
            </a:r>
            <a:br>
              <a:rPr lang="ba-RU" sz="4800" b="1" dirty="0" smtClean="0">
                <a:solidFill>
                  <a:schemeClr val="tx1"/>
                </a:solidFill>
              </a:rPr>
            </a:br>
            <a:r>
              <a:rPr lang="ba-RU" sz="4800" b="1" dirty="0" smtClean="0">
                <a:solidFill>
                  <a:schemeClr val="tx1"/>
                </a:solidFill>
              </a:rPr>
              <a:t>... өйрәндек</a:t>
            </a:r>
            <a:r>
              <a:rPr lang="ba-RU" sz="4800" b="1" dirty="0">
                <a:solidFill>
                  <a:schemeClr val="tx1"/>
                </a:solidFill>
              </a:rPr>
              <a:t/>
            </a:r>
            <a:br>
              <a:rPr lang="ba-RU" sz="4800" b="1" dirty="0">
                <a:solidFill>
                  <a:schemeClr val="tx1"/>
                </a:solidFill>
              </a:rPr>
            </a:br>
            <a:r>
              <a:rPr lang="ba-RU" sz="4800" b="1" dirty="0" smtClean="0">
                <a:solidFill>
                  <a:schemeClr val="tx1"/>
                </a:solidFill>
              </a:rPr>
              <a:t>...белдек</a:t>
            </a:r>
            <a:br>
              <a:rPr lang="ba-RU" sz="4800" b="1" dirty="0" smtClean="0">
                <a:solidFill>
                  <a:schemeClr val="tx1"/>
                </a:solidFill>
              </a:rPr>
            </a:b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476672"/>
            <a:ext cx="6417734" cy="939801"/>
          </a:xfrm>
        </p:spPr>
        <p:txBody>
          <a:bodyPr>
            <a:noAutofit/>
          </a:bodyPr>
          <a:lstStyle/>
          <a:p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Бөгөн дәрестә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574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388640"/>
          </a:xfrm>
        </p:spPr>
        <p:txBody>
          <a:bodyPr>
            <a:normAutofit fontScale="90000"/>
          </a:bodyPr>
          <a:lstStyle/>
          <a:p>
            <a:r>
              <a:rPr lang="ba-RU" dirty="0" smtClean="0"/>
              <a:t/>
            </a:r>
            <a:br>
              <a:rPr lang="ba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764704"/>
            <a:ext cx="8352928" cy="4680520"/>
          </a:xfrm>
        </p:spPr>
        <p:txBody>
          <a:bodyPr>
            <a:normAutofit/>
          </a:bodyPr>
          <a:lstStyle/>
          <a:p>
            <a:pPr algn="l"/>
            <a:endParaRPr lang="ba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ba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өҫтәл, тау, һауа, Өфө</a:t>
            </a:r>
          </a:p>
          <a:p>
            <a:pPr algn="l"/>
            <a:r>
              <a:rPr lang="ba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ba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әзит, журнал, «Игенсе», китап</a:t>
            </a:r>
          </a:p>
          <a:p>
            <a:pPr algn="l"/>
            <a:r>
              <a:rPr lang="ba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ҡ</a:t>
            </a:r>
            <a:r>
              <a:rPr lang="ba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ыҙ, егет, Гүзәл, малай</a:t>
            </a:r>
          </a:p>
          <a:p>
            <a:pPr algn="l"/>
            <a:r>
              <a:rPr lang="ba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ba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ау,  урман, йылға, Урал</a:t>
            </a:r>
            <a:r>
              <a:rPr lang="ba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ba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12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rauil-harrasov-ural-basort-haly-jyry_(mu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85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305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7" y="1052736"/>
            <a:ext cx="7524824" cy="5073427"/>
          </a:xfrm>
        </p:spPr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sz="4000" dirty="0">
                <a:latin typeface="Times New Roman"/>
                <a:ea typeface="Calibri"/>
                <a:cs typeface="Times New Roman"/>
              </a:rPr>
              <a:t>Ҡаты һуғышта </a:t>
            </a:r>
            <a:r>
              <a:rPr lang="ba-RU" sz="4000" b="1" dirty="0">
                <a:latin typeface="Times New Roman"/>
                <a:ea typeface="Calibri"/>
                <a:cs typeface="Times New Roman"/>
              </a:rPr>
              <a:t>ҡорбан булды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sz="4000" dirty="0">
                <a:latin typeface="Times New Roman"/>
                <a:ea typeface="Calibri"/>
                <a:cs typeface="Times New Roman"/>
              </a:rPr>
              <a:t>Һуғышта һалдаттарҙың </a:t>
            </a:r>
            <a:r>
              <a:rPr lang="ba-RU" sz="4000" b="1" dirty="0">
                <a:latin typeface="Times New Roman"/>
                <a:ea typeface="Calibri"/>
                <a:cs typeface="Times New Roman"/>
              </a:rPr>
              <a:t>ҡаны</a:t>
            </a:r>
            <a:r>
              <a:rPr lang="ba-RU" sz="4000" dirty="0">
                <a:latin typeface="Times New Roman"/>
                <a:ea typeface="Calibri"/>
                <a:cs typeface="Times New Roman"/>
              </a:rPr>
              <a:t> түгелде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sz="4000" dirty="0">
                <a:latin typeface="Times New Roman"/>
                <a:ea typeface="Calibri"/>
                <a:cs typeface="Times New Roman"/>
              </a:rPr>
              <a:t>Ҡыҙҙың әйткән һүҙҙәре егеттең </a:t>
            </a:r>
            <a:r>
              <a:rPr lang="ba-RU" sz="4000" b="1" dirty="0">
                <a:latin typeface="Times New Roman"/>
                <a:ea typeface="Calibri"/>
                <a:cs typeface="Times New Roman"/>
              </a:rPr>
              <a:t>йәнен</a:t>
            </a:r>
            <a:r>
              <a:rPr lang="ba-RU" sz="4000" dirty="0">
                <a:latin typeface="Times New Roman"/>
                <a:ea typeface="Calibri"/>
                <a:cs typeface="Times New Roman"/>
              </a:rPr>
              <a:t> яраланы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sz="4000" dirty="0">
                <a:latin typeface="Times New Roman"/>
                <a:ea typeface="Calibri"/>
                <a:cs typeface="Times New Roman"/>
              </a:rPr>
              <a:t>Һинең өсөн ғүмерем дә </a:t>
            </a:r>
            <a:r>
              <a:rPr lang="ba-RU" sz="4000" b="1" dirty="0">
                <a:latin typeface="Times New Roman"/>
                <a:ea typeface="Calibri"/>
                <a:cs typeface="Times New Roman"/>
              </a:rPr>
              <a:t>йәл </a:t>
            </a:r>
            <a:r>
              <a:rPr lang="ba-RU" sz="4000" dirty="0">
                <a:latin typeface="Times New Roman"/>
                <a:ea typeface="Calibri"/>
                <a:cs typeface="Times New Roman"/>
              </a:rPr>
              <a:t>түгел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550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124744"/>
            <a:ext cx="7380808" cy="5001419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sz="40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4000" dirty="0" smtClean="0">
                <a:latin typeface="Times New Roman"/>
                <a:ea typeface="Calibri"/>
                <a:cs typeface="Times New Roman"/>
              </a:rPr>
              <a:t>      </a:t>
            </a:r>
            <a:r>
              <a:rPr lang="ba-RU" sz="4000" dirty="0" smtClean="0">
                <a:latin typeface="Times New Roman"/>
                <a:ea typeface="Calibri"/>
                <a:cs typeface="Times New Roman"/>
              </a:rPr>
              <a:t>ҡорбан </a:t>
            </a:r>
            <a:r>
              <a:rPr lang="ba-RU" sz="4000" dirty="0">
                <a:latin typeface="Times New Roman"/>
                <a:ea typeface="Calibri"/>
                <a:cs typeface="Times New Roman"/>
              </a:rPr>
              <a:t>булған-погиб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sz="4000" dirty="0">
                <a:latin typeface="Times New Roman"/>
                <a:ea typeface="Calibri"/>
                <a:cs typeface="Times New Roman"/>
              </a:rPr>
              <a:t>                Ҡан-кровь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sz="4000" dirty="0">
                <a:latin typeface="Times New Roman"/>
                <a:ea typeface="Calibri"/>
                <a:cs typeface="Times New Roman"/>
              </a:rPr>
              <a:t>                Йән-душа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sz="4000" dirty="0">
                <a:latin typeface="Times New Roman"/>
                <a:ea typeface="Calibri"/>
                <a:cs typeface="Times New Roman"/>
              </a:rPr>
              <a:t>               Йәл- жаль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003232" cy="3543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565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836712"/>
            <a:ext cx="8784975" cy="528945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sz="6600" b="1" dirty="0">
                <a:latin typeface="Times New Roman"/>
                <a:ea typeface="Calibri"/>
                <a:cs typeface="Times New Roman"/>
              </a:rPr>
              <a:t>Урал тауы, төйәге, ҡорбан булған, батыр, ир-егет</a:t>
            </a:r>
            <a:r>
              <a:rPr lang="ba-RU" sz="6600" b="1" dirty="0" smtClean="0">
                <a:latin typeface="Times New Roman"/>
                <a:ea typeface="Calibri"/>
                <a:cs typeface="Times New Roman"/>
              </a:rPr>
              <a:t>, </a:t>
            </a:r>
            <a:r>
              <a:rPr lang="ba-RU" sz="6600" b="1" dirty="0">
                <a:latin typeface="Times New Roman"/>
                <a:ea typeface="Calibri"/>
                <a:cs typeface="Times New Roman"/>
              </a:rPr>
              <a:t>ете ырыу, ата -олатай.</a:t>
            </a:r>
            <a:endParaRPr lang="ru-RU" sz="6600" b="1" dirty="0">
              <a:latin typeface="Calibri"/>
              <a:ea typeface="Calibri"/>
              <a:cs typeface="Times New Roman"/>
            </a:endParaRPr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67694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260648"/>
            <a:ext cx="7408333" cy="57549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ba-RU" sz="4400" b="1" dirty="0" smtClean="0">
                <a:latin typeface="Times New Roman" pitchFamily="18" charset="0"/>
                <a:cs typeface="Times New Roman" pitchFamily="18" charset="0"/>
              </a:rPr>
              <a:t>Ете ырыу</a:t>
            </a:r>
          </a:p>
          <a:p>
            <a:pPr marL="0" indent="0" algn="ctr">
              <a:buNone/>
            </a:pPr>
            <a:r>
              <a:rPr lang="ba-RU" sz="4400" b="1" dirty="0" smtClean="0">
                <a:latin typeface="Times New Roman" pitchFamily="18" charset="0"/>
                <a:cs typeface="Times New Roman" pitchFamily="18" charset="0"/>
              </a:rPr>
              <a:t>Тәнгәүер</a:t>
            </a:r>
          </a:p>
          <a:p>
            <a:pPr marL="0" indent="0" algn="ctr">
              <a:buNone/>
            </a:pPr>
            <a:r>
              <a:rPr lang="ba-RU" sz="4400" b="1" dirty="0" smtClean="0">
                <a:latin typeface="Times New Roman" pitchFamily="18" charset="0"/>
                <a:cs typeface="Times New Roman" pitchFamily="18" charset="0"/>
              </a:rPr>
              <a:t>Табын</a:t>
            </a:r>
          </a:p>
          <a:p>
            <a:pPr marL="0" indent="0" algn="ctr">
              <a:buNone/>
            </a:pPr>
            <a:r>
              <a:rPr lang="ba-RU" sz="4400" b="1" dirty="0" smtClean="0">
                <a:latin typeface="Times New Roman" pitchFamily="18" charset="0"/>
                <a:cs typeface="Times New Roman" pitchFamily="18" charset="0"/>
              </a:rPr>
              <a:t>Бөрйән</a:t>
            </a:r>
          </a:p>
          <a:p>
            <a:pPr marL="0" indent="0" algn="ctr">
              <a:buNone/>
            </a:pPr>
            <a:r>
              <a:rPr lang="ba-RU" sz="4400" b="1" dirty="0" smtClean="0">
                <a:latin typeface="Times New Roman" pitchFamily="18" charset="0"/>
                <a:cs typeface="Times New Roman" pitchFamily="18" charset="0"/>
              </a:rPr>
              <a:t>Үҫәргән</a:t>
            </a:r>
          </a:p>
          <a:p>
            <a:pPr marL="0" indent="0" algn="ctr">
              <a:buNone/>
            </a:pPr>
            <a:r>
              <a:rPr lang="ba-RU" sz="4400" b="1" dirty="0" smtClean="0">
                <a:latin typeface="Times New Roman" pitchFamily="18" charset="0"/>
                <a:cs typeface="Times New Roman" pitchFamily="18" charset="0"/>
              </a:rPr>
              <a:t>Ҡыпсаҡ</a:t>
            </a:r>
          </a:p>
          <a:p>
            <a:pPr marL="0" indent="0" algn="ctr">
              <a:buNone/>
            </a:pPr>
            <a:r>
              <a:rPr lang="ba-RU" sz="4400" b="1" dirty="0" smtClean="0">
                <a:latin typeface="Times New Roman" pitchFamily="18" charset="0"/>
                <a:cs typeface="Times New Roman" pitchFamily="18" charset="0"/>
              </a:rPr>
              <a:t>Юрматы</a:t>
            </a:r>
          </a:p>
          <a:p>
            <a:pPr marL="0" indent="0" algn="ctr">
              <a:buNone/>
            </a:pPr>
            <a:r>
              <a:rPr lang="ba-RU" sz="4400" b="1" dirty="0" smtClean="0">
                <a:latin typeface="Times New Roman" pitchFamily="18" charset="0"/>
                <a:cs typeface="Times New Roman" pitchFamily="18" charset="0"/>
              </a:rPr>
              <a:t>Тамъян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02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-1457"/>
            <a:ext cx="6336704" cy="673430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13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20403" cy="6858000"/>
          </a:xfrm>
        </p:spPr>
      </p:pic>
    </p:spTree>
    <p:extLst>
      <p:ext uri="{BB962C8B-B14F-4D97-AF65-F5344CB8AC3E}">
        <p14:creationId xmlns:p14="http://schemas.microsoft.com/office/powerpoint/2010/main" val="392956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</TotalTime>
  <Words>103</Words>
  <Application>Microsoft Office PowerPoint</Application>
  <PresentationFormat>Экран (4:3)</PresentationFormat>
  <Paragraphs>28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 Беҙ үҙебеҙ башҡорттар Бар ырыуға баш йорттар. Беҙҙә ҡалын урмандар, Беҙҙә данлы Урал бар.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- «Урал» йырының ике строфаһын ятларға. - 5-се күнегеү. Башҡортостан картаһынан шифаханалар урынлашҡан райондарҙы күрһәтә белергә.</vt:lpstr>
      <vt:lpstr>...таныштыҡ ... өйрәндек ...белдек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Беҙ үҙебеҙ башҡорттар Бар ырыуға баш йорттар. Беҙҙә ҡалын урмандар, Беҙҙә данлы Урал бар. </dc:title>
  <dc:creator>Администратор</dc:creator>
  <cp:lastModifiedBy>Администратор</cp:lastModifiedBy>
  <cp:revision>11</cp:revision>
  <dcterms:created xsi:type="dcterms:W3CDTF">2019-11-24T08:18:06Z</dcterms:created>
  <dcterms:modified xsi:type="dcterms:W3CDTF">2020-01-12T09:40:19Z</dcterms:modified>
</cp:coreProperties>
</file>