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3214686"/>
            <a:ext cx="6400800" cy="16002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Покровская О.В.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истории и обществознания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МОУ «Лицей №1»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 31. Мораль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801004" cy="7969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Задание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8329642" cy="473394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/>
              <a:t>Стр. 177</a:t>
            </a:r>
            <a:r>
              <a:rPr lang="en-US" sz="3200" dirty="0" smtClean="0"/>
              <a:t>-178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Вопрос: 1</a:t>
            </a:r>
            <a:r>
              <a:rPr lang="en-US" sz="3200" dirty="0" smtClean="0"/>
              <a:t>/</a:t>
            </a:r>
            <a:r>
              <a:rPr lang="ru-RU" sz="3200" dirty="0" smtClean="0"/>
              <a:t>3</a:t>
            </a:r>
            <a:r>
              <a:rPr lang="en-US" sz="3200" dirty="0" smtClean="0"/>
              <a:t>/4/</a:t>
            </a:r>
            <a:r>
              <a:rPr lang="ru-RU" sz="3200" dirty="0" smtClean="0"/>
              <a:t>5</a:t>
            </a:r>
            <a:r>
              <a:rPr lang="en-US" sz="3200" dirty="0" smtClean="0"/>
              <a:t> ( </a:t>
            </a:r>
            <a:r>
              <a:rPr lang="ru-RU" sz="3200" dirty="0" smtClean="0"/>
              <a:t>выберите </a:t>
            </a:r>
            <a:r>
              <a:rPr lang="ru-RU" sz="3200" b="1" i="1" u="sng" dirty="0" smtClean="0"/>
              <a:t>один</a:t>
            </a:r>
            <a:r>
              <a:rPr lang="ru-RU" sz="3200" dirty="0" smtClean="0"/>
              <a:t> вопрос, ответ  представить в печатном документе – </a:t>
            </a:r>
            <a:r>
              <a:rPr lang="en-US" sz="3200" dirty="0" smtClean="0"/>
              <a:t>WORD</a:t>
            </a:r>
            <a:r>
              <a:rPr lang="ru-RU" sz="3200" dirty="0" smtClean="0"/>
              <a:t>, размер шрифта 14, </a:t>
            </a:r>
            <a:r>
              <a:rPr lang="en-US" sz="3200" smtClean="0"/>
              <a:t>Times Roman)</a:t>
            </a:r>
            <a:endParaRPr lang="ru-RU" sz="3200" dirty="0" smtClean="0"/>
          </a:p>
          <a:p>
            <a:r>
              <a:rPr lang="ru-RU" sz="3200" dirty="0" smtClean="0"/>
              <a:t>Стр.178</a:t>
            </a:r>
          </a:p>
          <a:p>
            <a:pPr>
              <a:buNone/>
            </a:pPr>
            <a:r>
              <a:rPr lang="ru-RU" sz="3200" dirty="0" smtClean="0"/>
              <a:t>Вопрос 9 (таблица) в тетради</a:t>
            </a:r>
          </a:p>
          <a:p>
            <a:r>
              <a:rPr lang="ru-RU" sz="3200" dirty="0" smtClean="0"/>
              <a:t>Стр.179 </a:t>
            </a:r>
          </a:p>
          <a:p>
            <a:pPr>
              <a:buNone/>
            </a:pPr>
            <a:r>
              <a:rPr lang="ru-RU" sz="3200" dirty="0" smtClean="0"/>
              <a:t>Вопрос 12 (таблица) в тетради</a:t>
            </a:r>
          </a:p>
          <a:p>
            <a:pPr>
              <a:buNone/>
            </a:pPr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План работы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1.Что такое мораль?</a:t>
            </a:r>
          </a:p>
          <a:p>
            <a:pPr>
              <a:buNone/>
            </a:pPr>
            <a:r>
              <a:rPr lang="ru-RU" dirty="0" smtClean="0"/>
              <a:t>2.Мораль,нравественность,этика</a:t>
            </a:r>
          </a:p>
          <a:p>
            <a:pPr>
              <a:buNone/>
            </a:pPr>
            <a:r>
              <a:rPr lang="ru-RU" dirty="0" smtClean="0"/>
              <a:t>3.Моральный идеал</a:t>
            </a:r>
          </a:p>
          <a:p>
            <a:pPr>
              <a:buNone/>
            </a:pPr>
            <a:r>
              <a:rPr lang="ru-RU" dirty="0" smtClean="0"/>
              <a:t>4.Добро и зло</a:t>
            </a:r>
          </a:p>
          <a:p>
            <a:pPr>
              <a:buNone/>
            </a:pPr>
            <a:r>
              <a:rPr lang="ru-RU" dirty="0" smtClean="0"/>
              <a:t>5.Оценка поступка</a:t>
            </a:r>
          </a:p>
          <a:p>
            <a:pPr>
              <a:buNone/>
            </a:pPr>
            <a:r>
              <a:rPr lang="ru-RU" dirty="0" smtClean="0"/>
              <a:t>6.Внутренние регуляторы поведения человека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58259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1.Что такое мораль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472518" cy="5448320"/>
          </a:xfrm>
        </p:spPr>
        <p:txBody>
          <a:bodyPr/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О. </a:t>
            </a:r>
            <a:r>
              <a:rPr lang="ru-RU" sz="2400" b="1" dirty="0" smtClean="0"/>
              <a:t>Мораль</a:t>
            </a:r>
            <a:r>
              <a:rPr lang="ru-RU" sz="2400" dirty="0" smtClean="0"/>
              <a:t> – система ценностей, норм и правил, регулирующих поведение человека.</a:t>
            </a:r>
          </a:p>
          <a:p>
            <a:pPr>
              <a:buNone/>
            </a:pPr>
            <a:r>
              <a:rPr lang="ru-RU" sz="2400" dirty="0" smtClean="0"/>
              <a:t>О. Мораль –система ценностей ,ориентирующая людей на идеал человеческого единения. </a:t>
            </a:r>
          </a:p>
          <a:p>
            <a:pPr algn="ctr">
              <a:buNone/>
            </a:pPr>
            <a:r>
              <a:rPr lang="ru-RU" sz="2400" b="1" i="1" dirty="0" smtClean="0"/>
              <a:t>История появления морали</a:t>
            </a:r>
          </a:p>
          <a:p>
            <a:pPr algn="ctr">
              <a:buNone/>
            </a:pPr>
            <a:endParaRPr lang="ru-RU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43461"/>
              </p:ext>
            </p:extLst>
          </p:nvPr>
        </p:nvGraphicFramePr>
        <p:xfrm>
          <a:off x="428564" y="3286124"/>
          <a:ext cx="8715436" cy="2870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406"/>
                <a:gridCol w="2361694"/>
                <a:gridCol w="2788336"/>
              </a:tblGrid>
              <a:tr h="296552">
                <a:tc>
                  <a:txBody>
                    <a:bodyPr/>
                    <a:lstStyle/>
                    <a:p>
                      <a:r>
                        <a:rPr lang="ru-RU" dirty="0" smtClean="0"/>
                        <a:t>Религиозная версия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Натуралистическая</a:t>
                      </a:r>
                      <a:r>
                        <a:rPr lang="ru-RU" baseline="0" dirty="0" smtClean="0"/>
                        <a:t> версия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8620">
                <a:tc rowSpan="3">
                  <a:txBody>
                    <a:bodyPr/>
                    <a:lstStyle/>
                    <a:p>
                      <a:r>
                        <a:rPr lang="ru-RU" dirty="0" smtClean="0"/>
                        <a:t>Основой </a:t>
                      </a:r>
                      <a:r>
                        <a:rPr lang="ru-RU" dirty="0" smtClean="0"/>
                        <a:t>морали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стали установленные Богом законы</a:t>
                      </a:r>
                    </a:p>
                    <a:p>
                      <a:r>
                        <a:rPr lang="ru-RU" dirty="0" smtClean="0"/>
                        <a:t>Мораль – божественный закон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Мораль заложена в человеке от природы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05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Социал-дарвинисты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Евгеники(последователи</a:t>
                      </a:r>
                      <a:r>
                        <a:rPr lang="ru-RU" baseline="0" dirty="0" smtClean="0"/>
                        <a:t> учения о наследственном здоровье человека)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05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Мораль – это развитие правил животного мира 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Мораль передаётся по наследству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72066" y="6286520"/>
            <a:ext cx="321471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Продолжение таблицы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8215338" y="6357958"/>
            <a:ext cx="642942" cy="3571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58259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1.Что такое мораль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00108"/>
            <a:ext cx="8401080" cy="501969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История появления морали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500174"/>
          <a:ext cx="8715436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406"/>
                <a:gridCol w="5150030"/>
              </a:tblGrid>
              <a:tr h="29655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Версия взаимоотношений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Культурологическая</a:t>
                      </a:r>
                      <a:r>
                        <a:rPr lang="ru-RU" sz="2000" baseline="0" dirty="0" smtClean="0"/>
                        <a:t> версия</a:t>
                      </a:r>
                      <a:endParaRPr lang="ru-RU" sz="2000" dirty="0"/>
                    </a:p>
                  </a:txBody>
                  <a:tcPr/>
                </a:tc>
              </a:tr>
              <a:tr h="129921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Мораль – средство налаживания отношений между людьми</a:t>
                      </a:r>
                    </a:p>
                    <a:p>
                      <a:r>
                        <a:rPr lang="ru-RU" sz="2000" dirty="0" smtClean="0"/>
                        <a:t>Появляется</a:t>
                      </a:r>
                      <a:r>
                        <a:rPr lang="ru-RU" sz="2000" baseline="0" dirty="0" smtClean="0"/>
                        <a:t> во времена разложения </a:t>
                      </a:r>
                      <a:r>
                        <a:rPr lang="ru-RU" sz="2000" b="1" baseline="0" dirty="0" smtClean="0"/>
                        <a:t>родового общества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Мораль</a:t>
                      </a:r>
                      <a:r>
                        <a:rPr lang="ru-RU" sz="2000" baseline="0" dirty="0" smtClean="0"/>
                        <a:t> – одно из высших достижений человеческой культуры.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71736" y="4071942"/>
            <a:ext cx="392909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МОРАЛЬ </a:t>
            </a:r>
            <a:r>
              <a:rPr lang="ru-RU" b="1" i="1" u="sng" dirty="0" smtClean="0"/>
              <a:t>ВКЛЮЧАЕТ</a:t>
            </a:r>
            <a:r>
              <a:rPr lang="ru-RU" dirty="0" smtClean="0"/>
              <a:t> В СЕБЯ: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14414" y="4500570"/>
            <a:ext cx="6858048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-Правила поведения (побуждения</a:t>
            </a:r>
            <a:r>
              <a:rPr lang="en-US" sz="2400" dirty="0" smtClean="0"/>
              <a:t>/</a:t>
            </a:r>
            <a:r>
              <a:rPr lang="ru-RU" sz="2400" dirty="0" smtClean="0"/>
              <a:t> запреты)</a:t>
            </a:r>
          </a:p>
          <a:p>
            <a:r>
              <a:rPr lang="ru-RU" sz="2400" dirty="0" smtClean="0"/>
              <a:t>-Ценности (добро</a:t>
            </a:r>
            <a:r>
              <a:rPr lang="en-US" sz="2400" dirty="0" smtClean="0"/>
              <a:t>/</a:t>
            </a:r>
            <a:r>
              <a:rPr lang="ru-RU" sz="2400" dirty="0" smtClean="0"/>
              <a:t>зло</a:t>
            </a:r>
            <a:r>
              <a:rPr lang="en-US" sz="2400" dirty="0" smtClean="0"/>
              <a:t>)</a:t>
            </a:r>
            <a:endParaRPr lang="ru-RU" sz="2400" dirty="0" smtClean="0"/>
          </a:p>
          <a:p>
            <a:r>
              <a:rPr lang="ru-RU" sz="2400" dirty="0" smtClean="0"/>
              <a:t>-Внутренние механизмы </a:t>
            </a:r>
            <a:r>
              <a:rPr lang="ru-RU" sz="2400" dirty="0" err="1" smtClean="0"/>
              <a:t>саморегуляции</a:t>
            </a:r>
            <a:r>
              <a:rPr lang="ru-RU" sz="2400" dirty="0" smtClean="0"/>
              <a:t> поведения человека (совесть</a:t>
            </a:r>
            <a:r>
              <a:rPr lang="en-US" sz="2400" dirty="0" smtClean="0"/>
              <a:t>/</a:t>
            </a:r>
            <a:r>
              <a:rPr lang="ru-RU" sz="2400" dirty="0" smtClean="0"/>
              <a:t>стыд</a:t>
            </a:r>
            <a:r>
              <a:rPr lang="en-US" sz="2400" dirty="0" smtClean="0"/>
              <a:t>/</a:t>
            </a:r>
            <a:r>
              <a:rPr lang="ru-RU" sz="2400" dirty="0" smtClean="0"/>
              <a:t>честь</a:t>
            </a:r>
            <a:r>
              <a:rPr lang="en-US" sz="2400" dirty="0" smtClean="0"/>
              <a:t>)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72560" cy="71438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ru-RU" dirty="0" smtClean="0"/>
              <a:t>.Мораль, нравственность, этика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214422"/>
            <a:ext cx="8072494" cy="29238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Близость по смысле данных понятий: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Этика</a:t>
            </a:r>
            <a:r>
              <a:rPr lang="ru-RU" sz="2000" dirty="0" smtClean="0"/>
              <a:t> – от греч. </a:t>
            </a:r>
            <a:r>
              <a:rPr lang="en-US" sz="2000" i="1" dirty="0" smtClean="0"/>
              <a:t>Ethos</a:t>
            </a:r>
            <a:r>
              <a:rPr lang="ru-RU" sz="2000" dirty="0" smtClean="0"/>
              <a:t> – «нрав», «характер», «обычай»,Аристотель </a:t>
            </a:r>
          </a:p>
          <a:p>
            <a:r>
              <a:rPr lang="ru-RU" sz="2000" dirty="0" smtClean="0"/>
              <a:t>(мужество, благоразумие, честность  – изучает этика)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Мораль</a:t>
            </a:r>
            <a:r>
              <a:rPr lang="ru-RU" sz="2000" dirty="0" smtClean="0"/>
              <a:t> – от лат. </a:t>
            </a:r>
            <a:r>
              <a:rPr lang="en-US" sz="2400" i="1" dirty="0" err="1" smtClean="0"/>
              <a:t>Mor</a:t>
            </a:r>
            <a:r>
              <a:rPr lang="en-US" sz="2400" i="1" dirty="0" smtClean="0"/>
              <a:t>/</a:t>
            </a:r>
            <a:r>
              <a:rPr lang="en-US" sz="2400" i="1" dirty="0" err="1" smtClean="0"/>
              <a:t>Moralis</a:t>
            </a:r>
            <a:r>
              <a:rPr lang="en-US" sz="2400" i="1" dirty="0" smtClean="0"/>
              <a:t>/</a:t>
            </a:r>
            <a:r>
              <a:rPr lang="en-US" sz="2400" i="1" dirty="0" err="1" smtClean="0"/>
              <a:t>Moralita</a:t>
            </a:r>
            <a:r>
              <a:rPr lang="en-US" sz="2000" dirty="0" err="1" smtClean="0"/>
              <a:t>s</a:t>
            </a:r>
            <a:r>
              <a:rPr lang="ru-RU" sz="2000" dirty="0" smtClean="0"/>
              <a:t> – эквивалент «этика» Цицерон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Нравственность</a:t>
            </a:r>
            <a:r>
              <a:rPr lang="ru-RU" sz="2000" dirty="0" smtClean="0"/>
              <a:t> – от рус. От корня «нрав», </a:t>
            </a:r>
            <a:r>
              <a:rPr lang="en-US" sz="2000" dirty="0" smtClean="0"/>
              <a:t>XVIII</a:t>
            </a:r>
            <a:r>
              <a:rPr lang="ru-RU" sz="2000" dirty="0" smtClean="0"/>
              <a:t> столетие-  синоним «этика» и «нравственность» 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4357694"/>
            <a:ext cx="8143932" cy="19389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Разность понятий мораль и нравственность 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Мораль</a:t>
            </a:r>
            <a:r>
              <a:rPr lang="ru-RU" sz="2400" dirty="0" smtClean="0"/>
              <a:t> – совокупность неписанных норм поведения, установившихся в конкретном </a:t>
            </a:r>
            <a:r>
              <a:rPr lang="ru-RU" sz="2400" b="1" dirty="0" smtClean="0"/>
              <a:t>обществе  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Нравственность</a:t>
            </a:r>
            <a:r>
              <a:rPr lang="ru-RU" sz="2400" dirty="0" smtClean="0"/>
              <a:t> – внутренний регулятор (</a:t>
            </a:r>
            <a:r>
              <a:rPr lang="ru-RU" sz="2400" b="1" dirty="0" smtClean="0"/>
              <a:t>личная</a:t>
            </a:r>
            <a:r>
              <a:rPr lang="ru-RU" sz="2400" dirty="0" smtClean="0"/>
              <a:t> мораль)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29566" cy="6540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3.Моральный идеал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214422"/>
            <a:ext cx="8472518" cy="480537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i="1" u="sng" dirty="0" smtClean="0"/>
              <a:t>Этапы развития морального идеала</a:t>
            </a:r>
          </a:p>
          <a:p>
            <a:pPr>
              <a:buNone/>
            </a:pPr>
            <a:r>
              <a:rPr lang="ru-RU" b="1" dirty="0" smtClean="0"/>
              <a:t>1 этап  </a:t>
            </a:r>
            <a:r>
              <a:rPr lang="ru-RU" dirty="0" smtClean="0"/>
              <a:t>- отождествление со справедливостью (принцип талиона (равного возмездия)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/>
              <a:t>Пример:  «око за око, зуб за зуб)</a:t>
            </a:r>
          </a:p>
          <a:p>
            <a:pPr>
              <a:buNone/>
            </a:pPr>
            <a:r>
              <a:rPr lang="ru-RU" b="1" dirty="0" smtClean="0"/>
              <a:t>2 этап </a:t>
            </a:r>
            <a:r>
              <a:rPr lang="ru-RU" dirty="0" smtClean="0"/>
              <a:t>– «золотое правило морали» Восток. </a:t>
            </a:r>
          </a:p>
          <a:p>
            <a:pPr>
              <a:buNone/>
            </a:pPr>
            <a:r>
              <a:rPr lang="ru-RU" i="1" dirty="0" smtClean="0"/>
              <a:t>Пример</a:t>
            </a:r>
            <a:r>
              <a:rPr lang="ru-RU" dirty="0" smtClean="0"/>
              <a:t>: </a:t>
            </a:r>
            <a:r>
              <a:rPr lang="ru-RU" i="1" dirty="0" smtClean="0"/>
              <a:t>Не делай другим того, чего не желаешь себе» </a:t>
            </a:r>
          </a:p>
          <a:p>
            <a:pPr>
              <a:buNone/>
            </a:pPr>
            <a:r>
              <a:rPr lang="ru-RU" b="1" dirty="0" smtClean="0"/>
              <a:t>3 этап </a:t>
            </a:r>
            <a:r>
              <a:rPr lang="ru-RU" dirty="0" smtClean="0"/>
              <a:t>– «категорический императив» И. Кант. </a:t>
            </a:r>
          </a:p>
          <a:p>
            <a:pPr>
              <a:buNone/>
            </a:pPr>
            <a:r>
              <a:rPr lang="ru-RU" i="1" dirty="0" smtClean="0"/>
              <a:t>Пример : «Поступай всегда так, чтобы максима (принцип) твоего поведения могла стать всеобщим законом»</a:t>
            </a:r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429684" cy="79690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/>
              <a:t>4.Добро и зло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8329642" cy="48053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-нормативно-оценочные категории морали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Добро – положительное значение явлений и событий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Зло – отрицательное значение явлений и событий </a:t>
            </a:r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14678" y="3214686"/>
            <a:ext cx="2071702" cy="85725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ИДЕАЛ 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000100" y="3857628"/>
            <a:ext cx="1857388" cy="107157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ДОБРО</a:t>
            </a:r>
            <a:endParaRPr lang="ru-RU" i="1" dirty="0"/>
          </a:p>
        </p:txBody>
      </p:sp>
      <p:sp>
        <p:nvSpPr>
          <p:cNvPr id="6" name="Овал 5"/>
          <p:cNvSpPr/>
          <p:nvPr/>
        </p:nvSpPr>
        <p:spPr>
          <a:xfrm>
            <a:off x="357158" y="5500702"/>
            <a:ext cx="1857388" cy="107157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ЗЛО</a:t>
            </a:r>
            <a:endParaRPr lang="ru-RU" b="1" i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803406" y="3840140"/>
            <a:ext cx="1625740" cy="180359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57686" y="4286256"/>
            <a:ext cx="4214842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Задание</a:t>
            </a:r>
            <a:r>
              <a:rPr lang="ru-RU" dirty="0" smtClean="0"/>
              <a:t>: </a:t>
            </a:r>
            <a:r>
              <a:rPr lang="ru-RU" sz="2000" dirty="0" smtClean="0"/>
              <a:t>используя материал учебника, ответьте на вопросы </a:t>
            </a:r>
          </a:p>
          <a:p>
            <a:r>
              <a:rPr lang="ru-RU" sz="2000" dirty="0" smtClean="0"/>
              <a:t>1.Можно ли обществу обойтись без зла?</a:t>
            </a:r>
          </a:p>
          <a:p>
            <a:r>
              <a:rPr lang="ru-RU" sz="2000" dirty="0" smtClean="0"/>
              <a:t>2.В чём определяется соотносительность категорий добро</a:t>
            </a:r>
            <a:r>
              <a:rPr lang="en-US" sz="2000" dirty="0" smtClean="0"/>
              <a:t>/</a:t>
            </a:r>
            <a:r>
              <a:rPr lang="ru-RU" sz="2000" dirty="0" smtClean="0"/>
              <a:t>зло?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001056" cy="78581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5.Оценка поступка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8258204" cy="480537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Чтобы оценить поведение как хорошее или плохое, доброе или злое  нужно рассмотреть его причины и цели</a:t>
            </a:r>
          </a:p>
          <a:p>
            <a:pPr>
              <a:buNone/>
            </a:pPr>
            <a:r>
              <a:rPr lang="ru-RU" dirty="0" smtClean="0"/>
              <a:t>Добро НЕ по расчёту</a:t>
            </a:r>
          </a:p>
          <a:p>
            <a:pPr>
              <a:buNone/>
            </a:pPr>
            <a:r>
              <a:rPr lang="ru-RU" dirty="0" smtClean="0"/>
              <a:t>Люди, творящие добро –добродетели</a:t>
            </a:r>
          </a:p>
          <a:p>
            <a:pPr>
              <a:buNone/>
            </a:pPr>
            <a:r>
              <a:rPr lang="ru-RU" b="1" i="1" u="sng" dirty="0" smtClean="0"/>
              <a:t>Задание</a:t>
            </a:r>
            <a:r>
              <a:rPr lang="ru-RU" dirty="0" smtClean="0"/>
              <a:t>: впишите определение, используя материал учебника, стр.175)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ДОБРОТА-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ДОБРОДЕТЕЛЬ -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ПОРОК -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0826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6.Внутренние регуляторы поведения человека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8472518" cy="4572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Нарушение норма права – наказание государством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Нарушение моральных норм - ? </a:t>
            </a:r>
          </a:p>
          <a:p>
            <a:pPr>
              <a:buNone/>
            </a:pPr>
            <a:r>
              <a:rPr lang="ru-RU" dirty="0" smtClean="0"/>
              <a:t>Основные механизмы регулирования поведения :</a:t>
            </a:r>
          </a:p>
          <a:p>
            <a:r>
              <a:rPr lang="ru-RU" dirty="0" smtClean="0"/>
              <a:t>Долг - </a:t>
            </a:r>
          </a:p>
          <a:p>
            <a:r>
              <a:rPr lang="ru-RU" dirty="0" smtClean="0"/>
              <a:t>Совесть - </a:t>
            </a:r>
          </a:p>
          <a:p>
            <a:r>
              <a:rPr lang="ru-RU" dirty="0" smtClean="0"/>
              <a:t>Стыд  - </a:t>
            </a:r>
          </a:p>
          <a:p>
            <a:r>
              <a:rPr lang="ru-RU" dirty="0" smtClean="0"/>
              <a:t>Честь  -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5000636"/>
            <a:ext cx="7858148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i="1" u="sng" dirty="0" smtClean="0"/>
              <a:t>Задание</a:t>
            </a:r>
            <a:r>
              <a:rPr lang="ru-RU" sz="2800" dirty="0" smtClean="0"/>
              <a:t>: </a:t>
            </a:r>
            <a:r>
              <a:rPr lang="ru-RU" sz="2800" dirty="0" smtClean="0"/>
              <a:t>выпишите </a:t>
            </a:r>
            <a:r>
              <a:rPr lang="ru-RU" sz="2800" dirty="0" smtClean="0"/>
              <a:t>недостающие теоретические данные , учебник (стр.176-177)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56</TotalTime>
  <Words>535</Words>
  <Application>Microsoft Office PowerPoint</Application>
  <PresentationFormat>Экран (4:3)</PresentationFormat>
  <Paragraphs>90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Cambria</vt:lpstr>
      <vt:lpstr>Franklin Gothic Book</vt:lpstr>
      <vt:lpstr>Perpetua</vt:lpstr>
      <vt:lpstr>Wingdings</vt:lpstr>
      <vt:lpstr>Wingdings 2</vt:lpstr>
      <vt:lpstr>Справедливость</vt:lpstr>
      <vt:lpstr>Тема 31. Мораль</vt:lpstr>
      <vt:lpstr>План работы</vt:lpstr>
      <vt:lpstr>1.Что такое мораль</vt:lpstr>
      <vt:lpstr>1.Что такое мораль</vt:lpstr>
      <vt:lpstr>2.Мораль, нравственность, этика</vt:lpstr>
      <vt:lpstr>3.Моральный идеал</vt:lpstr>
      <vt:lpstr>4.Добро и зло</vt:lpstr>
      <vt:lpstr>5.Оценка поступка</vt:lpstr>
      <vt:lpstr>6.Внутренние регуляторы поведения человека</vt:lpstr>
      <vt:lpstr>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31. Мораль</dc:title>
  <dc:creator>79516</dc:creator>
  <cp:lastModifiedBy>Учетная запись Майкрософт</cp:lastModifiedBy>
  <cp:revision>17</cp:revision>
  <dcterms:created xsi:type="dcterms:W3CDTF">2020-04-03T06:35:42Z</dcterms:created>
  <dcterms:modified xsi:type="dcterms:W3CDTF">2021-03-02T15:05:43Z</dcterms:modified>
</cp:coreProperties>
</file>