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14"/>
  </p:notesMasterIdLst>
  <p:sldIdLst>
    <p:sldId id="316" r:id="rId2"/>
    <p:sldId id="262" r:id="rId3"/>
    <p:sldId id="283" r:id="rId4"/>
    <p:sldId id="284" r:id="rId5"/>
    <p:sldId id="266" r:id="rId6"/>
    <p:sldId id="272" r:id="rId7"/>
    <p:sldId id="268" r:id="rId8"/>
    <p:sldId id="271" r:id="rId9"/>
    <p:sldId id="274" r:id="rId10"/>
    <p:sldId id="285" r:id="rId11"/>
    <p:sldId id="269" r:id="rId12"/>
    <p:sldId id="315" r:id="rId1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EEC5"/>
    <a:srgbClr val="CC0099"/>
    <a:srgbClr val="00FF00"/>
    <a:srgbClr val="CC0066"/>
    <a:srgbClr val="AC38AF"/>
    <a:srgbClr val="F50BD4"/>
    <a:srgbClr val="08DBE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A4B584E-4B95-4109-A756-9B19CFE30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3B0038-032C-428D-8254-A83A72E1FA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15EFE5-15CA-41F7-AF62-6EC010C51C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B27E45-3F86-410B-BFB0-88208D9278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F18A-7463-4FCE-A617-C5B76E109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2D5AB2-462B-40ED-87E5-D944BBB029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494F9F-BC0B-4B15-AB90-5E0C61E5D6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C52671-4173-4684-92CD-0200A3C773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46C4B5-7826-48BD-8387-A7ED3FC1F9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8329AA-336A-4C34-AECF-395134BCA8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D94C84-8D9B-44BD-B7EB-05266A242A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CD048EB-93CC-44C7-A198-4C272D68F0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25935A-013C-4CEE-9D94-516BD3C5E2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81A2213-5632-44C0-B409-39A6D163A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минар-практикум  «Трудовое воспитания дошкольников»   Балдина С.А. РМО разновозрастных групп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771530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5984" y="3357562"/>
            <a:ext cx="6215106" cy="2308324"/>
          </a:xfrm>
          <a:prstGeom prst="rect">
            <a:avLst/>
          </a:prstGeom>
          <a:solidFill>
            <a:srgbClr val="FFEEC5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Консультация для педагогов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«Трудовое воспитание дошкольников»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Подготовила Шитова Е.Д.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</a:rPr>
              <a:t>Пальчиковые игры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412776"/>
            <a:ext cx="3810000" cy="4719737"/>
          </a:xfrm>
        </p:spPr>
        <p:txBody>
          <a:bodyPr/>
          <a:lstStyle/>
          <a:p>
            <a:pPr eaLnBrk="1" hangingPunct="1">
              <a:buNone/>
            </a:pPr>
            <a:endParaRPr lang="ru-RU" sz="2000" i="1" dirty="0" smtClean="0"/>
          </a:p>
          <a:p>
            <a:pPr>
              <a:buFont typeface="Wingdings" pitchFamily="2" charset="2"/>
              <a:buChar char="q"/>
            </a:pPr>
            <a:r>
              <a:rPr lang="ru-RU" sz="2000" i="1" dirty="0" smtClean="0"/>
              <a:t>Способствуют развитию мелкой моторики рук;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Способствуют развитию  высших корковых функций (внимания, памяти, мышления, оптико-пространственного восприятия, наблюдательности);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Пальчиковые игры ,таким образом ,стимулируют развитие речи у ребёнка.</a:t>
            </a:r>
          </a:p>
          <a:p>
            <a:pPr eaLnBrk="1" hangingPunct="1">
              <a:buFont typeface="Wingdings" pitchFamily="2" charset="2"/>
              <a:buChar char="q"/>
            </a:pPr>
            <a:endParaRPr lang="ru-RU" sz="2000" i="1" dirty="0" smtClean="0"/>
          </a:p>
        </p:txBody>
      </p:sp>
      <p:pic>
        <p:nvPicPr>
          <p:cNvPr id="7" name="Содержимое 6" descr="SDC1774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692696"/>
            <a:ext cx="352839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SDC17775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5220072" y="3717032"/>
            <a:ext cx="3456384" cy="2703513"/>
          </a:xfrm>
          <a:ln w="57150">
            <a:solidFill>
              <a:srgbClr val="00FF0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1350963" y="476250"/>
            <a:ext cx="7793037" cy="146208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</a:rPr>
              <a:t>Подвижные игры</a:t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endParaRPr lang="ru-RU" sz="3200" b="1" i="1" dirty="0" smtClean="0">
              <a:solidFill>
                <a:srgbClr val="CC0099"/>
              </a:solidFill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628800"/>
            <a:ext cx="3810000" cy="46799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Подвижные игры способствуют развитию координации движений,  воспитанию активности и самостоятельности. </a:t>
            </a:r>
          </a:p>
          <a:p>
            <a:pPr eaLnBrk="1" hangingPunct="1">
              <a:buNone/>
            </a:pPr>
            <a:endParaRPr lang="ru-RU" sz="2000" i="1" dirty="0" smtClean="0"/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Участие ребенка в несложных подвижных и обучающих играх обогащает его самостоятельную сюжетно- </a:t>
            </a:r>
            <a:r>
              <a:rPr lang="ru-RU" sz="2000" i="1" dirty="0" err="1" smtClean="0"/>
              <a:t>отобразительную</a:t>
            </a:r>
            <a:r>
              <a:rPr lang="ru-RU" sz="2000" i="1" dirty="0" smtClean="0"/>
              <a:t> игру.</a:t>
            </a:r>
          </a:p>
        </p:txBody>
      </p:sp>
      <p:pic>
        <p:nvPicPr>
          <p:cNvPr id="9" name="Содержимое 8" descr="SDC1776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580112" y="908720"/>
            <a:ext cx="3096344" cy="2448272"/>
          </a:xfrm>
          <a:ln w="57150">
            <a:solidFill>
              <a:srgbClr val="CC0066"/>
            </a:solidFill>
          </a:ln>
        </p:spPr>
      </p:pic>
      <p:pic>
        <p:nvPicPr>
          <p:cNvPr id="11" name="Содержимое 10" descr="SDC17739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5508104" y="3645024"/>
            <a:ext cx="3240360" cy="2304256"/>
          </a:xfrm>
          <a:ln w="57150">
            <a:solidFill>
              <a:srgbClr val="FFFF0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476672"/>
            <a:ext cx="7793037" cy="5688632"/>
          </a:xfrm>
        </p:spPr>
        <p:txBody>
          <a:bodyPr>
            <a:noAutofit/>
          </a:bodyPr>
          <a:lstStyle/>
          <a:p>
            <a:pPr algn="ctr"/>
            <a:r>
              <a:rPr lang="ru-RU" sz="9600" i="1" dirty="0" smtClean="0">
                <a:solidFill>
                  <a:srgbClr val="CC0099"/>
                </a:solidFill>
              </a:rPr>
              <a:t>Спасибо</a:t>
            </a:r>
            <a:r>
              <a:rPr lang="ru-RU" sz="9600" i="1" dirty="0" smtClean="0"/>
              <a:t> </a:t>
            </a:r>
            <a:r>
              <a:rPr lang="ru-RU" sz="9600" i="1" dirty="0" smtClean="0">
                <a:solidFill>
                  <a:srgbClr val="CC0099"/>
                </a:solidFill>
              </a:rPr>
              <a:t>за</a:t>
            </a:r>
            <a:r>
              <a:rPr lang="ru-RU" sz="9600" i="1" dirty="0" smtClean="0"/>
              <a:t>  </a:t>
            </a:r>
            <a:r>
              <a:rPr lang="ru-RU" sz="9600" i="1" dirty="0" smtClean="0">
                <a:solidFill>
                  <a:srgbClr val="CC0099"/>
                </a:solidFill>
              </a:rPr>
              <a:t>внимание.</a:t>
            </a:r>
            <a:endParaRPr lang="ru-RU" sz="96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C0099"/>
                </a:solidFill>
              </a:rPr>
              <a:t/>
            </a:r>
            <a:br>
              <a:rPr lang="ru-RU" i="1" dirty="0" smtClean="0">
                <a:solidFill>
                  <a:srgbClr val="CC0099"/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836712"/>
            <a:ext cx="7776864" cy="496855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effectLst/>
              </a:rPr>
              <a:t>	</a:t>
            </a:r>
            <a:r>
              <a:rPr lang="ru-RU" sz="3600" i="1" dirty="0" smtClean="0">
                <a:solidFill>
                  <a:schemeClr val="tx2"/>
                </a:solidFill>
                <a:effectLst/>
              </a:rPr>
              <a:t>Восприятие, внимание, память и мышление ребенка функционируют и формируются главным образом в процессе предметных действий в раннем возрасте. </a:t>
            </a:r>
            <a:br>
              <a:rPr lang="ru-RU" sz="3600" i="1" dirty="0" smtClean="0">
                <a:solidFill>
                  <a:schemeClr val="tx2"/>
                </a:solidFill>
                <a:effectLst/>
              </a:rPr>
            </a:br>
            <a:r>
              <a:rPr lang="ru-RU" sz="3600" i="1" dirty="0" smtClean="0">
                <a:solidFill>
                  <a:schemeClr val="tx2"/>
                </a:solidFill>
                <a:effectLst/>
              </a:rPr>
              <a:t>	</a:t>
            </a:r>
            <a:r>
              <a:rPr lang="en-US" sz="3600" i="1" dirty="0" smtClean="0">
                <a:solidFill>
                  <a:schemeClr val="tx2"/>
                </a:solidFill>
                <a:effectLst/>
              </a:rPr>
              <a:t/>
            </a:r>
            <a:br>
              <a:rPr lang="en-US" sz="3600" i="1" dirty="0" smtClean="0">
                <a:solidFill>
                  <a:schemeClr val="tx2"/>
                </a:solidFill>
                <a:effectLst/>
              </a:rPr>
            </a:br>
            <a:r>
              <a:rPr lang="en-US" sz="3600" i="1" dirty="0" smtClean="0">
                <a:solidFill>
                  <a:schemeClr val="tx2"/>
                </a:solidFill>
                <a:effectLst/>
              </a:rPr>
              <a:t>        </a:t>
            </a:r>
            <a:r>
              <a:rPr lang="ru-RU" sz="3600" i="1" dirty="0" smtClean="0">
                <a:solidFill>
                  <a:schemeClr val="tx2"/>
                </a:solidFill>
                <a:effectLst/>
              </a:rPr>
              <a:t>Игра представляет собой особую деятельность, которая расцветает в детские годы и сопровождает человека на</a:t>
            </a:r>
            <a:r>
              <a:rPr lang="en-US" sz="3600" i="1" dirty="0" smtClean="0">
                <a:solidFill>
                  <a:schemeClr val="tx2"/>
                </a:solidFill>
                <a:effectLst/>
              </a:rPr>
              <a:t> </a:t>
            </a:r>
            <a:r>
              <a:rPr lang="ru-RU" sz="3600" i="1" dirty="0" smtClean="0">
                <a:solidFill>
                  <a:schemeClr val="tx2"/>
                </a:solidFill>
                <a:effectLst/>
              </a:rPr>
              <a:t>протяжении</a:t>
            </a:r>
            <a:r>
              <a:rPr lang="en-US" sz="3600" i="1" dirty="0" smtClean="0">
                <a:solidFill>
                  <a:schemeClr val="tx2"/>
                </a:solidFill>
                <a:effectLst/>
              </a:rPr>
              <a:t> </a:t>
            </a:r>
            <a:r>
              <a:rPr lang="ru-RU" sz="3600" i="1" dirty="0" smtClean="0">
                <a:solidFill>
                  <a:schemeClr val="tx2"/>
                </a:solidFill>
                <a:effectLst/>
              </a:rPr>
              <a:t>всей его жизни</a:t>
            </a:r>
            <a:r>
              <a:rPr lang="ru-RU" sz="3600" dirty="0" smtClean="0">
                <a:solidFill>
                  <a:schemeClr val="tx2"/>
                </a:solidFill>
                <a:effectLst/>
              </a:rPr>
              <a:t>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Обеспечение уровня интеллектуального    развития, соответствующего возрастным возможностям детей;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Знакомить детей с назначением бытовой утвари, мебели, одежды, транспортных средств;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Способствовать овладению орудийными способами действий в быту, игре, на занятиях;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Способствовать двигательной активности детей.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Предметные игры- подражания;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Сюжетно- </a:t>
            </a:r>
            <a:r>
              <a:rPr lang="ru-RU" sz="2400" i="1" dirty="0" err="1" smtClean="0"/>
              <a:t>отобразительные</a:t>
            </a:r>
            <a:r>
              <a:rPr lang="ru-RU" sz="2400" i="1" dirty="0" smtClean="0"/>
              <a:t> игры;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Дидактические игры;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Игры со строительным материалом (конструирование);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Игры с песком;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Пальчиковые игры;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Подвижные игры.</a:t>
            </a:r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Действие с предметами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9632" y="1268760"/>
            <a:ext cx="3810000" cy="4186808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2400" i="1" dirty="0" smtClean="0"/>
              <a:t>Предметная деятельность является предпосылкой развития игры.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i="1" dirty="0" smtClean="0"/>
          </a:p>
        </p:txBody>
      </p:sp>
      <p:pic>
        <p:nvPicPr>
          <p:cNvPr id="15" name="Содержимое 14" descr="082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924944"/>
            <a:ext cx="2592288" cy="3600698"/>
          </a:xfrm>
          <a:ln w="57150">
            <a:solidFill>
              <a:srgbClr val="7030A0"/>
            </a:solidFill>
          </a:ln>
        </p:spPr>
      </p:pic>
      <p:pic>
        <p:nvPicPr>
          <p:cNvPr id="17" name="Содержимое 16" descr="09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412776"/>
            <a:ext cx="3600400" cy="5040559"/>
          </a:xfrm>
          <a:ln w="57150">
            <a:solidFill>
              <a:srgbClr val="F50BD4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4"/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7793038" cy="146208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</a:rPr>
              <a:t>Сюжетно- </a:t>
            </a:r>
            <a:r>
              <a:rPr lang="ru-RU" sz="3200" b="1" i="1" dirty="0" err="1" smtClean="0">
                <a:solidFill>
                  <a:srgbClr val="CC0099"/>
                </a:solidFill>
              </a:rPr>
              <a:t>отобразительная</a:t>
            </a:r>
            <a:r>
              <a:rPr lang="ru-RU" sz="3200" b="1" i="1" dirty="0" smtClean="0">
                <a:solidFill>
                  <a:srgbClr val="CC0099"/>
                </a:solidFill>
              </a:rPr>
              <a:t> игра</a:t>
            </a:r>
          </a:p>
        </p:txBody>
      </p:sp>
      <p:sp>
        <p:nvSpPr>
          <p:cNvPr id="14339" name="Rectangle 2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000" i="1" dirty="0" smtClean="0"/>
              <a:t>Сюжетно- </a:t>
            </a:r>
            <a:r>
              <a:rPr lang="ru-RU" sz="2000" i="1" dirty="0" err="1" smtClean="0"/>
              <a:t>отобразительные</a:t>
            </a:r>
            <a:r>
              <a:rPr lang="ru-RU" sz="2000" i="1" dirty="0" smtClean="0"/>
              <a:t> игры учат ребенка выполнять разные игровые действия (укладывать куклу, кормить ее, катать в коляске, перевозить в машинке грузы и т.д.), дополнять или заменять игровые действия первыми речевыми высказываниями («Ляля бай- бай», «Ляля куп- куп»). Детям предлагают разнообразный материал: образные игрушки, предметы- заместители. </a:t>
            </a:r>
          </a:p>
        </p:txBody>
      </p:sp>
      <p:pic>
        <p:nvPicPr>
          <p:cNvPr id="7" name="Содержимое 6" descr="096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340768"/>
            <a:ext cx="2088232" cy="2629272"/>
          </a:xfrm>
          <a:ln w="57150">
            <a:solidFill>
              <a:srgbClr val="08DBE0"/>
            </a:solidFill>
          </a:ln>
        </p:spPr>
      </p:pic>
      <p:pic>
        <p:nvPicPr>
          <p:cNvPr id="9" name="Содержимое 8" descr="099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876256" y="4149080"/>
            <a:ext cx="1845940" cy="2448272"/>
          </a:xfrm>
          <a:ln w="57150">
            <a:solidFill>
              <a:srgbClr val="FFFF0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i="1" dirty="0" smtClean="0">
                <a:solidFill>
                  <a:srgbClr val="CC0099"/>
                </a:solidFill>
              </a:rPr>
              <a:t>Дидактическая игра</a:t>
            </a:r>
          </a:p>
        </p:txBody>
      </p:sp>
      <p:sp>
        <p:nvSpPr>
          <p:cNvPr id="11269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017713"/>
            <a:ext cx="4535487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 В процессе действия с дидактическими игрушками дети получают представление о различных предметах, их величине, форме, окраске, особенностях материала из которого они сделаны.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Дидактические игры способствуют развитию движений, сообразительности, развитию умения ориентироваться в пространстве.</a:t>
            </a:r>
          </a:p>
        </p:txBody>
      </p:sp>
      <p:pic>
        <p:nvPicPr>
          <p:cNvPr id="7" name="Содержимое 6" descr="10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196752"/>
            <a:ext cx="1937270" cy="2730153"/>
          </a:xfrm>
          <a:ln w="57150">
            <a:solidFill>
              <a:srgbClr val="AC38AF"/>
            </a:solidFill>
          </a:ln>
        </p:spPr>
      </p:pic>
      <p:pic>
        <p:nvPicPr>
          <p:cNvPr id="9" name="Содержимое 8" descr="112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6948264" y="4149080"/>
            <a:ext cx="1996902" cy="2518047"/>
          </a:xfrm>
          <a:ln w="57150">
            <a:solidFill>
              <a:srgbClr val="00B05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549274"/>
            <a:ext cx="7756525" cy="143956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C0099"/>
                </a:solidFill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>Игры со строительным материалом</a:t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>Конструирование</a:t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r>
              <a:rPr lang="ru-RU" sz="3200" b="1" i="1" dirty="0" smtClean="0">
                <a:solidFill>
                  <a:srgbClr val="CC0099"/>
                </a:solidFill>
              </a:rPr>
              <a:t> </a:t>
            </a:r>
            <a:br>
              <a:rPr lang="ru-RU" sz="3200" b="1" i="1" dirty="0" smtClean="0">
                <a:solidFill>
                  <a:srgbClr val="CC0099"/>
                </a:solidFill>
              </a:rPr>
            </a:br>
            <a:endParaRPr lang="ru-RU" sz="3200" b="1" i="1" dirty="0" smtClean="0">
              <a:solidFill>
                <a:srgbClr val="CC0099"/>
              </a:solidFill>
            </a:endParaRP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844825"/>
            <a:ext cx="3810000" cy="428768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u-RU" sz="1800" i="1" dirty="0" smtClean="0"/>
              <a:t>Игры со строительным материалом способствуют развитию мышления, пространственного воображения. </a:t>
            </a:r>
          </a:p>
          <a:p>
            <a:pPr eaLnBrk="1" hangingPunct="1">
              <a:buNone/>
            </a:pPr>
            <a:endParaRPr lang="ru-RU" sz="1800" i="1" dirty="0" smtClean="0"/>
          </a:p>
          <a:p>
            <a:pPr eaLnBrk="1" hangingPunct="1">
              <a:buFont typeface="Wingdings" pitchFamily="2" charset="2"/>
              <a:buChar char="q"/>
            </a:pPr>
            <a:r>
              <a:rPr lang="ru-RU" sz="1800" i="1" dirty="0" smtClean="0"/>
              <a:t>У детей формируются различные умения, они овладевают общими способами действий, усваивают последовательность операций, познают конструктивные возможности строительных материалов. </a:t>
            </a:r>
          </a:p>
        </p:txBody>
      </p:sp>
      <p:pic>
        <p:nvPicPr>
          <p:cNvPr id="9" name="Содержимое 8" descr="065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tretch>
            <a:fillRect/>
          </a:stretch>
        </p:blipFill>
        <p:spPr>
          <a:xfrm>
            <a:off x="6516216" y="3789040"/>
            <a:ext cx="1996902" cy="2592288"/>
          </a:xfrm>
          <a:ln w="57150">
            <a:solidFill>
              <a:srgbClr val="00B050"/>
            </a:solidFill>
          </a:ln>
        </p:spPr>
      </p:pic>
      <p:pic>
        <p:nvPicPr>
          <p:cNvPr id="11" name="Содержимое 10" descr="06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836712"/>
            <a:ext cx="2133972" cy="2736304"/>
          </a:xfrm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solidFill>
                  <a:srgbClr val="CC0099"/>
                </a:solidFill>
              </a:rPr>
              <a:t>Игры с песком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628800"/>
            <a:ext cx="4325937" cy="460848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q"/>
            </a:pPr>
            <a:endParaRPr lang="ru-RU" sz="2000" i="1" dirty="0" smtClean="0"/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учат детей пользоваться игрушками-орудиями для получения практического результата. </a:t>
            </a:r>
            <a:endParaRPr lang="ru-RU" sz="2000" i="1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i="1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sz="2000" i="1" dirty="0" smtClean="0"/>
              <a:t>побуждают ребенка к самостоятельной и экспериментальной деятельности </a:t>
            </a:r>
          </a:p>
        </p:txBody>
      </p:sp>
      <p:pic>
        <p:nvPicPr>
          <p:cNvPr id="7" name="Содержимое 6" descr="12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332656"/>
            <a:ext cx="2160240" cy="2952328"/>
          </a:xfrm>
          <a:ln w="57150">
            <a:solidFill>
              <a:srgbClr val="F50BD4"/>
            </a:solidFill>
          </a:ln>
        </p:spPr>
      </p:pic>
      <p:pic>
        <p:nvPicPr>
          <p:cNvPr id="9" name="Содержимое 8" descr="121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6372200" y="3645024"/>
            <a:ext cx="2140918" cy="2880320"/>
          </a:xfrm>
          <a:ln w="57150">
            <a:solidFill>
              <a:srgbClr val="08DBE0"/>
            </a:solidFill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1196</TotalTime>
  <Words>319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 Восприятие, внимание, память и мышление ребенка функционируют и формируются главным образом в процессе предметных действий в раннем возрасте.            Игра представляет собой особую деятельность, которая расцветает в детские годы и сопровождает человека на протяжении всей его жизни. </vt:lpstr>
      <vt:lpstr>ЗАДАЧИ</vt:lpstr>
      <vt:lpstr>ИГРЫ</vt:lpstr>
      <vt:lpstr>Действие с предметами</vt:lpstr>
      <vt:lpstr>Сюжетно- отобразительная игра</vt:lpstr>
      <vt:lpstr>Дидактическая игра</vt:lpstr>
      <vt:lpstr>  Игры со строительным материалом Конструирование     </vt:lpstr>
      <vt:lpstr>Игры с песком</vt:lpstr>
      <vt:lpstr>Пальчиковые игры</vt:lpstr>
      <vt:lpstr>Подвижные игры </vt:lpstr>
      <vt:lpstr>Спасибо за 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Северо-Восточное окружное управление образования</dc:title>
  <dc:creator>Анна</dc:creator>
  <cp:lastModifiedBy>Елизавета Таибова</cp:lastModifiedBy>
  <cp:revision>117</cp:revision>
  <dcterms:created xsi:type="dcterms:W3CDTF">2010-11-10T17:15:07Z</dcterms:created>
  <dcterms:modified xsi:type="dcterms:W3CDTF">2021-03-11T19:15:27Z</dcterms:modified>
</cp:coreProperties>
</file>