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7" r:id="rId17"/>
    <p:sldId id="270" r:id="rId18"/>
    <p:sldId id="271" r:id="rId19"/>
    <p:sldId id="272" r:id="rId20"/>
    <p:sldId id="273" r:id="rId21"/>
    <p:sldId id="274" r:id="rId22"/>
    <p:sldId id="278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общения с ребенком с нарушением внимания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6021288"/>
            <a:ext cx="4856584" cy="47890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 </a:t>
            </a:r>
            <a:r>
              <a:rPr lang="ru-RU" dirty="0" err="1" smtClean="0">
                <a:solidFill>
                  <a:schemeClr val="tx1"/>
                </a:solidFill>
              </a:rPr>
              <a:t>Срещикова</a:t>
            </a:r>
            <a:r>
              <a:rPr lang="ru-RU" dirty="0" smtClean="0">
                <a:solidFill>
                  <a:schemeClr val="tx1"/>
                </a:solidFill>
              </a:rPr>
              <a:t> С.А.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933056"/>
            <a:ext cx="8229600" cy="2232248"/>
          </a:xfrm>
        </p:spPr>
        <p:txBody>
          <a:bodyPr/>
          <a:lstStyle/>
          <a:p>
            <a:r>
              <a:rPr lang="ru-RU" dirty="0" smtClean="0"/>
              <a:t>Запретов не должно быть много, но они должны быть четко сформулированными, продуманными. Ребенок должен четко знать, какие санкции последуют за нарушением запрета.</a:t>
            </a:r>
          </a:p>
          <a:p>
            <a:endParaRPr lang="ru-RU" dirty="0"/>
          </a:p>
        </p:txBody>
      </p:sp>
      <p:pic>
        <p:nvPicPr>
          <p:cNvPr id="1026" name="Picture 2" descr="C:\Users\a\Desktop\dikkat-dağınıklığına-çözü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5112568" cy="30243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589640" cy="3096344"/>
          </a:xfrm>
        </p:spPr>
        <p:txBody>
          <a:bodyPr/>
          <a:lstStyle/>
          <a:p>
            <a:pPr algn="ctr"/>
            <a:r>
              <a:rPr lang="ru-RU" dirty="0" smtClean="0"/>
              <a:t>Необходимо заранее предупредить ребенка о начале новой деятельности. Причем очень хорошо, если это будет звонок будильника или кухонный таймер. В случае выполнения просьбы родителей или педагога ребенка необходимо поощрить </a:t>
            </a:r>
            <a:r>
              <a:rPr lang="ru-RU" i="1" dirty="0" smtClean="0"/>
              <a:t>(не обязательно материально)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C:\Users\a\Desktop\1_clip_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3459163"/>
            <a:ext cx="2987675" cy="3398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9768"/>
            <a:ext cx="9396536" cy="20882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Одно из важнейших условий успешного </a:t>
            </a:r>
            <a:r>
              <a:rPr lang="ru-RU" b="1" dirty="0" smtClean="0"/>
              <a:t>взаимодействия с </a:t>
            </a:r>
            <a:r>
              <a:rPr lang="ru-RU" b="1" dirty="0" err="1" smtClean="0"/>
              <a:t>гиперактивным</a:t>
            </a:r>
            <a:r>
              <a:rPr lang="ru-RU" dirty="0" smtClean="0"/>
              <a:t> ребенком - соблюдение режима дня. </a:t>
            </a:r>
          </a:p>
          <a:p>
            <a:r>
              <a:rPr lang="ru-RU" dirty="0" smtClean="0"/>
              <a:t>Все процедуры и виды деятельности должны быть заранее известны ребенку.</a:t>
            </a:r>
          </a:p>
          <a:p>
            <a:endParaRPr lang="ru-RU" dirty="0"/>
          </a:p>
        </p:txBody>
      </p:sp>
      <p:pic>
        <p:nvPicPr>
          <p:cNvPr id="3074" name="Picture 2" descr="C:\Users\a\Desktop\reg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1312" y="188640"/>
            <a:ext cx="6192688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789040"/>
            <a:ext cx="8229600" cy="4325112"/>
          </a:xfrm>
        </p:spPr>
        <p:txBody>
          <a:bodyPr/>
          <a:lstStyle/>
          <a:p>
            <a:r>
              <a:rPr lang="ru-RU" dirty="0" smtClean="0"/>
              <a:t>За каждое хорошо и своевременно выполненное действие ребенок получает </a:t>
            </a:r>
            <a:r>
              <a:rPr lang="ru-RU" dirty="0" err="1" smtClean="0"/>
              <a:t>жетоны,</a:t>
            </a:r>
            <a:r>
              <a:rPr lang="ru-RU" u="sng" dirty="0" err="1" smtClean="0"/>
              <a:t>которые</a:t>
            </a:r>
            <a:r>
              <a:rPr lang="ru-RU" u="sng" dirty="0" smtClean="0"/>
              <a:t> затем меняются на награды</a:t>
            </a:r>
            <a:r>
              <a:rPr lang="ru-RU" dirty="0" smtClean="0"/>
              <a:t>: право идти на прогулку в первой паре, дежурство во время обеда, совместное чтение, в зависимости от интересов ребенка.</a:t>
            </a:r>
          </a:p>
          <a:p>
            <a:endParaRPr lang="ru-RU" dirty="0"/>
          </a:p>
        </p:txBody>
      </p:sp>
      <p:pic>
        <p:nvPicPr>
          <p:cNvPr id="4098" name="Picture 2" descr="C:\Users\a\Desktop\Не подтверждено 189398.~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0"/>
            <a:ext cx="5652120" cy="3772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325112"/>
          </a:xfrm>
        </p:spPr>
        <p:txBody>
          <a:bodyPr/>
          <a:lstStyle/>
          <a:p>
            <a:r>
              <a:rPr lang="ru-RU" dirty="0" smtClean="0"/>
              <a:t>Начинать играть необходимо с индивидуальной работы с ребенком, затем включать его в деятельность с 2-3-мя </a:t>
            </a:r>
            <a:r>
              <a:rPr lang="ru-RU" b="1" dirty="0" smtClean="0"/>
              <a:t>детьми</a:t>
            </a:r>
            <a:r>
              <a:rPr lang="ru-RU" dirty="0" smtClean="0"/>
              <a:t>, а затем и с большей подгруппой.</a:t>
            </a:r>
            <a:endParaRPr lang="ru-RU" dirty="0"/>
          </a:p>
        </p:txBody>
      </p:sp>
      <p:pic>
        <p:nvPicPr>
          <p:cNvPr id="5122" name="Picture 2" descr="C:\Users\a\Desktop\71vRGaNj+T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6480720" cy="364540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325112"/>
          </a:xfrm>
        </p:spPr>
        <p:txBody>
          <a:bodyPr/>
          <a:lstStyle/>
          <a:p>
            <a:r>
              <a:rPr lang="ru-RU" dirty="0" smtClean="0"/>
              <a:t>Снизить эмоциональное напряжение поможет легкий массаж, приятные тактильные ощущения, </a:t>
            </a:r>
            <a:r>
              <a:rPr lang="ru-RU" dirty="0" err="1" smtClean="0"/>
              <a:t>психогимнастические</a:t>
            </a:r>
            <a:r>
              <a:rPr lang="ru-RU" dirty="0" smtClean="0"/>
              <a:t> игры.</a:t>
            </a:r>
            <a:endParaRPr lang="ru-RU" dirty="0"/>
          </a:p>
        </p:txBody>
      </p:sp>
      <p:pic>
        <p:nvPicPr>
          <p:cNvPr id="6146" name="Picture 2" descr="C:\Users\a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36229"/>
            <a:ext cx="7375823" cy="432177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err="1" smtClean="0"/>
              <a:t>Психогимнастика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Игра </a:t>
            </a:r>
            <a:r>
              <a:rPr lang="ru-RU" b="1" u="sng" dirty="0" smtClean="0"/>
              <a:t>«Кто что делал?»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Двое игроков стоят рядом друг с другом. Они под музыку делают по очереди различные движения и повторяют эти движения 4 раза. Третий ребенок должен запомнить, что они делали, и повторить их движения.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Программа </a:t>
            </a:r>
            <a:r>
              <a:rPr lang="ru-RU" b="1" i="1" dirty="0" smtClean="0"/>
              <a:t>«вознаграждения»</a:t>
            </a:r>
            <a:r>
              <a:rPr lang="ru-RU" b="1" u="sng" dirty="0" smtClean="0"/>
              <a:t>обязательно должна включать следующие моменты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1. Каждый день перед ребенком ставится определенная цель, которую он должен достичь.</a:t>
            </a:r>
          </a:p>
          <a:p>
            <a:r>
              <a:rPr lang="ru-RU" dirty="0" smtClean="0"/>
              <a:t>2. Усилия ребенка при достижении этой цели всячески поощряются.</a:t>
            </a:r>
          </a:p>
          <a:p>
            <a:r>
              <a:rPr lang="ru-RU" dirty="0" smtClean="0"/>
              <a:t>3. В конце дня поведение ребенка оценивается в соответствии с достигнутыми результатами.</a:t>
            </a:r>
          </a:p>
          <a:p>
            <a:r>
              <a:rPr lang="ru-RU" dirty="0" smtClean="0"/>
              <a:t>4. </a:t>
            </a:r>
            <a:r>
              <a:rPr lang="ru-RU" b="1" dirty="0" smtClean="0"/>
              <a:t>Родители и педагоги</a:t>
            </a:r>
            <a:r>
              <a:rPr lang="ru-RU" dirty="0" smtClean="0"/>
              <a:t> обязательно сообщают друг другу о достижениях ребенка.</a:t>
            </a:r>
          </a:p>
          <a:p>
            <a:r>
              <a:rPr lang="ru-RU" dirty="0" smtClean="0"/>
              <a:t>5. При значительном улучшении в поведении ребенок получает давно обещанное вознаграждение.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325112"/>
          </a:xfrm>
        </p:spPr>
        <p:txBody>
          <a:bodyPr/>
          <a:lstStyle/>
          <a:p>
            <a:r>
              <a:rPr lang="ru-RU" sz="3200" dirty="0" smtClean="0"/>
              <a:t>Дайте ребенку почувствовать, что он делает полезное для всех дело, что на него надеются, что никто кроме него не сможет выполнить то или иное поручение. Старайтесь избегать одергиваний.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25112"/>
          </a:xfrm>
        </p:spPr>
        <p:txBody>
          <a:bodyPr/>
          <a:lstStyle/>
          <a:p>
            <a:r>
              <a:rPr lang="ru-RU" dirty="0" smtClean="0"/>
              <a:t>Если вы что-то пообещали ребенку, а он выполнил необходимое поручение, вы обязаны сделать обещанное!</a:t>
            </a:r>
          </a:p>
          <a:p>
            <a:endParaRPr lang="ru-RU" dirty="0"/>
          </a:p>
        </p:txBody>
      </p:sp>
      <p:pic>
        <p:nvPicPr>
          <p:cNvPr id="7170" name="Picture 2" descr="C:\Users\a\Desktop\shutterstock_101941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342812"/>
            <a:ext cx="6769398" cy="45151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Симптомы нарушенного внимания</a:t>
            </a:r>
            <a:endParaRPr lang="ru-RU" dirty="0" smtClean="0"/>
          </a:p>
          <a:p>
            <a:r>
              <a:rPr lang="ru-RU" dirty="0" smtClean="0"/>
              <a:t>Ребенок не обращает внимания на детали</a:t>
            </a:r>
          </a:p>
          <a:p>
            <a:r>
              <a:rPr lang="ru-RU" dirty="0" smtClean="0"/>
              <a:t>Ребенок не слушает, когда к нему обращаются, из- бегает контакта взглядом, ему сложно сосредоточиться, чтобы слушать</a:t>
            </a:r>
          </a:p>
          <a:p>
            <a:r>
              <a:rPr lang="ru-RU" dirty="0" smtClean="0"/>
              <a:t>Ребенок избегает задач, которые требуют Напряженных </a:t>
            </a:r>
            <a:r>
              <a:rPr lang="ru-RU" dirty="0" err="1" smtClean="0"/>
              <a:t>умcтвенных</a:t>
            </a:r>
            <a:r>
              <a:rPr lang="ru-RU" dirty="0" smtClean="0"/>
              <a:t> усилий и которые являются одновременно «скучными</a:t>
            </a:r>
          </a:p>
          <a:p>
            <a:r>
              <a:rPr lang="ru-RU" dirty="0" smtClean="0"/>
              <a:t>Он легко отвлекается на посторонние стимулы, часто теряет свои вещи, постоянно забывает, что надо сделать, особенно в новых для него ситуациях, особенно, когда необходимо быстро сориентироваться. </a:t>
            </a:r>
          </a:p>
          <a:p>
            <a:r>
              <a:rPr lang="ru-RU" dirty="0" smtClean="0"/>
              <a:t>Такие дети не могут выполнить задание по инструкции, если последняя состоит из нескольких звеньев. </a:t>
            </a:r>
          </a:p>
          <a:p>
            <a:r>
              <a:rPr lang="ru-RU" dirty="0" smtClean="0"/>
              <a:t>Ни одно задание не выполняется без многочисленных ошибок, так как дети отвлекаются на любые внешние стимулы, они повышенно забывчивы.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54461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Подвижные игры на развитие внимания: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«Запомни ритм»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«Внимательные животные»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"Шапка-невидимка«</a:t>
            </a:r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Игры на преодоление расторможенности и тренировку усидчивости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«Автомобиль»</a:t>
            </a:r>
          </a:p>
          <a:p>
            <a:r>
              <a:rPr lang="ru-RU" b="1" dirty="0" smtClean="0"/>
              <a:t>«Море волнуется...»</a:t>
            </a:r>
            <a:r>
              <a:rPr lang="ru-RU" dirty="0" smtClean="0"/>
              <a:t> </a:t>
            </a:r>
            <a:endParaRPr lang="ru-RU" b="1" dirty="0" smtClean="0"/>
          </a:p>
          <a:p>
            <a:r>
              <a:rPr lang="ru-RU" b="1" dirty="0" smtClean="0"/>
              <a:t>«Живая картина»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Игры на тренировку выдержки и контроль импульсивности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«Личный подвиг»</a:t>
            </a:r>
          </a:p>
          <a:p>
            <a:r>
              <a:rPr lang="ru-RU" b="1" dirty="0" smtClean="0"/>
              <a:t>«Скалолазы»</a:t>
            </a:r>
          </a:p>
          <a:p>
            <a:r>
              <a:rPr lang="ru-RU" b="1" dirty="0" smtClean="0"/>
              <a:t>«Угадай мелодию»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dirty="0" err="1" smtClean="0"/>
              <a:t>Брязгунов</a:t>
            </a:r>
            <a:r>
              <a:rPr lang="ru-RU" dirty="0" smtClean="0"/>
              <a:t> И.П., Касаткина Е.В. Непоседливый ребенок. — М.: Изд-во Института психотерапии, 2001.</a:t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dirty="0" err="1" smtClean="0"/>
              <a:t>Завадексо</a:t>
            </a:r>
            <a:r>
              <a:rPr lang="ru-RU" dirty="0" smtClean="0"/>
              <a:t> Н.Н. Как понять ребенка: дети с </a:t>
            </a:r>
            <a:r>
              <a:rPr lang="ru-RU" dirty="0" err="1" smtClean="0"/>
              <a:t>гилерактивностью</a:t>
            </a:r>
            <a:r>
              <a:rPr lang="ru-RU" dirty="0" smtClean="0"/>
              <a:t> и дефицитом внимания. — М.: Школа-Пресс, 2000.</a:t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dirty="0" err="1" smtClean="0"/>
              <a:t>Психокоррекция</a:t>
            </a:r>
            <a:r>
              <a:rPr lang="ru-RU" dirty="0" smtClean="0"/>
              <a:t>: теория и практика // Под ред. Ю.С.Шевченко, </a:t>
            </a:r>
            <a:r>
              <a:rPr lang="ru-RU" dirty="0" err="1" smtClean="0"/>
              <a:t>В.П.Добриденя</a:t>
            </a:r>
            <a:r>
              <a:rPr lang="ru-RU" dirty="0" smtClean="0"/>
              <a:t>, О.Н.Усановой. НПЦ «Коррекция», 1995.</a:t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dirty="0" err="1" smtClean="0"/>
              <a:t>Кэмпбелл</a:t>
            </a:r>
            <a:r>
              <a:rPr lang="ru-RU" dirty="0" smtClean="0"/>
              <a:t> Р. Как на самом деле любить детей.—М.: Знание, 1992.</a:t>
            </a:r>
            <a:br>
              <a:rPr lang="ru-RU" dirty="0" smtClean="0"/>
            </a:br>
            <a:r>
              <a:rPr lang="ru-RU" dirty="0" smtClean="0"/>
              <a:t>5. </a:t>
            </a:r>
            <a:r>
              <a:rPr lang="ru-RU" dirty="0" err="1" smtClean="0"/>
              <a:t>Шенченко</a:t>
            </a:r>
            <a:r>
              <a:rPr lang="ru-RU" dirty="0" smtClean="0"/>
              <a:t> Ю.С. Коррекция поведения детей с </a:t>
            </a:r>
            <a:r>
              <a:rPr lang="ru-RU" dirty="0" err="1" smtClean="0"/>
              <a:t>гиперактивностью</a:t>
            </a:r>
            <a:r>
              <a:rPr lang="ru-RU" dirty="0" smtClean="0"/>
              <a:t> и </a:t>
            </a:r>
            <a:r>
              <a:rPr lang="ru-RU" dirty="0" err="1" smtClean="0"/>
              <a:t>психопатоподобным</a:t>
            </a:r>
            <a:r>
              <a:rPr lang="ru-RU" dirty="0" smtClean="0"/>
              <a:t> синдромом (практическое руководство для врачей). — М., 2000.</a:t>
            </a:r>
            <a:br>
              <a:rPr lang="ru-RU" dirty="0" smtClean="0"/>
            </a:br>
            <a:r>
              <a:rPr lang="ru-RU" dirty="0" smtClean="0"/>
              <a:t>б. </a:t>
            </a:r>
            <a:r>
              <a:rPr lang="ru-RU" dirty="0" err="1" smtClean="0"/>
              <a:t>Мастюкова</a:t>
            </a:r>
            <a:r>
              <a:rPr lang="ru-RU" dirty="0" smtClean="0"/>
              <a:t> Е.М., Московкина А.Г. Они ждут нашей помощи. — М.: Педагогика, 1991.</a:t>
            </a:r>
            <a:br>
              <a:rPr lang="ru-RU" dirty="0" smtClean="0"/>
            </a:br>
            <a:r>
              <a:rPr lang="ru-RU" dirty="0" smtClean="0"/>
              <a:t>7. </a:t>
            </a:r>
            <a:r>
              <a:rPr lang="ru-RU" dirty="0" err="1" smtClean="0"/>
              <a:t>Московкшiа</a:t>
            </a:r>
            <a:r>
              <a:rPr lang="ru-RU" dirty="0" smtClean="0"/>
              <a:t> А.Г., </a:t>
            </a:r>
            <a:r>
              <a:rPr lang="ru-RU" dirty="0" err="1" smtClean="0"/>
              <a:t>Акисимова</a:t>
            </a:r>
            <a:r>
              <a:rPr lang="ru-RU" dirty="0" smtClean="0"/>
              <a:t> И.В. Как помочь ребенку с нарушением внимания. — Дефектология. — 1. — 2000.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325112"/>
          </a:xfrm>
        </p:spPr>
        <p:txBody>
          <a:bodyPr/>
          <a:lstStyle/>
          <a:p>
            <a:r>
              <a:rPr lang="ru-RU" dirty="0" smtClean="0"/>
              <a:t>Среди школьников младших классов около 10% мальчиков и 1% девочек относятся к категории </a:t>
            </a:r>
            <a:r>
              <a:rPr lang="ru-RU" dirty="0" err="1" smtClean="0"/>
              <a:t>гиперактивных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C:\Users\a\Desktop\giperaktivnost-u-detej-prichiny-priznaki-povedeniya-sovety-lecheniya-sindrom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636912"/>
            <a:ext cx="5491404" cy="400506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Синдром дефицита внимания с </a:t>
            </a:r>
            <a:r>
              <a:rPr lang="ru-RU" b="1" dirty="0" err="1" smtClean="0"/>
              <a:t>гиперактивностью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532888"/>
            <a:ext cx="8229600" cy="43251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>общее двигательное беспокойство, неусидчивость, недостаточная регуляция </a:t>
            </a:r>
            <a:r>
              <a:rPr lang="ru-RU" dirty="0" err="1" smtClean="0"/>
              <a:t>по-ведения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нарушения целенаправленности и концентрации активного внимания;</a:t>
            </a:r>
          </a:p>
          <a:p>
            <a:r>
              <a:rPr lang="ru-RU" dirty="0" smtClean="0"/>
              <a:t> импульсивность и инфантильность в социальном поведении и интеллектуальной деятельности;</a:t>
            </a:r>
          </a:p>
          <a:p>
            <a:r>
              <a:rPr lang="ru-RU" dirty="0" smtClean="0"/>
              <a:t> проблемы во взаимоотношениях с окружающими;</a:t>
            </a:r>
          </a:p>
          <a:p>
            <a:r>
              <a:rPr lang="ru-RU" dirty="0" smtClean="0"/>
              <a:t> заниженная самооценка.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068960"/>
            <a:ext cx="8229600" cy="37890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Помимо медикаментозной терапии дети нуждаются в психологической и педагогической помощи. </a:t>
            </a:r>
          </a:p>
          <a:p>
            <a:r>
              <a:rPr lang="ru-RU" dirty="0" smtClean="0"/>
              <a:t>В коррекции поведения ребенка большую роль играет </a:t>
            </a:r>
            <a:r>
              <a:rPr lang="ru-RU" b="1" dirty="0" smtClean="0"/>
              <a:t>методика положительного подкрепления</a:t>
            </a:r>
            <a:r>
              <a:rPr lang="ru-RU" dirty="0" smtClean="0"/>
              <a:t>, заключающаяся в постоянном поощрении желательного поведения ребенка. Необходимым условием успеха является понимание проблем своего ребенка родителями.</a:t>
            </a: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3074" name="Picture 2" descr="C:\Users\a\Desktop\lgOQ7Emd4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8696" y="0"/>
            <a:ext cx="5165304" cy="344353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5266928" cy="63093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Родителям и педагогам необходимо научиться бороться с нежелательным поведением ребенка </a:t>
            </a:r>
            <a:r>
              <a:rPr lang="ru-RU" b="1" dirty="0" smtClean="0"/>
              <a:t>не только посредством наказаний</a:t>
            </a:r>
            <a:r>
              <a:rPr lang="ru-RU" dirty="0" smtClean="0"/>
              <a:t>, но и с помощью меньшего вмешательства в его действия. </a:t>
            </a:r>
          </a:p>
          <a:p>
            <a:r>
              <a:rPr lang="ru-RU" dirty="0" smtClean="0"/>
              <a:t>Например, ребенок бросил свою игрушку под дождём. Не спешите ее поднять. </a:t>
            </a:r>
          </a:p>
          <a:p>
            <a:r>
              <a:rPr lang="ru-RU" dirty="0" smtClean="0"/>
              <a:t>Ребенок ищет положенную не на место вещь, не торопитесь ему помочь, пусть поищет. Наконец, почаще используйте наказание, заключающееся </a:t>
            </a:r>
            <a:r>
              <a:rPr lang="ru-RU" b="1" dirty="0" smtClean="0"/>
              <a:t>в спокойном сидении в определенном месте после совершения проступка.</a:t>
            </a:r>
          </a:p>
          <a:p>
            <a:endParaRPr lang="ru-RU" dirty="0"/>
          </a:p>
        </p:txBody>
      </p:sp>
      <p:pic>
        <p:nvPicPr>
          <p:cNvPr id="2050" name="Picture 2" descr="C:\Users\a\Desktop\shutterstock_196630256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3602" y="0"/>
            <a:ext cx="4100398" cy="273496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325112"/>
          </a:xfrm>
        </p:spPr>
        <p:txBody>
          <a:bodyPr/>
          <a:lstStyle/>
          <a:p>
            <a:r>
              <a:rPr lang="ru-RU" dirty="0" smtClean="0"/>
              <a:t>Задание, которое дается ребенку с нарушенным вниманием, не должно быть сложным и состоять из нескольких звеньев. </a:t>
            </a:r>
          </a:p>
          <a:p>
            <a:endParaRPr lang="ru-RU" dirty="0"/>
          </a:p>
        </p:txBody>
      </p:sp>
      <p:pic>
        <p:nvPicPr>
          <p:cNvPr id="4099" name="Picture 3" descr="C:\Users\a\Desktop\item_471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32522"/>
            <a:ext cx="5399972" cy="422547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/>
              <a:t>Для того чтобы помочь ему наладить отношения со сверстниками, можно предпринять следующие шаги:</a:t>
            </a:r>
          </a:p>
          <a:p>
            <a:r>
              <a:rPr lang="ru-RU" dirty="0" smtClean="0"/>
              <a:t>Понаблюдайте за ребенком во время общения его со сверстниками. Приметив хорошие проявления во взаимоотношениях с другим ребенком, наградите его за это.</a:t>
            </a:r>
          </a:p>
          <a:p>
            <a:r>
              <a:rPr lang="ru-RU" dirty="0" smtClean="0"/>
              <a:t>Организуйте совместную деятельность своего ребенка с его другом.</a:t>
            </a:r>
          </a:p>
          <a:p>
            <a:r>
              <a:rPr lang="ru-RU" dirty="0" smtClean="0"/>
              <a:t>Устраивайте перерывы в общении со сверстниками, если видите, что уровень возбуждения у вашего ребенка чрезмерно высок.</a:t>
            </a:r>
          </a:p>
          <a:p>
            <a:r>
              <a:rPr lang="ru-RU" dirty="0" smtClean="0"/>
              <a:t>Старайтесь уменьшить агрессивные проявления в поведении ребенка дома.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325112"/>
          </a:xfrm>
        </p:spPr>
        <p:txBody>
          <a:bodyPr/>
          <a:lstStyle/>
          <a:p>
            <a:r>
              <a:rPr lang="ru-RU" dirty="0" smtClean="0"/>
              <a:t>Общаться с таким ребенком необходимо мягко и спокойно.</a:t>
            </a:r>
            <a:endParaRPr lang="ru-RU" dirty="0"/>
          </a:p>
        </p:txBody>
      </p:sp>
      <p:pic>
        <p:nvPicPr>
          <p:cNvPr id="5122" name="Picture 2" descr="C:\Users\a\Desktop\25054937-9b10-42a7-ba47-26e1311bf5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2856"/>
            <a:ext cx="6269308" cy="4178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231</TotalTime>
  <Words>581</Words>
  <Application>Microsoft Office PowerPoint</Application>
  <PresentationFormat>Экран (4:3)</PresentationFormat>
  <Paragraphs>58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Городская</vt:lpstr>
      <vt:lpstr>Правила общения с ребенком с нарушением внимания</vt:lpstr>
      <vt:lpstr>Презентация PowerPoint</vt:lpstr>
      <vt:lpstr>Презентация PowerPoint</vt:lpstr>
      <vt:lpstr>Синдром дефицита внимания с гиперактивностью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Психогимнастика Игра «Кто что делал?» Двое игроков стоят рядом друг с другом. Они под музыку делают по очереди различные движения и повторяют эти движения 4 раза. Третий ребенок должен запомнить, что они делали, и повторить их движения.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на преодоление расторможенности и тренировку усидчивости </vt:lpstr>
      <vt:lpstr>Игры на тренировку выдержки и контроль импульсивности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общения с ребенком с нарушением внимания</dc:title>
  <dc:creator>АНАСТАСИЯ</dc:creator>
  <cp:lastModifiedBy>Metodist</cp:lastModifiedBy>
  <cp:revision>22</cp:revision>
  <dcterms:created xsi:type="dcterms:W3CDTF">2020-12-21T12:46:16Z</dcterms:created>
  <dcterms:modified xsi:type="dcterms:W3CDTF">2020-12-24T08:47:07Z</dcterms:modified>
</cp:coreProperties>
</file>