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рещикова С.А. документы\ДОКУМЕНТАЦИЯ НА 2018-2019\Ранняя помощь\презентация для родителей\b6824ab3d9a5139209cce897c5942b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81352" y="5883692"/>
            <a:ext cx="3095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учитель-логопед </a:t>
            </a:r>
          </a:p>
          <a:p>
            <a:r>
              <a:rPr lang="ru-RU" dirty="0" err="1" smtClean="0"/>
              <a:t>Срещикова</a:t>
            </a:r>
            <a:r>
              <a:rPr lang="ru-RU" dirty="0" smtClean="0"/>
              <a:t> С.А.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57371" y="188640"/>
            <a:ext cx="416663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Речевое развитие в норме </a:t>
            </a:r>
          </a:p>
          <a:p>
            <a:pPr algn="ctr"/>
            <a:r>
              <a:rPr lang="ru-RU" sz="3200" dirty="0" smtClean="0"/>
              <a:t>от 0 – 3 лет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рещикова С.А. документы\ДОКУМЕНТАЦИЯ НА 2018-2019\Ранняя помощь\презентация для родителей\d903a259142a9ebb3660dee324ff6f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416824" cy="62373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165304"/>
            <a:ext cx="7776864" cy="9647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Как же в норме развивается речь ребёнка?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 0 до 1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5724128" cy="5229200"/>
          </a:xfrm>
        </p:spPr>
        <p:txBody>
          <a:bodyPr>
            <a:normAutofit fontScale="77500" lnSpcReduction="20000"/>
          </a:bodyPr>
          <a:lstStyle/>
          <a:p>
            <a:r>
              <a:rPr lang="ru-RU" i="1" u="sng" dirty="0" smtClean="0"/>
              <a:t> 1 </a:t>
            </a:r>
            <a:r>
              <a:rPr lang="ru-RU" i="1" u="sng" dirty="0" err="1" smtClean="0"/>
              <a:t>мес</a:t>
            </a:r>
            <a:endParaRPr lang="ru-RU" i="1" u="sng" dirty="0" smtClean="0"/>
          </a:p>
          <a:p>
            <a:pPr>
              <a:buNone/>
            </a:pPr>
            <a:r>
              <a:rPr lang="ru-RU" dirty="0" smtClean="0"/>
              <a:t>Выражает сосредоточение на громкий звук или речь взрослого: замедляет движения, вздрагивает, изменяется частота дыхания, поворачивает голову, прекращает сосание.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u="sng" dirty="0" smtClean="0"/>
              <a:t> 2 </a:t>
            </a:r>
            <a:r>
              <a:rPr lang="ru-RU" i="1" u="sng" dirty="0" err="1" smtClean="0"/>
              <a:t>мес</a:t>
            </a:r>
            <a:endParaRPr lang="ru-RU" i="1" u="sng" dirty="0" smtClean="0"/>
          </a:p>
          <a:p>
            <a:pPr>
              <a:buNone/>
            </a:pPr>
            <a:r>
              <a:rPr lang="ru-RU" dirty="0" err="1" smtClean="0"/>
              <a:t>Гуление</a:t>
            </a:r>
            <a:r>
              <a:rPr lang="ru-RU" dirty="0" smtClean="0"/>
              <a:t> – произношение гласных звуков. Появление первых спонтанных вокализаций, направленных обычно к взрослому.</a:t>
            </a:r>
          </a:p>
          <a:p>
            <a:endParaRPr lang="ru-RU" dirty="0"/>
          </a:p>
        </p:txBody>
      </p:sp>
      <p:pic>
        <p:nvPicPr>
          <p:cNvPr id="3074" name="Picture 2" descr="F:\Срещикова С.А. документы\ДОКУМЕНТАЦИЯ НА 2018-2019\Ранняя помощь\презентация для родителей\0-104-945x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580" y="1628800"/>
            <a:ext cx="3780420" cy="25202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5" name="Picture 3" descr="F:\Срещикова С.А. документы\ДОКУМЕНТАЦИЯ НА 2018-2019\Ранняя помощь\презентация для родителей\2-mesyaca-mladencu-razviti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9" y="4336799"/>
            <a:ext cx="3779912" cy="252120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Срещикова С.А. документы\ДОКУМЕНТАЦИЯ НА 2018-2019\Ранняя помощь\презентация для родителей\pochemu-novorozhdennye-i-grudnichki-plachut-vo-sne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860032" cy="6858000"/>
          </a:xfrm>
        </p:spPr>
        <p:txBody>
          <a:bodyPr>
            <a:normAutofit fontScale="77500" lnSpcReduction="20000"/>
          </a:bodyPr>
          <a:lstStyle/>
          <a:p>
            <a:r>
              <a:rPr lang="ru-RU" sz="38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i="1" u="sng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800" i="1" u="sng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38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Гуление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разнообразится, в произношении появляются согласные звуки Г, К, Н,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гуление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 ответ на речь взрослого. 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i="1" u="sng" dirty="0" smtClean="0">
                <a:latin typeface="Times New Roman" pitchFamily="18" charset="0"/>
                <a:cs typeface="Times New Roman" pitchFamily="18" charset="0"/>
              </a:rPr>
              <a:t> 4 </a:t>
            </a:r>
            <a:r>
              <a:rPr lang="ru-RU" sz="3800" i="1" u="sng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38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Произношение цепочки звуков, гласные чередуются с согласными: «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о-о-а-а-у-у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». Появляется первый смех.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рещикова С.А. документы\ДОКУМЕНТАЦИЯ НА 2018-2019\Ранняя помощь\презентация для родителей\doktor-komarovskij-o-razvitii-novorozhdennyh-po-mesyacam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140968"/>
            <a:ext cx="5796136" cy="37170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0963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5100" i="1" u="sng" dirty="0" smtClean="0"/>
              <a:t> 5 </a:t>
            </a:r>
            <a:r>
              <a:rPr lang="ru-RU" sz="5100" i="1" u="sng" dirty="0" err="1" smtClean="0"/>
              <a:t>мес</a:t>
            </a:r>
            <a:endParaRPr lang="ru-RU" sz="5100" i="1" u="sng" dirty="0" smtClean="0"/>
          </a:p>
          <a:p>
            <a:pPr>
              <a:buNone/>
            </a:pPr>
            <a:r>
              <a:rPr lang="ru-RU" sz="5100" dirty="0" smtClean="0"/>
              <a:t>Реагирует на направление звука, "поет", меняя интонацию голоса. </a:t>
            </a:r>
          </a:p>
          <a:p>
            <a:pPr>
              <a:buNone/>
            </a:pPr>
            <a:r>
              <a:rPr lang="ru-RU" sz="5100" dirty="0" smtClean="0"/>
              <a:t>Соединение гласных с некоторыми согласными звуками – «гу-гу-</a:t>
            </a:r>
            <a:r>
              <a:rPr lang="ru-RU" sz="5100" dirty="0" err="1" smtClean="0"/>
              <a:t>гу</a:t>
            </a:r>
            <a:r>
              <a:rPr lang="ru-RU" sz="5100" dirty="0" smtClean="0"/>
              <a:t>», «</a:t>
            </a:r>
            <a:r>
              <a:rPr lang="ru-RU" sz="5100" dirty="0" err="1" smtClean="0"/>
              <a:t>бу-бу-бу</a:t>
            </a:r>
            <a:r>
              <a:rPr lang="ru-RU" sz="5100" dirty="0" smtClean="0"/>
              <a:t>».</a:t>
            </a:r>
          </a:p>
          <a:p>
            <a:r>
              <a:rPr lang="ru-RU" sz="5100" i="1" u="sng" dirty="0" smtClean="0"/>
              <a:t> 6 </a:t>
            </a:r>
            <a:r>
              <a:rPr lang="ru-RU" sz="5100" i="1" u="sng" dirty="0" err="1" smtClean="0"/>
              <a:t>мес</a:t>
            </a:r>
            <a:endParaRPr lang="ru-RU" sz="5100" i="1" u="sng" dirty="0" smtClean="0"/>
          </a:p>
          <a:p>
            <a:pPr>
              <a:buNone/>
            </a:pPr>
            <a:r>
              <a:rPr lang="ru-RU" sz="5100" dirty="0" smtClean="0"/>
              <a:t>Появляется первый слог «ба» или «</a:t>
            </a:r>
            <a:r>
              <a:rPr lang="ru-RU" sz="5100" dirty="0" err="1" smtClean="0"/>
              <a:t>ма</a:t>
            </a:r>
            <a:r>
              <a:rPr lang="ru-RU" sz="5100" dirty="0" smtClean="0"/>
              <a:t>». Возникает начальное понимание обращенной речи. Попытки имитации слышимых звуков, налаживание своеобразного диалога с окружающими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Срещикова С.А. документы\ДОКУМЕНТАЦИЯ НА 2018-2019\Ранняя помощь\презентация для родителей\89c3ff0af142b6d3bead98a9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516216" cy="2420888"/>
          </a:xfrm>
        </p:spPr>
        <p:txBody>
          <a:bodyPr>
            <a:normAutofit fontScale="32500" lnSpcReduction="20000"/>
          </a:bodyPr>
          <a:lstStyle/>
          <a:p>
            <a:r>
              <a:rPr lang="ru-RU" sz="6200" i="1" u="sng" dirty="0" smtClean="0">
                <a:latin typeface="Times New Roman" pitchFamily="18" charset="0"/>
                <a:cs typeface="Times New Roman" pitchFamily="18" charset="0"/>
              </a:rPr>
              <a:t> 7 </a:t>
            </a:r>
            <a:r>
              <a:rPr lang="ru-RU" sz="6200" i="1" u="sng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6200" i="1" u="sng" dirty="0" smtClean="0">
                <a:latin typeface="Times New Roman" pitchFamily="18" charset="0"/>
                <a:cs typeface="Times New Roman" pitchFamily="18" charset="0"/>
              </a:rPr>
              <a:t> – 8 </a:t>
            </a:r>
            <a:r>
              <a:rPr lang="ru-RU" sz="6200" i="1" u="sng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62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Проявление интонаций удовольствия и неудовольствия.</a:t>
            </a:r>
          </a:p>
          <a:p>
            <a:r>
              <a:rPr lang="ru-RU" sz="6200" i="1" u="sng" dirty="0" smtClean="0">
                <a:latin typeface="Times New Roman" pitchFamily="18" charset="0"/>
                <a:cs typeface="Times New Roman" pitchFamily="18" charset="0"/>
              </a:rPr>
              <a:t> 9 </a:t>
            </a:r>
            <a:r>
              <a:rPr lang="ru-RU" sz="6200" i="1" u="sng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62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Развивается понимание речи, с помощью речи начинает строиться взаимодействие ребенка со взрослым. С удовольствием играет в «ладушки».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Срещикова С.А. документы\ДОКУМЕНТАЦИЯ НА 2018-2019\Ранняя помощь\презентация для родителей\14c9cd7b2b8f660b28f8b9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136904" cy="42930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65104"/>
            <a:ext cx="9144000" cy="2913187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/>
              <a:t> </a:t>
            </a:r>
            <a:r>
              <a:rPr lang="ru-RU" i="1" u="sng" dirty="0" smtClean="0"/>
              <a:t>10 </a:t>
            </a:r>
            <a:r>
              <a:rPr lang="ru-RU" i="1" u="sng" dirty="0" err="1" smtClean="0"/>
              <a:t>мес</a:t>
            </a:r>
            <a:r>
              <a:rPr lang="ru-RU" i="1" u="sng" dirty="0" smtClean="0"/>
              <a:t> – 11 </a:t>
            </a:r>
            <a:r>
              <a:rPr lang="ru-RU" i="1" u="sng" dirty="0" err="1" smtClean="0"/>
              <a:t>мес</a:t>
            </a:r>
            <a:endParaRPr lang="ru-RU" i="1" u="sng" dirty="0" smtClean="0"/>
          </a:p>
          <a:p>
            <a:pPr>
              <a:buNone/>
            </a:pPr>
            <a:r>
              <a:rPr lang="ru-RU" dirty="0" smtClean="0"/>
              <a:t> В активной речи появляются первые слова -  это, как правило, ударные слоги знакомых слов: «</a:t>
            </a:r>
            <a:r>
              <a:rPr lang="ru-RU" dirty="0" err="1" smtClean="0"/>
              <a:t>ка</a:t>
            </a:r>
            <a:r>
              <a:rPr lang="ru-RU" dirty="0" smtClean="0"/>
              <a:t>» - каша, «ба» - банан; простые слова, состоящие из двух одинаковых слогов: «мама», «папа», «баба».</a:t>
            </a:r>
          </a:p>
          <a:p>
            <a:r>
              <a:rPr lang="ru-RU" i="1" u="sng" dirty="0" smtClean="0"/>
              <a:t> 12 </a:t>
            </a:r>
            <a:r>
              <a:rPr lang="ru-RU" i="1" u="sng" dirty="0" err="1" smtClean="0"/>
              <a:t>мес</a:t>
            </a:r>
            <a:endParaRPr lang="ru-RU" i="1" u="sng" dirty="0" smtClean="0"/>
          </a:p>
          <a:p>
            <a:pPr>
              <a:buNone/>
            </a:pPr>
            <a:r>
              <a:rPr lang="ru-RU" dirty="0" smtClean="0"/>
              <a:t>Запас слов от 2-3 до 20-30. Дети могут не иметь активного словарного запаса, но выказывать понимание речи. произношение 5-10 облегченных слов, усовершенствование подражания.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Срещикова С.А. документы\ДОКУМЕНТАЦИЯ НА 2018-2019\Ранняя помощь\презентация для родителей\474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417646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328592" cy="4766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От 1 года до 2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93096"/>
            <a:ext cx="9144000" cy="2996952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500" i="1" u="sng" dirty="0" smtClean="0">
                <a:latin typeface="Times New Roman" pitchFamily="18" charset="0"/>
                <a:cs typeface="Times New Roman" pitchFamily="18" charset="0"/>
              </a:rPr>
              <a:t>  1,5 года</a:t>
            </a:r>
          </a:p>
          <a:p>
            <a:pPr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 активном словаре ребенка насчитывается минимум 7—25 слов.</a:t>
            </a:r>
            <a:br>
              <a:rPr lang="ru-RU" sz="4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Показывает, если попросить, одну из частей тела.</a:t>
            </a:r>
          </a:p>
          <a:p>
            <a:pPr algn="just"/>
            <a:r>
              <a:rPr lang="ru-RU" sz="4500" i="1" u="sng" dirty="0" smtClean="0">
                <a:latin typeface="Times New Roman" pitchFamily="18" charset="0"/>
                <a:cs typeface="Times New Roman" pitchFamily="18" charset="0"/>
              </a:rPr>
              <a:t> 2 года</a:t>
            </a:r>
          </a:p>
          <a:p>
            <a:pPr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Понимает действия и предметы на картинках. Выполняет просьбы, состоящие из двух действий. Понимает значения предлогов на, под. Задает вопросы «что это?», «где?». В активном словаре насчитывается около 50 слов, в основном существительных и глаголов, используемых в бытовом общении. Фразы из 2-4 слов.  Появляется местоимение «я».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Срещикова С.А. документы\ДОКУМЕНТАЦИЯ НА 2018-2019\Ранняя помощь\презентация для родителей\mother-and-baby-e1512673552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8208912" cy="48691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00800" cy="4900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От 2 до 3 лет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108520" y="908721"/>
            <a:ext cx="9252520" cy="172819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Развитие речи ребенка </a:t>
            </a:r>
            <a:r>
              <a:rPr lang="ru-RU" i="1" dirty="0" smtClean="0"/>
              <a:t>3 лет </a:t>
            </a:r>
            <a:r>
              <a:rPr lang="ru-RU" dirty="0" smtClean="0"/>
              <a:t>в норме сводится к усложнению речевых конструкций и попыткам научиться координировать интонацию и громкость голоса. В идеале к концу третьего года жизни взрослые должны понимать более 60% из речи малыша.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77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От 0 до 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От 1 года до 2 лет</vt:lpstr>
      <vt:lpstr>От 2 до 3 лет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</dc:creator>
  <cp:lastModifiedBy>Логопед</cp:lastModifiedBy>
  <cp:revision>16</cp:revision>
  <dcterms:created xsi:type="dcterms:W3CDTF">2018-11-29T04:56:30Z</dcterms:created>
  <dcterms:modified xsi:type="dcterms:W3CDTF">2018-12-27T12:36:52Z</dcterms:modified>
</cp:coreProperties>
</file>