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8" r:id="rId6"/>
    <p:sldId id="259" r:id="rId7"/>
    <p:sldId id="268" r:id="rId8"/>
    <p:sldId id="261" r:id="rId9"/>
    <p:sldId id="262" r:id="rId10"/>
    <p:sldId id="263" r:id="rId11"/>
    <p:sldId id="264" r:id="rId12"/>
    <p:sldId id="267" r:id="rId13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>
        <p:scale>
          <a:sx n="75" d="100"/>
          <a:sy n="75" d="100"/>
        </p:scale>
        <p:origin x="-44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3570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7990158-DC5B-4556-99E9-58F41F61D585}" type="datetime1">
              <a:rPr lang="ru-RU" noProof="1" smtClean="0"/>
              <a:pPr rtl="0"/>
              <a:t>21.11.2019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75DC4F1-CC00-4E21-8F9B-51DE3107EA3A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34381735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2EA07BA-4A1F-447B-95A0-E4BDF3476C4F}" type="datetime1">
              <a:rPr lang="ru-RU" noProof="1" smtClean="0"/>
              <a:pPr rtl="0"/>
              <a:t>21.11.2019</a:t>
            </a:fld>
            <a:endParaRPr lang="ru-RU" noProof="1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1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6D563E5-3F3B-4F78-9C71-DC2608869805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3303684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D563E5-3F3B-4F78-9C71-DC2608869805}" type="slidenum">
              <a:rPr lang="ru-RU" noProof="1" smtClean="0"/>
              <a:pPr rtl="0"/>
              <a:t>1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1488391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D563E5-3F3B-4F78-9C71-DC2608869805}" type="slidenum">
              <a:rPr lang="ru-RU" noProof="1" smtClean="0"/>
              <a:pPr rtl="0"/>
              <a:t>2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xmlns="" val="3563482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Полилиния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Полилиния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Полилиния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 rtlCol="0"/>
          <a:lstStyle/>
          <a:p>
            <a:pPr rtl="0"/>
            <a:fld id="{52208A50-A034-4FC2-9DB2-BCF408875725}" type="datetime1">
              <a:rPr lang="ru-RU" noProof="1" smtClean="0"/>
              <a:pPr rtl="0"/>
              <a:t>21.11.2019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endParaRPr lang="ru-RU" noProof="1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rtlCol="0" anchor="ctr"/>
          <a:lstStyle>
            <a:lvl1pPr algn="l">
              <a:defRPr sz="1200"/>
            </a:lvl1pPr>
          </a:lstStyle>
          <a:p>
            <a:pPr rtl="0"/>
            <a:fld id="{FAEF9944-A4F6-4C59-AEBD-678D6480B8EA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  <p:sp>
        <p:nvSpPr>
          <p:cNvPr id="68" name="Полилиния 57"/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9" name="Группа 8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Полилиния 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Полилиния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rtlCol="0"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 smtClean="0"/>
              <a:t>Образец подзаголовка</a:t>
            </a:r>
            <a:endParaRPr lang="ru-RU" noProof="1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6DF259-4AF5-4065-BFCC-53576EB705B9}" type="datetime1">
              <a:rPr lang="ru-RU" noProof="1" smtClean="0"/>
              <a:pPr rtl="0"/>
              <a:t>21.11.2019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AEF9944-A4F6-4C59-AEBD-678D6480B8EA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Полилиния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Полилиния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2933700" y="524373"/>
            <a:ext cx="5959577" cy="5322596"/>
          </a:xfrm>
        </p:spPr>
        <p:txBody>
          <a:bodyPr vert="eaVert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 rtlCol="0"/>
          <a:lstStyle/>
          <a:p>
            <a:pPr rtl="0"/>
            <a:fld id="{361F7A2F-7893-46FA-B611-0D53B881CFFB}" type="datetime1">
              <a:rPr lang="ru-RU" noProof="1" smtClean="0"/>
              <a:pPr rtl="0"/>
              <a:t>21.11.2019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FAEF9944-A4F6-4C59-AEBD-678D6480B8EA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5F5662F-FCB2-4875-A3D0-ACBB967E5DB3}" type="datetime1">
              <a:rPr lang="ru-RU" noProof="1" smtClean="0"/>
              <a:pPr rtl="0"/>
              <a:t>21.11.2019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AEF9944-A4F6-4C59-AEBD-678D6480B8EA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5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Группа 8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Полилиния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Полилиния 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Прямая соединительная линия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ACBAEC84-D372-42A6-B678-239118812E4C}" type="datetime1">
              <a:rPr lang="ru-RU" noProof="1" smtClean="0"/>
              <a:pPr rtl="0"/>
              <a:t>21.11.2019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 rtlCol="0"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pPr rtl="0"/>
            <a:endParaRPr lang="ru-RU" noProof="1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rtl="0"/>
            <a:fld id="{FAEF9944-A4F6-4C59-AEBD-678D6480B8EA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rtlCol="0"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3814584" y="4176131"/>
            <a:ext cx="4566474" cy="1038807"/>
          </a:xfrm>
        </p:spPr>
        <p:txBody>
          <a:bodyPr rtlCol="0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содержим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2933699" y="2438399"/>
            <a:ext cx="4160520" cy="3657601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7543751" y="2438399"/>
            <a:ext cx="4160520" cy="3657601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EB0672D-6531-406B-88FF-B4D5829820B2}" type="datetime1">
              <a:rPr lang="ru-RU" noProof="1" smtClean="0"/>
              <a:pPr rtl="0"/>
              <a:t>21.11.2019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AEF9944-A4F6-4C59-AEBD-678D6480B8EA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2933699" y="2456408"/>
            <a:ext cx="4160520" cy="823912"/>
          </a:xfrm>
        </p:spPr>
        <p:txBody>
          <a:bodyPr rtlCol="0"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2933699" y="3316639"/>
            <a:ext cx="4160520" cy="2779361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7543751" y="2456408"/>
            <a:ext cx="4160520" cy="823912"/>
          </a:xfrm>
        </p:spPr>
        <p:txBody>
          <a:bodyPr rtlCol="0"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7543751" y="3316639"/>
            <a:ext cx="4160520" cy="2779361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9C664A5-8F6B-47E2-BF3C-B66D2883F438}" type="datetime1">
              <a:rPr lang="ru-RU" noProof="1" smtClean="0"/>
              <a:pPr rtl="0"/>
              <a:t>21.11.2019</a:t>
            </a:fld>
            <a:endParaRPr lang="ru-RU" noProof="1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AEF9944-A4F6-4C59-AEBD-678D6480B8EA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C2EF8A1-2C7F-4E98-AAF2-CA49CBF16A18}" type="datetime1">
              <a:rPr lang="ru-RU" noProof="1" smtClean="0"/>
              <a:pPr rtl="0"/>
              <a:t>21.11.2019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AEF9944-A4F6-4C59-AEBD-678D6480B8EA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Полилиния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Полилиния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8DEA8F3-4D94-4B09-9D72-184117AC1816}" type="datetime1">
              <a:rPr lang="ru-RU" noProof="1" smtClean="0"/>
              <a:pPr rtl="0"/>
              <a:t>21.11.2019</a:t>
            </a:fld>
            <a:endParaRPr lang="ru-RU" noProof="1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AEF9944-A4F6-4C59-AEBD-678D6480B8EA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 xmlns="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олилиния 15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rtlCol="0"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87730" y="441414"/>
            <a:ext cx="7597040" cy="5654586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476488" y="3223803"/>
            <a:ext cx="3227715" cy="2872197"/>
          </a:xfrm>
        </p:spPr>
        <p:txBody>
          <a:bodyPr rtlCol="0"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BFBFBB67-0959-4B23-A08C-10852E5DBA85}" type="datetime1">
              <a:rPr lang="ru-RU" noProof="1" smtClean="0"/>
              <a:pPr rtl="0"/>
              <a:t>21.11.2019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ru-RU" noProof="1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rtlCol="0" anchor="t"/>
          <a:lstStyle>
            <a:lvl1pPr algn="l">
              <a:defRPr sz="4400"/>
            </a:lvl1pPr>
          </a:lstStyle>
          <a:p>
            <a:pPr rtl="0"/>
            <a:fld id="{FAEF9944-A4F6-4C59-AEBD-678D6480B8EA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 xmlns="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олилиния 15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rtlCol="0"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8102651" cy="6857999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1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476488" y="3223806"/>
            <a:ext cx="3227832" cy="2872194"/>
          </a:xfrm>
        </p:spPr>
        <p:txBody>
          <a:bodyPr rtlCol="0"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AD12CB9E-2CEA-4F76-9F16-5D9DEF455FBA}" type="datetime1">
              <a:rPr lang="ru-RU" noProof="1" smtClean="0"/>
              <a:pPr rtl="0"/>
              <a:t>21.11.2019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ru-RU" noProof="1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rtlCol="0" anchor="t"/>
          <a:lstStyle>
            <a:lvl1pPr algn="l">
              <a:defRPr sz="4400"/>
            </a:lvl1pPr>
          </a:lstStyle>
          <a:p>
            <a:pPr rtl="0"/>
            <a:fld id="{FAEF9944-A4F6-4C59-AEBD-678D6480B8EA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Полилиния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Полилиния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rtl="0"/>
            <a:fld id="{DC24C4E7-58F4-4F8D-8D44-162D274D1795}" type="datetime1">
              <a:rPr lang="ru-RU" noProof="1" smtClean="0"/>
              <a:pPr rtl="0"/>
              <a:t>21.11.2019</a:t>
            </a:fld>
            <a:endParaRPr lang="ru-RU" noProof="1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rtl="0"/>
            <a:fld id="{FAEF9944-A4F6-4C59-AEBD-678D6480B8EA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xmlns="" id="{36E27C40-104A-4C05-A382-21A40999A1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grpSp>
        <p:nvGrpSpPr>
          <p:cNvPr id="53" name="Группа 52">
            <a:extLst>
              <a:ext uri="{FF2B5EF4-FFF2-40B4-BE49-F238E27FC236}">
                <a16:creationId xmlns:a16="http://schemas.microsoft.com/office/drawing/2014/main" xmlns="" id="{C1D78633-7222-4BD8-9B43-C5A3FE3FB1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54" name="Полилиния 5">
              <a:extLst>
                <a:ext uri="{FF2B5EF4-FFF2-40B4-BE49-F238E27FC236}">
                  <a16:creationId xmlns:a16="http://schemas.microsoft.com/office/drawing/2014/main" xmlns="" id="{64A62ED5-69F8-4A9A-959F-BDFA4CB006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sp>
        <p:sp>
          <p:nvSpPr>
            <p:cNvPr id="55" name="Полилиния 9">
              <a:extLst>
                <a:ext uri="{FF2B5EF4-FFF2-40B4-BE49-F238E27FC236}">
                  <a16:creationId xmlns:a16="http://schemas.microsoft.com/office/drawing/2014/main" xmlns="" id="{1E1E0581-3B45-45FA-909D-956C5BA8C3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sp>
        <p:sp>
          <p:nvSpPr>
            <p:cNvPr id="56" name="Полилиния 13">
              <a:extLst>
                <a:ext uri="{FF2B5EF4-FFF2-40B4-BE49-F238E27FC236}">
                  <a16:creationId xmlns:a16="http://schemas.microsoft.com/office/drawing/2014/main" xmlns="" id="{05474103-4A93-4198-B2FA-45EC74FD52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</p:sp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xmlns="" id="{AD746CED-0567-4DF8-AB5A-955539059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 useBgFill="1">
          <p:nvSpPr>
            <p:cNvPr id="59" name="Полилиния 159">
              <a:extLst>
                <a:ext uri="{FF2B5EF4-FFF2-40B4-BE49-F238E27FC236}">
                  <a16:creationId xmlns:a16="http://schemas.microsoft.com/office/drawing/2014/main" xmlns="" id="{ADA5E076-A7C5-4275-A6C5-D0949C89B1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60" name="Полилиния 164">
              <a:extLst>
                <a:ext uri="{FF2B5EF4-FFF2-40B4-BE49-F238E27FC236}">
                  <a16:creationId xmlns:a16="http://schemas.microsoft.com/office/drawing/2014/main" xmlns="" id="{8DA0B687-0059-4D26-A341-3533C07D86D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61" name="Прямая соединительная линия 60">
              <a:extLst>
                <a:ext uri="{FF2B5EF4-FFF2-40B4-BE49-F238E27FC236}">
                  <a16:creationId xmlns:a16="http://schemas.microsoft.com/office/drawing/2014/main" xmlns="" id="{B3CFF822-5B88-4257-86DB-464E3C755FE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5AC2A1-33AB-498F-9481-456EE428A8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2301" y="1830579"/>
            <a:ext cx="5860821" cy="1829015"/>
          </a:xfrm>
        </p:spPr>
        <p:txBody>
          <a:bodyPr rtlCol="0" anchor="ctr">
            <a:normAutofit fontScale="90000"/>
          </a:bodyPr>
          <a:lstStyle/>
          <a:p>
            <a:pPr algn="ctr"/>
            <a:r>
              <a:rPr lang="ru-RU" noProof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Семинар-практикум по формированию пространственных представлений</a:t>
            </a:r>
            <a:endParaRPr lang="ru-RU" noProof="1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44B152B-31E5-418B-BA48-A3361253FE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62301" y="4176130"/>
            <a:ext cx="5860821" cy="926103"/>
          </a:xfrm>
        </p:spPr>
        <p:txBody>
          <a:bodyPr rtlCol="0">
            <a:normAutofit fontScale="92500" lnSpcReduction="10000"/>
          </a:bodyPr>
          <a:lstStyle/>
          <a:p>
            <a:pPr algn="r" rtl="0"/>
            <a:r>
              <a:rPr lang="ru-RU" noProof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Подготовил: учитель-логопед </a:t>
            </a:r>
          </a:p>
          <a:p>
            <a:pPr algn="r" rtl="0"/>
            <a:r>
              <a:rPr lang="ru-RU" noProof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Срещикова С.А.</a:t>
            </a:r>
            <a:endParaRPr lang="ru-RU" noProof="1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653434" y="419540"/>
            <a:ext cx="6882452" cy="599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«Алёнка» г. Советский»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4360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36E27C40-104A-4C05-A382-21A40999A1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grpSp>
        <p:nvGrpSpPr>
          <p:cNvPr id="41" name="Группа 40">
            <a:extLst>
              <a:ext uri="{FF2B5EF4-FFF2-40B4-BE49-F238E27FC236}">
                <a16:creationId xmlns:a16="http://schemas.microsoft.com/office/drawing/2014/main" xmlns="" id="{C1D78633-7222-4BD8-9B43-C5A3FE3FB1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42" name="Полилиния 5">
              <a:extLst>
                <a:ext uri="{FF2B5EF4-FFF2-40B4-BE49-F238E27FC236}">
                  <a16:creationId xmlns:a16="http://schemas.microsoft.com/office/drawing/2014/main" xmlns="" id="{64A62ED5-69F8-4A9A-959F-BDFA4CB006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sp>
        <p:sp>
          <p:nvSpPr>
            <p:cNvPr id="43" name="Полилиния 9">
              <a:extLst>
                <a:ext uri="{FF2B5EF4-FFF2-40B4-BE49-F238E27FC236}">
                  <a16:creationId xmlns:a16="http://schemas.microsoft.com/office/drawing/2014/main" xmlns="" id="{1E1E0581-3B45-45FA-909D-956C5BA8C3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sp>
        <p:sp>
          <p:nvSpPr>
            <p:cNvPr id="44" name="Полилиния 13">
              <a:extLst>
                <a:ext uri="{FF2B5EF4-FFF2-40B4-BE49-F238E27FC236}">
                  <a16:creationId xmlns:a16="http://schemas.microsoft.com/office/drawing/2014/main" xmlns="" id="{05474103-4A93-4198-B2FA-45EC74FD52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</p:sp>
      </p:grpSp>
      <p:sp useBgFill="1">
        <p:nvSpPr>
          <p:cNvPr id="46" name="Полилиния: фигура 45">
            <a:extLst>
              <a:ext uri="{FF2B5EF4-FFF2-40B4-BE49-F238E27FC236}">
                <a16:creationId xmlns:a16="http://schemas.microsoft.com/office/drawing/2014/main" xmlns="" id="{2A0F9152-48E3-49B1-872D-898BCB713A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643466" y="643466"/>
            <a:ext cx="10905066" cy="5571066"/>
          </a:xfrm>
          <a:custGeom>
            <a:avLst/>
            <a:gdLst>
              <a:gd name="connsiteX0" fmla="*/ 317500 w 10905066"/>
              <a:gd name="connsiteY0" fmla="*/ 0 h 5571066"/>
              <a:gd name="connsiteX1" fmla="*/ 6969125 w 10905066"/>
              <a:gd name="connsiteY1" fmla="*/ 0 h 5571066"/>
              <a:gd name="connsiteX2" fmla="*/ 6969127 w 10905066"/>
              <a:gd name="connsiteY2" fmla="*/ 0 h 5571066"/>
              <a:gd name="connsiteX3" fmla="*/ 10587566 w 10905066"/>
              <a:gd name="connsiteY3" fmla="*/ 0 h 5571066"/>
              <a:gd name="connsiteX4" fmla="*/ 10651066 w 10905066"/>
              <a:gd name="connsiteY4" fmla="*/ 6350 h 5571066"/>
              <a:gd name="connsiteX5" fmla="*/ 10711391 w 10905066"/>
              <a:gd name="connsiteY5" fmla="*/ 23813 h 5571066"/>
              <a:gd name="connsiteX6" fmla="*/ 10763779 w 10905066"/>
              <a:gd name="connsiteY6" fmla="*/ 52388 h 5571066"/>
              <a:gd name="connsiteX7" fmla="*/ 10812991 w 10905066"/>
              <a:gd name="connsiteY7" fmla="*/ 93663 h 5571066"/>
              <a:gd name="connsiteX8" fmla="*/ 10849503 w 10905066"/>
              <a:gd name="connsiteY8" fmla="*/ 139700 h 5571066"/>
              <a:gd name="connsiteX9" fmla="*/ 10881253 w 10905066"/>
              <a:gd name="connsiteY9" fmla="*/ 195263 h 5571066"/>
              <a:gd name="connsiteX10" fmla="*/ 10898716 w 10905066"/>
              <a:gd name="connsiteY10" fmla="*/ 254000 h 5571066"/>
              <a:gd name="connsiteX11" fmla="*/ 10905066 w 10905066"/>
              <a:gd name="connsiteY11" fmla="*/ 319088 h 5571066"/>
              <a:gd name="connsiteX12" fmla="*/ 10905066 w 10905066"/>
              <a:gd name="connsiteY12" fmla="*/ 1556279 h 5571066"/>
              <a:gd name="connsiteX13" fmla="*/ 10905066 w 10905066"/>
              <a:gd name="connsiteY13" fmla="*/ 4014788 h 5571066"/>
              <a:gd name="connsiteX14" fmla="*/ 10905066 w 10905066"/>
              <a:gd name="connsiteY14" fmla="*/ 5251979 h 5571066"/>
              <a:gd name="connsiteX15" fmla="*/ 10898716 w 10905066"/>
              <a:gd name="connsiteY15" fmla="*/ 5317066 h 5571066"/>
              <a:gd name="connsiteX16" fmla="*/ 10881253 w 10905066"/>
              <a:gd name="connsiteY16" fmla="*/ 5375804 h 5571066"/>
              <a:gd name="connsiteX17" fmla="*/ 10849503 w 10905066"/>
              <a:gd name="connsiteY17" fmla="*/ 5431366 h 5571066"/>
              <a:gd name="connsiteX18" fmla="*/ 10812991 w 10905066"/>
              <a:gd name="connsiteY18" fmla="*/ 5478991 h 5571066"/>
              <a:gd name="connsiteX19" fmla="*/ 10763779 w 10905066"/>
              <a:gd name="connsiteY19" fmla="*/ 5518679 h 5571066"/>
              <a:gd name="connsiteX20" fmla="*/ 10711391 w 10905066"/>
              <a:gd name="connsiteY20" fmla="*/ 5547254 h 5571066"/>
              <a:gd name="connsiteX21" fmla="*/ 10651066 w 10905066"/>
              <a:gd name="connsiteY21" fmla="*/ 5564716 h 5571066"/>
              <a:gd name="connsiteX22" fmla="*/ 10587566 w 10905066"/>
              <a:gd name="connsiteY22" fmla="*/ 5571066 h 5571066"/>
              <a:gd name="connsiteX23" fmla="*/ 6969125 w 10905066"/>
              <a:gd name="connsiteY23" fmla="*/ 5571066 h 5571066"/>
              <a:gd name="connsiteX24" fmla="*/ 3935941 w 10905066"/>
              <a:gd name="connsiteY24" fmla="*/ 5571066 h 5571066"/>
              <a:gd name="connsiteX25" fmla="*/ 317500 w 10905066"/>
              <a:gd name="connsiteY25" fmla="*/ 5571066 h 5571066"/>
              <a:gd name="connsiteX26" fmla="*/ 254000 w 10905066"/>
              <a:gd name="connsiteY26" fmla="*/ 5564716 h 5571066"/>
              <a:gd name="connsiteX27" fmla="*/ 193675 w 10905066"/>
              <a:gd name="connsiteY27" fmla="*/ 5547254 h 5571066"/>
              <a:gd name="connsiteX28" fmla="*/ 141288 w 10905066"/>
              <a:gd name="connsiteY28" fmla="*/ 5518679 h 5571066"/>
              <a:gd name="connsiteX29" fmla="*/ 92075 w 10905066"/>
              <a:gd name="connsiteY29" fmla="*/ 5478991 h 5571066"/>
              <a:gd name="connsiteX30" fmla="*/ 55563 w 10905066"/>
              <a:gd name="connsiteY30" fmla="*/ 5431366 h 5571066"/>
              <a:gd name="connsiteX31" fmla="*/ 23813 w 10905066"/>
              <a:gd name="connsiteY31" fmla="*/ 5375804 h 5571066"/>
              <a:gd name="connsiteX32" fmla="*/ 6350 w 10905066"/>
              <a:gd name="connsiteY32" fmla="*/ 5317066 h 5571066"/>
              <a:gd name="connsiteX33" fmla="*/ 0 w 10905066"/>
              <a:gd name="connsiteY33" fmla="*/ 5251979 h 5571066"/>
              <a:gd name="connsiteX34" fmla="*/ 0 w 10905066"/>
              <a:gd name="connsiteY34" fmla="*/ 4014789 h 5571066"/>
              <a:gd name="connsiteX35" fmla="*/ 0 w 10905066"/>
              <a:gd name="connsiteY35" fmla="*/ 4014788 h 5571066"/>
              <a:gd name="connsiteX36" fmla="*/ 0 w 10905066"/>
              <a:gd name="connsiteY36" fmla="*/ 319088 h 5571066"/>
              <a:gd name="connsiteX37" fmla="*/ 6350 w 10905066"/>
              <a:gd name="connsiteY37" fmla="*/ 254000 h 5571066"/>
              <a:gd name="connsiteX38" fmla="*/ 23813 w 10905066"/>
              <a:gd name="connsiteY38" fmla="*/ 195263 h 5571066"/>
              <a:gd name="connsiteX39" fmla="*/ 55563 w 10905066"/>
              <a:gd name="connsiteY39" fmla="*/ 139700 h 5571066"/>
              <a:gd name="connsiteX40" fmla="*/ 92075 w 10905066"/>
              <a:gd name="connsiteY40" fmla="*/ 93663 h 5571066"/>
              <a:gd name="connsiteX41" fmla="*/ 141288 w 10905066"/>
              <a:gd name="connsiteY41" fmla="*/ 52388 h 5571066"/>
              <a:gd name="connsiteX42" fmla="*/ 193675 w 10905066"/>
              <a:gd name="connsiteY42" fmla="*/ 23813 h 5571066"/>
              <a:gd name="connsiteX43" fmla="*/ 254000 w 10905066"/>
              <a:gd name="connsiteY43" fmla="*/ 6350 h 5571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0905066" h="5571066">
                <a:moveTo>
                  <a:pt x="317500" y="0"/>
                </a:moveTo>
                <a:lnTo>
                  <a:pt x="6969125" y="0"/>
                </a:lnTo>
                <a:lnTo>
                  <a:pt x="6969127" y="0"/>
                </a:lnTo>
                <a:lnTo>
                  <a:pt x="10587566" y="0"/>
                </a:lnTo>
                <a:lnTo>
                  <a:pt x="10651066" y="6350"/>
                </a:lnTo>
                <a:lnTo>
                  <a:pt x="10711391" y="23813"/>
                </a:lnTo>
                <a:lnTo>
                  <a:pt x="10763779" y="52388"/>
                </a:lnTo>
                <a:lnTo>
                  <a:pt x="10812991" y="93663"/>
                </a:lnTo>
                <a:lnTo>
                  <a:pt x="10849503" y="139700"/>
                </a:lnTo>
                <a:lnTo>
                  <a:pt x="10881253" y="195263"/>
                </a:lnTo>
                <a:lnTo>
                  <a:pt x="10898716" y="254000"/>
                </a:lnTo>
                <a:lnTo>
                  <a:pt x="10905066" y="319088"/>
                </a:lnTo>
                <a:lnTo>
                  <a:pt x="10905066" y="1556279"/>
                </a:lnTo>
                <a:lnTo>
                  <a:pt x="10905066" y="4014788"/>
                </a:lnTo>
                <a:lnTo>
                  <a:pt x="10905066" y="5251979"/>
                </a:lnTo>
                <a:lnTo>
                  <a:pt x="10898716" y="5317066"/>
                </a:lnTo>
                <a:lnTo>
                  <a:pt x="10881253" y="5375804"/>
                </a:lnTo>
                <a:lnTo>
                  <a:pt x="10849503" y="5431366"/>
                </a:lnTo>
                <a:lnTo>
                  <a:pt x="10812991" y="5478991"/>
                </a:lnTo>
                <a:lnTo>
                  <a:pt x="10763779" y="5518679"/>
                </a:lnTo>
                <a:lnTo>
                  <a:pt x="10711391" y="5547254"/>
                </a:lnTo>
                <a:lnTo>
                  <a:pt x="10651066" y="5564716"/>
                </a:lnTo>
                <a:lnTo>
                  <a:pt x="10587566" y="5571066"/>
                </a:lnTo>
                <a:lnTo>
                  <a:pt x="6969125" y="5571066"/>
                </a:lnTo>
                <a:lnTo>
                  <a:pt x="3935941" y="5571066"/>
                </a:lnTo>
                <a:lnTo>
                  <a:pt x="317500" y="5571066"/>
                </a:lnTo>
                <a:lnTo>
                  <a:pt x="254000" y="5564716"/>
                </a:lnTo>
                <a:lnTo>
                  <a:pt x="193675" y="5547254"/>
                </a:lnTo>
                <a:lnTo>
                  <a:pt x="141288" y="5518679"/>
                </a:lnTo>
                <a:lnTo>
                  <a:pt x="92075" y="5478991"/>
                </a:lnTo>
                <a:lnTo>
                  <a:pt x="55563" y="5431366"/>
                </a:lnTo>
                <a:lnTo>
                  <a:pt x="23813" y="5375804"/>
                </a:lnTo>
                <a:lnTo>
                  <a:pt x="6350" y="5317066"/>
                </a:lnTo>
                <a:lnTo>
                  <a:pt x="0" y="5251979"/>
                </a:lnTo>
                <a:lnTo>
                  <a:pt x="0" y="4014789"/>
                </a:lnTo>
                <a:lnTo>
                  <a:pt x="0" y="4014788"/>
                </a:lnTo>
                <a:lnTo>
                  <a:pt x="0" y="319088"/>
                </a:lnTo>
                <a:lnTo>
                  <a:pt x="6350" y="254000"/>
                </a:lnTo>
                <a:lnTo>
                  <a:pt x="23813" y="195263"/>
                </a:lnTo>
                <a:lnTo>
                  <a:pt x="55563" y="139700"/>
                </a:lnTo>
                <a:lnTo>
                  <a:pt x="92075" y="93663"/>
                </a:lnTo>
                <a:lnTo>
                  <a:pt x="141288" y="52388"/>
                </a:lnTo>
                <a:lnTo>
                  <a:pt x="193675" y="23813"/>
                </a:lnTo>
                <a:lnTo>
                  <a:pt x="254000" y="635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</p:sp>
      <p:sp>
        <p:nvSpPr>
          <p:cNvPr id="48" name="Прямоугольник: скругленные углы 47">
            <a:extLst>
              <a:ext uri="{FF2B5EF4-FFF2-40B4-BE49-F238E27FC236}">
                <a16:creationId xmlns:a16="http://schemas.microsoft.com/office/drawing/2014/main" xmlns="" id="{23489F6D-90F9-4863-AC28-04E23B84E0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45990" y="845990"/>
            <a:ext cx="10486868" cy="5166017"/>
          </a:xfrm>
          <a:prstGeom prst="roundRect">
            <a:avLst>
              <a:gd name="adj" fmla="val 3173"/>
            </a:avLst>
          </a:prstGeom>
          <a:noFill/>
          <a:ln w="4445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F823A8A-47FD-4BFE-B43B-5621E6224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2846" y="1055489"/>
            <a:ext cx="9486309" cy="1073572"/>
          </a:xfrm>
        </p:spPr>
        <p:txBody>
          <a:bodyPr rtlCol="0" anchor="ctr">
            <a:normAutofit/>
          </a:bodyPr>
          <a:lstStyle/>
          <a:p>
            <a:pPr algn="ctr"/>
            <a:r>
              <a:rPr lang="ru-RU" sz="3600" dirty="0" smtClean="0"/>
              <a:t>Пространственные представления </a:t>
            </a:r>
            <a:endParaRPr lang="ru-RU" sz="3600" noProof="1"/>
          </a:p>
        </p:txBody>
      </p:sp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xmlns="" id="{B3CFF822-5B88-4257-86DB-464E3C755FE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5410200" y="2240822"/>
            <a:ext cx="1371600" cy="0"/>
          </a:xfrm>
          <a:prstGeom prst="line">
            <a:avLst/>
          </a:prstGeom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бъект 2">
            <a:extLst>
              <a:ext uri="{FF2B5EF4-FFF2-40B4-BE49-F238E27FC236}">
                <a16:creationId xmlns:a16="http://schemas.microsoft.com/office/drawing/2014/main" xmlns="" id="{E27B6076-C893-4682-81CC-FE42A4220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846" y="2438400"/>
            <a:ext cx="9486309" cy="3124200"/>
          </a:xfrm>
        </p:spPr>
        <p:txBody>
          <a:bodyPr rtlCol="0" anchor="ctr"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деятельность, включающая в себя определение формы, величины, местоположения и перемещения предметов относительно друг друга и собственного тела, относительно окружающих предметов. </a:t>
            </a:r>
            <a:endParaRPr lang="ru-RU" sz="2800" noProof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38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err="1" smtClean="0"/>
              <a:t>Несформированность</a:t>
            </a:r>
            <a:r>
              <a:rPr lang="ru-RU" sz="3600" dirty="0" smtClean="0"/>
              <a:t> пространственных представлений проявляется: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9" name="Picture 1" descr="C:\Users\a\Desktop\Рисунок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0282" y="2192187"/>
            <a:ext cx="3995102" cy="4665813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050" name="Picture 2" descr="C:\Users\a\Desktop\usynovlenie-deti-sindrom-daun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56189" y="2638696"/>
            <a:ext cx="5035811" cy="3344093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a\Desktop\v000027v-a5a9-290x29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3920" y="1227001"/>
            <a:ext cx="4413995" cy="442921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81940" y="165463"/>
            <a:ext cx="6902631" cy="653578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 года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ребенок должен уметь показать правую руку (ногу), левую руку (ногу); показать предметы, которые находятся вверху, внизу, впереди, сзади, слева, справа.</a:t>
            </a: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 лет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ребенок должен уметь показать правый глаз, левый глаз, правое ухо, левое ухо; показывать  предметы, которые находятся вверху, внизу, впереди, сзади.</a:t>
            </a: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 лет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ребенок должен уметь показать правой рукой левый глаз, левой рукой правое ухо;  показать предметы, которые находятся вверху, внизу, впереди, сзади, слева внизу, справа вверху, слева вверху, справа внизу.</a:t>
            </a: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i="1" dirty="0" smtClean="0">
                <a:solidFill>
                  <a:schemeClr val="tx1"/>
                </a:solidFill>
              </a:rPr>
              <a:t>Система работы (Т.А. </a:t>
            </a:r>
            <a:r>
              <a:rPr lang="ru-RU" sz="3100" i="1" dirty="0" err="1" smtClean="0">
                <a:solidFill>
                  <a:schemeClr val="tx1"/>
                </a:solidFill>
              </a:rPr>
              <a:t>Мусейибова</a:t>
            </a:r>
            <a:r>
              <a:rPr lang="ru-RU" sz="3100" i="1" dirty="0" smtClean="0">
                <a:solidFill>
                  <a:schemeClr val="tx1"/>
                </a:solidFill>
              </a:rPr>
              <a:t>) по развитию у дошкольников пространственных представлений включает: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5760" y="2325189"/>
            <a:ext cx="11338512" cy="432380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dirty="0" smtClean="0"/>
              <a:t>I этап. Формирование пространственных представлений с точки отсчета «от себя»: слева, справа, вверху, внизу, впереди, сзади.</a:t>
            </a:r>
          </a:p>
          <a:p>
            <a:pPr lvl="0"/>
            <a:r>
              <a:rPr lang="ru-RU" dirty="0" smtClean="0"/>
              <a:t>II этап. Формирование пространственных представлений с точки отсчета « от предмета», «от другого человека»</a:t>
            </a:r>
          </a:p>
          <a:p>
            <a:pPr lvl="0"/>
            <a:r>
              <a:rPr lang="ru-RU" dirty="0" smtClean="0"/>
              <a:t>III этап. Формирование умений детей определять словом положение того или иного предмета по отношению к другому.</a:t>
            </a:r>
          </a:p>
          <a:p>
            <a:pPr lvl="0"/>
            <a:r>
              <a:rPr lang="ru-RU" dirty="0" smtClean="0"/>
              <a:t>IV этап. Формирование умений ориентироваться в трехмерном пространстве в движении.</a:t>
            </a:r>
          </a:p>
          <a:p>
            <a:pPr lvl="0"/>
            <a:r>
              <a:rPr lang="ru-RU" dirty="0" smtClean="0"/>
              <a:t>V этап. Формирование умений ориентироваться на плоскости (ориентировка на листе бумаги, т.е. в двухмерном пространстве</a:t>
            </a:r>
            <a:r>
              <a:rPr lang="ru-RU" dirty="0" smtClean="0"/>
              <a:t>).</a:t>
            </a: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года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97000" y="3340100"/>
            <a:ext cx="10332671" cy="41275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Привлекайте внимание </a:t>
            </a:r>
            <a:r>
              <a:rPr lang="ru-RU" dirty="0" smtClean="0">
                <a:solidFill>
                  <a:schemeClr val="tx1"/>
                </a:solidFill>
              </a:rPr>
              <a:t>ребёнка к самому себе, </a:t>
            </a:r>
            <a:r>
              <a:rPr lang="ru-RU" dirty="0" smtClean="0">
                <a:solidFill>
                  <a:schemeClr val="tx1"/>
                </a:solidFill>
              </a:rPr>
              <a:t>помогайте </a:t>
            </a:r>
            <a:r>
              <a:rPr lang="ru-RU" dirty="0" smtClean="0">
                <a:solidFill>
                  <a:schemeClr val="tx1"/>
                </a:solidFill>
              </a:rPr>
              <a:t>ему «открыть образ себя», </a:t>
            </a:r>
            <a:r>
              <a:rPr lang="ru-RU" dirty="0" smtClean="0">
                <a:solidFill>
                  <a:schemeClr val="tx1"/>
                </a:solidFill>
              </a:rPr>
              <a:t>развивайте </a:t>
            </a:r>
            <a:r>
              <a:rPr lang="ru-RU" dirty="0" smtClean="0">
                <a:solidFill>
                  <a:schemeClr val="tx1"/>
                </a:solidFill>
              </a:rPr>
              <a:t>дифференцированное восприятие отдельных частей тела, их пространственное расположение, </a:t>
            </a:r>
            <a:r>
              <a:rPr lang="ru-RU" dirty="0" smtClean="0">
                <a:solidFill>
                  <a:schemeClr val="tx1"/>
                </a:solidFill>
              </a:rPr>
              <a:t>учите показывать </a:t>
            </a:r>
            <a:r>
              <a:rPr lang="ru-RU" dirty="0" smtClean="0">
                <a:solidFill>
                  <a:schemeClr val="tx1"/>
                </a:solidFill>
              </a:rPr>
              <a:t>на себе: где голова, лицо, ноги, руки, спина, живот; на лице — глаза, уши, рот, губы, нос.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Сообщайте, </a:t>
            </a:r>
            <a:r>
              <a:rPr lang="ru-RU" dirty="0" smtClean="0">
                <a:solidFill>
                  <a:schemeClr val="tx1"/>
                </a:solidFill>
              </a:rPr>
              <a:t>что глазами мы смотрим, ушами мы слушаем, и.т.д., руками держим ложку, чашку, играем, рисуем, и.т.д.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Во время умывания или </a:t>
            </a:r>
            <a:r>
              <a:rPr lang="ru-RU" dirty="0" smtClean="0">
                <a:solidFill>
                  <a:schemeClr val="tx1"/>
                </a:solidFill>
              </a:rPr>
              <a:t>одевания, </a:t>
            </a:r>
            <a:r>
              <a:rPr lang="ru-RU" dirty="0" smtClean="0">
                <a:solidFill>
                  <a:schemeClr val="tx1"/>
                </a:solidFill>
              </a:rPr>
              <a:t>непринуждённо разговаривая с детьми, </a:t>
            </a:r>
            <a:r>
              <a:rPr lang="ru-RU" dirty="0" smtClean="0">
                <a:solidFill>
                  <a:schemeClr val="tx1"/>
                </a:solidFill>
              </a:rPr>
              <a:t>называйте </a:t>
            </a:r>
            <a:r>
              <a:rPr lang="ru-RU" dirty="0" smtClean="0">
                <a:solidFill>
                  <a:schemeClr val="tx1"/>
                </a:solidFill>
              </a:rPr>
              <a:t>части тела и лица «Вымой нос, уши, подбородок, потри лоб, надень на голову платок, повяжи на шею шарф».</a:t>
            </a:r>
          </a:p>
          <a:p>
            <a:endParaRPr lang="ru-RU" dirty="0"/>
          </a:p>
        </p:txBody>
      </p:sp>
      <p:pic>
        <p:nvPicPr>
          <p:cNvPr id="21506" name="Picture 2" descr="C:\Users\a\Desktop\35418140_m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7075" y="0"/>
            <a:ext cx="5114925" cy="340995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4-5 лет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7500" y="2997200"/>
            <a:ext cx="11386771" cy="3860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Целенаправленно обращаем </a:t>
            </a:r>
            <a:r>
              <a:rPr lang="ru-RU" dirty="0" smtClean="0">
                <a:solidFill>
                  <a:schemeClr val="tx1"/>
                </a:solidFill>
              </a:rPr>
              <a:t>внимание детей на то, что их окружает в детском саду и на участке </a:t>
            </a:r>
            <a:r>
              <a:rPr lang="ru-RU" dirty="0" smtClean="0">
                <a:solidFill>
                  <a:schemeClr val="tx1"/>
                </a:solidFill>
              </a:rPr>
              <a:t>детского </a:t>
            </a:r>
            <a:r>
              <a:rPr lang="ru-RU" dirty="0" smtClean="0">
                <a:solidFill>
                  <a:schemeClr val="tx1"/>
                </a:solidFill>
              </a:rPr>
              <a:t>сада: </a:t>
            </a:r>
            <a:r>
              <a:rPr lang="ru-RU" dirty="0" smtClean="0">
                <a:solidFill>
                  <a:schemeClr val="tx1"/>
                </a:solidFill>
              </a:rPr>
              <a:t>знакомим </a:t>
            </a:r>
            <a:r>
              <a:rPr lang="ru-RU" dirty="0" smtClean="0">
                <a:solidFill>
                  <a:schemeClr val="tx1"/>
                </a:solidFill>
              </a:rPr>
              <a:t>с названием, расположением и предназначением отдельных помещений групповой комнаты, размещением игрушек и предметов обихода, </a:t>
            </a:r>
            <a:r>
              <a:rPr lang="ru-RU" dirty="0" smtClean="0">
                <a:solidFill>
                  <a:schemeClr val="tx1"/>
                </a:solidFill>
              </a:rPr>
              <a:t>указываем </a:t>
            </a:r>
            <a:r>
              <a:rPr lang="ru-RU" dirty="0" smtClean="0">
                <a:solidFill>
                  <a:schemeClr val="tx1"/>
                </a:solidFill>
              </a:rPr>
              <a:t>и называет место их расположения, хранения личных вещей.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повседневной жизни </a:t>
            </a:r>
            <a:r>
              <a:rPr lang="ru-RU" dirty="0" smtClean="0">
                <a:solidFill>
                  <a:schemeClr val="tx1"/>
                </a:solidFill>
              </a:rPr>
              <a:t>объясняем«Мы </a:t>
            </a:r>
            <a:r>
              <a:rPr lang="ru-RU" dirty="0" smtClean="0">
                <a:solidFill>
                  <a:schemeClr val="tx1"/>
                </a:solidFill>
              </a:rPr>
              <a:t>играем здесь /показывает/ -  в игровой комнате, она большая, в ней много игрушек». «Мы умываемся, моем руки и лицо, причёсываемся здесь — в умывальной комнате /туалетной/, здесь /показывает и называет/». В спальной  - спим; здесь — в приёмной комнате — раздеваемся, когда приходим с прогулки и одеваемся на прогулку.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Важное  место в этой работе принадлежит игровым действиям — играм с имитацией /показом/ различных направлений движения объектов в пространстве: «Покажем кукле, куда полетели птички /где сидит ворона, клюёт зёрнышки воробушек, куда побежала кошка, покатился мяч/», «Укажем где спрятался Мишка — </a:t>
            </a:r>
            <a:r>
              <a:rPr lang="ru-RU" dirty="0" err="1" smtClean="0">
                <a:solidFill>
                  <a:schemeClr val="tx1"/>
                </a:solidFill>
              </a:rPr>
              <a:t>Топтышка</a:t>
            </a:r>
            <a:r>
              <a:rPr lang="ru-RU" dirty="0" smtClean="0">
                <a:solidFill>
                  <a:schemeClr val="tx1"/>
                </a:solidFill>
              </a:rPr>
              <a:t>», «Где звенит колокольчик?».</a:t>
            </a:r>
          </a:p>
          <a:p>
            <a:endParaRPr lang="ru-RU" dirty="0"/>
          </a:p>
        </p:txBody>
      </p:sp>
      <p:pic>
        <p:nvPicPr>
          <p:cNvPr id="22530" name="Picture 2" descr="C:\Users\a\Desktop\20723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0" y="0"/>
            <a:ext cx="4762500" cy="317658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3201" y="2171700"/>
            <a:ext cx="6197600" cy="45085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Активно формируем </a:t>
            </a:r>
            <a:r>
              <a:rPr lang="ru-RU" dirty="0" smtClean="0">
                <a:solidFill>
                  <a:schemeClr val="tx1"/>
                </a:solidFill>
              </a:rPr>
              <a:t>представление о понятиях </a:t>
            </a:r>
            <a:r>
              <a:rPr lang="ru-RU" dirty="0" err="1" smtClean="0">
                <a:solidFill>
                  <a:schemeClr val="tx1"/>
                </a:solidFill>
              </a:rPr>
              <a:t>высокий-низкий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выше-ниже</a:t>
            </a:r>
            <a:r>
              <a:rPr lang="ru-RU" dirty="0" smtClean="0">
                <a:solidFill>
                  <a:schemeClr val="tx1"/>
                </a:solidFill>
              </a:rPr>
              <a:t>, о свойствах предмета ближайшего окружения. Детей </a:t>
            </a:r>
            <a:r>
              <a:rPr lang="ru-RU" dirty="0" smtClean="0">
                <a:solidFill>
                  <a:schemeClr val="tx1"/>
                </a:solidFill>
              </a:rPr>
              <a:t>знакомим </a:t>
            </a:r>
            <a:r>
              <a:rPr lang="ru-RU" dirty="0" smtClean="0">
                <a:solidFill>
                  <a:schemeClr val="tx1"/>
                </a:solidFill>
              </a:rPr>
              <a:t>с пространственными направлениями о себе: </a:t>
            </a:r>
            <a:r>
              <a:rPr lang="ru-RU" dirty="0" err="1" smtClean="0">
                <a:solidFill>
                  <a:schemeClr val="tx1"/>
                </a:solidFill>
              </a:rPr>
              <a:t>вверху-внизу</a:t>
            </a:r>
            <a:r>
              <a:rPr lang="ru-RU" dirty="0" smtClean="0">
                <a:solidFill>
                  <a:schemeClr val="tx1"/>
                </a:solidFill>
              </a:rPr>
              <a:t>, впереди /спереди/ - позади /сзади/, </a:t>
            </a:r>
            <a:r>
              <a:rPr lang="ru-RU" dirty="0" err="1" smtClean="0">
                <a:solidFill>
                  <a:schemeClr val="tx1"/>
                </a:solidFill>
              </a:rPr>
              <a:t>справа-слева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Упражнения носят игровой характер / «Узнай, где спрятано», «Что изменилось</a:t>
            </a:r>
            <a:r>
              <a:rPr lang="ru-RU" dirty="0" smtClean="0">
                <a:solidFill>
                  <a:schemeClr val="tx1"/>
                </a:solidFill>
              </a:rPr>
              <a:t>?».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Закрепляем </a:t>
            </a:r>
            <a:r>
              <a:rPr lang="ru-RU" dirty="0" smtClean="0">
                <a:solidFill>
                  <a:schemeClr val="tx1"/>
                </a:solidFill>
              </a:rPr>
              <a:t>умение различать левую и правую руку, определять направление местонахождения предметов к себе: вверху, впереди, сзади, слева, </a:t>
            </a:r>
            <a:r>
              <a:rPr lang="ru-RU" dirty="0" smtClean="0">
                <a:solidFill>
                  <a:schemeClr val="tx1"/>
                </a:solidFill>
              </a:rPr>
              <a:t>справа.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3554" name="Picture 2" descr="C:\Users\a\Desktop\child-with-raised-finger_1187-28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9350" y="0"/>
            <a:ext cx="5962650" cy="7286626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еминар-практикум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36806554_TF11309028.potx" id="{697A67F4-0E15-4DFB-B689-BA78005FCBD3}" vid="{43B78831-0250-429D-9CA9-D84223C092F8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9290C9-6505-4B77-B628-A44276CB9D85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47B8899B-5794-42FB-9137-8220A73767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728C3E1-D10B-4426-B05E-8E1CAFF03C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семинар-практикум</Template>
  <TotalTime>0</TotalTime>
  <Words>479</Words>
  <Application>Microsoft Office PowerPoint</Application>
  <PresentationFormat>Произвольный</PresentationFormat>
  <Paragraphs>30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семинар-практикум</vt:lpstr>
      <vt:lpstr>Семинар-практикум по формированию пространственных представлений</vt:lpstr>
      <vt:lpstr>Пространственные представления </vt:lpstr>
      <vt:lpstr>Несформированность пространственных представлений проявляется: </vt:lpstr>
      <vt:lpstr>Слайд 4</vt:lpstr>
      <vt:lpstr>Система работы (Т.А. Мусейибова) по развитию у дошкольников пространственных представлений включает: </vt:lpstr>
      <vt:lpstr>3 года</vt:lpstr>
      <vt:lpstr>4-5 лет</vt:lpstr>
      <vt:lpstr>Слайд 8</vt:lpstr>
      <vt:lpstr>Слайд 9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2019-11-21T14:06:48Z</dcterms:created>
  <dcterms:modified xsi:type="dcterms:W3CDTF">2019-11-21T18:27:46Z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