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63" r:id="rId5"/>
    <p:sldId id="258" r:id="rId6"/>
    <p:sldId id="281" r:id="rId7"/>
    <p:sldId id="272" r:id="rId8"/>
    <p:sldId id="292" r:id="rId9"/>
    <p:sldId id="273" r:id="rId10"/>
    <p:sldId id="293" r:id="rId11"/>
    <p:sldId id="277" r:id="rId12"/>
    <p:sldId id="274" r:id="rId13"/>
    <p:sldId id="259" r:id="rId14"/>
    <p:sldId id="264" r:id="rId15"/>
    <p:sldId id="260" r:id="rId16"/>
    <p:sldId id="276" r:id="rId17"/>
    <p:sldId id="278" r:id="rId18"/>
    <p:sldId id="265" r:id="rId19"/>
    <p:sldId id="284" r:id="rId20"/>
    <p:sldId id="285" r:id="rId21"/>
    <p:sldId id="282" r:id="rId22"/>
    <p:sldId id="283" r:id="rId23"/>
    <p:sldId id="279" r:id="rId24"/>
    <p:sldId id="291" r:id="rId25"/>
    <p:sldId id="286" r:id="rId26"/>
    <p:sldId id="289" r:id="rId27"/>
    <p:sldId id="290" r:id="rId28"/>
    <p:sldId id="28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66"/>
    <a:srgbClr val="42FD0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C7E76-D418-4104-80FF-8D627FFC6C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CF94-CB39-425B-BAD5-EE3BF4EB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C7E76-D418-4104-80FF-8D627FFC6C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CF94-CB39-425B-BAD5-EE3BF4EB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C7E76-D418-4104-80FF-8D627FFC6C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CF94-CB39-425B-BAD5-EE3BF4EB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C7E76-D418-4104-80FF-8D627FFC6C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CF94-CB39-425B-BAD5-EE3BF4EB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C7E76-D418-4104-80FF-8D627FFC6C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CF94-CB39-425B-BAD5-EE3BF4EB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C7E76-D418-4104-80FF-8D627FFC6C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CF94-CB39-425B-BAD5-EE3BF4EB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C7E76-D418-4104-80FF-8D627FFC6C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CF94-CB39-425B-BAD5-EE3BF4EB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C7E76-D418-4104-80FF-8D627FFC6C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CF94-CB39-425B-BAD5-EE3BF4EB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C7E76-D418-4104-80FF-8D627FFC6C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CF94-CB39-425B-BAD5-EE3BF4EB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C7E76-D418-4104-80FF-8D627FFC6C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CF94-CB39-425B-BAD5-EE3BF4EB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C7E76-D418-4104-80FF-8D627FFC6C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CF94-CB39-425B-BAD5-EE3BF4EB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C7E76-D418-4104-80FF-8D627FFC6C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DCF94-CB39-425B-BAD5-EE3BF4EB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9.jpeg"/><Relationship Id="rId4" Type="http://schemas.openxmlformats.org/officeDocument/2006/relationships/image" Target="../media/image6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«Звонкие – глухие согласные»</a:t>
            </a:r>
            <a:endParaRPr lang="ru-RU" b="1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vx01zbxedb8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84368" y="1268760"/>
            <a:ext cx="1028700" cy="1028700"/>
          </a:xfrm>
          <a:prstGeom prst="rect">
            <a:avLst/>
          </a:prstGeom>
        </p:spPr>
      </p:pic>
      <p:pic>
        <p:nvPicPr>
          <p:cNvPr id="5" name="Рисунок 4" descr="School-bell-clip-art-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3528" y="1268760"/>
            <a:ext cx="972616" cy="980728"/>
          </a:xfrm>
          <a:prstGeom prst="rect">
            <a:avLst/>
          </a:prstGeom>
        </p:spPr>
      </p:pic>
      <p:pic>
        <p:nvPicPr>
          <p:cNvPr id="7" name="Рисунок 6" descr="hello_html_m6826a99f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436096" y="1556792"/>
            <a:ext cx="1647704" cy="1512168"/>
          </a:xfrm>
          <a:prstGeom prst="rect">
            <a:avLst/>
          </a:prstGeom>
        </p:spPr>
      </p:pic>
      <p:pic>
        <p:nvPicPr>
          <p:cNvPr id="8" name="Рисунок 7" descr="view-full-size-purple-bow-clipart-5714_6000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627784" y="1700808"/>
            <a:ext cx="1681375" cy="1368152"/>
          </a:xfrm>
          <a:prstGeom prst="rect">
            <a:avLst/>
          </a:prstGeom>
        </p:spPr>
      </p:pic>
      <p:pic>
        <p:nvPicPr>
          <p:cNvPr id="9" name="Рисунок 8" descr="164426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652120" y="3573016"/>
            <a:ext cx="1584176" cy="1296144"/>
          </a:xfrm>
          <a:prstGeom prst="rect">
            <a:avLst/>
          </a:prstGeom>
        </p:spPr>
      </p:pic>
      <p:pic>
        <p:nvPicPr>
          <p:cNvPr id="10" name="Рисунок 9" descr="136706599_2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868144" y="4941168"/>
            <a:ext cx="1305048" cy="1618240"/>
          </a:xfrm>
          <a:prstGeom prst="rect">
            <a:avLst/>
          </a:prstGeom>
        </p:spPr>
      </p:pic>
      <p:pic>
        <p:nvPicPr>
          <p:cNvPr id="11" name="Рисунок 10" descr="e873757d576e1da80a2583878f370bac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699792" y="5157192"/>
            <a:ext cx="1911564" cy="1700808"/>
          </a:xfrm>
          <a:prstGeom prst="rect">
            <a:avLst/>
          </a:prstGeom>
        </p:spPr>
      </p:pic>
      <p:pic>
        <p:nvPicPr>
          <p:cNvPr id="12" name="Рисунок 11" descr="depositphotos_12197124-stock-illustration-house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55776" y="3284984"/>
            <a:ext cx="1800200" cy="1512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22222E-6 L -0.2835 0.083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0" y="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48148E-6 L 0.2092 0.0891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00" y="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037E-7 L -0.27951 0.0474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0" y="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L 0.19687 0.0314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00" y="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07407E-6 L 0.51753 0.0020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07407E-6 L -0.59896 0.0185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00" y="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83562" cy="129698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«Какие буквы объединяют эти предметы?»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693EC9-FD2C-41E2-A167-A5CE0834349B}" type="slidenum">
              <a:rPr lang="ru-RU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650" y="1700213"/>
            <a:ext cx="1800225" cy="7921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92500" y="1700213"/>
            <a:ext cx="1871663" cy="7921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56325" y="1700213"/>
            <a:ext cx="1655763" cy="7921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391" name="Picture 2" descr="C:\Users\root\Pictures\i33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750" y="2781300"/>
            <a:ext cx="113982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4" descr="C:\Users\root\Pictures\i40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867400" y="2781300"/>
            <a:ext cx="114141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5" descr="C:\Users\root\Pictures\i38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2852738"/>
            <a:ext cx="1081087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6" descr="C:\Users\root\Pictures\i37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2500" y="4076700"/>
            <a:ext cx="201612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7" descr="C:\Users\root\Pictures\i42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48488" y="2781300"/>
            <a:ext cx="142875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Picture 8" descr="C:\Users\root\Pictures\i41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7400" y="3933825"/>
            <a:ext cx="25209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Picture 9" descr="C:\Users\root\Pictures\i35.jpe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19250" y="2781300"/>
            <a:ext cx="110490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Picture 10" descr="C:\Users\root\Pictures\i36.jpe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9750" y="4005263"/>
            <a:ext cx="216058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3203575" y="5300663"/>
            <a:ext cx="647700" cy="6492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О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067175" y="5300663"/>
            <a:ext cx="649288" cy="6492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С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32363" y="5300663"/>
            <a:ext cx="647700" cy="6492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Д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724525" y="5300663"/>
            <a:ext cx="647700" cy="6492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З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443663" y="5300663"/>
            <a:ext cx="649287" cy="6492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Б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235825" y="5300663"/>
            <a:ext cx="649288" cy="6492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В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8027988" y="5300663"/>
            <a:ext cx="647700" cy="6492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Р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411413" y="5300663"/>
            <a:ext cx="647700" cy="6492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К</a:t>
            </a:r>
          </a:p>
        </p:txBody>
      </p:sp>
      <p:pic>
        <p:nvPicPr>
          <p:cNvPr id="26" name="Рисунок 25" descr="depositphotos_53337917-stock-illustration-cartoon-catfish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491880" y="2852936"/>
            <a:ext cx="936105" cy="122413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4.07407E-6 L 0.06303 -0.51435 " pathEditMode="relative" ptsTypes="AA">
                                      <p:cBhvr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0.49618 -0.52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00" y="-2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07407E-6 L -5.55556E-7 -0.50393 " pathEditMode="relative" ptsTypes="AA">
                                      <p:cBhvr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692696"/>
            <a:ext cx="6624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Станция №3 «Слоги»</a:t>
            </a:r>
            <a:endParaRPr lang="ru-RU" sz="48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333367997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396552" y="2924944"/>
            <a:ext cx="4496544" cy="3933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scrn_big_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467800">
            <a:off x="3707904" y="2060848"/>
            <a:ext cx="5178152" cy="3395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4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5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«Подбери слог»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epositphotos_52510977-stock-illustration-cartoon-moon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700808"/>
            <a:ext cx="3393804" cy="3168351"/>
          </a:xfrm>
        </p:spPr>
      </p:pic>
      <p:sp>
        <p:nvSpPr>
          <p:cNvPr id="5" name="Прямоугольник 4"/>
          <p:cNvSpPr/>
          <p:nvPr/>
        </p:nvSpPr>
        <p:spPr>
          <a:xfrm>
            <a:off x="3635896" y="2564904"/>
            <a:ext cx="1368152" cy="86409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48264" y="1628800"/>
            <a:ext cx="1368152" cy="86409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48264" y="2852936"/>
            <a:ext cx="1368152" cy="86409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48264" y="4077072"/>
            <a:ext cx="1368152" cy="86409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3" descr="1333367997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516216" y="0"/>
            <a:ext cx="1904256" cy="15121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64 4.81481E-6 L -0.23229 -0.041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00" y="-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«Сколько слогов в словах?»</a:t>
            </a:r>
            <a:endParaRPr lang="ru-RU" sz="4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3" descr="1333367997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76256" y="0"/>
            <a:ext cx="2516832" cy="21328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milyiy-mishka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7F3"/>
              </a:clrFrom>
              <a:clrTo>
                <a:srgbClr val="FFF7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436096" y="1700808"/>
            <a:ext cx="3168352" cy="2564904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0" y="4365104"/>
            <a:ext cx="3312368" cy="72008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НОСОРОГ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932040" y="4365104"/>
            <a:ext cx="3312368" cy="72008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МЕДВЕЖОНОК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55576" y="5733256"/>
            <a:ext cx="864096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1" name="Овал 10"/>
          <p:cNvSpPr/>
          <p:nvPr/>
        </p:nvSpPr>
        <p:spPr>
          <a:xfrm>
            <a:off x="2123728" y="5949280"/>
            <a:ext cx="864096" cy="72008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75856" y="5445224"/>
            <a:ext cx="864096" cy="72008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427984" y="5949280"/>
            <a:ext cx="864096" cy="72008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012160" y="5805264"/>
            <a:ext cx="864096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Содержимое 15" descr="fa9099afc2e7e3c5b0fdabf4ba795fa6.png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1556792"/>
            <a:ext cx="3060989" cy="273630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22222E-6 L 4.44444E-6 -0.1576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0.06297 L 0.40955 -0.23102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" y="-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«Поставь ударение»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ngtree-squirrel-png-clipart_267747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7544" y="1412776"/>
            <a:ext cx="3484609" cy="3124943"/>
          </a:xfrm>
        </p:spPr>
      </p:pic>
      <p:pic>
        <p:nvPicPr>
          <p:cNvPr id="5" name="Рисунок 4" descr="ed2ec93e1a73107afb2586cf430d1650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860032" y="1268760"/>
            <a:ext cx="3948856" cy="337279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1520" y="5229200"/>
            <a:ext cx="648072" cy="504056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5229200"/>
            <a:ext cx="648072" cy="504056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5229200"/>
            <a:ext cx="648072" cy="504056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15816" y="5229200"/>
            <a:ext cx="648072" cy="504056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07904" y="5229200"/>
            <a:ext cx="648072" cy="504056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8104" y="5157192"/>
            <a:ext cx="648072" cy="504056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00192" y="5157192"/>
            <a:ext cx="648072" cy="504056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24328" y="5157192"/>
            <a:ext cx="648072" cy="504056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316416" y="5157192"/>
            <a:ext cx="648072" cy="504056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Минус 14"/>
          <p:cNvSpPr/>
          <p:nvPr/>
        </p:nvSpPr>
        <p:spPr>
          <a:xfrm>
            <a:off x="2339752" y="5157192"/>
            <a:ext cx="576064" cy="72008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Минус 15"/>
          <p:cNvSpPr/>
          <p:nvPr/>
        </p:nvSpPr>
        <p:spPr>
          <a:xfrm>
            <a:off x="6948264" y="5013176"/>
            <a:ext cx="576064" cy="72008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Содержимое 3" descr="1333367997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239744" y="0"/>
            <a:ext cx="1904256" cy="162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3663" y="332657"/>
            <a:ext cx="8721425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latin typeface="+mn-lt"/>
                <a:cs typeface="+mn-cs"/>
              </a:rPr>
              <a:t>  </a:t>
            </a:r>
            <a:r>
              <a:rPr lang="ru-RU" sz="4800" b="1" i="1" dirty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«Рассели </a:t>
            </a:r>
            <a:r>
              <a:rPr lang="ru-RU" sz="4800" b="1" i="1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сказочных героев </a:t>
            </a:r>
            <a:r>
              <a:rPr lang="ru-RU" sz="4800" b="1" i="1" dirty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домикам»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rgbClr val="0070C0"/>
                  </a:solidFill>
                  <a:prstDash val="solid"/>
                </a:ln>
                <a:latin typeface="+mn-lt"/>
                <a:cs typeface="+mn-cs"/>
              </a:rPr>
              <a:t> </a:t>
            </a:r>
            <a:endParaRPr lang="ru-RU" sz="3200" b="1" dirty="0">
              <a:ln w="10541" cmpd="sng">
                <a:solidFill>
                  <a:srgbClr val="0070C0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66750" y="3309938"/>
            <a:ext cx="1727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987675" y="3287713"/>
            <a:ext cx="2016125" cy="936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508625" y="3267075"/>
            <a:ext cx="280828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666750" y="2406650"/>
            <a:ext cx="1727200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2914650" y="2427288"/>
            <a:ext cx="2160588" cy="863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5508625" y="2346325"/>
            <a:ext cx="2808288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pic>
        <p:nvPicPr>
          <p:cNvPr id="11274" name="Picture 18" descr="C:\Users\root\Pictures\i11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869160"/>
            <a:ext cx="142875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9" descr="C:\Users\root\Pictures\i12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4725144"/>
            <a:ext cx="10763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8" name="Picture 22" descr="C:\Users\root\Pictures\i15.jpe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4653136"/>
            <a:ext cx="9906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9" name="Picture 23" descr="C:\Users\root\Pictures\i16.jpe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956376" y="4797152"/>
            <a:ext cx="936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3ec64bcaf5d042e07d7e668d0e65349e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475656" y="5013176"/>
            <a:ext cx="1368152" cy="1174254"/>
          </a:xfrm>
          <a:prstGeom prst="rect">
            <a:avLst/>
          </a:prstGeom>
        </p:spPr>
      </p:pic>
      <p:pic>
        <p:nvPicPr>
          <p:cNvPr id="16" name="Рисунок 15" descr="depositphotos_31117579-stock-photo-female-fox-in-a-blue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716016" y="4725144"/>
            <a:ext cx="1008112" cy="1340768"/>
          </a:xfrm>
          <a:prstGeom prst="rect">
            <a:avLst/>
          </a:prstGeom>
        </p:spPr>
      </p:pic>
    </p:spTree>
  </p:cSld>
  <p:clrMapOvr>
    <a:masterClrMapping/>
  </p:clrMapOvr>
  <p:transition advTm="5422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48148E-6 L 0.57153 -0.260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00" y="-1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07269 L -0.29514 -0.2405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00" y="-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-0.01064 L -0.00677 -0.2407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-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6 L -0.72066 -0.2511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00" y="-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48148E-6 L 0.13386 -0.2625 " pathEditMode="relative" ptsTypes="AA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07407E-6 L -0.09444 -0.2446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00" y="-1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08720"/>
            <a:ext cx="6912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Станция № 4 «Слова»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Содержимое 3" descr="1333367997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396552" y="2924944"/>
            <a:ext cx="4496544" cy="3933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depositphotos_21009485-stock-illustration-kids-write-the-word-mama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95936" y="2636912"/>
            <a:ext cx="4968552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503238" y="4149725"/>
            <a:ext cx="8183562" cy="15113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5" descr="C:\Users\root\Pictures\i23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1628775"/>
            <a:ext cx="194468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C:\Users\root\Pictures\i24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2138" y="1557338"/>
            <a:ext cx="22320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C:\Users\root\Pictures\i20.jpe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525" y="1628775"/>
            <a:ext cx="2376488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25212" y="476672"/>
            <a:ext cx="6977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«Составь слово из первых букв»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5633864"/>
            <a:ext cx="1512168" cy="122413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91880" y="5633864"/>
            <a:ext cx="1512168" cy="122413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6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00192" y="5633864"/>
            <a:ext cx="1512168" cy="122413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6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25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4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4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«Собери из букв слова»</a:t>
            </a:r>
            <a:endParaRPr lang="ru-RU" b="1" i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5351358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724128" y="2204864"/>
            <a:ext cx="2448272" cy="2160240"/>
          </a:xfrm>
          <a:prstGeom prst="rect">
            <a:avLst/>
          </a:prstGeom>
        </p:spPr>
      </p:pic>
      <p:pic>
        <p:nvPicPr>
          <p:cNvPr id="5" name="Рисунок 4" descr="mini_5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1560" y="2132856"/>
            <a:ext cx="2006352" cy="211988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4869160"/>
            <a:ext cx="720080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4869160"/>
            <a:ext cx="720080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4869160"/>
            <a:ext cx="720080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4869160"/>
            <a:ext cx="720080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27984" y="4869160"/>
            <a:ext cx="720080" cy="50405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92080" y="4869160"/>
            <a:ext cx="720080" cy="50405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84168" y="4869160"/>
            <a:ext cx="720080" cy="50405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948264" y="4869160"/>
            <a:ext cx="720080" cy="50405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812360" y="4869160"/>
            <a:ext cx="720080" cy="50405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79512" y="256490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3568" y="2060848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19672" y="170080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83768" y="242088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5116770" y="3429000"/>
            <a:ext cx="391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20072" y="242088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00192" y="162880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24328" y="177281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316416" y="2780928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4.81481E-6 L -0.15747 0.45139 " pathEditMode="relative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5.18519E-6 L 0.03143 0.39884 " pathEditMode="relative" ptsTypes="AA"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6 L -0.08264 0.350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00" y="1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96296E-6 L 0.25591 0.329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00" y="1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44444E-6 -5.18519E-6 L -0.42518 0.29398 " pathEditMode="relative" ptsTypes="AA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96296E-6 L 0.01563 0.35695 " pathEditMode="relative" ptsTypes="AA">
                                      <p:cBhvr>
                                        <p:cTn id="3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6.2963E-6 L 0.13386 0.19955 " pathEditMode="relative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48148E-6 L -0.05503 0.45139 " pathEditMode="relative" ptsTypes="AA">
                                      <p:cBhvr>
                                        <p:cTn id="4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6.2963E-6 L 0.17326 0.46205 " pathEditMode="relative" ptsTypes="AA">
                                      <p:cBhvr>
                                        <p:cTn id="4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3336799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396552" y="2924944"/>
            <a:ext cx="4496544" cy="393305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Овальная выноска 4"/>
          <p:cNvSpPr/>
          <p:nvPr/>
        </p:nvSpPr>
        <p:spPr>
          <a:xfrm>
            <a:off x="3275856" y="1628800"/>
            <a:ext cx="5184576" cy="3312368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Здравствуйте, ребята! Меня зовут </a:t>
            </a:r>
            <a:r>
              <a:rPr lang="ru-RU" sz="28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Буквоежка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!  Я приглашаю вас отправиться в увлекательное путешествие!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«Расшифруй слова»</a:t>
            </a:r>
            <a:endParaRPr lang="ru-RU" b="1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79512" y="1844824"/>
            <a:ext cx="792088" cy="7200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043608" y="1844824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979712" y="1844824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0" y="2924944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971600" y="2924944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907704" y="2924944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843808" y="2924944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779912" y="2924944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0" y="3933056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99592" y="3933056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835696" y="3933056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771800" y="3933056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971600" y="5013176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0" y="5013176"/>
            <a:ext cx="792088" cy="7200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907704" y="5013176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915816" y="5013176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923928" y="5013176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kotik-s-bantikom-768x768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948264" y="1412776"/>
            <a:ext cx="1656184" cy="1296144"/>
          </a:xfrm>
          <a:prstGeom prst="rect">
            <a:avLst/>
          </a:prstGeom>
        </p:spPr>
      </p:pic>
      <p:pic>
        <p:nvPicPr>
          <p:cNvPr id="21" name="Рисунок 20" descr="img_56d583f862295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80312" y="4005064"/>
            <a:ext cx="1249958" cy="1224135"/>
          </a:xfrm>
          <a:prstGeom prst="rect">
            <a:avLst/>
          </a:prstGeom>
        </p:spPr>
      </p:pic>
      <p:pic>
        <p:nvPicPr>
          <p:cNvPr id="23" name="Рисунок 22" descr="sofa_04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948264" y="5373217"/>
            <a:ext cx="1728192" cy="1008112"/>
          </a:xfrm>
          <a:prstGeom prst="rect">
            <a:avLst/>
          </a:prstGeom>
        </p:spPr>
      </p:pic>
      <p:pic>
        <p:nvPicPr>
          <p:cNvPr id="24" name="Рисунок 23" descr="scarf-winter-clothing-clip-art-play-scarves-cliparts-5a84c09cddf957.3116870915186495009092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08304" y="2780928"/>
            <a:ext cx="1194937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-0.27952 0.157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0" y="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-0.40399 0.1312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200" y="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-0.5092 -0.3412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00" y="-1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44444E-6 L -0.26771 -0.0629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00" y="-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83562" cy="18002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        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«Отгадай ребусы»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32656"/>
            <a:ext cx="8676456" cy="44627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00" b="1" dirty="0">
              <a:ln w="12700" cmpd="sng">
                <a:solidFill>
                  <a:srgbClr val="0070C0"/>
                </a:solidFill>
                <a:prstDash val="solid"/>
              </a:ln>
              <a:solidFill>
                <a:srgbClr val="FF0000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2700" cmpd="sng">
                  <a:solidFill>
                    <a:srgbClr val="0070C0"/>
                  </a:solidFill>
                  <a:prstDash val="solid"/>
                </a:ln>
                <a:solidFill>
                  <a:srgbClr val="FF0000"/>
                </a:solidFill>
                <a:latin typeface="+mn-lt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dirty="0">
              <a:ln w="12700" cmpd="sng">
                <a:solidFill>
                  <a:srgbClr val="0070C0"/>
                </a:solidFill>
                <a:prstDash val="solid"/>
              </a:ln>
              <a:solidFill>
                <a:srgbClr val="FF0000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dirty="0">
              <a:ln w="12700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5443" y="4941168"/>
            <a:ext cx="9541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+mn-lt"/>
                <a:cs typeface="+mn-cs"/>
              </a:rPr>
              <a:t>     </a:t>
            </a:r>
            <a:endParaRPr lang="ru-RU" sz="4800" dirty="0">
              <a:latin typeface="+mn-lt"/>
              <a:cs typeface="+mn-cs"/>
            </a:endParaRPr>
          </a:p>
        </p:txBody>
      </p:sp>
      <p:sp>
        <p:nvSpPr>
          <p:cNvPr id="22534" name="Rectangle 33"/>
          <p:cNvSpPr>
            <a:spLocks noChangeArrowheads="1"/>
          </p:cNvSpPr>
          <p:nvPr/>
        </p:nvSpPr>
        <p:spPr bwMode="auto">
          <a:xfrm>
            <a:off x="0" y="-371475"/>
            <a:ext cx="6492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7200">
                <a:latin typeface="Calibri" pitchFamily="34" charset="0"/>
              </a:rPr>
              <a:t> </a:t>
            </a:r>
            <a:r>
              <a:rPr lang="ru-RU" altLang="ru-RU" sz="1100">
                <a:latin typeface="Calibri" pitchFamily="34" charset="0"/>
              </a:rPr>
              <a:t>        </a:t>
            </a:r>
            <a:endParaRPr lang="ru-RU" alt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907704" y="2644170"/>
            <a:ext cx="4752528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latin typeface="Arial" charset="0"/>
                <a:cs typeface="Arial" charset="0"/>
              </a:rPr>
              <a:t>с </a:t>
            </a:r>
            <a:r>
              <a:rPr lang="ru-RU" sz="9600" b="1" dirty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FF0000"/>
                </a:solidFill>
                <a:latin typeface="Arial" charset="0"/>
                <a:cs typeface="Arial" charset="0"/>
              </a:rPr>
              <a:t>3 </a:t>
            </a:r>
            <a:r>
              <a:rPr lang="ru-RU" sz="9600" b="1" dirty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latin typeface="Arial" charset="0"/>
                <a:cs typeface="Arial" charset="0"/>
              </a:rPr>
              <a:t>ж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стриж</a:t>
            </a:r>
            <a:endParaRPr lang="ru-RU" sz="96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219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8800" dirty="0" smtClean="0">
                <a:solidFill>
                  <a:srgbClr val="FF0000"/>
                </a:solidFill>
              </a:rPr>
              <a:t>     </a:t>
            </a:r>
            <a:r>
              <a:rPr lang="ru-RU" sz="8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бабочка</a:t>
            </a:r>
            <a:endParaRPr lang="ru-RU" sz="8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628800"/>
            <a:ext cx="6768752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0" b="1" dirty="0">
                <a:ln w="10541" cmpd="sng">
                  <a:solidFill>
                    <a:srgbClr val="0070C0"/>
                  </a:solidFill>
                  <a:prstDash val="solid"/>
                </a:ln>
                <a:latin typeface="+mn-lt"/>
                <a:cs typeface="+mn-cs"/>
              </a:rPr>
              <a:t>БА</a:t>
            </a:r>
          </a:p>
        </p:txBody>
      </p:sp>
      <p:pic>
        <p:nvPicPr>
          <p:cNvPr id="24581" name="Picture 4" descr="C:\Users\root\Pictures\i2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1773238"/>
            <a:ext cx="2447925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1333367997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396552" y="2924944"/>
            <a:ext cx="4496544" cy="393305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23528" y="548680"/>
            <a:ext cx="776020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Станция № 5 «Предложение»</a:t>
            </a:r>
            <a:endParaRPr lang="ru-RU" sz="4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ovietyroditieliamvbuklietieotloghopieda_1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211960" y="2060848"/>
            <a:ext cx="4464496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«Составь предложения по схеме и картинкам»</a:t>
            </a:r>
            <a:endParaRPr lang="ru-RU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72_predlozhenie_k_skhem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700808"/>
            <a:ext cx="8784976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«Расставь знаки препинания»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32453f86077056762838ca8318aa850f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9552" y="1556792"/>
            <a:ext cx="2664296" cy="3384376"/>
          </a:xfrm>
          <a:prstGeom prst="rect">
            <a:avLst/>
          </a:prstGeom>
        </p:spPr>
      </p:pic>
      <p:pic>
        <p:nvPicPr>
          <p:cNvPr id="4" name="Рисунок 3" descr="origina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788024" y="1556792"/>
            <a:ext cx="3942184" cy="3456384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411760" y="5445224"/>
            <a:ext cx="1368152" cy="105273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11960" y="5445224"/>
            <a:ext cx="1368152" cy="100811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85185E-6 L 0.32691 -0.2131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00" y="-1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33333E-6 L -0.20486 -0.20996 " pathEditMode="relative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«Составь связный рассказ»</a:t>
            </a:r>
            <a:endParaRPr lang="ru-RU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age (9)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267744" y="1196752"/>
            <a:ext cx="4476502" cy="54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«Расставь предложения по порядку»</a:t>
            </a:r>
            <a:endParaRPr lang="ru-RU" sz="36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age (1)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7544" y="1052736"/>
            <a:ext cx="5151784" cy="580526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660232" y="2060848"/>
            <a:ext cx="576064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40352" y="2492896"/>
            <a:ext cx="576064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88224" y="3429000"/>
            <a:ext cx="576064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956376" y="3933056"/>
            <a:ext cx="576064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36296" y="5157192"/>
            <a:ext cx="576064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48148E-6 L -0.46441 -0.1208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00" y="-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5.92593E-6 L -0.31493 -0.18911 " pathEditMode="relative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44444E-6 L -0.65347 -0.047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700" y="-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81481E-6 L -0.53541 -0.1206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00" y="-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59259E-6 L -0.50382 -0.0365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00" y="-1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6672"/>
            <a:ext cx="597666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МОЛОДЦЫ !</a:t>
            </a:r>
            <a:endParaRPr lang="ru-RU" sz="6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Содержимое 3" descr="1333367997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396552" y="2924944"/>
            <a:ext cx="4496544" cy="3933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476672"/>
            <a:ext cx="7272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Станция № 1 «Гласные звуки»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3" descr="1333367997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396552" y="2924944"/>
            <a:ext cx="4496544" cy="3933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24080867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20976076">
            <a:off x="3845962" y="2203084"/>
            <a:ext cx="2607320" cy="2564904"/>
          </a:xfrm>
          <a:prstGeom prst="rect">
            <a:avLst/>
          </a:prstGeom>
        </p:spPr>
      </p:pic>
      <p:pic>
        <p:nvPicPr>
          <p:cNvPr id="7" name="Рисунок 6" descr="641710_4.pn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106966">
            <a:off x="6700888" y="2132856"/>
            <a:ext cx="2443112" cy="2420888"/>
          </a:xfrm>
          <a:prstGeom prst="rect">
            <a:avLst/>
          </a:prstGeom>
        </p:spPr>
      </p:pic>
      <p:pic>
        <p:nvPicPr>
          <p:cNvPr id="8" name="Рисунок 7" descr="au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724128" y="4625752"/>
            <a:ext cx="2006357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«Найди звёздочки с гласными буквами»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5-конечная звезда 4"/>
          <p:cNvSpPr/>
          <p:nvPr/>
        </p:nvSpPr>
        <p:spPr>
          <a:xfrm rot="20951907">
            <a:off x="0" y="1556792"/>
            <a:ext cx="2376264" cy="187220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5-конечная звезда 8"/>
          <p:cNvSpPr/>
          <p:nvPr/>
        </p:nvSpPr>
        <p:spPr>
          <a:xfrm>
            <a:off x="3491880" y="1484784"/>
            <a:ext cx="2376264" cy="1872208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5-конечная звезда 9"/>
          <p:cNvSpPr/>
          <p:nvPr/>
        </p:nvSpPr>
        <p:spPr>
          <a:xfrm rot="714380">
            <a:off x="6767736" y="1628800"/>
            <a:ext cx="2376264" cy="1872208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5-конечная звезда 10"/>
          <p:cNvSpPr/>
          <p:nvPr/>
        </p:nvSpPr>
        <p:spPr>
          <a:xfrm rot="21191311">
            <a:off x="0" y="4985792"/>
            <a:ext cx="2376264" cy="1872208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4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5-конечная звезда 11"/>
          <p:cNvSpPr/>
          <p:nvPr/>
        </p:nvSpPr>
        <p:spPr>
          <a:xfrm rot="21212116">
            <a:off x="1835696" y="3356992"/>
            <a:ext cx="2376264" cy="1872208"/>
          </a:xfrm>
          <a:prstGeom prst="star5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5-конечная звезда 12"/>
          <p:cNvSpPr/>
          <p:nvPr/>
        </p:nvSpPr>
        <p:spPr>
          <a:xfrm rot="525370">
            <a:off x="4860032" y="3140968"/>
            <a:ext cx="2376264" cy="1872208"/>
          </a:xfrm>
          <a:prstGeom prst="star5">
            <a:avLst/>
          </a:prstGeom>
          <a:solidFill>
            <a:srgbClr val="42FD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5-конечная звезда 13"/>
          <p:cNvSpPr/>
          <p:nvPr/>
        </p:nvSpPr>
        <p:spPr>
          <a:xfrm rot="739232">
            <a:off x="6767736" y="4653136"/>
            <a:ext cx="2376264" cy="1872208"/>
          </a:xfrm>
          <a:prstGeom prst="star5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4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5-конечная звезда 14"/>
          <p:cNvSpPr/>
          <p:nvPr/>
        </p:nvSpPr>
        <p:spPr>
          <a:xfrm>
            <a:off x="3419872" y="4985792"/>
            <a:ext cx="2376264" cy="1872208"/>
          </a:xfrm>
          <a:prstGeom prst="star5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«Найди букву»</a:t>
            </a:r>
            <a:endParaRPr lang="ru-RU" sz="4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018900761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7200" y="1905222"/>
            <a:ext cx="2746648" cy="1811810"/>
          </a:xfrm>
        </p:spPr>
      </p:pic>
      <p:pic>
        <p:nvPicPr>
          <p:cNvPr id="5" name="Рисунок 4" descr="basnya-krylova-prud-i-reka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860032" y="1628800"/>
            <a:ext cx="3384376" cy="230425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5536" y="4725144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4725144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4725144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4725144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32040" y="4653136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28184" y="4653136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20272" y="4653136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740352" y="4653136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91680" y="5805264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131840" y="5373216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5877272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940152" y="5589240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Содержимое 3" descr="1333367997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512" y="0"/>
            <a:ext cx="2808312" cy="2088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11111E-6 L -0.2283 -0.099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00" y="-5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7037E-7 L -0.03941 -0.1310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" y="-66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«Рассели картинки по домикам»</a:t>
            </a:r>
            <a:endParaRPr lang="ru-RU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708920"/>
            <a:ext cx="1944216" cy="165618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276872"/>
            <a:ext cx="648072" cy="43204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2276872"/>
            <a:ext cx="648072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07704" y="2276872"/>
            <a:ext cx="648072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11560" y="1412776"/>
            <a:ext cx="1944216" cy="864096"/>
          </a:xfrm>
          <a:prstGeom prst="triangle">
            <a:avLst>
              <a:gd name="adj" fmla="val 50672"/>
            </a:avLst>
          </a:prstGeom>
          <a:solidFill>
            <a:srgbClr val="42FD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491880" y="2708920"/>
            <a:ext cx="1944216" cy="165618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491880" y="2276872"/>
            <a:ext cx="648072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139952" y="2276872"/>
            <a:ext cx="648072" cy="43204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788024" y="2276872"/>
            <a:ext cx="648072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228184" y="2636912"/>
            <a:ext cx="1944216" cy="165618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28184" y="2348880"/>
            <a:ext cx="648072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876256" y="2348880"/>
            <a:ext cx="648072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524328" y="2348880"/>
            <a:ext cx="648072" cy="43204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3491880" y="1412776"/>
            <a:ext cx="1944216" cy="864096"/>
          </a:xfrm>
          <a:prstGeom prst="triangle">
            <a:avLst>
              <a:gd name="adj" fmla="val 49328"/>
            </a:avLst>
          </a:prstGeom>
          <a:solidFill>
            <a:srgbClr val="42FD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6228184" y="1484784"/>
            <a:ext cx="1944216" cy="864096"/>
          </a:xfrm>
          <a:prstGeom prst="triangle">
            <a:avLst>
              <a:gd name="adj" fmla="val 49328"/>
            </a:avLst>
          </a:prstGeom>
          <a:solidFill>
            <a:srgbClr val="42FD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3006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DD7"/>
              </a:clrFrom>
              <a:clrTo>
                <a:srgbClr val="FFFDD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4797152"/>
            <a:ext cx="2304256" cy="1772816"/>
          </a:xfrm>
          <a:prstGeom prst="rect">
            <a:avLst/>
          </a:prstGeom>
        </p:spPr>
      </p:pic>
      <p:pic>
        <p:nvPicPr>
          <p:cNvPr id="21" name="Рисунок 20" descr="funnyfruits08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372200" y="4581128"/>
            <a:ext cx="2185827" cy="1916832"/>
          </a:xfrm>
          <a:prstGeom prst="rect">
            <a:avLst/>
          </a:prstGeom>
        </p:spPr>
      </p:pic>
      <p:pic>
        <p:nvPicPr>
          <p:cNvPr id="22" name="Рисунок 21" descr="gold-fish-clipart-129670-5594264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491880" y="4869160"/>
            <a:ext cx="2304256" cy="16570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037E-6 L 0.31511 -0.307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00" y="-15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96296E-6 L 0.29931 -0.2993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0" y="-1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59259E-6 L -0.62223 -0.28357 " pathEditMode="relative" ptsTypes="AA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332656"/>
            <a:ext cx="54006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Станция №2</a:t>
            </a:r>
          </a:p>
          <a:p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«Согласные звуки»</a:t>
            </a:r>
            <a:endParaRPr lang="ru-RU" sz="4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3" descr="1333367997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396552" y="2924944"/>
            <a:ext cx="4496544" cy="3933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ab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21177258">
            <a:off x="3702497" y="1753562"/>
            <a:ext cx="2181671" cy="2394346"/>
          </a:xfrm>
          <a:prstGeom prst="rect">
            <a:avLst/>
          </a:prstGeom>
        </p:spPr>
      </p:pic>
      <p:pic>
        <p:nvPicPr>
          <p:cNvPr id="7" name="Рисунок 6" descr="c320f110422a5a839eecdbbb0c224d2e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746441">
            <a:off x="6582310" y="1340552"/>
            <a:ext cx="2297821" cy="2700158"/>
          </a:xfrm>
          <a:prstGeom prst="rect">
            <a:avLst/>
          </a:prstGeom>
        </p:spPr>
      </p:pic>
      <p:pic>
        <p:nvPicPr>
          <p:cNvPr id="8" name="Рисунок 7" descr="95333170_ZH_kopiya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72000" y="4509120"/>
            <a:ext cx="3261742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«Мягкие- твёрдые согласные»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23528" y="908720"/>
            <a:ext cx="1224136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668344" y="764704"/>
            <a:ext cx="1224136" cy="115212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7e4c708087059a99e7a1e52bc0b97afb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627784" y="1700808"/>
            <a:ext cx="1296144" cy="1152128"/>
          </a:xfrm>
          <a:prstGeom prst="rect">
            <a:avLst/>
          </a:prstGeom>
        </p:spPr>
      </p:pic>
      <p:pic>
        <p:nvPicPr>
          <p:cNvPr id="6" name="Рисунок 5" descr="2013_12.11_00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411760" y="3212976"/>
            <a:ext cx="1728192" cy="1440160"/>
          </a:xfrm>
          <a:prstGeom prst="rect">
            <a:avLst/>
          </a:prstGeom>
        </p:spPr>
      </p:pic>
      <p:pic>
        <p:nvPicPr>
          <p:cNvPr id="7" name="Рисунок 6" descr="155881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220072" y="5085184"/>
            <a:ext cx="1666502" cy="1584176"/>
          </a:xfrm>
          <a:prstGeom prst="rect">
            <a:avLst/>
          </a:prstGeom>
        </p:spPr>
      </p:pic>
      <p:pic>
        <p:nvPicPr>
          <p:cNvPr id="8" name="Рисунок 7" descr="b4394eb557b3ad08b184fb19f42046ff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48064" y="1628800"/>
            <a:ext cx="1521178" cy="1224136"/>
          </a:xfrm>
          <a:prstGeom prst="rect">
            <a:avLst/>
          </a:prstGeom>
        </p:spPr>
      </p:pic>
      <p:pic>
        <p:nvPicPr>
          <p:cNvPr id="9" name="Рисунок 8" descr="hello_html_m34072b7c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907704" y="4797152"/>
            <a:ext cx="2259472" cy="2060848"/>
          </a:xfrm>
          <a:prstGeom prst="rect">
            <a:avLst/>
          </a:prstGeom>
        </p:spPr>
      </p:pic>
      <p:pic>
        <p:nvPicPr>
          <p:cNvPr id="10" name="Рисунок 9" descr="kisspng-elephant-download-clip-art-baby-elephant-5ac7724bcf4a73.1775112515230203638491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788024" y="3068960"/>
            <a:ext cx="2160240" cy="158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44444E-6 L -0.2441 0.0840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00" y="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037E-7 L 0.26337 0.0893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00" y="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7037E-7 L 0.53559 0.0525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00" y="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96296E-6 L -0.52761 0.0629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00" y="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48148E-6 L 0.54583 -0.0136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00" y="-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-0.53212 -0.0208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00" y="-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332656"/>
            <a:ext cx="8183562" cy="194431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«Найди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парные согласные по твёрдости-мягкости»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3556" name="Rectangle 17"/>
          <p:cNvSpPr>
            <a:spLocks noChangeArrowheads="1"/>
          </p:cNvSpPr>
          <p:nvPr/>
        </p:nvSpPr>
        <p:spPr bwMode="auto">
          <a:xfrm>
            <a:off x="611188" y="3500438"/>
            <a:ext cx="7993062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altLang="ru-RU" sz="9600">
                <a:latin typeface="Calibri" pitchFamily="34" charset="0"/>
              </a:rPr>
              <a:t>         </a:t>
            </a:r>
            <a:endParaRPr lang="ru-RU" altLang="ru-RU" sz="9600"/>
          </a:p>
        </p:txBody>
      </p:sp>
      <p:pic>
        <p:nvPicPr>
          <p:cNvPr id="23557" name="Picture 6" descr="C:\Users\root\Pictures\i29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2708920"/>
            <a:ext cx="1292349" cy="1572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7" descr="C:\Users\root\Pictures\i31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2708920"/>
            <a:ext cx="1339974" cy="1644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9" descr="C:\Users\root\Pictures\i30.jpe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7763" y="4797424"/>
            <a:ext cx="1440581" cy="1583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136706599_2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491880" y="4725144"/>
            <a:ext cx="1305048" cy="1728192"/>
          </a:xfrm>
          <a:prstGeom prst="rect">
            <a:avLst/>
          </a:prstGeom>
        </p:spPr>
      </p:pic>
      <p:pic>
        <p:nvPicPr>
          <p:cNvPr id="13" name="Рисунок 12" descr="art-detskaya-utenok-3112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612576" y="4581128"/>
            <a:ext cx="2736304" cy="2088232"/>
          </a:xfrm>
          <a:prstGeom prst="rect">
            <a:avLst/>
          </a:prstGeom>
        </p:spPr>
      </p:pic>
      <p:pic>
        <p:nvPicPr>
          <p:cNvPr id="14" name="Рисунок 13" descr="raskraska_zebra5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80312" y="2924944"/>
            <a:ext cx="1763688" cy="1440160"/>
          </a:xfrm>
          <a:prstGeom prst="rect">
            <a:avLst/>
          </a:prstGeom>
        </p:spPr>
      </p:pic>
    </p:spTree>
  </p:cSld>
  <p:clrMapOvr>
    <a:masterClrMapping/>
  </p:clrMapOvr>
  <p:transition advClick="0" advTm="5422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7037E-6 L -0.51163 -0.283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00" y="-1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05 -0.01574 L 0.48819 -0.2675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0" y="-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12 -0.02083 L 0.34601 -0.28333 " pathEditMode="relative" ptsTypes="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244</Words>
  <Application>Microsoft Office PowerPoint</Application>
  <PresentationFormat>Экран (4:3)</PresentationFormat>
  <Paragraphs>109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«Найди звёздочки с гласными буквами»</vt:lpstr>
      <vt:lpstr>«Найди букву»</vt:lpstr>
      <vt:lpstr>«Рассели картинки по домикам»</vt:lpstr>
      <vt:lpstr>Слайд 7</vt:lpstr>
      <vt:lpstr>«Мягкие- твёрдые согласные»</vt:lpstr>
      <vt:lpstr>«Найди парные согласные по твёрдости-мягкости»</vt:lpstr>
      <vt:lpstr>«Звонкие – глухие согласные»</vt:lpstr>
      <vt:lpstr>«Какие буквы объединяют эти предметы?» </vt:lpstr>
      <vt:lpstr>Слайд 12</vt:lpstr>
      <vt:lpstr>«Подбери слог»</vt:lpstr>
      <vt:lpstr>«Сколько слогов в словах?»</vt:lpstr>
      <vt:lpstr>«Поставь ударение»</vt:lpstr>
      <vt:lpstr>Слайд 16</vt:lpstr>
      <vt:lpstr>Слайд 17</vt:lpstr>
      <vt:lpstr>              </vt:lpstr>
      <vt:lpstr>«Собери из букв слова»</vt:lpstr>
      <vt:lpstr>«Расшифруй слова»</vt:lpstr>
      <vt:lpstr>             «Отгадай ребусы»</vt:lpstr>
      <vt:lpstr>     бабочка</vt:lpstr>
      <vt:lpstr>Слайд 23</vt:lpstr>
      <vt:lpstr>«Составь предложения по схеме и картинкам»</vt:lpstr>
      <vt:lpstr>«Расставь знаки препинания»</vt:lpstr>
      <vt:lpstr>«Составь связный рассказ»</vt:lpstr>
      <vt:lpstr>«Расставь предложения по порядку»</vt:lpstr>
      <vt:lpstr>Слайд 28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Uaer</cp:lastModifiedBy>
  <cp:revision>8</cp:revision>
  <dcterms:created xsi:type="dcterms:W3CDTF">2019-01-15T18:31:14Z</dcterms:created>
  <dcterms:modified xsi:type="dcterms:W3CDTF">2021-03-14T17:38:43Z</dcterms:modified>
</cp:coreProperties>
</file>