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81" r:id="rId4"/>
    <p:sldId id="269" r:id="rId5"/>
    <p:sldId id="270" r:id="rId6"/>
    <p:sldId id="287" r:id="rId7"/>
    <p:sldId id="274" r:id="rId8"/>
    <p:sldId id="283" r:id="rId9"/>
    <p:sldId id="277" r:id="rId10"/>
    <p:sldId id="282" r:id="rId11"/>
    <p:sldId id="280" r:id="rId12"/>
    <p:sldId id="28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27526-4C19-4C0F-B2D5-ECA33464DE41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B2371-C505-457A-919F-7752661E0A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495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9pPr>
          </a:lstStyle>
          <a:p>
            <a:fld id="{7E8099A4-5A26-4AC2-9378-69FB63D57BA1}" type="slidenum">
              <a:rPr lang="ru-RU" altLang="ru-RU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/>
              <a:t>8</a:t>
            </a:fld>
            <a:endParaRPr lang="ru-RU" altLang="ru-RU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74ED4-CAD6-4129-B266-B159BBAE0540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8F248-61A8-4EF4-8502-274E1576F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87;&#1088;&#1080;&#1090;&#1095;&#1072;%20&#1084;&#1077;&#1096;&#1086;&#1082;%20&#1082;&#1072;&#1088;&#1090;&#1086;&#1096;&#1082;&#1080;.mp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chitalnya.ru/upload/749/48912822548300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Downloads\10858748806414d1f178b6fa5a74a20c11821c71cff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4489">
            <a:off x="214282" y="2786058"/>
            <a:ext cx="3024000" cy="20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9"/>
            <a:ext cx="8229600" cy="502021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Родительское собрание</a:t>
            </a:r>
            <a:b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Особенности взаимоотношений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обучающихся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на разных возрастных этапах»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Documents and Settings\User\Мои документы\Downloads\102210188064d56ef64e1aa8428940c983ff2441441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66846">
            <a:off x="160281" y="4462204"/>
            <a:ext cx="3132000" cy="20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628" y="4572008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Педагог-психолог:</a:t>
            </a:r>
            <a:endParaRPr lang="en-US" sz="24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Попова Светлана Викторовна</a:t>
            </a:r>
          </a:p>
          <a:p>
            <a:pPr algn="r"/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6632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поведения родителей в конфликтных ситуациях с ребенком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316961"/>
            <a:ext cx="84604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 1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Выясните, в чем состоит причина конфликта.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 2.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всегда следует вмешиваться в ссоры между детьми.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Вмешиваясь в детский конфликт, никогда не занимайте сразу позицию одного из ребят, даже если вам кажется очевидным, кто здесь прав, а кто виноват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Разбирая конкретную ситуацию ссоры, не стремитесь выступать верховным судьей, определяя правых и виноватых и выбирая меру наказания.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 5.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Помогая детям выйти из конфликта и освободиться от накопившейся обиды и злости, следите за тем, чтобы они не переходили на личности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 6.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Используйте свой собственный пример выхода из конфликта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75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55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Детско-родительские конфликты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252520" cy="5073427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начинать с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себя. 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Уметь слушать и услышать своего ребенка всегда и везде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Используйте в общении с ребенком техники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–высказывания».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"я-высказывания"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Объективно описать события, ситуацию без экспрессии, вызывающей напряжение («Когда я вижу, что...», «Когда это происходит...»).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Описать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свою эмоциональную реакцию, точно назвать свое чувство в этой ситуации («Я чувствую...», «Я огорчаюсь...», «Я не знаю, как реагировать...»).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Объяснить причины этого чувства и высказать </a:t>
            </a:r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пожелания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(«Потому что я не люблю…», «Мне бы хотелось...»).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Представить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можно больше альтернативных вариантов («Возможно, тебе стоит поступить так...», «В следующий раз сделай...»)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Ситуация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Я - чувство + Объяснение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   Наказывать, не унижая, а сохраняя достоинство ребенка, вселяя надежду на исправление.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  Признавать свои ошибки, просить прощения за неправильные действия и поступки, быть справедливым в оценке себя и других, не хранить обиды много лет.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Притча «Мешок картошки»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688632"/>
          </a:xfrm>
        </p:spPr>
        <p:txBody>
          <a:bodyPr>
            <a:noAutofit/>
          </a:bodyPr>
          <a:lstStyle/>
          <a:p>
            <a:pPr fontAlgn="base"/>
            <a:r>
              <a:rPr lang="ru-RU" sz="1200" b="1" dirty="0" smtClean="0"/>
              <a:t>Притча о картошке.</a:t>
            </a:r>
            <a:endParaRPr lang="ru-RU" sz="1200" dirty="0" smtClean="0"/>
          </a:p>
          <a:p>
            <a:pPr fontAlgn="base"/>
            <a:r>
              <a:rPr lang="ru-RU" sz="1200" i="1" dirty="0" smtClean="0"/>
              <a:t>Ученик спросил учителя:</a:t>
            </a:r>
            <a:br>
              <a:rPr lang="ru-RU" sz="1200" i="1" dirty="0" smtClean="0"/>
            </a:br>
            <a:r>
              <a:rPr lang="ru-RU" sz="1200" i="1" dirty="0" smtClean="0"/>
              <a:t>— Ты такой мудрый. Ты всегда в хорошем настроении, никогда не злишься.</a:t>
            </a:r>
            <a:br>
              <a:rPr lang="ru-RU" sz="1200" i="1" dirty="0" smtClean="0"/>
            </a:br>
            <a:r>
              <a:rPr lang="ru-RU" sz="1200" i="1" dirty="0" smtClean="0"/>
              <a:t>Помоги и мне быть таким.</a:t>
            </a:r>
            <a:br>
              <a:rPr lang="ru-RU" sz="1200" i="1" dirty="0" smtClean="0"/>
            </a:br>
            <a:r>
              <a:rPr lang="ru-RU" sz="1200" i="1" dirty="0" smtClean="0"/>
              <a:t>Учитель согласился и попросил ученика принести картофель и прозрачный пакет.</a:t>
            </a:r>
            <a:br>
              <a:rPr lang="ru-RU" sz="1200" i="1" dirty="0" smtClean="0"/>
            </a:br>
            <a:r>
              <a:rPr lang="ru-RU" sz="1200" i="1" dirty="0" smtClean="0"/>
              <a:t>— Если ты на кого-нибудь разозлишься и затаишь обиду,- сказал учитель, — то возьми этот картофель. С одной его стороны напиши своё имя, с другой имя человека, с которым произошёл конфликт, и положи этот картофель в пакет.</a:t>
            </a:r>
            <a:br>
              <a:rPr lang="ru-RU" sz="1200" i="1" dirty="0" smtClean="0"/>
            </a:br>
            <a:r>
              <a:rPr lang="ru-RU" sz="1200" i="1" dirty="0" smtClean="0"/>
              <a:t>— И это всё? — недоумённо спросил ученик.</a:t>
            </a:r>
            <a:br>
              <a:rPr lang="ru-RU" sz="1200" i="1" dirty="0" smtClean="0"/>
            </a:br>
            <a:r>
              <a:rPr lang="ru-RU" sz="1200" i="1" dirty="0" smtClean="0"/>
              <a:t>— Нет, — ответил учитель. Ты должен всегда этот мешок носить с собой. И каждый раз, когда на кого-нибудь обидишься, добавлять в него картофель.</a:t>
            </a:r>
            <a:br>
              <a:rPr lang="ru-RU" sz="1200" i="1" dirty="0" smtClean="0"/>
            </a:br>
            <a:r>
              <a:rPr lang="ru-RU" sz="1200" i="1" dirty="0" smtClean="0"/>
              <a:t>Ученик согласился.</a:t>
            </a:r>
            <a:endParaRPr lang="ru-RU" sz="1200" dirty="0" smtClean="0"/>
          </a:p>
          <a:p>
            <a:pPr fontAlgn="base"/>
            <a:r>
              <a:rPr lang="ru-RU" sz="1200" i="1" dirty="0" smtClean="0"/>
              <a:t>Прошло какое-то время. Пакет ученика пополнился ещё несколькими картошинами и стал уже достаточно тяжёлым.</a:t>
            </a:r>
            <a:endParaRPr lang="ru-RU" sz="1200" dirty="0" smtClean="0"/>
          </a:p>
          <a:p>
            <a:pPr fontAlgn="base"/>
            <a:r>
              <a:rPr lang="ru-RU" sz="1200" i="1" dirty="0" smtClean="0"/>
              <a:t>Его очень неудобно было всегда носить с собой. К тому же тот картофель, что он положил в самом начале стал портится. Он покрылся скользким гадким налётом, некоторый пророс, некоторый зацвёл и стал издавать резкий неприятный запах. Ученик пришёл к учителю и сказал:</a:t>
            </a:r>
            <a:br>
              <a:rPr lang="ru-RU" sz="1200" i="1" dirty="0" smtClean="0"/>
            </a:br>
            <a:r>
              <a:rPr lang="ru-RU" sz="1200" i="1" dirty="0" smtClean="0"/>
              <a:t>— Это уже невозможно носить с собой. Во-первых пакет слишком тяжёлый, а во-вторых картофель испортился. Предложи что-нибудь другое.</a:t>
            </a:r>
            <a:br>
              <a:rPr lang="ru-RU" sz="1200" i="1" dirty="0" smtClean="0"/>
            </a:br>
            <a:r>
              <a:rPr lang="ru-RU" sz="1200" i="1" dirty="0" smtClean="0"/>
              <a:t>Но учитель ответил:</a:t>
            </a:r>
            <a:br>
              <a:rPr lang="ru-RU" sz="1200" i="1" dirty="0" smtClean="0"/>
            </a:br>
            <a:r>
              <a:rPr lang="ru-RU" sz="1200" i="1" dirty="0" smtClean="0"/>
              <a:t>— То же самое, происходит и у тебя в душе. Когда ты, на кого-нибудь злишься, обижаешься, то у тебя в душе появляется тяжёлый камень. Просто ты это сразу не замечаешь. Потом камней становиться всё больше. Поступки превращаются в привычки, привычки — в характер, который рождает зловонные пороки. И об этом грузе очень легко забыть, ведь он слишком тяжёлый, чтобы носить его постоянно с собой. Я дал тебе возможность понаблюдать весь этот процесс со стороны. Каждый раз, когда ты решишь обидеться или, наоборот, обидеть кого-то, подумай, нужен ли тебе этот камень.</a:t>
            </a:r>
            <a:br>
              <a:rPr lang="ru-RU" sz="1200" i="1" dirty="0" smtClean="0"/>
            </a:br>
            <a:r>
              <a:rPr lang="ru-RU" sz="1200" i="1" dirty="0" smtClean="0"/>
              <a:t>Наши пороки порождаем мы сами. А нужно ли Вам таскать мешок гнилой картошки внутри?</a:t>
            </a:r>
          </a:p>
          <a:p>
            <a:pPr fontAlgn="base"/>
            <a:endParaRPr lang="ru-RU" sz="12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8 из 108633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8643998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5286388"/>
            <a:ext cx="60007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82154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>
                <a:solidFill>
                  <a:srgbClr val="002060"/>
                </a:solidFill>
              </a:rPr>
              <a:t>План собрания:</a:t>
            </a:r>
            <a:br>
              <a:rPr lang="ru-RU" sz="4800" dirty="0" smtClean="0">
                <a:solidFill>
                  <a:srgbClr val="002060"/>
                </a:solidFill>
              </a:rPr>
            </a:b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12776"/>
            <a:ext cx="73448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Особенности подросткового возраста.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Взаимоотношения подростков со сверстниками и родителями.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Конфликты </a:t>
            </a:r>
            <a:r>
              <a:rPr lang="ru-RU" sz="3600" dirty="0" smtClean="0">
                <a:solidFill>
                  <a:srgbClr val="002060"/>
                </a:solidFill>
              </a:rPr>
              <a:t>обучающ</a:t>
            </a:r>
            <a:r>
              <a:rPr lang="ru-RU" sz="3600" dirty="0" smtClean="0">
                <a:solidFill>
                  <a:srgbClr val="002060"/>
                </a:solidFill>
              </a:rPr>
              <a:t>ихся </a:t>
            </a:r>
            <a:r>
              <a:rPr lang="ru-RU" sz="3600" dirty="0" smtClean="0">
                <a:solidFill>
                  <a:srgbClr val="002060"/>
                </a:solidFill>
              </a:rPr>
              <a:t>и пути их решения.</a:t>
            </a:r>
          </a:p>
          <a:p>
            <a:pPr marL="342900" indent="-342900">
              <a:buFont typeface="+mj-lt"/>
              <a:buAutoNum type="arabicPeriod"/>
            </a:pPr>
            <a:endParaRPr lang="ru-RU" sz="3600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5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314327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>
                <a:solidFill>
                  <a:srgbClr val="002060"/>
                </a:solidFill>
              </a:rPr>
              <a:t>Подростковый возраст </a:t>
            </a:r>
            <a:r>
              <a:rPr lang="ru-RU" i="1" dirty="0" smtClean="0">
                <a:solidFill>
                  <a:srgbClr val="002060"/>
                </a:solidFill>
              </a:rPr>
              <a:t>– </a:t>
            </a:r>
            <a:r>
              <a:rPr lang="ru-RU" dirty="0" smtClean="0">
                <a:solidFill>
                  <a:srgbClr val="002060"/>
                </a:solidFill>
              </a:rPr>
              <a:t> период роста и развития человека, который следует после детства и длится до достижения зрелого возраста,        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то есть с 10-11 до 16-17 лет.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Documents and Settings\User\Мои документы\Downloads\девушка-и-паре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572008"/>
            <a:ext cx="2804518" cy="18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616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Психологические особенности </a:t>
            </a:r>
            <a:r>
              <a:rPr lang="ru-RU" sz="3200" dirty="0" smtClean="0">
                <a:solidFill>
                  <a:srgbClr val="002060"/>
                </a:solidFill>
              </a:rPr>
              <a:t>подросткового возраста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84784"/>
            <a:ext cx="8352928" cy="599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Начало анатомо-физиологической перестройки (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интенсивный рост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резким повышением функции обмена веществ, усилением деятельности  желез внутренней секреции и как следствие половое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созревание)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утомляемость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(повышенная двигательная активность, сильная возбудимость или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сопливость)</a:t>
            </a:r>
            <a:endParaRPr lang="ru-RU" sz="2400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Парадоксы </a:t>
            </a:r>
            <a:r>
              <a:rPr lang="ru-RU" altLang="ru-RU" sz="2400" dirty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подростковой </a:t>
            </a:r>
            <a:r>
              <a:rPr lang="ru-RU" altLang="ru-RU" sz="2400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психики</a:t>
            </a:r>
            <a:endParaRPr lang="ru-RU" alt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Подросток 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хочет вырваться из-под опеки взрослых, получить свободу, при этом не зная, что с ней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делать.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Интересно 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сразу и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ничего ,и 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позже- «то вообще тогда зачем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всей своей самоуверенности подросток очень не уверен в себе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7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endParaRPr lang="ru-RU" altLang="ru-RU" b="1" dirty="0">
              <a:solidFill>
                <a:srgbClr val="002060"/>
              </a:solidFill>
              <a:latin typeface="Constantia" pitchFamily="18" charset="0"/>
            </a:endParaRPr>
          </a:p>
          <a:p>
            <a:pPr>
              <a:spcBef>
                <a:spcPts val="7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endParaRPr lang="ru-RU" altLang="ru-RU" u="sng" dirty="0">
              <a:solidFill>
                <a:srgbClr val="002060"/>
              </a:solidFill>
              <a:latin typeface="Constantia" pitchFamily="18" charset="0"/>
            </a:endParaRPr>
          </a:p>
          <a:p>
            <a:pPr>
              <a:spcBef>
                <a:spcPts val="7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endParaRPr lang="ru-RU" altLang="ru-RU" u="sng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35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832648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  <a:spcBef>
                <a:spcPts val="600"/>
              </a:spcBef>
            </a:pPr>
            <a:r>
              <a:rPr lang="ru-RU" alt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Чувство </a:t>
            </a:r>
            <a:r>
              <a:rPr lang="ru-RU" alt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взрослости</a:t>
            </a:r>
            <a:r>
              <a:rPr lang="ru-RU" altLang="ru-RU" sz="1600" b="1" dirty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altLang="ru-RU" sz="1600" b="1" dirty="0">
                <a:solidFill>
                  <a:srgbClr val="FF0000"/>
                </a:solidFill>
                <a:latin typeface="Arial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Подросток  объективно не может включиться во взрослую жизнь, но стремиться к ней и претендует на равные со взрослыми права. Изменить он пока ничего не может, но внешне подражает взрослым. </a:t>
            </a:r>
            <a:b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Отсюда и появляются атрибуты "</a:t>
            </a:r>
            <a:r>
              <a:rPr lang="ru-RU" alt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псевдовзрослости</a:t>
            </a: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":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курение сигарет, употребление алкоголя, наркотиков, тусовки, (внешнее проявление "я тоже имею свою личную жизнь"). </a:t>
            </a:r>
            <a:b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Копирует любые взрослые отношения</a:t>
            </a:r>
            <a:r>
              <a:rPr lang="ru-RU" alt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Самосознание-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потребность  осознавать себя личностью.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подростка возникает интерес к себе и качествам собственной личности, потребность в самооценке, в сопоставлении себя с другими людьми.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3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598" y="457131"/>
            <a:ext cx="8229600" cy="955645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Взаимоотношения подростков со сверстниками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7598" y="1628800"/>
            <a:ext cx="822885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младшем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подростковом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возрасте общение со сверстниками зависит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основном от успеваемости, поведения и общественной активности,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подростка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наиболее важными становятся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качества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товарища и друга, сообразительность и знания (а не только успеваемость),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владеть собой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старшем подростковом возрасте – интимно-личностное общение.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Дорожит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мнением сверстников, предпочитая их общество, а не общество взрослых, критику которых он отвергает.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Общение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товарищами начинает приносить подростку больше пользы в удовлетворении его актуальных интересов и потребностей, он отходит от школы и от семьи, начинает больше времени проводить со сверстниками.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23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11567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Взаимоотношения 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подростков со взрослыми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происходит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«отчуждение» от взрослых, замыкание в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себе;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демонстративность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поведения: скандалы, капризы, грубость по отношению к взрослым. Все это – скрытое требование признать их взрослость и права. Подросток понимает, что его взрослость еще зыбкая, но через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демонстративность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компенсирует эту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неуверенность.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отстаивание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справедливости. Подростки в повседневной жизни обличают взрослых в несправедливости – взрослые требуют то, что сами не выполняют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связи с этим подростковый возраст часто называют конфликтным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867362" y="332200"/>
            <a:ext cx="7785100" cy="57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3200" b="1" i="1" dirty="0" smtClean="0">
                <a:solidFill>
                  <a:srgbClr val="002060"/>
                </a:solidFill>
                <a:latin typeface="Constantia" pitchFamily="18" charset="0"/>
              </a:rPr>
              <a:t>Правила для родителей подростков</a:t>
            </a:r>
            <a:r>
              <a:rPr lang="ru-RU" alt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:</a:t>
            </a:r>
            <a:endParaRPr lang="ru-RU" alt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</p:txBody>
      </p:sp>
      <p:sp>
        <p:nvSpPr>
          <p:cNvPr id="48131" name="Text Box 2"/>
          <p:cNvSpPr txBox="1">
            <a:spLocks noChangeArrowheads="1"/>
          </p:cNvSpPr>
          <p:nvPr/>
        </p:nvSpPr>
        <p:spPr bwMode="auto">
          <a:xfrm>
            <a:off x="251520" y="980728"/>
            <a:ext cx="8400942" cy="4542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" charset="0"/>
                <a:cs typeface="Droid Sans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замечания делать в доброжелательном , спокойном тоне, без ярлыков.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Помните, пока развивается тело ребенка, болит и ждет помощи его душа.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перегружайте ребенка опекой и контролем.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Демонстрируйте взаимное уважение.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Поддерживайте подростка. В отличие от награды поддержка нужна даже тогда, когда он не достигает успеха.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Имейте мужество. Изменение в ребенке требуют практики и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терпения.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Говорите со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своим ребенком открыто и откровенно на самые деликатные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темы.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Рассказывайте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своих переживаниях в том возрасте, в котором сейчас ваши дети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полового созревания мальчикам важно получать поддержку и одобрение со стороны мам, а девочкам — со стороны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пап.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Проявляйте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ласку  и любовь к своим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детям.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Char char="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Обращайте внимание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любые изменения в поведении своего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ребенка.</a:t>
            </a:r>
          </a:p>
          <a:p>
            <a:pPr eaLnBrk="1" hangingPunct="1">
              <a:lnSpc>
                <a:spcPct val="90000"/>
              </a:lnSpc>
              <a:spcBef>
                <a:spcPts val="525"/>
              </a:spcBef>
              <a:buClr>
                <a:srgbClr val="006666"/>
              </a:buClr>
              <a:buSzPct val="70000"/>
              <a:buFont typeface="Wingdings" charset="2"/>
              <a:buNone/>
            </a:pPr>
            <a:endParaRPr lang="ru-RU" altLang="ru-RU" sz="20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22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488832" cy="376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endParaRPr lang="ru-RU" b="1" dirty="0" smtClean="0"/>
          </a:p>
          <a:p>
            <a:pPr>
              <a:lnSpc>
                <a:spcPct val="8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важно знать и помнить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что:</a:t>
            </a:r>
          </a:p>
          <a:p>
            <a:pPr>
              <a:lnSpc>
                <a:spcPct val="80000"/>
              </a:lnSpc>
            </a:pP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Конфликт – это нормально.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Конфликт – это необязательно плохо.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Конфликт – это может быть хорошо.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Конфликт – это то, с чем можно работать.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688</Words>
  <Application>Microsoft Office PowerPoint</Application>
  <PresentationFormat>Экран (4:3)</PresentationFormat>
  <Paragraphs>75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Родительское собрание «Особенности взаимоотношений обучающихся на разных возрастных этапах»</vt:lpstr>
      <vt:lpstr>План собрания: </vt:lpstr>
      <vt:lpstr> Подростковый возраст –  период роста и развития человека, который следует после детства и длится до достижения зрелого возраста,          то есть с 10-11 до 16-17 лет.</vt:lpstr>
      <vt:lpstr>Психологические особенности подросткового возраста</vt:lpstr>
      <vt:lpstr>Чувство взрослости Подросток  объективно не может включиться во взрослую жизнь, но стремиться к ней и претендует на равные со взрослыми права. Изменить он пока ничего не может, но внешне подражает взрослым.  Отсюда и появляются атрибуты "псевдовзрослости": курение сигарет, употребление алкоголя, наркотиков, тусовки, (внешнее проявление "я тоже имею свою личную жизнь").  Копирует любые взрослые отношения. Самосознание- потребность  осознавать себя личностью. у подростка возникает интерес к себе и качествам собственной личности, потребность в самооценке, в сопоставлении себя с другими людьми.</vt:lpstr>
      <vt:lpstr>Взаимоотношения подростков со сверстниками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Детско-родительские конфликты</vt:lpstr>
      <vt:lpstr>Притча «Мешок картошки»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проблемы подросткового возраста</dc:title>
  <dc:creator>User</dc:creator>
  <cp:lastModifiedBy>1</cp:lastModifiedBy>
  <cp:revision>73</cp:revision>
  <cp:lastPrinted>2018-02-20T07:53:49Z</cp:lastPrinted>
  <dcterms:created xsi:type="dcterms:W3CDTF">2014-12-07T18:05:59Z</dcterms:created>
  <dcterms:modified xsi:type="dcterms:W3CDTF">2021-03-11T04:13:35Z</dcterms:modified>
</cp:coreProperties>
</file>