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2" r:id="rId2"/>
    <p:sldId id="273" r:id="rId3"/>
    <p:sldId id="287" r:id="rId4"/>
    <p:sldId id="288" r:id="rId5"/>
    <p:sldId id="313" r:id="rId6"/>
    <p:sldId id="314" r:id="rId7"/>
    <p:sldId id="315" r:id="rId8"/>
    <p:sldId id="289" r:id="rId9"/>
    <p:sldId id="290" r:id="rId10"/>
    <p:sldId id="263" r:id="rId11"/>
    <p:sldId id="299" r:id="rId12"/>
    <p:sldId id="304" r:id="rId13"/>
    <p:sldId id="305" r:id="rId14"/>
    <p:sldId id="312" r:id="rId15"/>
    <p:sldId id="292" r:id="rId16"/>
    <p:sldId id="293" r:id="rId17"/>
    <p:sldId id="294" r:id="rId18"/>
    <p:sldId id="286" r:id="rId19"/>
    <p:sldId id="281" r:id="rId20"/>
    <p:sldId id="306" r:id="rId21"/>
    <p:sldId id="276" r:id="rId22"/>
    <p:sldId id="277" r:id="rId23"/>
    <p:sldId id="278" r:id="rId24"/>
    <p:sldId id="279" r:id="rId25"/>
    <p:sldId id="280" r:id="rId26"/>
    <p:sldId id="300" r:id="rId27"/>
    <p:sldId id="298" r:id="rId28"/>
    <p:sldId id="261" r:id="rId29"/>
    <p:sldId id="266" r:id="rId30"/>
    <p:sldId id="311" r:id="rId31"/>
    <p:sldId id="268" r:id="rId32"/>
    <p:sldId id="309" r:id="rId33"/>
    <p:sldId id="269" r:id="rId34"/>
    <p:sldId id="27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18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324A4-AD17-4916-BA93-88E671A9856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CAEB8-EF03-433E-8CB9-FDD3E0461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8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CAEB8-EF03-433E-8CB9-FDD3E046122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2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CAEB8-EF03-433E-8CB9-FDD3E0461223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478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03EF8-1B07-45C3-8AC5-C4B8939C3F19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06D1E-8C6A-4AC3-8ECF-67F51F0E9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 ?><Relationships xmlns="http://schemas.openxmlformats.org/package/2006/relationships"><Relationship Id="rId8" Target="../media/image29.png" Type="http://schemas.openxmlformats.org/officeDocument/2006/relationships/image"/><Relationship Id="rId3" Target="../media/image24.jpeg" Type="http://schemas.openxmlformats.org/officeDocument/2006/relationships/image"/><Relationship Id="rId7" Target="../media/image2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27.jpeg" Type="http://schemas.openxmlformats.org/officeDocument/2006/relationships/image"/><Relationship Id="rId11" Target="../media/image32.jpeg" Type="http://schemas.openxmlformats.org/officeDocument/2006/relationships/image"/><Relationship Id="rId5" Target="../media/image26.jpeg" Type="http://schemas.openxmlformats.org/officeDocument/2006/relationships/image"/><Relationship Id="rId10" Target="../media/image31.gif" Type="http://schemas.openxmlformats.org/officeDocument/2006/relationships/image"/><Relationship Id="rId4" Target="../media/image25.png" Type="http://schemas.openxmlformats.org/officeDocument/2006/relationships/image"/><Relationship Id="rId9" Target="../media/image30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ds88.ru/2919-ispolzovanie-teatralizovannoy-igry-dlya-korrektsii-emotsionalnykh-trudnostey-u-detey-doshkolnogo-vozrasta.html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://ds88.ru/9987-formirovanie-predstavleniy-doshkolnikov-o-vzaimodeystvii-zhivoy-i-nezhivoy-prirody-cherez-izuchenie-krugovorota-vody-v-prirode-na-zanyatii-puteshestvie-kapelki-i-ee-volshebnye-prevrashcheniy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s88.ru/3357-konspekt-vypusknogo-logopedicheskogo-zanyatiya-po-teme-gorod-chistoy-rechi.html" TargetMode="External"/><Relationship Id="rId5" Type="http://schemas.openxmlformats.org/officeDocument/2006/relationships/hyperlink" Target="http://ds88.ru/1484-zanyatie-po-razvitiyu-rechi-nashi-dobrye-dela-s-detmi-vtoroy-mladshey-gruppy.html" TargetMode="External"/><Relationship Id="rId4" Type="http://schemas.openxmlformats.org/officeDocument/2006/relationships/hyperlink" Target="http://ds88.ru/799-doklad-iz-opyta-raboty-kak-ya-formiruyu-prakticheskie-navyki-i-umeniya-detey-sredstvami-narodno-prikladnogo-iskusstva.html" TargetMode="External"/><Relationship Id="rId9" Type="http://schemas.openxmlformats.org/officeDocument/2006/relationships/hyperlink" Target="http://ds88.ru/378-vliyanie-poznavatelno-issledovatelskoy-deyatelnosti-detey-na-razvitie-svyaznoy-rechi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s88.ru/5943-organizatsiya-produktivnoy-deyatelnosti-na-zanyatiyakh-po-knstruirovaniyu-iz-stroitelnogo-materiala-s-detmi-doshkolnogo-vozrast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260648"/>
            <a:ext cx="7488832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rgbClr val="0070C0"/>
              </a:solidFill>
              <a:latin typeface="Good Vibes Pro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124744"/>
            <a:ext cx="720080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i="1" dirty="0" smtClean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65564" y="1316182"/>
            <a:ext cx="7398924" cy="31209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70C0"/>
              </a:solidFill>
              <a:latin typeface="Good Vibes Pro" pitchFamily="2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r"/>
            <a:r>
              <a:rPr lang="ru-RU" sz="2000" dirty="0" smtClean="0">
                <a:solidFill>
                  <a:srgbClr val="0070C0"/>
                </a:solidFill>
                <a:latin typeface="Impact" pitchFamily="34" charset="0"/>
              </a:rPr>
              <a:t>Участники-воспитанники подготовительной группы</a:t>
            </a:r>
          </a:p>
          <a:p>
            <a:pPr algn="r"/>
            <a:r>
              <a:rPr lang="ru-RU" sz="2000" dirty="0" smtClean="0">
                <a:solidFill>
                  <a:srgbClr val="0070C0"/>
                </a:solidFill>
                <a:latin typeface="Impact" pitchFamily="34" charset="0"/>
              </a:rPr>
              <a:t>Воспитатель Пасько Елена Адамовна</a:t>
            </a:r>
          </a:p>
          <a:p>
            <a:pPr algn="r"/>
            <a:endParaRPr lang="ru-RU" sz="2000" dirty="0">
              <a:solidFill>
                <a:srgbClr val="0070C0"/>
              </a:solidFill>
              <a:latin typeface="Impact" pitchFamily="34" charset="0"/>
            </a:endParaRPr>
          </a:p>
          <a:p>
            <a:pPr algn="r"/>
            <a:endParaRPr lang="ru-RU" sz="20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endParaRPr lang="ru-RU" sz="1200" dirty="0" smtClean="0">
              <a:solidFill>
                <a:srgbClr val="0070C0"/>
              </a:solidFill>
              <a:latin typeface="Impact" pitchFamily="34" charset="0"/>
            </a:endParaRPr>
          </a:p>
          <a:p>
            <a:pPr algn="ctr"/>
            <a:r>
              <a:rPr lang="ru-RU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Impact" pitchFamily="34" charset="0"/>
              </a:rPr>
              <a:t>Майский-2021г.г</a:t>
            </a:r>
            <a:r>
              <a:rPr lang="ru-RU" sz="1200" dirty="0" smtClean="0">
                <a:solidFill>
                  <a:srgbClr val="0070C0"/>
                </a:solidFill>
                <a:latin typeface="Impact" pitchFamily="34" charset="0"/>
              </a:rPr>
              <a:t>.</a:t>
            </a:r>
          </a:p>
          <a:p>
            <a:pPr algn="ctr"/>
            <a:endParaRPr lang="ru-RU" sz="2800" dirty="0" smtClean="0">
              <a:solidFill>
                <a:srgbClr val="0070C0"/>
              </a:solidFill>
              <a:latin typeface="Good Vibes Pro" pitchFamily="2" charset="0"/>
            </a:endParaRPr>
          </a:p>
          <a:p>
            <a:pPr algn="ctr"/>
            <a:endParaRPr lang="ru-RU" sz="1600" b="1" dirty="0">
              <a:solidFill>
                <a:srgbClr val="0070C0"/>
              </a:solidFill>
              <a:latin typeface="Good Vibes Pro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2420888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rgbClr val="0070C0"/>
              </a:solidFill>
              <a:latin typeface="Impact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71600" y="260648"/>
            <a:ext cx="68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solidFill>
                  <a:srgbClr val="FF0000"/>
                </a:solidFill>
              </a:rPr>
              <a:t>МДОУ «Центр развития ребенка –детский сад №4 П. Майский »</a:t>
            </a:r>
          </a:p>
          <a:p>
            <a:pPr algn="ctr"/>
            <a:r>
              <a:rPr lang="ru-RU" b="1" cap="all" dirty="0">
                <a:solidFill>
                  <a:srgbClr val="FF0000"/>
                </a:solidFill>
                <a:latin typeface="Good Vibes Pro" pitchFamily="2" charset="0"/>
              </a:rPr>
              <a:t>Белгородского района БЕЛГОРОДСКОЙ ОБЛАСТИ</a:t>
            </a:r>
            <a:endParaRPr lang="ru-RU" b="1" dirty="0">
              <a:solidFill>
                <a:srgbClr val="0070C0"/>
              </a:solidFill>
              <a:latin typeface="Good Vibes Pro" pitchFamily="2" charset="0"/>
            </a:endParaRPr>
          </a:p>
        </p:txBody>
      </p:sp>
      <p:pic>
        <p:nvPicPr>
          <p:cNvPr id="24" name="Picture 2" descr="https://nsportal.ru/sites/default/files/styles/media_gallery_large/public/gallery/2020/12/14/img-60bc7ce8131023b3592f5ebc0089d966-v.jpg?itok=NTSDatb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08" y="1160494"/>
            <a:ext cx="4968552" cy="34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915816" y="2132856"/>
            <a:ext cx="3744416" cy="144016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Инструменты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5508104" y="332656"/>
            <a:ext cx="3168352" cy="180020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Мини-лаборатория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59632" y="0"/>
            <a:ext cx="3384376" cy="1728192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мнемосимволы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3419872" y="3501008"/>
            <a:ext cx="2808312" cy="180020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Схемы-картинки</a:t>
            </a:r>
            <a:endParaRPr lang="ru-RU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5940152" y="4221088"/>
            <a:ext cx="2952328" cy="211339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Экран наших достижений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0" y="1988840"/>
            <a:ext cx="2915816" cy="25922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C000"/>
                </a:solidFill>
                <a:latin typeface="Impact" pitchFamily="34" charset="0"/>
              </a:rPr>
              <a:t>Методический центр - библиотека</a:t>
            </a:r>
            <a:endParaRPr lang="ru-RU" sz="2400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6804248" y="2204864"/>
            <a:ext cx="2088232" cy="208823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Impact" pitchFamily="34" charset="0"/>
              </a:rPr>
              <a:t>игротека</a:t>
            </a:r>
            <a:endParaRPr lang="ru-RU" sz="24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323528" y="4581128"/>
            <a:ext cx="3672408" cy="2276872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Impact" pitchFamily="34" charset="0"/>
              </a:rPr>
              <a:t>Наглядные материалы</a:t>
            </a:r>
            <a:endParaRPr lang="ru-RU" sz="36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 rot="20152538">
            <a:off x="2332711" y="1756910"/>
            <a:ext cx="3638633" cy="1447818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Оборудование мини лаборатории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51520" y="0"/>
            <a:ext cx="2448272" cy="1484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Приборы -помощники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84168" y="0"/>
            <a:ext cx="2448272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Природный материал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0" y="3356992"/>
            <a:ext cx="2555776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Разнообразные сосуды из различных материалов  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84168" y="1556792"/>
            <a:ext cx="3059832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Утилизированный материал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843808" y="3717032"/>
            <a:ext cx="2376264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Технический материал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203848" y="0"/>
            <a:ext cx="2376264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Разные виды бумаги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516216" y="3717032"/>
            <a:ext cx="2448272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Прочие  материалы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644008" y="2780928"/>
            <a:ext cx="2376264" cy="136815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Медицинские материалы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0" y="1556792"/>
            <a:ext cx="2555776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Красители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(пищевые и непищевые)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2915816" y="5301208"/>
            <a:ext cx="5688632" cy="129614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Необходимо учитывать следующие требования: безопасность для жизни и здоровья детей; достаточность ; доступность.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915816" y="5301208"/>
            <a:ext cx="3384376" cy="1224136"/>
          </a:xfrm>
          <a:prstGeom prst="round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Impact" pitchFamily="34" charset="0"/>
              </a:rPr>
              <a:t>Методический центр - библиотека</a:t>
            </a:r>
            <a:endParaRPr lang="ru-RU" sz="2800" dirty="0">
              <a:solidFill>
                <a:srgbClr val="FFC000"/>
              </a:solidFill>
              <a:latin typeface="Impact" pitchFamily="34" charset="0"/>
            </a:endParaRPr>
          </a:p>
        </p:txBody>
      </p:sp>
      <p:pic>
        <p:nvPicPr>
          <p:cNvPr id="2050" name="Picture 2" descr="http://img.bookshop.ua/pic_big/11959648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65618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://images.wildberries.ru/big/new/2390000/2390238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76672"/>
            <a:ext cx="165618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://www.bookin.org.ru/book/10854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908720"/>
            <a:ext cx="1988915" cy="2808312"/>
          </a:xfrm>
          <a:prstGeom prst="rect">
            <a:avLst/>
          </a:prstGeom>
          <a:noFill/>
        </p:spPr>
      </p:pic>
      <p:pic>
        <p:nvPicPr>
          <p:cNvPr id="2058" name="Picture 10" descr="http://ozon-st.cdn.ngenix.net/multimedia/10137178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404664"/>
            <a:ext cx="18002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0" name="Picture 12" descr="http://www.bookin.org.ru/book/9346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429000"/>
            <a:ext cx="2376264" cy="3245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2" name="Picture 14" descr="https://newauctionstatic.com.ua/offer_images/2016/09/27/07/big/2/2P51fLYc62u/uvlekatelnye_opyty_i_eksperiment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692696"/>
            <a:ext cx="204715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 descr="http://www.bookin.org.ru/book/375908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2420888"/>
            <a:ext cx="194421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4" name="Picture 16" descr="https://www.smartytoys.ru/images/store/617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3265908"/>
            <a:ext cx="2419028" cy="3403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298" name="Picture 2" descr="http://www.maam.ru/upload/blogs/detsad-212591-1397666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12368" cy="203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299" name="Picture 3" descr="C:\Users\Андрей\Desktop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0648"/>
            <a:ext cx="3204096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01" name="Picture 5" descr="http://doy19zeya.ucoz.ru/_si/0/730470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780929"/>
            <a:ext cx="3057620" cy="2088232"/>
          </a:xfrm>
          <a:prstGeom prst="rect">
            <a:avLst/>
          </a:prstGeom>
          <a:noFill/>
        </p:spPr>
      </p:pic>
      <p:pic>
        <p:nvPicPr>
          <p:cNvPr id="55303" name="Picture 7" descr="http://www.maam.ru/upload/blogs/detsad-75228-139808358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492896"/>
            <a:ext cx="2605633" cy="1955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05" name="Picture 9" descr="http://www.maam.ru/upload/blogs/4375cb7d4fff293e251bf99153333227.jp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4437112"/>
            <a:ext cx="2991644" cy="2243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07" name="Picture 11" descr="http://polistaj.ru/image/Large/multimedia/books_covers/100832152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404664"/>
            <a:ext cx="341987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059832" y="2780928"/>
            <a:ext cx="3384376" cy="122413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Impact" pitchFamily="34" charset="0"/>
              </a:rPr>
              <a:t>игротека</a:t>
            </a:r>
            <a:endParaRPr lang="ru-RU" sz="3600" dirty="0">
              <a:solidFill>
                <a:srgbClr val="FFFF00"/>
              </a:solidFill>
              <a:latin typeface="Impact" pitchFamily="34" charset="0"/>
            </a:endParaRPr>
          </a:p>
        </p:txBody>
      </p:sp>
      <p:pic>
        <p:nvPicPr>
          <p:cNvPr id="55309" name="Picture 13" descr="http://doy19zeya.ucoz.ru/_si/0/1813041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03640" y="4789624"/>
            <a:ext cx="2916832" cy="1879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165" y="0"/>
            <a:ext cx="9221583" cy="6916187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2915816" y="620688"/>
            <a:ext cx="3672408" cy="2592288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Impact" pitchFamily="34" charset="0"/>
              </a:rPr>
              <a:t>Наглядные материалы</a:t>
            </a:r>
            <a:endParaRPr lang="ru-RU" sz="3600" dirty="0">
              <a:solidFill>
                <a:srgbClr val="FFFF00"/>
              </a:solidFill>
              <a:latin typeface="Impact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9026"/>
            <a:ext cx="4398632" cy="32989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91018"/>
            <a:ext cx="4355976" cy="32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8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Андрей\Desktop\af67a8f3357fcd9ddd03e93679d7e9fe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160240" cy="14401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27" name="Picture 3" descr="C:\Users\Андрей\Desktop\0011-005-Eksperimentirovanie-doshkolnikov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88640"/>
            <a:ext cx="2219524" cy="15358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28" name="Picture 4" descr="C:\Users\Андрей\Desktop\slide_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40242" y="3645024"/>
            <a:ext cx="1915340" cy="14401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30" name="Picture 6" descr="C:\Users\Андрей\Desktop\hello_html_4686208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132856"/>
            <a:ext cx="1712979" cy="192710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31" name="Picture 7" descr="C:\Users\Андрей\Desktop\op_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916832"/>
            <a:ext cx="1800200" cy="14851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32" name="Picture 8" descr="C:\Users\Андрей\Desktop\2133110_html_3966922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5085184"/>
            <a:ext cx="2136501" cy="156645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33" name="Picture 9" descr="C:\Users\Андрей\Desktop\568017_4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7864" y="260648"/>
            <a:ext cx="2232248" cy="14660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34" name="Picture 10" descr="C:\Users\Андрей\Desktop\hello_html_m1fc6c5b8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888" y="4653136"/>
            <a:ext cx="1788790" cy="172320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035" name="Picture 11" descr="C:\Users\Андрей\Desktop\2d75bff6a969de81937c9f1a6574dd9b.pn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2636912"/>
            <a:ext cx="1428750" cy="19716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 rot="20152538">
            <a:off x="2053013" y="2606479"/>
            <a:ext cx="3331707" cy="144781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мнемосимволы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 rot="20152538">
            <a:off x="1921202" y="2141049"/>
            <a:ext cx="3168352" cy="1447818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Схемы-картинки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053" name="Picture 5" descr="C:\Users\Андрей\Desktop\мастер-класс на воспитатель года\ОПЫТЫ\item_2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566" y="332656"/>
            <a:ext cx="1316106" cy="18722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4" name="Picture 6" descr="C:\Users\Андрей\Desktop\мастер-класс на воспитатель года\ОПЫТЫ\item_26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76672"/>
            <a:ext cx="1924050" cy="1352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5" name="Picture 7" descr="C:\Users\Андрей\Desktop\мастер-класс на воспитатель года\ОПЫТЫ\item_27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509120"/>
            <a:ext cx="1496566" cy="21400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6" name="Picture 8" descr="C:\Users\Андрей\Desktop\мастер-класс на воспитатель года\ОПЫТЫ\item_26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4221088"/>
            <a:ext cx="1924050" cy="1352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7" name="Picture 9" descr="C:\Users\Андрей\Desktop\мастер-класс на воспитатель года\ОПЫТЫ\item_285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188640"/>
            <a:ext cx="1924050" cy="1352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8" name="Picture 10" descr="C:\Users\Андрей\Desktop\мастер-класс на воспитатель года\ОПЫТЫ\item_287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3284984"/>
            <a:ext cx="2598663" cy="17546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9" name="Picture 11" descr="C:\Users\Андрей\Desktop\мастер-класс на воспитатель года\ОПЫТЫ\item_287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39952" y="5301208"/>
            <a:ext cx="1924050" cy="1352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60" name="Picture 12" descr="C:\Users\Андрей\Desktop\мастер-класс на воспитатель года\ОПЫТЫ\item_290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2564904"/>
            <a:ext cx="1352550" cy="1924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61" name="Picture 13" descr="C:\Users\Андрей\Desktop\мастер-класс на воспитатель года\ОПЫТЫ\item_293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80112" y="764704"/>
            <a:ext cx="1352550" cy="1924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62" name="Picture 14" descr="C:\Users\Андрей\Desktop\мастер-класс на воспитатель года\ОПЫТЫ\item_31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35696" y="188640"/>
            <a:ext cx="1352550" cy="19240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63" name="Picture 15" descr="C:\Users\Андрей\Desktop\мастер-класс на воспитатель года\ОПЫТЫ\item_312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52320" y="2276872"/>
            <a:ext cx="1352550" cy="1924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Андрей\Desktop\экран достижен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592288" cy="1944216"/>
          </a:xfrm>
          <a:prstGeom prst="rect">
            <a:avLst/>
          </a:prstGeom>
          <a:noFill/>
        </p:spPr>
      </p:pic>
      <p:pic>
        <p:nvPicPr>
          <p:cNvPr id="4" name="Picture 2" descr="C:\Users\Андрей\Desktop\zimniiezabavysdietmi3_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365104"/>
            <a:ext cx="3283843" cy="2189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Андрей\Desktop\7926dad72bbbd9c9e818e143be99672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60648"/>
            <a:ext cx="2915022" cy="1872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331640" y="3140968"/>
            <a:ext cx="3240360" cy="151216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Impact" pitchFamily="34" charset="0"/>
              </a:rPr>
              <a:t>Экран достижений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707904" y="6021288"/>
            <a:ext cx="1122424" cy="57606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  <a:cs typeface="Aharoni" pitchFamily="2" charset="-79"/>
              </a:rPr>
              <a:t>игры</a:t>
            </a:r>
            <a:endParaRPr lang="ru-RU" dirty="0">
              <a:solidFill>
                <a:srgbClr val="C00000"/>
              </a:solidFill>
              <a:latin typeface="Impact" pitchFamily="34" charset="0"/>
              <a:cs typeface="Aharoni" pitchFamily="2" charset="-79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20504706">
            <a:off x="4860032" y="3933056"/>
            <a:ext cx="1554472" cy="7200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ОПЫТЫ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8224871">
            <a:off x="-29621" y="2330154"/>
            <a:ext cx="1825961" cy="105838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Дневники наблюдений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18298990">
            <a:off x="3261841" y="2041983"/>
            <a:ext cx="1221103" cy="6640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рисунки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9561711">
            <a:off x="4468590" y="2811322"/>
            <a:ext cx="1727237" cy="107739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ЭКСКУРСИИ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26625" name="Picture 1" descr="C:\Users\Андрей\Desktop\звездочка\фото космос\20171116_1011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869160"/>
            <a:ext cx="2448272" cy="1819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Стрелка вправо 17"/>
          <p:cNvSpPr/>
          <p:nvPr/>
        </p:nvSpPr>
        <p:spPr>
          <a:xfrm flipH="1">
            <a:off x="2411760" y="5085184"/>
            <a:ext cx="1368152" cy="4846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сочиняем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335" y="4456467"/>
            <a:ext cx="3025515" cy="2097865"/>
          </a:xfrm>
          <a:prstGeom prst="rect">
            <a:avLst/>
          </a:prstGeom>
        </p:spPr>
      </p:pic>
      <p:pic>
        <p:nvPicPr>
          <p:cNvPr id="21" name="Picture 2" descr="https://nsportal.ru/sites/default/files/styles/media_gallery_large/public/gallery/2021/01/14/20210114_103334.jpg?itok=y92nhv0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346" y="319710"/>
            <a:ext cx="2690646" cy="201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891" y="2387726"/>
            <a:ext cx="1633081" cy="2088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" name="Рисунок 13" descr="https://im0-tub-ru.yandex.net/i?id=5fe52265b5e1c3ffd4deb7cecb8e6d31-l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4048" y="188640"/>
            <a:ext cx="3888432" cy="612068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МИКРОСКОП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ОБОРУДОВАНИЕ :</a:t>
            </a:r>
            <a:endParaRPr lang="ru-RU" sz="1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микроскоп, камни разной величины и цвета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ОПЫТА: </a:t>
            </a:r>
          </a:p>
          <a:p>
            <a:pPr algn="just"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Кроме самодельной лупы существует промышленный прибор для увеличения изображения предмета. </a:t>
            </a:r>
          </a:p>
          <a:p>
            <a:pPr algn="just"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Перед вами прибор микроскоп. Давайте положим камешки на предметное стекло и рассмотрим их состав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just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То, что не видно простым глазом, - мелкие песчинки, вкрапления других минералов в камень, под действием микроскопа увеличивается</a:t>
            </a:r>
          </a:p>
        </p:txBody>
      </p:sp>
      <p:pic>
        <p:nvPicPr>
          <p:cNvPr id="38914" name="Picture 2" descr="http://mypresentation.ru/documents/66f23693957eaeaceaec839d72201f9c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5680"/>
            <a:ext cx="4752528" cy="3606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950" y="188641"/>
            <a:ext cx="1677316" cy="22364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0" y="188640"/>
            <a:ext cx="1794779" cy="22364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38358"/>
            <a:ext cx="1898070" cy="157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476672"/>
            <a:ext cx="7056784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Franklin Gothic Medium" pitchFamily="34" charset="0"/>
              </a:rPr>
              <a:t>Создание условий для познавательно-исследовательской деятельности детей старшего дошкольного возраста на основе системно-деятельностного подхода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Franklin Gothic Medium" pitchFamily="34" charset="0"/>
              </a:rPr>
              <a:t>или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Franklin Gothic Medium" pitchFamily="34" charset="0"/>
              </a:rPr>
              <a:t>«Открываем мир вместе»</a:t>
            </a:r>
            <a:endParaRPr lang="ru-RU" sz="2400" b="1" dirty="0">
              <a:solidFill>
                <a:srgbClr val="0070C0"/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3789040"/>
            <a:ext cx="5040560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Good Vibes Pro" pitchFamily="2" charset="0"/>
            </a:endParaRPr>
          </a:p>
          <a:p>
            <a:pPr algn="ctr"/>
            <a:endParaRPr lang="ru-RU" sz="1600" b="1" dirty="0">
              <a:solidFill>
                <a:srgbClr val="0070C0"/>
              </a:solidFill>
              <a:latin typeface="Good Vibes Pro" pitchFamily="2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475656" y="-675456"/>
            <a:ext cx="7488832" cy="7533456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познавательно-исследовательской деятельности детей старшего дошкольного возраста на основе системно - деятельностного подхода  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endParaRPr lang="ru-RU" dirty="0"/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«Вода – источник жизни!».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dirty="0"/>
              <a:t> 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327288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432048" y="2150758"/>
            <a:ext cx="3096344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987824" y="188640"/>
            <a:ext cx="3600400" cy="4608512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ЦАРИЦА – ВОДИЦА</a:t>
            </a:r>
          </a:p>
          <a:p>
            <a:pPr marL="342900" indent="-342900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Вы слыхали о воде ?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Говорят, она везде ! 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В луже, в море, в океане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И в водопроводном кране,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Как сосулька, замерзает, 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В лес туманом заползает, 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На плите у нас кипит,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Паром чайника шипит.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Без неё нам не умыться, 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Не наесться, не напиться! 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Смею вам я доложить;      </a:t>
            </a:r>
          </a:p>
          <a:p>
            <a:pPr>
              <a:defRPr/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Без неё нам не прожить.                  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r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Н.Рыжова</a:t>
            </a:r>
          </a:p>
          <a:p>
            <a:pPr algn="r">
              <a:defRPr/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ребята, для чего нужна вода, кому нужна вода? А хотите больше узнать о воде? (ответы детей). Тогда проходите вот к этому столу, где нас ждут различные предметы для  исследования воды. </a:t>
            </a:r>
          </a:p>
          <a:p>
            <a:pPr algn="ctr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1268760"/>
            <a:ext cx="2088232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совершенствовать представления детей о  жидком состоянии воды.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7784" y="4941168"/>
            <a:ext cx="2376264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ДЕТЕЙ :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Дети свободно располагаются вокруг стола для опытов и исследования.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188640"/>
            <a:ext cx="2088232" cy="28083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СОДЕРЖАНИЕ: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-способствовать накоплению у детей конкретных представлений о свойствах, формах и видах воды; -развивать речь, мышление, любознательность; -развивать умение делать выводы, умозаключения; -воспитывать аккуратность при работе.</a:t>
            </a:r>
            <a:endParaRPr lang="ru-RU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2240" y="3645024"/>
            <a:ext cx="2232248" cy="2160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ОБОРУДОВАНИЕ :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прозрачные стаканчики, ёмкости разной формы, мука, соль, сахар, аскорбиновая кис- лота, молоко, картина, краски, кисточка, платок, воронка, растительное масло, пипетка ,травяной настой.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2852936"/>
            <a:ext cx="2160240" cy="20162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МЕТОДЫ И ПРИЁМЫ :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-организационный приём; -художественное слово; -- мотив, уточнение, опросы, игровые приёмы; -опыты и эксперименты, как метод повышения познавательной активности. </a:t>
            </a: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395536" y="188640"/>
            <a:ext cx="1728192" cy="1033272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Impact" pitchFamily="34" charset="0"/>
              </a:rPr>
              <a:t>Проект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178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220072" y="260648"/>
            <a:ext cx="3600400" cy="6578174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endParaRPr lang="ru-RU" sz="1400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332656"/>
            <a:ext cx="2088232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6632"/>
            <a:ext cx="6372200" cy="67413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4475" y="671589"/>
            <a:ext cx="3068960" cy="2301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4048" y="188640"/>
            <a:ext cx="3888432" cy="612068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1400" dirty="0" smtClean="0"/>
              <a:t>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15"/>
            <a:ext cx="4898572" cy="37890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93778" y="458950"/>
            <a:ext cx="3554685" cy="30140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07" y="3715419"/>
            <a:ext cx="2391222" cy="28819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152" y="3762523"/>
            <a:ext cx="2684223" cy="2787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4048" y="188640"/>
            <a:ext cx="3888432" cy="612068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ВОДА – РАСТВОРИТЕЛЬ </a:t>
            </a:r>
          </a:p>
          <a:p>
            <a:pPr marL="342900" indent="-342900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 :</a:t>
            </a:r>
            <a:endParaRPr lang="ru-RU" sz="1400" dirty="0" smtClean="0"/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сахар, соль, мука, подсолнечное масло, аскорбиновая кислота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 ОПЫТА: </a:t>
            </a:r>
          </a:p>
          <a:p>
            <a:pPr algn="just">
              <a:buFontTx/>
              <a:buChar char="-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есть ли  у воды вкус? </a:t>
            </a:r>
          </a:p>
          <a:p>
            <a:pPr algn="just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пробуют воду и высказывают своё мнение. Один ребёнок размешивает в воде сахар, другой - соль, третий – аскорбиновую кислоту. </a:t>
            </a:r>
          </a:p>
          <a:p>
            <a:pPr algn="just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-Теперь попробуйте воду снова. Что изменилось? У воды появился вкус. Вода стала сладкая, солёная, кислая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своего вкуса у воды нет.  </a:t>
            </a:r>
          </a:p>
          <a:p>
            <a:pPr algn="just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А что случилось с веществами, которые попали в воду? (ответы детей).  </a:t>
            </a:r>
          </a:p>
          <a:p>
            <a:pPr algn="just">
              <a:buFontTx/>
              <a:buChar char="-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теперь  давайте попробуем растворить в воде муку и подсолнечное масло. </a:t>
            </a:r>
          </a:p>
          <a:p>
            <a:pPr algn="just"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Мука не растворилась полностью, а осадок опустился на дно стакана. Так же не растворилось  и масло, оно осталось на поверхности. </a:t>
            </a:r>
          </a:p>
          <a:p>
            <a:pPr>
              <a:defRPr/>
            </a:pPr>
            <a:r>
              <a:rPr lang="ru-RU" sz="1400" dirty="0" smtClean="0"/>
              <a:t>. </a:t>
            </a:r>
          </a:p>
        </p:txBody>
      </p:sp>
      <p:pic>
        <p:nvPicPr>
          <p:cNvPr id="35842" name="Picture 2" descr="https://myslide.ru/documents_2/386813d249527f9411f74c3f76ae815d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45024"/>
            <a:ext cx="4080115" cy="3060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8256"/>
            <a:ext cx="2448272" cy="3108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4048" y="188640"/>
            <a:ext cx="3888432" cy="612068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ЯЙЦО УТОНЕТ ИЛИ ВСПЛЫВЁТ? </a:t>
            </a:r>
          </a:p>
          <a:p>
            <a:pPr marL="342900" indent="-342900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 :</a:t>
            </a:r>
            <a:endParaRPr lang="ru-RU" sz="1400" dirty="0" smtClean="0"/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яйца (сваренное в крутую) -соль -вода -2 ёмкости  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 ОПЫТА 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Положили 2 яйца в разные ёмкости с водой. Они утонули. 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 одну ёмкость с яйцом насыпали соль. Яйцо всплыло и держится на поверхности.</a:t>
            </a:r>
          </a:p>
          <a:p>
            <a:pPr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Вода солёная, поэтому вес  воды увеличился , а яйцо стало легче солёной воды  и оно поднялось на поверхность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sz="1400" dirty="0" smtClean="0"/>
              <a:t>. </a:t>
            </a:r>
          </a:p>
        </p:txBody>
      </p:sp>
      <p:pic>
        <p:nvPicPr>
          <p:cNvPr id="36866" name="Picture 2" descr="https://headinsider.net/wp-content/uploads/2016/04/5_result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589" y="167858"/>
            <a:ext cx="410445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4048" y="188640"/>
            <a:ext cx="3888432" cy="612068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ЛЬДИНКИ НА ТРОПИНКЕ</a:t>
            </a:r>
          </a:p>
          <a:p>
            <a:pPr marL="342900" indent="-342900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ОБОРУДОВАНИЕ :</a:t>
            </a:r>
            <a:endParaRPr lang="ru-RU" sz="1400" dirty="0" smtClean="0"/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Краски акварельные, силиконовые формочки, кисти, вода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 ОПЫТА </a:t>
            </a:r>
          </a:p>
          <a:p>
            <a:pPr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Подкрашиваем воду акварельной краской любого цвета</a:t>
            </a:r>
          </a:p>
          <a:p>
            <a:pPr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Наливаем в формочку</a:t>
            </a:r>
          </a:p>
          <a:p>
            <a:pPr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Замораживаем в морозильнике</a:t>
            </a:r>
          </a:p>
          <a:p>
            <a:pPr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Вытаскиваем льдинку из формочки, перегнув форму</a:t>
            </a:r>
          </a:p>
          <a:p>
            <a:pPr>
              <a:buFontTx/>
              <a:buChar char="-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Выкладываем получившиеся изделия </a:t>
            </a:r>
          </a:p>
          <a:p>
            <a:pPr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Вода принимает форму изделия, и сохраняет цвет краски после заморозки</a:t>
            </a:r>
          </a:p>
        </p:txBody>
      </p:sp>
      <p:pic>
        <p:nvPicPr>
          <p:cNvPr id="37890" name="Picture 2" descr="https://arhivurokov.ru/multiurok/5/c/4/5c4c36f685fbd3a9b9cca6fb3a0532fbc8330303/razvitiie-poznavatiel-noi-aktivnosti-u-dietiei-d-1_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222" y="908720"/>
            <a:ext cx="4176463" cy="3125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327288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1989" y="2166366"/>
            <a:ext cx="30003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476672"/>
            <a:ext cx="6408712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Franklin Gothic Medium" pitchFamily="34" charset="0"/>
              </a:rPr>
              <a:t>Все, что ребенок слышит, видит, делает сам, усваивается прочно и надолго!</a:t>
            </a:r>
          </a:p>
          <a:p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Franklin Gothic Medium" pitchFamily="34" charset="0"/>
              </a:rPr>
              <a:t>Л.В.Выгодский</a:t>
            </a:r>
          </a:p>
          <a:p>
            <a:pPr algn="ctr"/>
            <a:endParaRPr lang="ru-RU" sz="1600" b="1" dirty="0">
              <a:solidFill>
                <a:srgbClr val="0070C0"/>
              </a:solidFill>
              <a:latin typeface="Good Vibes Pro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17664"/>
            <a:ext cx="3563888" cy="26729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027" y="3865724"/>
            <a:ext cx="3823294" cy="286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" name="Блок-схема: несколько документов 15"/>
          <p:cNvSpPr/>
          <p:nvPr/>
        </p:nvSpPr>
        <p:spPr>
          <a:xfrm>
            <a:off x="4427984" y="260648"/>
            <a:ext cx="4392488" cy="1656184"/>
          </a:xfrm>
          <a:prstGeom prst="flowChartMultidocumen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Показатели </a:t>
            </a:r>
            <a:r>
              <a:rPr lang="ru-RU" dirty="0" err="1" smtClean="0">
                <a:solidFill>
                  <a:srgbClr val="FFFF00"/>
                </a:solidFill>
                <a:latin typeface="Impact" pitchFamily="34" charset="0"/>
              </a:rPr>
              <a:t>сформированности</a:t>
            </a: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 исследовательской деятельности 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3" name="Солнце 12"/>
          <p:cNvSpPr/>
          <p:nvPr/>
        </p:nvSpPr>
        <p:spPr>
          <a:xfrm>
            <a:off x="6084168" y="1916832"/>
            <a:ext cx="2664296" cy="2304256"/>
          </a:xfrm>
          <a:prstGeom prst="su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Impact" pitchFamily="34" charset="0"/>
              </a:rPr>
              <a:t>5 «У»</a:t>
            </a:r>
            <a:endParaRPr lang="ru-RU" sz="24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179512" y="260648"/>
            <a:ext cx="3168352" cy="15121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Умение видеть проблему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827584" y="1484784"/>
            <a:ext cx="3528392" cy="151216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Impact" pitchFamily="34" charset="0"/>
              </a:rPr>
              <a:t>Умение формулировать и задавать вопросы</a:t>
            </a:r>
            <a:endParaRPr lang="ru-RU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2051720" y="2636912"/>
            <a:ext cx="3240360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Умение выдвигать гипотезы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3203848" y="3717032"/>
            <a:ext cx="3528392" cy="151216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Impact" pitchFamily="34" charset="0"/>
              </a:rPr>
              <a:t>Умение делать выводы и умозаключения</a:t>
            </a:r>
            <a:endParaRPr lang="ru-RU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4860032" y="4725144"/>
            <a:ext cx="3672408" cy="1800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Умение доказывать и защищать свои идеи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Горизонтальный свиток 13"/>
          <p:cNvSpPr/>
          <p:nvPr/>
        </p:nvSpPr>
        <p:spPr>
          <a:xfrm>
            <a:off x="5796136" y="260648"/>
            <a:ext cx="2727176" cy="143793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Impact" pitchFamily="34" charset="0"/>
              </a:rPr>
              <a:t>Формы работы с родителями</a:t>
            </a:r>
          </a:p>
        </p:txBody>
      </p:sp>
      <p:sp>
        <p:nvSpPr>
          <p:cNvPr id="20" name="Загнутый угол 19"/>
          <p:cNvSpPr/>
          <p:nvPr/>
        </p:nvSpPr>
        <p:spPr>
          <a:xfrm>
            <a:off x="7092280" y="5129808"/>
            <a:ext cx="1728192" cy="1728192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Наглядная информация</a:t>
            </a:r>
            <a:endParaRPr lang="ru-RU" sz="20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9" name="Загнутый угол 18"/>
          <p:cNvSpPr/>
          <p:nvPr/>
        </p:nvSpPr>
        <p:spPr>
          <a:xfrm>
            <a:off x="4788024" y="3645024"/>
            <a:ext cx="2520280" cy="2304256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rgbClr val="FFC000"/>
              </a:solidFill>
              <a:latin typeface="Impact" pitchFamily="34" charset="0"/>
            </a:endParaRPr>
          </a:p>
          <a:p>
            <a:pPr algn="ctr"/>
            <a:endParaRPr lang="ru-RU" sz="2000" dirty="0" smtClean="0">
              <a:solidFill>
                <a:srgbClr val="FFC000"/>
              </a:solidFill>
              <a:latin typeface="Impact" pitchFamily="34" charset="0"/>
            </a:endParaRPr>
          </a:p>
          <a:p>
            <a:pPr algn="ctr"/>
            <a:endParaRPr lang="ru-RU" sz="2000" dirty="0" smtClean="0">
              <a:solidFill>
                <a:srgbClr val="FFC000"/>
              </a:solidFill>
              <a:latin typeface="Impact" pitchFamily="34" charset="0"/>
            </a:endParaRPr>
          </a:p>
          <a:p>
            <a:pPr algn="ctr"/>
            <a:r>
              <a:rPr lang="ru-RU" sz="2000" dirty="0" smtClean="0">
                <a:solidFill>
                  <a:srgbClr val="FFC000"/>
                </a:solidFill>
                <a:latin typeface="Impact" pitchFamily="34" charset="0"/>
              </a:rPr>
              <a:t>Совместное детско-взрослое творчество (оформление плакатов, альбомов, фоторепортажей)</a:t>
            </a:r>
          </a:p>
          <a:p>
            <a:pPr algn="ctr"/>
            <a:endParaRPr lang="ru-RU" sz="2000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8" name="Загнутый угол 17"/>
          <p:cNvSpPr/>
          <p:nvPr/>
        </p:nvSpPr>
        <p:spPr>
          <a:xfrm>
            <a:off x="2771800" y="1772816"/>
            <a:ext cx="2520280" cy="2376264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rgbClr val="FFC000"/>
              </a:solidFill>
              <a:latin typeface="Impact" pitchFamily="34" charset="0"/>
            </a:endParaRPr>
          </a:p>
          <a:p>
            <a:pPr algn="ctr"/>
            <a:endParaRPr lang="ru-RU" sz="2000" dirty="0" smtClean="0">
              <a:solidFill>
                <a:srgbClr val="FFC000"/>
              </a:solidFill>
              <a:latin typeface="Impact" pitchFamily="34" charset="0"/>
            </a:endParaRPr>
          </a:p>
          <a:p>
            <a:pPr algn="ctr"/>
            <a:endParaRPr lang="ru-RU" sz="2000" dirty="0" smtClean="0">
              <a:solidFill>
                <a:srgbClr val="FFC000"/>
              </a:solidFill>
              <a:latin typeface="Impact" pitchFamily="34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Оформление: тематических ширм-передвижек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 </a:t>
            </a:r>
            <a:endParaRPr lang="ru-RU" sz="20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7" name="Загнутый угол 16"/>
          <p:cNvSpPr/>
          <p:nvPr/>
        </p:nvSpPr>
        <p:spPr>
          <a:xfrm>
            <a:off x="467544" y="260648"/>
            <a:ext cx="2736304" cy="252028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Impact" pitchFamily="34" charset="0"/>
              </a:rPr>
              <a:t>Экспериментирование с детьми в домашних условиях</a:t>
            </a:r>
            <a:endParaRPr lang="ru-RU" sz="2000" dirty="0">
              <a:solidFill>
                <a:srgbClr val="FFC000"/>
              </a:solidFill>
              <a:latin typeface="Impact" pitchFamily="34" charset="0"/>
            </a:endParaRPr>
          </a:p>
        </p:txBody>
      </p:sp>
      <p:pic>
        <p:nvPicPr>
          <p:cNvPr id="2050" name="Picture 2" descr="C:\Users\Андрей\Desktop\rebenok-i-porjdok-7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3619" y="1809326"/>
            <a:ext cx="2184309" cy="1447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Андрей\Desktop\tehnika-bezopasnost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3" y="4653136"/>
            <a:ext cx="3096343" cy="2032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Горизонтальный свиток 7"/>
          <p:cNvSpPr/>
          <p:nvPr/>
        </p:nvSpPr>
        <p:spPr>
          <a:xfrm>
            <a:off x="323528" y="0"/>
            <a:ext cx="4032448" cy="46085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rgbClr val="00B050"/>
                </a:solidFill>
                <a:latin typeface="Impact" pitchFamily="34" charset="0"/>
                <a:cs typeface="Times New Roman" pitchFamily="18" charset="0"/>
              </a:rPr>
              <a:t>Тонет – не тонет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ОБОРУДОВАНИЕ : </a:t>
            </a:r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- 3 апельсина, вода, ёмкость  </a:t>
            </a:r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ХОД ЭКСПЕРИМЕНТА</a:t>
            </a:r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Положили апельсин в емкость с водой. Он плавал на поверхности</a:t>
            </a:r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Почистили другой апельсин. Положили в воду. Он утонул</a:t>
            </a:r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ВЫВОД: Неочищенный всплыл, потому что поверхность кожуры пористая, содержит воздух, который держит апельсин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поверхности</a:t>
            </a:r>
          </a:p>
        </p:txBody>
      </p:sp>
      <p:pic>
        <p:nvPicPr>
          <p:cNvPr id="3074" name="Picture 2" descr="C:\Users\Андрей\Desktop\opyt-s-jaj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420888"/>
            <a:ext cx="495604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419907" y="27434"/>
            <a:ext cx="3476060" cy="2281215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/>
              <a:t>Описание проекта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Вид проекта:</a:t>
            </a:r>
            <a:r>
              <a:rPr lang="ru-RU" sz="1600" i="1" dirty="0"/>
              <a:t> </a:t>
            </a:r>
            <a:r>
              <a:rPr lang="ru-RU" sz="1600" dirty="0" err="1"/>
              <a:t>исследовательско</a:t>
            </a:r>
            <a:r>
              <a:rPr lang="ru-RU" sz="1600" dirty="0"/>
              <a:t> – творческий.</a:t>
            </a:r>
          </a:p>
          <a:p>
            <a:r>
              <a:rPr lang="ru-RU" sz="1600" b="1" dirty="0"/>
              <a:t>Продолжительность:</a:t>
            </a:r>
            <a:r>
              <a:rPr lang="ru-RU" sz="1600" dirty="0"/>
              <a:t> среднесрочный.</a:t>
            </a:r>
          </a:p>
          <a:p>
            <a:r>
              <a:rPr lang="ru-RU" sz="1600" b="1" dirty="0"/>
              <a:t>Участники проекта</a:t>
            </a:r>
            <a:r>
              <a:rPr lang="ru-RU" sz="1600" i="1" dirty="0"/>
              <a:t>: </a:t>
            </a:r>
            <a:r>
              <a:rPr lang="ru-RU" sz="1600" dirty="0"/>
              <a:t>воспитатели, дети.</a:t>
            </a:r>
          </a:p>
          <a:p>
            <a:r>
              <a:rPr lang="ru-RU" sz="1600" b="1" dirty="0"/>
              <a:t>Время проведения:</a:t>
            </a:r>
            <a:r>
              <a:rPr lang="ru-RU" sz="1600" dirty="0"/>
              <a:t> февраль-март</a:t>
            </a:r>
          </a:p>
        </p:txBody>
      </p:sp>
      <p:sp>
        <p:nvSpPr>
          <p:cNvPr id="10" name="Стрелка вниз 9"/>
          <p:cNvSpPr/>
          <p:nvPr/>
        </p:nvSpPr>
        <p:spPr>
          <a:xfrm flipH="1">
            <a:off x="3059832" y="1484784"/>
            <a:ext cx="432048" cy="57606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flipH="1">
            <a:off x="4895528" y="2733623"/>
            <a:ext cx="360006" cy="50405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2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836712"/>
            <a:ext cx="16561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85800" y="1770535"/>
            <a:ext cx="3019872" cy="24207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/>
              <a:t>Актуальность:</a:t>
            </a:r>
            <a:endParaRPr lang="ru-RU" sz="1600" dirty="0"/>
          </a:p>
          <a:p>
            <a:r>
              <a:rPr lang="ru-RU" sz="1600" dirty="0"/>
              <a:t>Проект разработан в силу особой актуальности проблемы воспитания экологической культуры дошкольников.</a:t>
            </a:r>
          </a:p>
        </p:txBody>
      </p:sp>
      <p:pic>
        <p:nvPicPr>
          <p:cNvPr id="1027" name="Picture 3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89040"/>
            <a:ext cx="1872208" cy="2870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619672" y="3989834"/>
            <a:ext cx="7342584" cy="276708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Задачи:</a:t>
            </a:r>
            <a:r>
              <a:rPr lang="ru-RU" dirty="0"/>
              <a:t> </a:t>
            </a:r>
          </a:p>
          <a:p>
            <a:r>
              <a:rPr lang="ru-RU" u="sng" dirty="0"/>
              <a:t>Образовательные:</a:t>
            </a:r>
            <a:endParaRPr lang="ru-RU" dirty="0"/>
          </a:p>
          <a:p>
            <a:r>
              <a:rPr lang="ru-RU" dirty="0"/>
              <a:t>- дать понятие о воде, как источнике жизни на планете;</a:t>
            </a:r>
          </a:p>
          <a:p>
            <a:r>
              <a:rPr lang="ru-RU" dirty="0"/>
              <a:t>- осуществить </a:t>
            </a:r>
            <a:r>
              <a:rPr lang="ru-RU" dirty="0">
                <a:hlinkClick r:id="rId4"/>
              </a:rPr>
              <a:t>практические</a:t>
            </a:r>
            <a:r>
              <a:rPr lang="ru-RU" dirty="0"/>
              <a:t> </a:t>
            </a:r>
            <a:r>
              <a:rPr lang="ru-RU" dirty="0">
                <a:hlinkClick r:id="rId5"/>
              </a:rPr>
              <a:t>дела</a:t>
            </a:r>
            <a:r>
              <a:rPr lang="ru-RU" dirty="0"/>
              <a:t>, направленные на сбережения запасов </a:t>
            </a:r>
            <a:r>
              <a:rPr lang="ru-RU" dirty="0">
                <a:hlinkClick r:id="rId6"/>
              </a:rPr>
              <a:t>чистой</a:t>
            </a:r>
            <a:r>
              <a:rPr lang="ru-RU" dirty="0"/>
              <a:t> </a:t>
            </a:r>
            <a:r>
              <a:rPr lang="ru-RU" dirty="0">
                <a:hlinkClick r:id="rId7"/>
              </a:rPr>
              <a:t>воды</a:t>
            </a:r>
            <a:r>
              <a:rPr lang="ru-RU" dirty="0"/>
              <a:t>;</a:t>
            </a:r>
          </a:p>
          <a:p>
            <a:r>
              <a:rPr lang="ru-RU" dirty="0"/>
              <a:t>- формировать эстетический вкус, умение видеть красоту в объектах природы.</a:t>
            </a:r>
          </a:p>
          <a:p>
            <a:r>
              <a:rPr lang="ru-RU" u="sng" dirty="0"/>
              <a:t>Развивающие:</a:t>
            </a:r>
            <a:endParaRPr lang="ru-RU" dirty="0"/>
          </a:p>
          <a:p>
            <a:r>
              <a:rPr lang="ru-RU" dirty="0"/>
              <a:t>- развивать </a:t>
            </a:r>
            <a:r>
              <a:rPr lang="ru-RU" dirty="0">
                <a:hlinkClick r:id="rId8"/>
              </a:rPr>
              <a:t>у детей</a:t>
            </a:r>
            <a:r>
              <a:rPr lang="ru-RU" dirty="0"/>
              <a:t> интерес </a:t>
            </a:r>
            <a:r>
              <a:rPr lang="ru-RU" dirty="0">
                <a:hlinkClick r:id="rId9"/>
              </a:rPr>
              <a:t>исследовательской деятельности</a:t>
            </a:r>
            <a:r>
              <a:rPr lang="ru-RU" dirty="0"/>
              <a:t>;</a:t>
            </a:r>
          </a:p>
          <a:p>
            <a:r>
              <a:rPr lang="ru-RU" u="sng" dirty="0"/>
              <a:t>Воспитательные:</a:t>
            </a:r>
            <a:endParaRPr lang="ru-RU" dirty="0"/>
          </a:p>
          <a:p>
            <a:r>
              <a:rPr lang="ru-RU" dirty="0"/>
              <a:t>- воспитывать бережное отношение к природным ресурсам.</a:t>
            </a:r>
          </a:p>
        </p:txBody>
      </p:sp>
      <p:sp>
        <p:nvSpPr>
          <p:cNvPr id="16" name="Облако 15"/>
          <p:cNvSpPr/>
          <p:nvPr/>
        </p:nvSpPr>
        <p:spPr>
          <a:xfrm>
            <a:off x="1331640" y="692696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Impact" pitchFamily="34" charset="0"/>
              </a:rPr>
              <a:t>Как ?</a:t>
            </a:r>
            <a:endParaRPr lang="ru-RU" sz="2000" dirty="0">
              <a:latin typeface="Impact" pitchFamily="34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181744" y="3789040"/>
            <a:ext cx="1581944" cy="720080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Impact" pitchFamily="34" charset="0"/>
              </a:rPr>
              <a:t>Почему??</a:t>
            </a:r>
            <a:endParaRPr lang="ru-RU" dirty="0">
              <a:latin typeface="Impact" pitchFamily="34" charset="0"/>
            </a:endParaRPr>
          </a:p>
        </p:txBody>
      </p:sp>
      <p:pic>
        <p:nvPicPr>
          <p:cNvPr id="18" name="Picture 3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4288" y="476672"/>
            <a:ext cx="1636474" cy="217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580112" y="2378225"/>
            <a:ext cx="3382144" cy="136380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Цель проекта:</a:t>
            </a:r>
            <a:r>
              <a:rPr lang="ru-RU" dirty="0"/>
              <a:t> формирование знаний о воде как о важнейшем источнике жизни на Земле.</a:t>
            </a:r>
          </a:p>
        </p:txBody>
      </p:sp>
      <p:sp>
        <p:nvSpPr>
          <p:cNvPr id="19" name="Выноска-облако 18"/>
          <p:cNvSpPr/>
          <p:nvPr/>
        </p:nvSpPr>
        <p:spPr>
          <a:xfrm>
            <a:off x="7092280" y="404664"/>
            <a:ext cx="1440160" cy="720080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Impact" pitchFamily="34" charset="0"/>
              </a:rPr>
              <a:t>Зачем?</a:t>
            </a:r>
            <a:endParaRPr lang="ru-RU" dirty="0">
              <a:latin typeface="Impact" pitchFamily="34" charset="0"/>
            </a:endParaRPr>
          </a:p>
        </p:txBody>
      </p:sp>
      <p:pic>
        <p:nvPicPr>
          <p:cNvPr id="20" name="Picture 3" descr="C:\Users\Андрей\Desktop\2d08df119534c00847ae7b21d27a30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244408" y="4437112"/>
            <a:ext cx="1115616" cy="217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Выноска-облако 20"/>
          <p:cNvSpPr/>
          <p:nvPr/>
        </p:nvSpPr>
        <p:spPr>
          <a:xfrm>
            <a:off x="7236296" y="4365104"/>
            <a:ext cx="1584176" cy="612648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Impact" pitchFamily="34" charset="0"/>
              </a:rPr>
              <a:t>Точно!</a:t>
            </a:r>
            <a:endParaRPr lang="ru-RU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912668" y="368660"/>
            <a:ext cx="3888432" cy="6120680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с ребятами используем в своей работе самостоятельно приготовленное и окрашенное соленое тесто.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723" y="323921"/>
            <a:ext cx="3006477" cy="25290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756" y="3913238"/>
            <a:ext cx="2301963" cy="28529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796" y="231266"/>
            <a:ext cx="2946093" cy="35120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715" y="3913238"/>
            <a:ext cx="4209908" cy="274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42858"/>
            <a:ext cx="9221583" cy="6916187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683568" y="0"/>
            <a:ext cx="6048672" cy="246627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dirty="0" smtClean="0">
                <a:solidFill>
                  <a:srgbClr val="FFFF00"/>
                </a:solidFill>
                <a:latin typeface="Impact" pitchFamily="34" charset="0"/>
              </a:rPr>
              <a:t> Результатом индивидуальной работы воспитанника Головач Дмитрия явилась победа в проекте «Я-исследователь» в нашем детском саду.</a:t>
            </a:r>
            <a:r>
              <a:rPr lang="ru-RU" sz="2000" dirty="0"/>
              <a:t> </a:t>
            </a:r>
            <a:r>
              <a:rPr lang="ru-RU" sz="2000" dirty="0" smtClean="0"/>
              <a:t>Исследовательская </a:t>
            </a:r>
            <a:r>
              <a:rPr lang="ru-RU" sz="2000" dirty="0"/>
              <a:t>работа</a:t>
            </a:r>
            <a:br>
              <a:rPr lang="ru-RU" sz="2000" dirty="0"/>
            </a:br>
            <a:r>
              <a:rPr lang="ru-RU" sz="2000" dirty="0"/>
              <a:t>на тему: «мир невидимых живых существ - микроорганизмов».</a:t>
            </a:r>
            <a:endParaRPr lang="ru-RU" sz="2000" dirty="0">
              <a:solidFill>
                <a:srgbClr val="FFFF00"/>
              </a:solidFill>
              <a:latin typeface="Impact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41157"/>
            <a:ext cx="1551076" cy="2341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672" y="2141157"/>
            <a:ext cx="2064231" cy="23418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990" y="2141157"/>
            <a:ext cx="1672146" cy="23525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978" y="2141157"/>
            <a:ext cx="3611518" cy="20921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010" y="4228354"/>
            <a:ext cx="3719022" cy="2463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792" y="0"/>
            <a:ext cx="9221583" cy="6916187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683568" y="0"/>
            <a:ext cx="6048672" cy="246627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solidFill>
                  <a:srgbClr val="FFFF00"/>
                </a:solidFill>
                <a:latin typeface="Impact" pitchFamily="34" charset="0"/>
              </a:rPr>
              <a:t>.Маша Воскобойникова провела исследование и приготовила домашние краски из растительной основы, используя </a:t>
            </a:r>
            <a:r>
              <a:rPr lang="ru-RU" altLang="ru-RU" dirty="0" err="1" smtClean="0">
                <a:solidFill>
                  <a:srgbClr val="FFFF00"/>
                </a:solidFill>
                <a:latin typeface="Impact" pitchFamily="34" charset="0"/>
              </a:rPr>
              <a:t>гранат,петрушку,лимон</a:t>
            </a:r>
            <a:r>
              <a:rPr lang="ru-RU" altLang="ru-RU" dirty="0" smtClean="0">
                <a:solidFill>
                  <a:srgbClr val="FFFF00"/>
                </a:solidFill>
                <a:latin typeface="Impact" pitchFamily="34" charset="0"/>
              </a:rPr>
              <a:t>, картофель, йод.</a:t>
            </a:r>
          </a:p>
          <a:p>
            <a:pPr algn="ctr"/>
            <a:r>
              <a:rPr lang="ru-RU" altLang="ru-RU" dirty="0" smtClean="0">
                <a:solidFill>
                  <a:srgbClr val="FFFF00"/>
                </a:solidFill>
                <a:latin typeface="Impact" pitchFamily="34" charset="0"/>
              </a:rPr>
              <a:t>Вывод-</a:t>
            </a:r>
          </a:p>
          <a:p>
            <a:pPr algn="ctr"/>
            <a:r>
              <a:rPr lang="ru-RU" altLang="ru-RU" dirty="0" smtClean="0">
                <a:solidFill>
                  <a:srgbClr val="FF0000"/>
                </a:solidFill>
              </a:rPr>
              <a:t>получить </a:t>
            </a:r>
            <a:r>
              <a:rPr lang="ru-RU" altLang="ru-RU" dirty="0">
                <a:solidFill>
                  <a:srgbClr val="FF0000"/>
                </a:solidFill>
              </a:rPr>
              <a:t>краски в домашних условиях возможно из подручных материалов.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pic>
        <p:nvPicPr>
          <p:cNvPr id="11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386" y="2621970"/>
            <a:ext cx="1781175" cy="250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947" y="2621970"/>
            <a:ext cx="1675209" cy="250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59" y="2590205"/>
            <a:ext cx="1781175" cy="249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Объект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0850" y="2590205"/>
            <a:ext cx="1943100" cy="249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Андрей\Desktop\Kartun Anak 8 - Kartunlucu.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lowChartAlternateProcess">
            <a:avLst/>
          </a:prstGeom>
          <a:noFill/>
        </p:spPr>
      </p:pic>
      <p:sp>
        <p:nvSpPr>
          <p:cNvPr id="12" name="Минус 11"/>
          <p:cNvSpPr/>
          <p:nvPr/>
        </p:nvSpPr>
        <p:spPr>
          <a:xfrm>
            <a:off x="323528" y="-531440"/>
            <a:ext cx="3528392" cy="2880320"/>
          </a:xfrm>
          <a:prstGeom prst="mathMin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Было круто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0" y="1916832"/>
            <a:ext cx="1835696" cy="1512168"/>
          </a:xfrm>
          <a:prstGeom prst="mathMinu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Impact" pitchFamily="34" charset="0"/>
              </a:rPr>
              <a:t>Класс!!</a:t>
            </a:r>
            <a:endParaRPr lang="ru-RU" sz="28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2411760" y="2636912"/>
            <a:ext cx="2304256" cy="1224136"/>
          </a:xfrm>
          <a:prstGeom prst="irregularSeal1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Impact" pitchFamily="34" charset="0"/>
              </a:rPr>
              <a:t>Мне понравилось!</a:t>
            </a:r>
            <a:endParaRPr lang="ru-RU" sz="1400" dirty="0">
              <a:solidFill>
                <a:srgbClr val="002060"/>
              </a:solidFill>
              <a:latin typeface="Impact" pitchFamily="34" charset="0"/>
            </a:endParaRPr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2987824" y="836712"/>
            <a:ext cx="4248472" cy="1584176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>Прикольные опыты, завтра обязательно попробую еще!!!</a:t>
            </a:r>
            <a:endParaRPr lang="ru-RU" sz="24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7164288" y="332656"/>
            <a:ext cx="1800200" cy="1008112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Impact" pitchFamily="34" charset="0"/>
              </a:rPr>
              <a:t>Здорово!</a:t>
            </a:r>
            <a:endParaRPr lang="ru-RU" sz="2400" dirty="0">
              <a:solidFill>
                <a:srgbClr val="002060"/>
              </a:solidFill>
              <a:latin typeface="Impact" pitchFamily="34" charset="0"/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5940152" y="2636912"/>
            <a:ext cx="1944216" cy="1008112"/>
          </a:xfrm>
          <a:prstGeom prst="wedgeRoundRectCallout">
            <a:avLst>
              <a:gd name="adj1" fmla="val -16492"/>
              <a:gd name="adj2" fmla="val 868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FFC000"/>
                </a:solidFill>
                <a:latin typeface="Impact" pitchFamily="34" charset="0"/>
              </a:rPr>
              <a:t>Интересненько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..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5" y="404664"/>
            <a:ext cx="9465227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Спасибо за внимание</a:t>
            </a:r>
          </a:p>
          <a:p>
            <a:pPr algn="ctr"/>
            <a:r>
              <a:rPr lang="ru-RU" sz="5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</a:p>
          <a:p>
            <a:pPr algn="ctr"/>
            <a:r>
              <a:rPr lang="ru-RU" sz="5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r>
              <a:rPr lang="ru-RU" sz="5400" b="1" i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кспериментальной деятельности !</a:t>
            </a: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Творческих успехов!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0"/>
            <a:ext cx="8712968" cy="685800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/>
              <a:t>I. Подготовительный этап.</a:t>
            </a:r>
            <a:endParaRPr lang="ru-RU"/>
          </a:p>
          <a:p>
            <a:pPr lvl="0"/>
            <a:r>
              <a:rPr lang="ru-RU"/>
              <a:t>Подборка </a:t>
            </a:r>
            <a:r>
              <a:rPr lang="ru-RU">
                <a:hlinkClick r:id="rId3"/>
              </a:rPr>
              <a:t>материала</a:t>
            </a:r>
            <a:r>
              <a:rPr lang="ru-RU"/>
              <a:t>, пособий, литературы по теме.</a:t>
            </a:r>
          </a:p>
          <a:p>
            <a:pPr lvl="0"/>
            <a:r>
              <a:rPr lang="ru-RU"/>
              <a:t>Проведение бесед с детьми в отношении расходования воды: «Кому нужна вода», «Зачем беречь воду», «Значение воды в нашей жизни».</a:t>
            </a:r>
          </a:p>
          <a:p>
            <a:pPr lvl="0"/>
            <a:r>
              <a:rPr lang="ru-RU"/>
              <a:t>Чтение детям сказок, рассказов о воде: Б.Заходер «Что случилось с водой», Н.А.Рыжова «Жила-была речка», «Волшебница вода», «Как люди обидели реку».</a:t>
            </a:r>
          </a:p>
          <a:p>
            <a:pPr lvl="0"/>
            <a:r>
              <a:rPr lang="ru-RU"/>
              <a:t>Беседы по содержанию прочитанных текстов.</a:t>
            </a:r>
          </a:p>
          <a:p>
            <a:pPr lvl="0"/>
            <a:r>
              <a:rPr lang="ru-RU"/>
              <a:t>Загадывание загадок о воде и ее различных состояниях.</a:t>
            </a:r>
          </a:p>
          <a:p>
            <a:pPr lvl="0"/>
            <a:r>
              <a:rPr lang="ru-RU"/>
              <a:t>Рассказывание экологических сказок о воде.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0"/>
            <a:ext cx="8712968" cy="685800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/>
              <a:t>II. Исследовательский этап.</a:t>
            </a:r>
            <a:endParaRPr lang="ru-RU"/>
          </a:p>
          <a:p>
            <a:r>
              <a:rPr lang="ru-RU" u="sng"/>
              <a:t>1. Рейд «Берегиня».</a:t>
            </a:r>
            <a:endParaRPr lang="ru-RU"/>
          </a:p>
          <a:p>
            <a:r>
              <a:rPr lang="ru-RU"/>
              <a:t>В течение проекта дети совместно с воспитателями:</a:t>
            </a:r>
          </a:p>
          <a:p>
            <a:pPr lvl="0"/>
            <a:r>
              <a:rPr lang="ru-RU"/>
              <a:t>проверяют, как расходуется вода, нет ли утечки воды во всех помещениях ДОУ.</a:t>
            </a:r>
          </a:p>
          <a:p>
            <a:pPr lvl="0"/>
            <a:r>
              <a:rPr lang="ru-RU"/>
              <a:t>проводят выборочные проверки состояния водопроводных кранов на предмет утечки и экономного использования воды.</a:t>
            </a:r>
          </a:p>
          <a:p>
            <a:pPr lvl="0"/>
            <a:r>
              <a:rPr lang="ru-RU"/>
              <a:t>беседуют с детьми на тему: «Как мы бережем воду дома».</a:t>
            </a:r>
          </a:p>
          <a:p>
            <a:r>
              <a:rPr lang="ru-RU" u="sng"/>
              <a:t>2. Наблюдение за водой на прогулке;</a:t>
            </a:r>
            <a:endParaRPr lang="ru-RU"/>
          </a:p>
          <a:p>
            <a:r>
              <a:rPr lang="ru-RU" u="sng"/>
              <a:t>3. Опытно – экспериментальная деятельность:</a:t>
            </a:r>
            <a:endParaRPr lang="ru-RU"/>
          </a:p>
          <a:p>
            <a:pPr lvl="0"/>
            <a:r>
              <a:rPr lang="ru-RU"/>
              <a:t> «Узнай, какая вода»</a:t>
            </a:r>
          </a:p>
          <a:p>
            <a:pPr lvl="0"/>
            <a:r>
              <a:rPr lang="ru-RU"/>
              <a:t>«Вода-растворитель. Очищение воды»</a:t>
            </a:r>
          </a:p>
          <a:p>
            <a:pPr lvl="0"/>
            <a:r>
              <a:rPr lang="ru-RU"/>
              <a:t> «Чем отличается минеральная вода от простой»</a:t>
            </a:r>
          </a:p>
          <a:p>
            <a:pPr lvl="0"/>
            <a:r>
              <a:rPr lang="ru-RU"/>
              <a:t>«Вода в жизни растений».</a:t>
            </a:r>
          </a:p>
          <a:p>
            <a:r>
              <a:rPr lang="ru-RU" u="sng"/>
              <a:t>4. Художественно – эстетическая деятельность: </a:t>
            </a:r>
            <a:endParaRPr lang="ru-RU"/>
          </a:p>
          <a:p>
            <a:pPr lvl="0"/>
            <a:r>
              <a:rPr lang="ru-RU"/>
              <a:t>«Это волшебная вода» (портрет воды);</a:t>
            </a:r>
          </a:p>
          <a:p>
            <a:pPr lvl="0"/>
            <a:r>
              <a:rPr lang="ru-RU"/>
              <a:t>«Где живет вода» (плакаты в защиту рек и воды);</a:t>
            </a:r>
          </a:p>
          <a:p>
            <a:pPr lvl="0"/>
            <a:r>
              <a:rPr lang="ru-RU"/>
              <a:t>«Снежинки» (нетрадиционный метод рисования: акварель и восковой карандаш);</a:t>
            </a:r>
          </a:p>
          <a:p>
            <a:pPr lvl="0"/>
            <a:r>
              <a:rPr lang="ru-RU"/>
              <a:t>Изготовление коллажа «Её Величество Вода»;</a:t>
            </a:r>
          </a:p>
          <a:p>
            <a:pPr lvl="0"/>
            <a:r>
              <a:rPr lang="ru-RU"/>
              <a:t>Изготовление книжек – малышек о воде.</a:t>
            </a:r>
          </a:p>
          <a:p>
            <a:r>
              <a:rPr lang="ru-RU" u="sng"/>
              <a:t>5. Речевое развитие.</a:t>
            </a:r>
            <a:endParaRPr lang="ru-RU"/>
          </a:p>
          <a:p>
            <a:r>
              <a:rPr lang="ru-RU"/>
              <a:t>Придумывание сказки «Королева Вода».</a:t>
            </a:r>
          </a:p>
          <a:p>
            <a:r>
              <a:rPr lang="ru-RU" u="sng"/>
              <a:t>6. Познавательное развитие.</a:t>
            </a:r>
            <a:endParaRPr lang="ru-RU"/>
          </a:p>
          <a:p>
            <a:r>
              <a:rPr lang="ru-RU"/>
              <a:t>Просмотр презентации «Вода – основа жизни на Земле».</a:t>
            </a:r>
          </a:p>
        </p:txBody>
      </p:sp>
    </p:spTree>
    <p:extLst>
      <p:ext uri="{BB962C8B-B14F-4D97-AF65-F5344CB8AC3E}">
        <p14:creationId xmlns:p14="http://schemas.microsoft.com/office/powerpoint/2010/main" val="16294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0"/>
            <a:ext cx="8712968" cy="685800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/>
              <a:t> </a:t>
            </a:r>
            <a:endParaRPr lang="ru-RU"/>
          </a:p>
          <a:p>
            <a:r>
              <a:rPr lang="ru-RU" b="1"/>
              <a:t>Заключительный этап проекта:</a:t>
            </a:r>
            <a:endParaRPr lang="ru-RU"/>
          </a:p>
          <a:p>
            <a:pPr lvl="0"/>
            <a:r>
              <a:rPr lang="ru-RU"/>
              <a:t>Презентация коллажа «Её Величество Вода» для детей  подготовительной группы.</a:t>
            </a:r>
          </a:p>
          <a:p>
            <a:r>
              <a:rPr lang="ru-RU"/>
              <a:t>2. Итоговое развлечение «Праздник волшебной воды».</a:t>
            </a:r>
          </a:p>
          <a:p>
            <a:r>
              <a:rPr lang="ru-RU"/>
              <a:t> </a:t>
            </a:r>
          </a:p>
          <a:p>
            <a:r>
              <a:rPr lang="ru-RU" b="1"/>
              <a:t>Прогнозируемый результат.</a:t>
            </a:r>
            <a:endParaRPr lang="ru-RU"/>
          </a:p>
          <a:p>
            <a:pPr lvl="0"/>
            <a:r>
              <a:rPr lang="ru-RU"/>
              <a:t>Сформированность познавательной мотивации. </a:t>
            </a:r>
          </a:p>
          <a:p>
            <a:pPr lvl="0"/>
            <a:r>
              <a:rPr lang="ru-RU"/>
              <a:t>Сформированность первоначальных навыков бережного отношения к природе.</a:t>
            </a:r>
          </a:p>
          <a:p>
            <a:r>
              <a:rPr lang="ru-RU" b="1"/>
              <a:t> </a:t>
            </a:r>
            <a:endParaRPr lang="ru-RU"/>
          </a:p>
          <a:p>
            <a:r>
              <a:rPr lang="ru-RU" b="1"/>
              <a:t>Итог проекта: </a:t>
            </a:r>
            <a:endParaRPr lang="ru-RU"/>
          </a:p>
          <a:p>
            <a:r>
              <a:rPr lang="ru-RU"/>
              <a:t>Проведенная работа позволила:</a:t>
            </a:r>
          </a:p>
          <a:p>
            <a:pPr lvl="0"/>
            <a:r>
              <a:rPr lang="ru-RU"/>
              <a:t>дать детям реальные представления о различных сторонах изучаемого объекта, о его взаимоотношениях с другими объектами и со средой обитания; </a:t>
            </a:r>
          </a:p>
          <a:p>
            <a:pPr lvl="0"/>
            <a:r>
              <a:rPr lang="ru-RU"/>
              <a:t>повысить уровень познавательной мотивации к объекту изучения; </a:t>
            </a:r>
          </a:p>
          <a:p>
            <a:pPr lvl="0"/>
            <a:r>
              <a:rPr lang="ru-RU"/>
              <a:t>сформировать понятие о ценности изучаемого объекта;</a:t>
            </a:r>
          </a:p>
          <a:p>
            <a:pPr lvl="0"/>
            <a:r>
              <a:rPr lang="ru-RU"/>
              <a:t>заложить навыки бережного отношения к воде.</a:t>
            </a:r>
          </a:p>
        </p:txBody>
      </p:sp>
    </p:spTree>
    <p:extLst>
      <p:ext uri="{BB962C8B-B14F-4D97-AF65-F5344CB8AC3E}">
        <p14:creationId xmlns:p14="http://schemas.microsoft.com/office/powerpoint/2010/main" val="42112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0"/>
            <a:ext cx="8712968" cy="6858000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/>
              <a:t>Список использованной литературы</a:t>
            </a:r>
            <a:endParaRPr lang="ru-RU"/>
          </a:p>
          <a:p>
            <a:r>
              <a:rPr lang="ru-RU" b="1"/>
              <a:t> </a:t>
            </a:r>
            <a:endParaRPr lang="ru-RU"/>
          </a:p>
          <a:p>
            <a:pPr lvl="0"/>
            <a:r>
              <a:rPr lang="ru-RU"/>
              <a:t>Веракса Н.Е., Веракса А.Н. «Проектная деятельность дошкольников» М., 2010г.</a:t>
            </a:r>
          </a:p>
          <a:p>
            <a:pPr lvl="0"/>
            <a:r>
              <a:rPr lang="ru-RU"/>
              <a:t>Воронкевич О.А. «Добро пожаловать в экологию». Санкт-Петербург, 2004 г.</a:t>
            </a:r>
          </a:p>
          <a:p>
            <a:pPr lvl="0"/>
            <a:r>
              <a:rPr lang="ru-RU"/>
              <a:t>Горькова Л.Г., Кочергина А.В. Обухова Л.А. «Сценарии занятий по экологическому воспитанию дошкольников». М., 2005 г.</a:t>
            </a:r>
          </a:p>
          <a:p>
            <a:pPr lvl="0"/>
            <a:r>
              <a:rPr lang="ru-RU"/>
              <a:t>Иванова А.И. «Методика организации экологических наблюдений и экспериментов в детском саду» М., 2003 г.</a:t>
            </a:r>
          </a:p>
          <a:p>
            <a:pPr lvl="0"/>
            <a:r>
              <a:rPr lang="ru-RU"/>
              <a:t>Комарова Т.С., Зацепина М.Б. «Интеграция в системе воспитательно-образовательной работы детского сада» М., 2010г.</a:t>
            </a:r>
          </a:p>
          <a:p>
            <a:pPr lvl="0"/>
            <a:r>
              <a:rPr lang="ru-RU"/>
              <a:t>Николаева С.Н. «Юный эколог» М., 2009г.</a:t>
            </a:r>
          </a:p>
          <a:p>
            <a:pPr lvl="0"/>
            <a:r>
              <a:rPr lang="ru-RU"/>
              <a:t>Николаева С.Н. «Методика экологического воспитания в детском саду» М., 1999 г.</a:t>
            </a:r>
          </a:p>
          <a:p>
            <a:pPr lvl="0"/>
            <a:r>
              <a:rPr lang="ru-RU"/>
              <a:t>Рыжова Н.В. «Волшебница вода». Новые материалы к программе «Наш дом — природа». Журнал «Дошкольное образование» № 11, 2004г.</a:t>
            </a:r>
          </a:p>
          <a:p>
            <a:pPr lvl="0"/>
            <a:r>
              <a:rPr lang="ru-RU"/>
              <a:t>Материалы интернет - сайтов: </a:t>
            </a:r>
          </a:p>
          <a:p>
            <a:pPr lvl="0"/>
            <a:r>
              <a:rPr lang="ru-RU"/>
              <a:t>http://doshvozrast.ru/index.htm (Воспитание детей дошкольного возраста в детском саду и семье); </a:t>
            </a:r>
          </a:p>
          <a:p>
            <a:pPr lvl="0"/>
            <a:r>
              <a:rPr lang="ru-RU"/>
              <a:t>http://www.ivalex.vistcom.ru/ (Все для детского сада); </a:t>
            </a:r>
          </a:p>
          <a:p>
            <a:pPr lvl="0"/>
            <a:r>
              <a:rPr lang="ru-RU"/>
              <a:t>http://detsadd.narod.ru/ (Воспитатель); </a:t>
            </a:r>
          </a:p>
          <a:p>
            <a:pPr lvl="0"/>
            <a:r>
              <a:rPr lang="ru-RU"/>
              <a:t>http://festival.1september.ru/ (Фестиваль педагогических идей «Открытый урок»);</a:t>
            </a:r>
          </a:p>
          <a:p>
            <a:pPr lvl="0"/>
            <a:r>
              <a:rPr lang="ru-RU"/>
              <a:t>http://www.detskiysad.ru/ (детский сад.ру).</a:t>
            </a:r>
          </a:p>
        </p:txBody>
      </p:sp>
    </p:spTree>
    <p:extLst>
      <p:ext uri="{BB962C8B-B14F-4D97-AF65-F5344CB8AC3E}">
        <p14:creationId xmlns:p14="http://schemas.microsoft.com/office/powerpoint/2010/main" val="5550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332656"/>
            <a:ext cx="7056784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70C0"/>
                </a:solidFill>
                <a:latin typeface="Franklin Gothic Medium" pitchFamily="34" charset="0"/>
              </a:rPr>
              <a:t>  Образовательная деятельность с      включенными опытами по заданной теме</a:t>
            </a:r>
          </a:p>
          <a:p>
            <a:endParaRPr lang="ru-RU" sz="24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70C0"/>
                </a:solidFill>
                <a:latin typeface="Franklin Gothic Medium" pitchFamily="34" charset="0"/>
              </a:rPr>
              <a:t> Совместная деятельность педагога с детьми</a:t>
            </a:r>
          </a:p>
          <a:p>
            <a:endParaRPr lang="ru-RU" sz="24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70C0"/>
                </a:solidFill>
                <a:latin typeface="Franklin Gothic Medium" pitchFamily="34" charset="0"/>
              </a:rPr>
              <a:t> Самостоятельная деятельность детей</a:t>
            </a:r>
          </a:p>
          <a:p>
            <a:endParaRPr lang="ru-RU" sz="24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endParaRPr lang="ru-RU" sz="2400" dirty="0" smtClean="0">
              <a:solidFill>
                <a:srgbClr val="0070C0"/>
              </a:solidFill>
              <a:latin typeface="Franklin Gothic Medium" pitchFamily="34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220072" y="0"/>
            <a:ext cx="3384376" cy="2636912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Impact" pitchFamily="34" charset="0"/>
              </a:rPr>
              <a:t>формы</a:t>
            </a:r>
            <a:endParaRPr lang="ru-RU" sz="24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1619672" y="548680"/>
            <a:ext cx="3024336" cy="14184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5940152" y="4869160"/>
            <a:ext cx="2664296" cy="12744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фоны\kartinki-dlya-prezentatsiy-powerpoint-dlya-detey-eksperimentirovat-7994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0"/>
            <a:ext cx="7272808" cy="4797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Постановка проблемы, которую необходимо разрешить</a:t>
            </a:r>
          </a:p>
          <a:p>
            <a:endParaRPr lang="ru-RU" sz="20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Пути решения проблемы (целеполагание)</a:t>
            </a:r>
          </a:p>
          <a:p>
            <a:endParaRPr lang="ru-RU" sz="20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Поиск возможных путей решения (выдвижение гипотез)</a:t>
            </a:r>
          </a:p>
          <a:p>
            <a:endParaRPr lang="ru-RU" sz="20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Проведение наблюдений (проверка гипотез)</a:t>
            </a:r>
          </a:p>
          <a:p>
            <a:endParaRPr lang="ru-RU" sz="2000" dirty="0" smtClean="0">
              <a:solidFill>
                <a:srgbClr val="0070C0"/>
              </a:solidFill>
              <a:latin typeface="Franklin Gothic Medium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Получить результат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      (подтвердилось- не подтвердилось,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Franklin Gothic Medium" pitchFamily="34" charset="0"/>
              </a:rPr>
              <a:t>                                     сформулировать вывод)    </a:t>
            </a:r>
          </a:p>
          <a:p>
            <a:endParaRPr lang="ru-RU" sz="2000" dirty="0">
              <a:solidFill>
                <a:srgbClr val="0070C0"/>
              </a:solidFill>
              <a:latin typeface="Franklin Gothic Medium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19872" y="188640"/>
            <a:ext cx="3240360" cy="1296144"/>
          </a:xfrm>
          <a:prstGeom prst="cloud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6300192" y="0"/>
            <a:ext cx="2664296" cy="1916832"/>
          </a:xfrm>
          <a:prstGeom prst="su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Impact" pitchFamily="34" charset="0"/>
              </a:rPr>
              <a:t>5«п»</a:t>
            </a:r>
            <a:endParaRPr lang="ru-RU" sz="32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latin typeface="Impact" pitchFamily="34" charset="0"/>
            </a:endParaRPr>
          </a:p>
        </p:txBody>
      </p:sp>
      <p:pic>
        <p:nvPicPr>
          <p:cNvPr id="6146" name="Picture 2" descr="C:\Users\Андрей\Desktop\0bf843480e63f8777fe137706c2446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56992"/>
            <a:ext cx="172819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1623</TotalTime>
  <Words>1136</Words>
  <Application>Microsoft Office PowerPoint</Application>
  <PresentationFormat>Экран (4:3)</PresentationFormat>
  <Paragraphs>322</Paragraphs>
  <Slides>34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3" baseType="lpstr">
      <vt:lpstr>Aharoni</vt:lpstr>
      <vt:lpstr>Arial</vt:lpstr>
      <vt:lpstr>Calibri</vt:lpstr>
      <vt:lpstr>Franklin Gothic Medium</vt:lpstr>
      <vt:lpstr>Good Vibes Pro</vt:lpstr>
      <vt:lpstr>Impact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135</cp:revision>
  <dcterms:created xsi:type="dcterms:W3CDTF">2017-11-19T15:13:33Z</dcterms:created>
  <dcterms:modified xsi:type="dcterms:W3CDTF">2021-03-16T14:07:12Z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1753369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