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62" r:id="rId8"/>
    <p:sldId id="263" r:id="rId9"/>
    <p:sldId id="261" r:id="rId10"/>
    <p:sldId id="277" r:id="rId11"/>
    <p:sldId id="264" r:id="rId12"/>
    <p:sldId id="265" r:id="rId13"/>
    <p:sldId id="268" r:id="rId14"/>
    <p:sldId id="266" r:id="rId15"/>
    <p:sldId id="271" r:id="rId16"/>
    <p:sldId id="269" r:id="rId17"/>
    <p:sldId id="272" r:id="rId18"/>
    <p:sldId id="280" r:id="rId19"/>
    <p:sldId id="281" r:id="rId20"/>
    <p:sldId id="273" r:id="rId21"/>
    <p:sldId id="279" r:id="rId22"/>
    <p:sldId id="275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6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hyperlink" Target="https://im0-tub-ru.yandex.net/i?id=6a328eba45aace6d2f07248c6dfef7d7-l&amp;n=13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s://img-fotki.yandex.ru/get/3710/161416687.c3/0_11cf91_3ca0c2a2_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im3-tub-ru.yandex.net/i?id=8ff19da0f95ea100cbdd322f18297bd2-l&amp;n=13" TargetMode="External"/><Relationship Id="rId5" Type="http://schemas.openxmlformats.org/officeDocument/2006/relationships/hyperlink" Target="http://ustanovkaspb.ru/images/32872.jpg" TargetMode="External"/><Relationship Id="rId4" Type="http://schemas.openxmlformats.org/officeDocument/2006/relationships/hyperlink" Target="https://im0-tub-ru.yandex.net/i?id=c93467c02256565d3bd49c57ac8dc1d7&amp;n=33&amp;h=215&amp;w=287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2514" y="4326035"/>
            <a:ext cx="1196262" cy="13091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0"/>
            <a:ext cx="1904762" cy="1853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2404">
            <a:off x="675327" y="480418"/>
            <a:ext cx="1677669" cy="17788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27584" y="2636912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Шаблон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851920" y="4797152"/>
            <a:ext cx="3200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Автор:</a:t>
            </a:r>
          </a:p>
          <a:p>
            <a:r>
              <a:rPr lang="ru-RU" dirty="0" err="1" smtClean="0"/>
              <a:t>Авдюшкина</a:t>
            </a:r>
            <a:r>
              <a:rPr lang="ru-RU" dirty="0" smtClean="0"/>
              <a:t> Лариса Викторовна- педагог-организатор </a:t>
            </a:r>
          </a:p>
          <a:p>
            <a:r>
              <a:rPr lang="en-US" dirty="0" smtClean="0"/>
              <a:t>I </a:t>
            </a:r>
            <a:r>
              <a:rPr lang="ru-RU" dirty="0" smtClean="0"/>
              <a:t>квалификационной категории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52240">
            <a:off x="395537" y="4581128"/>
            <a:ext cx="1668720" cy="182614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188640"/>
            <a:ext cx="1904762" cy="18539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1600200"/>
            <a:ext cx="8219256" cy="4525963"/>
          </a:xfrm>
        </p:spPr>
        <p:txBody>
          <a:bodyPr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47395">
            <a:off x="699522" y="4492209"/>
            <a:ext cx="1904762" cy="18539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764704"/>
            <a:ext cx="1602580" cy="17537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4221088"/>
            <a:ext cx="1602580" cy="17537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476672"/>
            <a:ext cx="8229600" cy="648072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dirty="0" smtClean="0"/>
              <a:t>	Интернет ресурсы:</a:t>
            </a:r>
            <a:endParaRPr lang="ru-RU" dirty="0"/>
          </a:p>
        </p:txBody>
      </p:sp>
      <p:sp>
        <p:nvSpPr>
          <p:cNvPr id="3" name="Прямоугольник 2"/>
          <p:cNvSpPr/>
          <p:nvPr userDrawn="1"/>
        </p:nvSpPr>
        <p:spPr>
          <a:xfrm>
            <a:off x="755576" y="1179922"/>
            <a:ext cx="58326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ФОН ПРЕЗЕНТАЦИИ-</a:t>
            </a:r>
            <a:r>
              <a:rPr lang="ru-RU" sz="14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4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https://im0-tub-ru.yandex.net/i?id=c93467c02256565d3bd49c57ac8dc1d7&amp;n=33&amp;h=215&amp;w=287</a:t>
            </a:r>
            <a:endParaRPr lang="ru-RU" sz="1400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4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http://ustanovkaspb.ru/images/32872.jpg</a:t>
            </a:r>
            <a:endParaRPr lang="ru-RU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Ракета – </a:t>
            </a:r>
            <a:r>
              <a:rPr lang="ru-RU" sz="14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https://im3-tub-ru.yandex.net/i?id=8ff19da0f95ea100cbdd322f18297bd2-l&amp;n=13</a:t>
            </a:r>
            <a:endParaRPr lang="ru-RU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Звезды – </a:t>
            </a:r>
            <a:r>
              <a:rPr lang="ru-RU" sz="14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https://img-fotki.yandex.ru/get/3710/161416687.c3/0_11cf91_3ca0c2a2_S</a:t>
            </a:r>
            <a:endParaRPr lang="ru-RU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Космонавт - </a:t>
            </a:r>
            <a:r>
              <a:rPr lang="ru-RU" sz="14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https://im0-tub-ru.yandex.net/i?id=6a328eba45aace6d2f07248c6dfef7d7-l&amp;n=13</a:t>
            </a:r>
            <a:endParaRPr lang="ru-RU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81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60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8.pn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педагогическая находка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32656"/>
            <a:ext cx="9649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№12 г.Лысково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17"/>
          <p:cNvSpPr txBox="1">
            <a:spLocks/>
          </p:cNvSpPr>
          <p:nvPr/>
        </p:nvSpPr>
        <p:spPr>
          <a:xfrm>
            <a:off x="3092952" y="4653136"/>
            <a:ext cx="3822192" cy="16173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</a:p>
          <a:p>
            <a:pPr marL="0" indent="0" algn="r">
              <a:buFont typeface="Arial" pitchFamily="34" charset="0"/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1 категории</a:t>
            </a:r>
          </a:p>
          <a:p>
            <a:pPr marL="0" indent="0" algn="r">
              <a:buFont typeface="Arial" pitchFamily="34" charset="0"/>
              <a:buNone/>
            </a:pPr>
            <a:r>
              <a:rPr lang="ru-RU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Кухарева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И.А.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80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2"/>
    </mc:Choice>
    <mc:Fallback xmlns="">
      <p:transition spd="slow" advTm="51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Фото детей (космос)\P10219-10184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4248472" cy="3048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USER\Desktop\Фото детей (космос)\P10219-10143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53554"/>
            <a:ext cx="4248472" cy="2783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7053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24082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моей работы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5-конечная звезда 2"/>
          <p:cNvSpPr/>
          <p:nvPr/>
        </p:nvSpPr>
        <p:spPr>
          <a:xfrm>
            <a:off x="179512" y="1207255"/>
            <a:ext cx="2880320" cy="25922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27584" y="2276871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поучать, а научить.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4139952" y="116632"/>
            <a:ext cx="2880320" cy="25922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3419872" y="2895699"/>
            <a:ext cx="2880320" cy="25922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6084168" y="3590249"/>
            <a:ext cx="2880320" cy="25922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755576" y="3789040"/>
            <a:ext cx="2880320" cy="25922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572000" y="1095391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эмоционального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благополучия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4797152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Уважать мнение каждого ребенка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35896" y="3799543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самостоятельности, инициативности и ответственности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30207" y="4651395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Равенство и сотрудничество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78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2372" y="188640"/>
            <a:ext cx="8219256" cy="1252736"/>
          </a:xfrm>
        </p:spPr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Предметно – развивающая среда для реализации поставленной цели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bg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USER\Desktop\Фото детей (космос)\P10310-15303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196752"/>
            <a:ext cx="3017143" cy="2225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Фото детей (космос)\P10310-17241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35829"/>
            <a:ext cx="3841750" cy="2880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Фото детей (космос)\P10311-07390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1196752"/>
            <a:ext cx="3168352" cy="2225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Фото детей (космос)\P10309-14392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645024"/>
            <a:ext cx="2228215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142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Фото детей (космос)\P10309-14385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5183" y="401266"/>
            <a:ext cx="2457450" cy="1932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Фото детей (космос)\P10309-14404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72" y="373762"/>
            <a:ext cx="2613025" cy="1959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Фото детей (космос)\P10310-14210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1440" y="3412719"/>
            <a:ext cx="2876550" cy="2157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Фото детей (космос)\P10309-14391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7012" y="2780928"/>
            <a:ext cx="2069976" cy="2643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USER\Desktop\Фото детей (космос)\P10219-101436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2975" y="373762"/>
            <a:ext cx="2653481" cy="1959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USER\Desktop\Фото детей (космос)\P10219-102201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779" y="3412719"/>
            <a:ext cx="2878774" cy="2487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221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467544" y="260648"/>
            <a:ext cx="63367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Методы организации и осуществления учебно-воспитательной деятельности детей: методы словесной передачи и слухового восприятия информации (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методы): 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рассказа-выступления;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фронтальной беседы.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Методы наглядной передачи и зрительного восприятия информации 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(наглядные методы): 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демонстраций.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Методы передачи информации с помощью практической деятельности 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(практические методы): 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работа.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Методы стимулирования и мотивации учащихся: эмоциональные методы; познавательные методы.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ДЕЯТЕЛЬНОСТИ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познавательная.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продуктивная.</a:t>
            </a:r>
          </a:p>
        </p:txBody>
      </p:sp>
    </p:spTree>
    <p:extLst>
      <p:ext uri="{BB962C8B-B14F-4D97-AF65-F5344CB8AC3E}">
        <p14:creationId xmlns:p14="http://schemas.microsoft.com/office/powerpoint/2010/main" val="365276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работы по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поисково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исследовательской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деятельности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05232" y="2551837"/>
            <a:ext cx="73448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использовались вариативные формы работы: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проблемно-поисковые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интегрированное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обучение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разбор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проблемных ситуаций</a:t>
            </a:r>
          </a:p>
        </p:txBody>
      </p:sp>
    </p:spTree>
    <p:extLst>
      <p:ext uri="{BB962C8B-B14F-4D97-AF65-F5344CB8AC3E}">
        <p14:creationId xmlns:p14="http://schemas.microsoft.com/office/powerpoint/2010/main" val="271337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ОРГАНИЗАЦИИ СОВМЕСТНОЙ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ИССЛЕДОВАТЕЛЬСКОЙ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1.Постановка исследовательской задачи в виде проблемной ситуации. </a:t>
            </a: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2.Уточнение плана исследования.</a:t>
            </a: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3.Выбор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оборудования, материала,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(или        с помощью взрослого) его размещение детьми        в зоне исследования.</a:t>
            </a: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4.Распределение детей на подгруппы (по желанию детей), выбор ведущих, помогающих организовать сверстников.</a:t>
            </a: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5.Организация исследования. </a:t>
            </a: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6.Анализ и обобщение полученных детьми результатов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исследования.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405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ИССЛЕДОВАНИЯ </a:t>
            </a:r>
            <a:b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ДРУГИМИ ВИДАМИ ДЕЯТЕЛЬНОСТИ</a:t>
            </a:r>
            <a:r>
              <a:rPr lang="ru-RU" altLang="ru-RU" b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altLang="ru-RU" sz="2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Monotype Corsiva" panose="03010101010201010101" pitchFamily="66" charset="0"/>
              </a:rPr>
            </a:b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5999" y="3165709"/>
            <a:ext cx="45902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alt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</a:t>
            </a:r>
          </a:p>
          <a:p>
            <a:pPr lvl="0" algn="ctr">
              <a:spcBef>
                <a:spcPct val="0"/>
              </a:spcBef>
            </a:pPr>
            <a:r>
              <a:rPr lang="ru-RU" alt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</a:t>
            </a:r>
            <a:endParaRPr lang="ru-RU" alt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30613" y="1412776"/>
            <a:ext cx="45902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altLang="ru-RU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     РЕЧИ</a:t>
            </a:r>
            <a:endParaRPr lang="ru-RU" altLang="ru-RU" b="1" i="1" dirty="0">
              <a:solidFill>
                <a:schemeClr val="tx2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420888"/>
            <a:ext cx="34083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altLang="ru-RU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 РАЗВИТИЕ</a:t>
            </a:r>
            <a:endParaRPr lang="ru-RU" altLang="ru-RU" b="1" i="1" dirty="0">
              <a:solidFill>
                <a:schemeClr val="tx2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64735" y="2764134"/>
            <a:ext cx="3504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alt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  <a:endParaRPr lang="ru-RU" alt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69769" y="4077072"/>
            <a:ext cx="45902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altLang="ru-RU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    РАЗВИТИЕ</a:t>
            </a:r>
            <a:endParaRPr lang="ru-RU" altLang="ru-RU" b="1" i="1" dirty="0">
              <a:solidFill>
                <a:schemeClr val="tx2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407707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896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Фото детей (космос)\P10305-09330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338437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USER\Desktop\Фото детей (космос)\P10305-09292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179193" cy="2990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Фото детей (космос)\P10305-09275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29000"/>
            <a:ext cx="3528392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Фото детей (космос)\P10302-16214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5" y="288152"/>
            <a:ext cx="4179193" cy="2852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3585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Новая папка (2)\P10317-103620[1]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962" y="346710"/>
            <a:ext cx="3749998" cy="2938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USER\Desktop\Новая папка (2)\P10317-12285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" y="3501008"/>
            <a:ext cx="371666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Новая папка (2)\P10317-080804[1]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3006" y="3429000"/>
            <a:ext cx="3963450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703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Разрешите представиться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Ф.И.О. </a:t>
            </a:r>
            <a:r>
              <a:rPr lang="ru-RU" i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Кухарева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Александровна</a:t>
            </a:r>
          </a:p>
          <a:p>
            <a:pPr algn="just"/>
            <a:endParaRPr lang="ru-RU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работы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№12 г.Лысково</a:t>
            </a:r>
          </a:p>
          <a:p>
            <a:pPr algn="just"/>
            <a:endParaRPr lang="ru-RU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Образование: среднее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специальное</a:t>
            </a:r>
          </a:p>
          <a:p>
            <a:pPr algn="just"/>
            <a:endParaRPr lang="ru-RU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Лукояновский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педагогический колледж, 2004г. </a:t>
            </a:r>
          </a:p>
          <a:p>
            <a:pPr algn="just"/>
            <a:endParaRPr lang="ru-RU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Учитель русского языка и литературы.</a:t>
            </a:r>
          </a:p>
          <a:p>
            <a:pPr algn="just"/>
            <a:endParaRPr lang="ru-RU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Стаж работы по профессии воспитатель: 17 лет.</a:t>
            </a:r>
          </a:p>
          <a:p>
            <a:endParaRPr lang="ru-RU" dirty="0"/>
          </a:p>
        </p:txBody>
      </p:sp>
      <p:pic>
        <p:nvPicPr>
          <p:cNvPr id="4" name="Рисунок 3" descr="C:\Users\USER\Desktop\ВСЕ ФОТО\Ласточки 2019\IMG_087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700808"/>
            <a:ext cx="302326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07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79"/>
    </mc:Choice>
    <mc:Fallback xmlns="">
      <p:transition spd="slow" advTm="97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взаимодействия с родителями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859340"/>
            <a:ext cx="59584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информационно- просветительского материала в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мессенжерах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Viber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WhatsApp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рекомендаций для родителей по проведению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опытов и игр с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в домашних условиях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родителей к участию в мероприятиях в рамках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материалов и помощь в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оформлении уголка «Космос».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фотоальбомов.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7473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Фото детей (космос)\P10309-14391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05711"/>
            <a:ext cx="2228215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USER\Desktop\Фото детей (космос)\P10309-14392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415547"/>
            <a:ext cx="2228215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Фото детей (космос)\P10304-12473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4" y="485731"/>
            <a:ext cx="3117503" cy="2628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Фото детей (космос)\P10304-13010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429000"/>
            <a:ext cx="3888432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Новая папка (2)\P10317-083928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5911" y="987453"/>
            <a:ext cx="2806700" cy="2105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840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buFont typeface="+mj-lt"/>
              <a:buAutoNum type="arabicPeriod"/>
            </a:pPr>
            <a:r>
              <a:rPr lang="ru-RU" sz="1000" b="1" dirty="0" smtClean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 smtClean="0">
                <a:solidFill>
                  <a:srgbClr val="000000"/>
                </a:solidFill>
                <a:latin typeface="OpenSans"/>
              </a:rPr>
            </a:br>
            <a:r>
              <a:rPr lang="ru-RU" sz="1000" b="1" dirty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>
                <a:solidFill>
                  <a:srgbClr val="000000"/>
                </a:solidFill>
                <a:latin typeface="OpenSans"/>
              </a:rPr>
            </a:br>
            <a:r>
              <a:rPr lang="ru-RU" sz="1000" b="1" dirty="0" smtClean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 smtClean="0">
                <a:solidFill>
                  <a:srgbClr val="000000"/>
                </a:solidFill>
                <a:latin typeface="OpenSans"/>
              </a:rPr>
            </a:br>
            <a:r>
              <a:rPr lang="ru-RU" sz="1000" b="1" dirty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>
                <a:solidFill>
                  <a:srgbClr val="000000"/>
                </a:solidFill>
                <a:latin typeface="OpenSans"/>
              </a:rPr>
            </a:br>
            <a:r>
              <a:rPr lang="ru-RU" sz="1000" b="1" dirty="0" smtClean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 smtClean="0">
                <a:solidFill>
                  <a:srgbClr val="000000"/>
                </a:solidFill>
                <a:latin typeface="OpenSans"/>
              </a:rPr>
            </a:br>
            <a:r>
              <a:rPr lang="ru-RU" sz="1000" b="1" dirty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>
                <a:solidFill>
                  <a:srgbClr val="000000"/>
                </a:solidFill>
                <a:latin typeface="OpenSans"/>
              </a:rPr>
            </a:br>
            <a:r>
              <a:rPr lang="ru-RU" sz="1000" b="1" dirty="0" smtClean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 smtClean="0">
                <a:solidFill>
                  <a:srgbClr val="000000"/>
                </a:solidFill>
                <a:latin typeface="OpenSans"/>
              </a:rPr>
            </a:br>
            <a:r>
              <a:rPr lang="ru-RU" sz="1000" b="1" dirty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>
                <a:solidFill>
                  <a:srgbClr val="000000"/>
                </a:solidFill>
                <a:latin typeface="OpenSans"/>
              </a:rPr>
            </a:br>
            <a:r>
              <a:rPr lang="ru-RU" sz="1000" b="1" dirty="0" smtClean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 smtClean="0">
                <a:solidFill>
                  <a:srgbClr val="000000"/>
                </a:solidFill>
                <a:latin typeface="OpenSans"/>
              </a:rPr>
            </a:br>
            <a:r>
              <a:rPr lang="ru-RU" sz="1000" b="1" dirty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>
                <a:solidFill>
                  <a:srgbClr val="000000"/>
                </a:solidFill>
                <a:latin typeface="OpenSans"/>
              </a:rPr>
            </a:br>
            <a:r>
              <a:rPr lang="ru-RU" sz="1000" b="1" dirty="0" smtClean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 smtClean="0">
                <a:solidFill>
                  <a:srgbClr val="000000"/>
                </a:solidFill>
                <a:latin typeface="OpenSans"/>
              </a:rPr>
            </a:br>
            <a:r>
              <a:rPr lang="ru-RU" sz="1000" b="1" dirty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>
                <a:solidFill>
                  <a:srgbClr val="000000"/>
                </a:solidFill>
                <a:latin typeface="OpenSans"/>
              </a:rPr>
            </a:br>
            <a:r>
              <a:rPr lang="ru-RU" sz="1000" b="1" dirty="0" smtClean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 smtClean="0">
                <a:solidFill>
                  <a:srgbClr val="000000"/>
                </a:solidFill>
                <a:latin typeface="OpenSans"/>
              </a:rPr>
            </a:br>
            <a:r>
              <a:rPr lang="ru-RU" sz="1000" b="1" dirty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>
                <a:solidFill>
                  <a:srgbClr val="000000"/>
                </a:solidFill>
                <a:latin typeface="OpenSans"/>
              </a:rPr>
            </a:br>
            <a:r>
              <a:rPr lang="ru-RU" sz="1000" b="1" dirty="0" smtClean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 smtClean="0">
                <a:solidFill>
                  <a:srgbClr val="000000"/>
                </a:solidFill>
                <a:latin typeface="OpenSans"/>
              </a:rPr>
            </a:br>
            <a:r>
              <a:rPr lang="ru-RU" sz="1000" b="1" dirty="0">
                <a:solidFill>
                  <a:srgbClr val="000000"/>
                </a:solidFill>
                <a:latin typeface="OpenSans"/>
              </a:rPr>
              <a:t/>
            </a:r>
            <a:br>
              <a:rPr lang="ru-RU" sz="1000" b="1" dirty="0">
                <a:solidFill>
                  <a:srgbClr val="000000"/>
                </a:solidFill>
                <a:latin typeface="OpenSans"/>
              </a:rPr>
            </a:br>
            <a:r>
              <a:rPr lang="ru-RU" sz="2000" b="1" dirty="0" smtClean="0">
                <a:solidFill>
                  <a:srgbClr val="002060"/>
                </a:solidFill>
                <a:latin typeface="OpenSans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OpenSans"/>
              </a:rPr>
            </a:br>
            <a:r>
              <a:rPr lang="ru-RU" sz="2000" b="1" dirty="0" smtClean="0">
                <a:solidFill>
                  <a:srgbClr val="002060"/>
                </a:solidFill>
                <a:latin typeface="OpenSans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OpenSans"/>
              </a:rPr>
            </a:br>
            <a:r>
              <a:rPr lang="ru-RU" sz="2000" b="1" dirty="0">
                <a:solidFill>
                  <a:srgbClr val="002060"/>
                </a:solidFill>
                <a:latin typeface="OpenSans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OpenSans"/>
              </a:rPr>
            </a:br>
            <a:r>
              <a:rPr lang="ru-RU" sz="2000" b="1" dirty="0" smtClean="0">
                <a:solidFill>
                  <a:srgbClr val="002060"/>
                </a:solidFill>
                <a:latin typeface="OpenSans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OpenSans"/>
              </a:rPr>
            </a:br>
            <a:r>
              <a:rPr lang="ru-RU" sz="2000" b="1" dirty="0">
                <a:solidFill>
                  <a:srgbClr val="002060"/>
                </a:solidFill>
                <a:latin typeface="OpenSans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OpenSans"/>
              </a:rPr>
            </a:br>
            <a:r>
              <a:rPr lang="ru-RU" sz="2000" b="1" dirty="0" smtClean="0">
                <a:solidFill>
                  <a:srgbClr val="002060"/>
                </a:solidFill>
                <a:latin typeface="OpenSans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OpenSans"/>
              </a:rPr>
            </a:br>
            <a:r>
              <a:rPr lang="ru-RU" sz="2000" b="1" dirty="0">
                <a:solidFill>
                  <a:srgbClr val="002060"/>
                </a:solidFill>
                <a:latin typeface="OpenSans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OpenSans"/>
              </a:rPr>
            </a:br>
            <a:r>
              <a:rPr lang="ru-RU" sz="2000" b="1" dirty="0" smtClean="0">
                <a:solidFill>
                  <a:srgbClr val="002060"/>
                </a:solidFill>
                <a:latin typeface="OpenSans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OpenSans"/>
              </a:rPr>
            </a:br>
            <a:r>
              <a:rPr lang="ru-RU" sz="2000" b="1" dirty="0">
                <a:solidFill>
                  <a:srgbClr val="002060"/>
                </a:solidFill>
                <a:latin typeface="OpenSans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OpenSans"/>
              </a:rPr>
            </a:br>
            <a:r>
              <a:rPr lang="ru-RU" sz="2000" b="1" dirty="0" smtClean="0">
                <a:solidFill>
                  <a:srgbClr val="002060"/>
                </a:solidFill>
                <a:latin typeface="OpenSans"/>
              </a:rPr>
              <a:t>                        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rgbClr val="002060"/>
                </a:solidFill>
                <a:latin typeface="OpenSans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Для реализации информационно-познавательного проекта «Космос» были использованы следующие ресурсы: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i="1" dirty="0">
                <a:solidFill>
                  <a:srgbClr val="002060"/>
                </a:solidFill>
                <a:latin typeface="OpenSans"/>
              </a:rPr>
              <a:t>1) временные:</a:t>
            </a:r>
            <a:r>
              <a:rPr lang="ru-RU" sz="1600" dirty="0">
                <a:solidFill>
                  <a:srgbClr val="002060"/>
                </a:solidFill>
                <a:latin typeface="OpenSans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занятия в соответствии с программными и санитарными требованиями,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время, отведённое на свободную деятельность детей.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i="1" dirty="0">
                <a:solidFill>
                  <a:srgbClr val="002060"/>
                </a:solidFill>
                <a:latin typeface="OpenSans"/>
              </a:rPr>
              <a:t>2) информационные:</a:t>
            </a:r>
            <a:r>
              <a:rPr lang="ru-RU" sz="1600" dirty="0">
                <a:solidFill>
                  <a:srgbClr val="002060"/>
                </a:solidFill>
                <a:latin typeface="OpenSans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использование возможностей интернета в поиске информации,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консультации и методическое объединение (на уровне ДОУ) по педагогическому проектированию,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знакомство родителей на собрании с материалами проекта,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телевизор, книги, журналы, энциклопедии о космосе.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i="1" dirty="0">
                <a:solidFill>
                  <a:srgbClr val="002060"/>
                </a:solidFill>
                <a:latin typeface="OpenSans"/>
              </a:rPr>
              <a:t>3) человеческие (кадровые):</a:t>
            </a:r>
            <a:r>
              <a:rPr lang="ru-RU" sz="1600" dirty="0">
                <a:solidFill>
                  <a:srgbClr val="002060"/>
                </a:solidFill>
                <a:latin typeface="OpenSans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привлечение педагога с первой категорией в качестве консультанта.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i="1" dirty="0">
                <a:solidFill>
                  <a:srgbClr val="002060"/>
                </a:solidFill>
                <a:latin typeface="OpenSans"/>
              </a:rPr>
              <a:t>4) научно-методические:</a:t>
            </a:r>
            <a:r>
              <a:rPr lang="ru-RU" sz="1600" dirty="0">
                <a:solidFill>
                  <a:srgbClr val="002060"/>
                </a:solidFill>
                <a:latin typeface="OpenSans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подбор теоретических материалов по познавательно-исследовательской деятельности в области космоса,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разработка конспекта занятия, сочинение стихов, </a:t>
            </a:r>
            <a:r>
              <a:rPr lang="ru-RU" sz="1600" dirty="0" err="1">
                <a:solidFill>
                  <a:srgbClr val="002060"/>
                </a:solidFill>
                <a:latin typeface="OpenSans"/>
              </a:rPr>
              <a:t>физминуток</a:t>
            </a:r>
            <a:r>
              <a:rPr lang="ru-RU" sz="1600" dirty="0">
                <a:solidFill>
                  <a:srgbClr val="002060"/>
                </a:solidFill>
                <a:latin typeface="OpenSans"/>
              </a:rPr>
              <a:t> и загадок.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i="1" dirty="0">
                <a:solidFill>
                  <a:srgbClr val="002060"/>
                </a:solidFill>
                <a:latin typeface="OpenSans"/>
              </a:rPr>
              <a:t>5) организационные:</a:t>
            </a:r>
            <a:r>
              <a:rPr lang="ru-RU" sz="1600" dirty="0">
                <a:solidFill>
                  <a:srgbClr val="002060"/>
                </a:solidFill>
                <a:latin typeface="OpenSans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организация совместной работы детей и родителей по тематике проекта,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определение критериев эффективности реализации проекта,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открытый просмотр обобщающего занятия по тематике проекта на уровне ДОУ и на муниципальном уровне.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i="1" dirty="0">
                <a:solidFill>
                  <a:srgbClr val="002060"/>
                </a:solidFill>
                <a:latin typeface="OpenSans"/>
              </a:rPr>
              <a:t>6) материально-технические:</a:t>
            </a:r>
            <a:r>
              <a:rPr lang="ru-RU" sz="1600" dirty="0">
                <a:solidFill>
                  <a:srgbClr val="002060"/>
                </a:solidFill>
                <a:latin typeface="OpenSans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оформление презентации проекта,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r>
              <a:rPr lang="ru-RU" sz="1600" dirty="0">
                <a:solidFill>
                  <a:srgbClr val="002060"/>
                </a:solidFill>
                <a:latin typeface="OpenSans"/>
              </a:rPr>
              <a:t>- создание альбома с иллюстрациями о космосе,</a:t>
            </a:r>
            <a:br>
              <a:rPr lang="ru-RU" sz="1600" dirty="0">
                <a:solidFill>
                  <a:srgbClr val="002060"/>
                </a:solidFill>
                <a:latin typeface="OpenSans"/>
              </a:rPr>
            </a:br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9500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Путей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потенциала личности существует много, но собственно исследовательская деятельность, бесспорно, один из самых эффективных.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ребенок-исследователь найдет поддержку у педагогов и родителей, из него вырастет исследователь-взрослый – умный, наблюдательный, умеющий самостоятельно делать выводы и логически мыслить, который всю жизнь будет находить в окружающем мире что-нибудь интересное и необычное, который умеет удивляться и радоваться всему, что видит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вокруг.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844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040" cy="4882554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«Пусть ребенок узнает не потому, что вы ему сказали, а потому, что сам понял; пусть он не выучивает науку, а выдумывает ее. Если когда-нибудь вы замените в его уме рассуждение авторитетом, он не будет уже рассуждать: он станет лишь игрушкой чужого мнения... Жить – вот ремесло, которому я хочу учить его» </a:t>
            </a: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47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97"/>
    </mc:Choice>
    <mc:Fallback xmlns="">
      <p:transition spd="slow" advTm="97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60648"/>
            <a:ext cx="676875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Главной своей задачей в работе считаю выбор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эффективных и современных методов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приемов организации дошкольников, которые позволили бы максимально использовать индивидуальные возможности каждого ребенка, создать ситуацию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успеха, новых знаний и личностного развития каждого ребенка.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55386" y="3402907"/>
            <a:ext cx="594906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образовательный процесс направлен на поиск новых, более эффективных технологий, призванных содействовать развитию творческих способностей детей, формированию навыков саморазвития и самообразования. Этим требованиям в полной мере отвечает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 деятельность.</a:t>
            </a: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3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85"/>
    </mc:Choice>
    <mc:Fallback xmlns="">
      <p:transition spd="slow" advTm="84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Проделанная мной работа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детализирует и раскрывает содержание стандарта, определяет общую стратегию воспитания и развития дошкольников.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 дошкольники задают много вопросов о космосе, звёздах, космонавтах, так как данная тема, как всё неведомое, непонятное, недоступное глазу, будоражит детскую фантазию.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десятков лет назад мало кто из вчерашних мальчишек не хотел стать космонавтом. Эта мечта совсем не актуальна для современных детей. Между тем, космические пираты, звездные войны и другие инопланетные существа – герои их любимых мультфильмов. Вымышленные персонажи дезинформируют дошкольников, рассказывая о несуществующих планетах, и зачастую вызывают у них отрицательные эмоции, способствуют развитию страхов. Поэтому важно грамотно выстроить работу по формированию у детей представлений о космосе.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древних времен взоры людей были устремлены в небо. Начиная с первых шагов по земле человек, ощущал свою зависимость от неба, его жизнь и деятельность во многом зависели от него. Наши предки хорошо знали и разбирались в “повадках” неба. Для них небо было живым, наполненным, многообразно себя проявляющим.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Коротко рассказать о большом космосе нельзя! Увлекаясь каким-либо фактом, каждого захватывают, словно на космическом корабле, приключения на далекие и неизведанные планеты солнечной системы.</a:t>
            </a: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39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38"/>
    </mc:Choice>
    <mc:Fallback xmlns="">
      <p:transition spd="slow" advTm="60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2506290"/>
          </a:xfrm>
        </p:spPr>
        <p:txBody>
          <a:bodyPr>
            <a:normAutofit fontScale="90000"/>
          </a:bodyPr>
          <a:lstStyle/>
          <a:p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 теме 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«Космос»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предполагает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ориентированный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развитию ребёнка.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“Человечество не останется вечно на земле, но,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погоне за светом и пространством,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робко проникнет за пределы атмосферы,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завоюет себе все околосолнечное пространство”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Циолковский</a:t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/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средством познания окружающего мира является не только окружающая его природа, но и неизведанный мир Вселенной. Он привлекает внимание ребёнка, заставляет включать в процессе наблюдения различные органы чувств, активизирует начальные моменты познания – ощущение и восприятие.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 – это обширная тема для исследовательской деятельности, вызывает интерес у детей и дает возможность многосторонне развивать личность дошкольника.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 активности у детей можно видеть в разных формах деятельности: в играх, экспериментировании, наблюдении за объектами и явлениями.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3933056"/>
            <a:ext cx="8229600" cy="25062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2200" b="1" dirty="0" smtClean="0">
                <a:solidFill>
                  <a:srgbClr val="002060"/>
                </a:solidFill>
              </a:rPr>
              <a:t/>
            </a:r>
            <a:br>
              <a:rPr lang="ru-RU" sz="2200" b="1" dirty="0" smtClean="0">
                <a:solidFill>
                  <a:srgbClr val="002060"/>
                </a:solidFill>
              </a:rPr>
            </a:b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27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39"/>
    </mc:Choice>
    <mc:Fallback xmlns="">
      <p:transition spd="slow" advTm="86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1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формировать у детей представление о космическом пространстве, Солнечной системе и её планетах, освоении космоса людьми.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7544" y="1124744"/>
            <a:ext cx="8219256" cy="5001419"/>
          </a:xfrm>
        </p:spPr>
        <p:txBody>
          <a:bodyPr>
            <a:noAutofit/>
          </a:bodyPr>
          <a:lstStyle/>
          <a:p>
            <a:r>
              <a:rPr lang="ru-RU" sz="1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расширять представление детей о многообразии космоса. Рассказать об интересных фактах и событиях космоса.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знания об освоении человеком космического пространства, о значении космических исследований для жизни людей на земле. Познакомить с первым </a:t>
            </a: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лётчиком-космонавтом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Ю. А. Гагариным.</a:t>
            </a:r>
          </a:p>
          <a:p>
            <a:r>
              <a:rPr lang="ru-RU" sz="1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творческое воображение, фантазию, творческую самостоятельность, индивидуальность, интеллектуально-познавательную компетентность детей.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внимание, память, наблюдательность, логическое мышление.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кругозор и активизировать словарь дошкольников: созвездие, Вселенная, Солнечная система, названия планет.</a:t>
            </a:r>
          </a:p>
          <a:p>
            <a:r>
              <a:rPr lang="ru-RU" sz="1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уважение и любовь к Земле, дающей всё необходимое для жизни.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чувство гордости за историю своей планеты, за достижения учёных, 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космонавтов.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чувство гордости за свою Родину.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взаимопомощь, доброжелательного отношения друг к другу.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родителей к совместной деятельности.</a:t>
            </a:r>
          </a:p>
          <a:p>
            <a:endParaRPr lang="ru-RU" sz="1800" dirty="0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22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77"/>
    </mc:Choice>
    <mc:Fallback xmlns="">
      <p:transition spd="slow" advTm="145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23528" y="476672"/>
            <a:ext cx="8219256" cy="4525963"/>
          </a:xfrm>
        </p:spPr>
        <p:txBody>
          <a:bodyPr>
            <a:normAutofit fontScale="62500" lnSpcReduction="20000"/>
          </a:bodyPr>
          <a:lstStyle/>
          <a:p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идея работы: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                  ребенка в исследовательскую деятельность и научить его рациональному варианту поиска информации</a:t>
            </a:r>
          </a:p>
          <a:p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</a:t>
            </a: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 дошкольного возраста 6-7 лет подготовительной группы 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воспитатель,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воспитанников.</a:t>
            </a:r>
          </a:p>
          <a:p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</a:t>
            </a: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космическое пространство, Вселенная, покорение Космоса человеком.</a:t>
            </a: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формирование у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 </a:t>
            </a: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 - исторического наследия возможно при соблюдении следующих факторов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сочетание различных видов деятельности ребенка (речевая, познавательная, художественно-творческая, игровая)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самореализации каждого ребенка с учетом накопленного им опыта, особенно познавательной, эмоциональной сферы;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специфики организации и построения педагогического процесса;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 форм и методов, направленных на развитие эмоций и чувств.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4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43"/>
    </mc:Choice>
    <mc:Fallback xmlns="">
      <p:transition spd="slow" advTm="100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619268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</a:t>
            </a:r>
          </a:p>
          <a:p>
            <a:pPr lvl="0" algn="ctr">
              <a:lnSpc>
                <a:spcPct val="150000"/>
              </a:lnSpc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Сочетание исследования и поиска ответа -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новый, нетрадиционный подход в образовании дошкольников, который позволяет широко развивать логическое мышление, воображение, фантазию, творчество, закладывает навыки учебной деятельности.</a:t>
            </a:r>
          </a:p>
          <a:p>
            <a:pPr lvl="0"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Обеспечение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 - ориентированного взаимодействия </a:t>
            </a:r>
          </a:p>
          <a:p>
            <a:pPr lvl="0"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Использование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дифференциации и индивидуализации  развития  дошкольников </a:t>
            </a:r>
          </a:p>
          <a:p>
            <a:pPr lvl="0"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Интеграция 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дополнительного  и основного образования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Применение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образовательных технологий</a:t>
            </a: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86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93"/>
    </mc:Choice>
    <mc:Fallback xmlns="">
      <p:transition spd="slow" advTm="24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501</Words>
  <Application>Microsoft Office PowerPoint</Application>
  <PresentationFormat>Экран (4:3)</PresentationFormat>
  <Paragraphs>110</Paragraphs>
  <Slides>23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Моя педагогическая находка</vt:lpstr>
      <vt:lpstr>Разрешите представиться</vt:lpstr>
      <vt:lpstr>«Пусть ребенок узнает не потому, что вы ему сказали, а потому, что сам понял; пусть он не выучивает науку, а выдумывает ее. Если когда-нибудь вы замените в его уме рассуждение авторитетом, он не будет уже рассуждать: он станет лишь игрушкой чужого мнения... Жить – вот ремесло, которому я хочу учить его» </vt:lpstr>
      <vt:lpstr>Презентация PowerPoint</vt:lpstr>
      <vt:lpstr>Проделанная мной работа детализирует и раскрывает содержание стандарта, определяет общую стратегию воспитания и развития дошкольников. </vt:lpstr>
      <vt:lpstr>                      Система работы по теме «Космос» предполагает личностно- ориентированный подход к развитию ребёнка.  Актуальность “Человечество не останется вечно на земле, но, в погоне за светом и пространством, сначала робко проникнет за пределы атмосферы, а затем завоюет себе все околосолнечное пространство” К. Циолковский  Важным средством познания окружающего мира является не только окружающая его природа, но и неизведанный мир Вселенной. Он привлекает внимание ребёнка, заставляет включать в процессе наблюдения различные органы чувств, активизирует начальные моменты познания – ощущение и восприятие. Космос – это обширная тема для исследовательской деятельности, вызывает интерес у детей и дает возможность многосторонне развивать личность дошкольника. Формирование познавательной активности у детей можно видеть в разных формах деятельности: в играх, экспериментировании, наблюдении за объектами и явлениями.  </vt:lpstr>
      <vt:lpstr>Цель работы: формировать у детей представление о космическом пространстве, Солнечной системе и её планетах, освоении космоса людьми.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работы по поисково – исследовательской деятельности </vt:lpstr>
      <vt:lpstr>ТЕХНОЛОГИЯ ОРГАНИЗАЦИИ СОВМЕСТНОЙ ИССЛЕДОВАТЕЛЬСКОЙ ДЕЯТЕЛЬНОСТИ</vt:lpstr>
      <vt:lpstr>  СВЯЗЬ ДЕТСКОГО ИССЛЕДОВАНИЯ  С ДРУГИМИ ВИДАМИ ДЕЯТЕЛЬНОСТИ   </vt:lpstr>
      <vt:lpstr>Презентация PowerPoint</vt:lpstr>
      <vt:lpstr>Презентация PowerPoint</vt:lpstr>
      <vt:lpstr>Формы взаимодействия с родителями</vt:lpstr>
      <vt:lpstr>Презентация PowerPoint</vt:lpstr>
      <vt:lpstr>                                                                                 Ресурсы. Для реализации информационно-познавательного проекта «Космос» были использованы следующие ресурсы: 1) временные: - занятия в соответствии с программными и санитарными требованиями, - время, отведённое на свободную деятельность детей. 2) информационные: - использование возможностей интернета в поиске информации, - консультации и методическое объединение (на уровне ДОУ) по педагогическому проектированию, - знакомство родителей на собрании с материалами проекта, - телевизор, книги, журналы, энциклопедии о космосе. 3) человеческие (кадровые): - привлечение педагога с первой категорией в качестве консультанта. 4) научно-методические: - подбор теоретических материалов по познавательно-исследовательской деятельности в области космоса, - разработка конспекта занятия, сочинение стихов, физминуток и загадок. 5) организационные: - организация совместной работы детей и родителей по тематике проекта, - определение критериев эффективности реализации проекта, - открытый просмотр обобщающего занятия по тематике проекта на уровне ДОУ и на муниципальном уровне. 6) материально-технические: - оформление презентации проекта, - создание альбома с иллюстрациями о космосе, </vt:lpstr>
      <vt:lpstr>           Путей развития потенциала личности существует много, но собственно исследовательская деятельность, бесспорно, один из самых эффективных. Если ребенок-исследователь найдет поддержку у педагогов и родителей, из него вырастет исследователь-взрослый – умный, наблюдательный, умеющий самостоятельно делать выводы и логически мыслить, который всю жизнь будет находить в окружающем мире что-нибудь интересное и необычное, который умеет удивляться и радоваться всему, что видит вокруг.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36</cp:revision>
  <dcterms:modified xsi:type="dcterms:W3CDTF">2021-03-17T13:18:05Z</dcterms:modified>
</cp:coreProperties>
</file>