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3" r:id="rId2"/>
    <p:sldId id="285" r:id="rId3"/>
    <p:sldId id="286" r:id="rId4"/>
    <p:sldId id="289" r:id="rId5"/>
    <p:sldId id="291" r:id="rId6"/>
    <p:sldId id="292" r:id="rId7"/>
    <p:sldId id="29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34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E3E673-457F-4E63-AC44-DABA77059CD4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3525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D0BF60-A1DD-40DB-A080-EE6B751A6BD2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796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69E8DA-E255-474E-B277-45A615A29294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816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27B9E9-DBF6-4F8B-8025-3DF23F035092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8442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C2EB8B-B705-41CA-948F-869E44AD8260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8443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D3B295-FA67-43D0-99C5-A304DA7E280A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887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736D51-F5A8-4B9D-8D5C-2290033B0C0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7926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2D8645-1032-4EF5-80C3-8FB3E40D84BF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609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B1CA8F-6FB7-4D74-B7B3-23B79827DFEB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901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06E69E3-64E7-494F-802B-FC3DF7C57413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371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1BDC85-EA15-4B7A-BE58-06AD7E4DAF67}" type="slidenum">
              <a:rPr lang="ru-RU" smtClean="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298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BA1C16-4106-480B-8EC2-D22ED488458F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832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908720"/>
            <a:ext cx="737550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к уроку окружающего мира </a:t>
            </a:r>
          </a:p>
          <a:p>
            <a:pPr algn="ctr"/>
            <a:r>
              <a:rPr lang="ru-RU" sz="5400" dirty="0" smtClean="0">
                <a:ln w="11430"/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«Домашние опасности» </a:t>
            </a:r>
          </a:p>
          <a:p>
            <a:pPr algn="ctr"/>
            <a:endParaRPr lang="ru-RU" sz="3600" dirty="0" smtClean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360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класс </a:t>
            </a:r>
            <a:r>
              <a:rPr lang="ru-RU" sz="360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dirty="0" smtClean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Школа России»</a:t>
            </a:r>
            <a:endParaRPr lang="ru-RU" sz="3600" dirty="0">
              <a:ln w="11430"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4048" y="4797152"/>
            <a:ext cx="39555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учитель начальных классов</a:t>
            </a:r>
          </a:p>
          <a:p>
            <a:pPr algn="ctr"/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Неволина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О.В.</a:t>
            </a:r>
          </a:p>
        </p:txBody>
      </p:sp>
    </p:spTree>
    <p:extLst>
      <p:ext uri="{BB962C8B-B14F-4D97-AF65-F5344CB8AC3E}">
        <p14:creationId xmlns:p14="http://schemas.microsoft.com/office/powerpoint/2010/main" val="2150305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60648"/>
            <a:ext cx="73755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>
                <a:ln w="11430"/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Домашние опасности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04706" y="1438801"/>
            <a:ext cx="3203198" cy="56467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Острые вещи и предметы: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07904" y="1305638"/>
            <a:ext cx="4680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Ножницы, шило, вилки, иголки, бритвы…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258" y="2883513"/>
            <a:ext cx="3059182" cy="40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  <a:spcBef>
                <a:spcPct val="0"/>
              </a:spcBef>
            </a:pPr>
            <a:r>
              <a:rPr lang="ru-RU" sz="2400" spc="-50" dirty="0">
                <a:latin typeface="Times New Roman" pitchFamily="18" charset="0"/>
                <a:ea typeface="+mj-ea"/>
                <a:cs typeface="Times New Roman" pitchFamily="18" charset="0"/>
              </a:rPr>
              <a:t>2) Электроприборы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07904" y="2671146"/>
            <a:ext cx="55845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Электрочайник, электроплита, электробритва, электрический миксер…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0258" y="4337322"/>
            <a:ext cx="2952328" cy="72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5000"/>
              </a:lnSpc>
              <a:spcBef>
                <a:spcPct val="0"/>
              </a:spcBef>
            </a:pPr>
            <a:r>
              <a:rPr lang="ru-RU" sz="2400" spc="-50" dirty="0">
                <a:latin typeface="Times New Roman" pitchFamily="18" charset="0"/>
                <a:ea typeface="+mj-ea"/>
                <a:cs typeface="Times New Roman" pitchFamily="18" charset="0"/>
              </a:rPr>
              <a:t>3) Предметы бытовой химии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12351" y="4226522"/>
            <a:ext cx="55801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Стиральные порошки, ацетон, керосин, растворитель, краска, отбеливатель…</a:t>
            </a:r>
          </a:p>
        </p:txBody>
      </p:sp>
    </p:spTree>
    <p:extLst>
      <p:ext uri="{BB962C8B-B14F-4D97-AF65-F5344CB8AC3E}">
        <p14:creationId xmlns:p14="http://schemas.microsoft.com/office/powerpoint/2010/main" val="432434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44524" y="97697"/>
            <a:ext cx="98650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Правила безопасности: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s.chudomama.com/purchases/uploads/bee/77b/72ca3c9620eef735d33f624ac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12260" y="1257423"/>
            <a:ext cx="1872208" cy="169768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14976" y="1113360"/>
            <a:ext cx="64972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spc="-50" dirty="0">
                <a:latin typeface="Times New Roman" pitchFamily="18" charset="0"/>
                <a:ea typeface="+mj-ea"/>
                <a:cs typeface="Times New Roman" pitchFamily="18" charset="0"/>
              </a:rPr>
              <a:t>1) Все острые, колющие и режущие предметы обязательно клади на свои места.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4976" y="1960507"/>
            <a:ext cx="6408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spc="-50" dirty="0">
                <a:latin typeface="Times New Roman" pitchFamily="18" charset="0"/>
                <a:ea typeface="+mj-ea"/>
                <a:cs typeface="Times New Roman" pitchFamily="18" charset="0"/>
              </a:rPr>
              <a:t>2) Не засовывай руку в стиральную машину во время работы. </a:t>
            </a:r>
            <a:r>
              <a:rPr lang="ru-RU" sz="2400" spc="-50" dirty="0" smtClean="0">
                <a:latin typeface="Times New Roman" pitchFamily="18" charset="0"/>
                <a:ea typeface="+mj-ea"/>
                <a:cs typeface="Times New Roman" pitchFamily="18" charset="0"/>
              </a:rPr>
              <a:t>Ни </a:t>
            </a:r>
            <a:r>
              <a:rPr lang="ru-RU" sz="2400" spc="-50" dirty="0">
                <a:latin typeface="Times New Roman" pitchFamily="18" charset="0"/>
                <a:ea typeface="+mj-ea"/>
                <a:cs typeface="Times New Roman" pitchFamily="18" charset="0"/>
              </a:rPr>
              <a:t>в коем случае не открывай боковую дверь.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4976" y="3176987"/>
            <a:ext cx="87290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spc="-50" dirty="0">
                <a:latin typeface="Times New Roman" pitchFamily="18" charset="0"/>
                <a:ea typeface="+mj-ea"/>
                <a:cs typeface="Times New Roman" pitchFamily="18" charset="0"/>
              </a:rPr>
              <a:t>3) Уходя из дома и даже из комнаты, обязательно выключи телевизор, магнитофон, утюг и другие электроприборы.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14976" y="4024135"/>
            <a:ext cx="8117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spc="-50" dirty="0">
                <a:latin typeface="Times New Roman" pitchFamily="18" charset="0"/>
                <a:ea typeface="+mj-ea"/>
                <a:cs typeface="Times New Roman" pitchFamily="18" charset="0"/>
              </a:rPr>
              <a:t>4) Не тяни за электрический провод руками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4035" y="4501951"/>
            <a:ext cx="83804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spc="-50" dirty="0">
                <a:latin typeface="Times New Roman" pitchFamily="18" charset="0"/>
                <a:ea typeface="+mj-ea"/>
                <a:cs typeface="Times New Roman" pitchFamily="18" charset="0"/>
              </a:rPr>
              <a:t>5) Ни в коем случае не подходи к оголенным проводам и не дотрагивайся до них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4976" y="5348047"/>
            <a:ext cx="7829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spc="-50" dirty="0">
                <a:latin typeface="Times New Roman" pitchFamily="18" charset="0"/>
                <a:ea typeface="+mj-ea"/>
                <a:cs typeface="Times New Roman" pitchFamily="18" charset="0"/>
              </a:rPr>
              <a:t>6) Ни в коем случае не пробуй лекарства. </a:t>
            </a:r>
          </a:p>
        </p:txBody>
      </p:sp>
    </p:spTree>
    <p:extLst>
      <p:ext uri="{BB962C8B-B14F-4D97-AF65-F5344CB8AC3E}">
        <p14:creationId xmlns:p14="http://schemas.microsoft.com/office/powerpoint/2010/main" val="2083850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;k;k0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357" y="1052736"/>
            <a:ext cx="6831990" cy="5012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539552" y="404664"/>
            <a:ext cx="8229600" cy="64807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dirty="0" smtClean="0">
                <a:solidFill>
                  <a:srgbClr val="292929"/>
                </a:solidFill>
                <a:latin typeface="Comic Sans MS" pitchFamily="66" charset="0"/>
              </a:rPr>
              <a:t>	</a:t>
            </a:r>
            <a:r>
              <a:rPr lang="ru-RU" sz="2400" spc="-50" dirty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Рассмотрите иллюстрацию. Какие опасности вы заметили?</a:t>
            </a:r>
          </a:p>
        </p:txBody>
      </p:sp>
    </p:spTree>
    <p:extLst>
      <p:ext uri="{BB962C8B-B14F-4D97-AF65-F5344CB8AC3E}">
        <p14:creationId xmlns:p14="http://schemas.microsoft.com/office/powerpoint/2010/main" val="4189825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529431" y="2996952"/>
            <a:ext cx="7993062" cy="2232025"/>
            <a:chOff x="385" y="1298"/>
            <a:chExt cx="5035" cy="1406"/>
          </a:xfrm>
        </p:grpSpPr>
        <p:grpSp>
          <p:nvGrpSpPr>
            <p:cNvPr id="3" name="Group 19"/>
            <p:cNvGrpSpPr>
              <a:grpSpLocks/>
            </p:cNvGrpSpPr>
            <p:nvPr/>
          </p:nvGrpSpPr>
          <p:grpSpPr bwMode="auto">
            <a:xfrm>
              <a:off x="3969" y="1298"/>
              <a:ext cx="1451" cy="1406"/>
              <a:chOff x="3969" y="1253"/>
              <a:chExt cx="1451" cy="1406"/>
            </a:xfrm>
          </p:grpSpPr>
          <p:pic>
            <p:nvPicPr>
              <p:cNvPr id="10" name="Picture 12" descr="jhyjk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039" y="1344"/>
                <a:ext cx="1290" cy="11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" name="Oval 14"/>
              <p:cNvSpPr>
                <a:spLocks noChangeArrowheads="1"/>
              </p:cNvSpPr>
              <p:nvPr/>
            </p:nvSpPr>
            <p:spPr bwMode="auto">
              <a:xfrm>
                <a:off x="3969" y="1253"/>
                <a:ext cx="1451" cy="1406"/>
              </a:xfrm>
              <a:prstGeom prst="ellips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4" name="Group 18"/>
            <p:cNvGrpSpPr>
              <a:grpSpLocks/>
            </p:cNvGrpSpPr>
            <p:nvPr/>
          </p:nvGrpSpPr>
          <p:grpSpPr bwMode="auto">
            <a:xfrm>
              <a:off x="2200" y="1298"/>
              <a:ext cx="1451" cy="1406"/>
              <a:chOff x="2109" y="1253"/>
              <a:chExt cx="1451" cy="1406"/>
            </a:xfrm>
          </p:grpSpPr>
          <p:pic>
            <p:nvPicPr>
              <p:cNvPr id="8" name="Picture 5" descr="Копия (2) jhyjk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363" y="1411"/>
                <a:ext cx="1179" cy="10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" name="Oval 15"/>
              <p:cNvSpPr>
                <a:spLocks noChangeArrowheads="1"/>
              </p:cNvSpPr>
              <p:nvPr/>
            </p:nvSpPr>
            <p:spPr bwMode="auto">
              <a:xfrm>
                <a:off x="2109" y="1253"/>
                <a:ext cx="1451" cy="1406"/>
              </a:xfrm>
              <a:prstGeom prst="ellips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5" name="Group 17"/>
            <p:cNvGrpSpPr>
              <a:grpSpLocks/>
            </p:cNvGrpSpPr>
            <p:nvPr/>
          </p:nvGrpSpPr>
          <p:grpSpPr bwMode="auto">
            <a:xfrm>
              <a:off x="385" y="1298"/>
              <a:ext cx="1526" cy="1406"/>
              <a:chOff x="476" y="1253"/>
              <a:chExt cx="1526" cy="1406"/>
            </a:xfrm>
          </p:grpSpPr>
          <p:pic>
            <p:nvPicPr>
              <p:cNvPr id="6" name="Picture 6" descr="Копия (3) jhyjk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76" y="1480"/>
                <a:ext cx="1526" cy="90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" name="Oval 16"/>
              <p:cNvSpPr>
                <a:spLocks noChangeArrowheads="1"/>
              </p:cNvSpPr>
              <p:nvPr/>
            </p:nvSpPr>
            <p:spPr bwMode="auto">
              <a:xfrm>
                <a:off x="521" y="1253"/>
                <a:ext cx="1451" cy="1406"/>
              </a:xfrm>
              <a:prstGeom prst="ellipse">
                <a:avLst/>
              </a:prstGeom>
              <a:noFill/>
              <a:ln w="762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1995239" y="499938"/>
            <a:ext cx="5061446" cy="1760538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sz="2400" spc="-50" dirty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Составьте правила к этим знакам.</a:t>
            </a:r>
          </a:p>
          <a:p>
            <a:pPr algn="ctr">
              <a:buFontTx/>
              <a:buNone/>
            </a:pPr>
            <a:r>
              <a:rPr lang="ru-RU" sz="2400" spc="-50" dirty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Придумайте ещё </a:t>
            </a:r>
            <a:r>
              <a:rPr lang="ru-RU" sz="2400" spc="-5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2-3 правила</a:t>
            </a:r>
            <a:endParaRPr lang="ru-RU" sz="2400" spc="-50" dirty="0">
              <a:solidFill>
                <a:schemeClr val="tx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>
              <a:buFontTx/>
              <a:buNone/>
            </a:pPr>
            <a:r>
              <a:rPr lang="ru-RU" sz="2400" spc="-50" dirty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обращения с электроприборами.</a:t>
            </a:r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264434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lib.podelise.ru/tw_files2/urls_12/6/d-5333/5333_html_2a369da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2145" y="1205653"/>
            <a:ext cx="2704087" cy="288032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49288" y="168341"/>
            <a:ext cx="8496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Закончите предложения.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9288" y="1224016"/>
            <a:ext cx="5832648" cy="1059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1440" lvl="8"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ru-RU" sz="2400" spc="-50" dirty="0" smtClean="0">
                <a:latin typeface="Times New Roman" pitchFamily="18" charset="0"/>
                <a:ea typeface="+mj-ea"/>
                <a:cs typeface="Times New Roman" pitchFamily="18" charset="0"/>
              </a:rPr>
              <a:t>1) В </a:t>
            </a:r>
            <a:r>
              <a:rPr lang="ru-RU" sz="2400" spc="-50" dirty="0">
                <a:latin typeface="Times New Roman" pitchFamily="18" charset="0"/>
                <a:ea typeface="+mj-ea"/>
                <a:cs typeface="Times New Roman" pitchFamily="18" charset="0"/>
              </a:rPr>
              <a:t>жилом помещении опасными </a:t>
            </a:r>
            <a:r>
              <a:rPr lang="ru-RU" sz="2400" spc="-50" dirty="0" smtClean="0">
                <a:latin typeface="Times New Roman" pitchFamily="18" charset="0"/>
                <a:ea typeface="+mj-ea"/>
                <a:cs typeface="Times New Roman" pitchFamily="18" charset="0"/>
              </a:rPr>
              <a:t>могут    быть</a:t>
            </a:r>
            <a:r>
              <a:rPr lang="ru-RU" sz="2400" spc="-50" dirty="0">
                <a:latin typeface="Times New Roman" pitchFamily="18" charset="0"/>
                <a:ea typeface="+mj-ea"/>
                <a:cs typeface="Times New Roman" pitchFamily="18" charset="0"/>
              </a:rPr>
              <a:t>…</a:t>
            </a:r>
          </a:p>
          <a:p>
            <a:pPr marL="342900" indent="-342900"/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449288" y="1894539"/>
            <a:ext cx="6210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400" spc="-50" dirty="0">
                <a:latin typeface="Times New Roman" pitchFamily="18" charset="0"/>
                <a:ea typeface="+mj-ea"/>
                <a:cs typeface="Times New Roman" pitchFamily="18" charset="0"/>
              </a:rPr>
              <a:t>2) Перед тем как воспользоваться </a:t>
            </a:r>
            <a:r>
              <a:rPr lang="ru-RU" sz="2400" spc="-50" dirty="0" smtClean="0">
                <a:latin typeface="Times New Roman" pitchFamily="18" charset="0"/>
                <a:ea typeface="+mj-ea"/>
                <a:cs typeface="Times New Roman" pitchFamily="18" charset="0"/>
              </a:rPr>
              <a:t>приборами или </a:t>
            </a:r>
            <a:r>
              <a:rPr lang="ru-RU" sz="2400" spc="-50" dirty="0">
                <a:latin typeface="Times New Roman" pitchFamily="18" charset="0"/>
                <a:ea typeface="+mj-ea"/>
                <a:cs typeface="Times New Roman" pitchFamily="18" charset="0"/>
              </a:rPr>
              <a:t>инструментами, надо…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41260" y="2741950"/>
            <a:ext cx="439248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"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ru-RU" sz="2400" spc="-50" dirty="0">
                <a:latin typeface="Times New Roman" pitchFamily="18" charset="0"/>
                <a:ea typeface="+mj-ea"/>
                <a:cs typeface="Times New Roman" pitchFamily="18" charset="0"/>
              </a:rPr>
              <a:t>3) Выходя из дома, надо…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0941" y="3186880"/>
            <a:ext cx="6066928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"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ru-RU" sz="2400" spc="-50" dirty="0">
                <a:latin typeface="Times New Roman" pitchFamily="18" charset="0"/>
                <a:ea typeface="+mj-ea"/>
                <a:cs typeface="Times New Roman" pitchFamily="18" charset="0"/>
              </a:rPr>
              <a:t>4) При включении или выключении электроприборов, надо…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60941" y="3944010"/>
            <a:ext cx="4572000" cy="7571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91440"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ru-RU" sz="2400" spc="-50" dirty="0">
                <a:latin typeface="Times New Roman" pitchFamily="18" charset="0"/>
                <a:ea typeface="+mj-ea"/>
                <a:cs typeface="Times New Roman" pitchFamily="18" charset="0"/>
              </a:rPr>
              <a:t>5) К оголенным электрическим проводам…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0941" y="4721339"/>
            <a:ext cx="4572000" cy="4247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91440"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ru-RU" sz="2400" spc="-50" dirty="0">
                <a:latin typeface="Times New Roman" pitchFamily="18" charset="0"/>
                <a:ea typeface="+mj-ea"/>
                <a:cs typeface="Times New Roman" pitchFamily="18" charset="0"/>
              </a:rPr>
              <a:t>6) Принимай лекарства…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60941" y="5159778"/>
            <a:ext cx="4572000" cy="4247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91440"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ru-RU" sz="2400" spc="-50" dirty="0">
                <a:latin typeface="Times New Roman" pitchFamily="18" charset="0"/>
                <a:ea typeface="+mj-ea"/>
                <a:cs typeface="Times New Roman" pitchFamily="18" charset="0"/>
              </a:rPr>
              <a:t>7) Средства бытовой химии…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89719" y="5598217"/>
            <a:ext cx="2210734" cy="4247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" indent="-9144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ru-RU" sz="2400" spc="-50" dirty="0">
                <a:latin typeface="Times New Roman" pitchFamily="18" charset="0"/>
                <a:ea typeface="+mj-ea"/>
                <a:cs typeface="Times New Roman" pitchFamily="18" charset="0"/>
              </a:rPr>
              <a:t>8) На балконе…</a:t>
            </a:r>
          </a:p>
        </p:txBody>
      </p:sp>
      <p:pic>
        <p:nvPicPr>
          <p:cNvPr id="12" name="Picture 4" descr="http://ds128.centerstart.ru/sites/default/files/u19/86e0c91bdf7e_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853584"/>
            <a:ext cx="1728192" cy="21602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03745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24123"/>
            <a:ext cx="72368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Домашнее задание.</a:t>
            </a:r>
            <a:endParaRPr lang="ru-RU" sz="6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191206"/>
            <a:ext cx="73448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Придумать и нарисовать свои условные знаки для домашних опасностей.</a:t>
            </a:r>
          </a:p>
        </p:txBody>
      </p:sp>
      <p:pic>
        <p:nvPicPr>
          <p:cNvPr id="3076" name="Picture 4" descr="https://image.freepik.com/free-vector/child-thinking-with-a-question-or-doubt_7710-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36912"/>
            <a:ext cx="3564396" cy="3564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1030981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151</TotalTime>
  <Words>258</Words>
  <Application>Microsoft Office PowerPoint</Application>
  <PresentationFormat>Экран (4:3)</PresentationFormat>
  <Paragraphs>35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Calibri</vt:lpstr>
      <vt:lpstr>Calibri Light</vt:lpstr>
      <vt:lpstr>Comic Sans MS</vt:lpstr>
      <vt:lpstr>Times New Roman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бобрик</dc:creator>
  <cp:lastModifiedBy>User</cp:lastModifiedBy>
  <cp:revision>19</cp:revision>
  <dcterms:created xsi:type="dcterms:W3CDTF">2014-02-04T11:16:48Z</dcterms:created>
  <dcterms:modified xsi:type="dcterms:W3CDTF">2021-03-15T15:23:04Z</dcterms:modified>
</cp:coreProperties>
</file>