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0" r:id="rId4"/>
    <p:sldId id="261" r:id="rId5"/>
    <p:sldId id="270" r:id="rId6"/>
    <p:sldId id="271" r:id="rId7"/>
    <p:sldId id="274" r:id="rId8"/>
    <p:sldId id="275" r:id="rId9"/>
    <p:sldId id="277" r:id="rId10"/>
    <p:sldId id="278" r:id="rId11"/>
    <p:sldId id="258" r:id="rId12"/>
    <p:sldId id="259" r:id="rId13"/>
    <p:sldId id="262" r:id="rId14"/>
    <p:sldId id="263" r:id="rId15"/>
    <p:sldId id="264" r:id="rId16"/>
    <p:sldId id="265" r:id="rId17"/>
    <p:sldId id="266" r:id="rId18"/>
    <p:sldId id="267" r:id="rId19"/>
    <p:sldId id="268" r:id="rId20"/>
    <p:sldId id="279"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9900"/>
    <a:srgbClr val="00CCFF"/>
    <a:srgbClr val="00FF00"/>
    <a:srgbClr val="FF00FF"/>
    <a:srgbClr val="0000FF"/>
    <a:srgbClr val="FFFF00"/>
    <a:srgbClr val="FF33CC"/>
    <a:srgbClr val="9900C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68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7B6CD91A-B2BF-433E-83AA-D04882EEC2CA}" type="datetimeFigureOut">
              <a:rPr lang="ru-RU" smtClean="0"/>
              <a:t>19.03.2021</a:t>
            </a:fld>
            <a:endParaRPr lang="ru-RU" dirty="0"/>
          </a:p>
        </p:txBody>
      </p:sp>
      <p:sp>
        <p:nvSpPr>
          <p:cNvPr id="16" name="Slide Number Placeholder 15"/>
          <p:cNvSpPr>
            <a:spLocks noGrp="1"/>
          </p:cNvSpPr>
          <p:nvPr>
            <p:ph type="sldNum" sz="quarter" idx="11"/>
          </p:nvPr>
        </p:nvSpPr>
        <p:spPr/>
        <p:txBody>
          <a:bodyPr/>
          <a:lstStyle/>
          <a:p>
            <a:fld id="{53784A0E-59AB-4A0F-9098-3BCFF54FA84A}" type="slidenum">
              <a:rPr lang="ru-RU" smtClean="0"/>
              <a:t>‹#›</a:t>
            </a:fld>
            <a:endParaRPr lang="ru-RU" dirty="0"/>
          </a:p>
        </p:txBody>
      </p:sp>
      <p:sp>
        <p:nvSpPr>
          <p:cNvPr id="17" name="Footer Placeholder 16"/>
          <p:cNvSpPr>
            <a:spLocks noGrp="1"/>
          </p:cNvSpPr>
          <p:nvPr>
            <p:ph type="ftr" sz="quarter" idx="12"/>
          </p:nvPr>
        </p:nvSpPr>
        <p:spPr/>
        <p:txBody>
          <a:bodyPr/>
          <a:lstStyle/>
          <a:p>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B6CD91A-B2BF-433E-83AA-D04882EEC2CA}" type="datetimeFigureOut">
              <a:rPr lang="ru-RU" smtClean="0"/>
              <a:t>19.03.2021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3784A0E-59AB-4A0F-9098-3BCFF54FA84A}"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B6CD91A-B2BF-433E-83AA-D04882EEC2CA}" type="datetimeFigureOut">
              <a:rPr lang="ru-RU" smtClean="0"/>
              <a:t>19.03.2021</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3784A0E-59AB-4A0F-9098-3BCFF54FA84A}"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7B6CD91A-B2BF-433E-83AA-D04882EEC2CA}" type="datetimeFigureOut">
              <a:rPr lang="ru-RU" smtClean="0"/>
              <a:t>19.03.2021</a:t>
            </a:fld>
            <a:endParaRPr lang="ru-RU" dirty="0"/>
          </a:p>
        </p:txBody>
      </p:sp>
      <p:sp>
        <p:nvSpPr>
          <p:cNvPr id="15" name="Slide Number Placeholder 14"/>
          <p:cNvSpPr>
            <a:spLocks noGrp="1"/>
          </p:cNvSpPr>
          <p:nvPr>
            <p:ph type="sldNum" sz="quarter" idx="11"/>
          </p:nvPr>
        </p:nvSpPr>
        <p:spPr/>
        <p:txBody>
          <a:bodyPr/>
          <a:lstStyle/>
          <a:p>
            <a:fld id="{53784A0E-59AB-4A0F-9098-3BCFF54FA84A}" type="slidenum">
              <a:rPr lang="ru-RU" smtClean="0"/>
              <a:t>‹#›</a:t>
            </a:fld>
            <a:endParaRPr lang="ru-RU" dirty="0"/>
          </a:p>
        </p:txBody>
      </p:sp>
      <p:sp>
        <p:nvSpPr>
          <p:cNvPr id="16" name="Footer Placeholder 15"/>
          <p:cNvSpPr>
            <a:spLocks noGrp="1"/>
          </p:cNvSpPr>
          <p:nvPr>
            <p:ph type="ftr" sz="quarter" idx="12"/>
          </p:nvPr>
        </p:nvSpPr>
        <p:spPr/>
        <p:txBody>
          <a:bodyPr/>
          <a:lstStyle/>
          <a:p>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7B6CD91A-B2BF-433E-83AA-D04882EEC2CA}" type="datetimeFigureOut">
              <a:rPr lang="ru-RU" smtClean="0"/>
              <a:t>19.03.2021</a:t>
            </a:fld>
            <a:endParaRPr lang="ru-RU" dirty="0"/>
          </a:p>
        </p:txBody>
      </p:sp>
      <p:sp>
        <p:nvSpPr>
          <p:cNvPr id="13" name="Slide Number Placeholder 12"/>
          <p:cNvSpPr>
            <a:spLocks noGrp="1"/>
          </p:cNvSpPr>
          <p:nvPr>
            <p:ph type="sldNum" sz="quarter" idx="11"/>
          </p:nvPr>
        </p:nvSpPr>
        <p:spPr/>
        <p:txBody>
          <a:bodyPr/>
          <a:lstStyle/>
          <a:p>
            <a:fld id="{53784A0E-59AB-4A0F-9098-3BCFF54FA84A}" type="slidenum">
              <a:rPr lang="ru-RU" smtClean="0"/>
              <a:t>‹#›</a:t>
            </a:fld>
            <a:endParaRPr lang="ru-RU" dirty="0"/>
          </a:p>
        </p:txBody>
      </p:sp>
      <p:sp>
        <p:nvSpPr>
          <p:cNvPr id="14" name="Footer Placeholder 13"/>
          <p:cNvSpPr>
            <a:spLocks noGrp="1"/>
          </p:cNvSpPr>
          <p:nvPr>
            <p:ph type="ftr" sz="quarter" idx="12"/>
          </p:nvPr>
        </p:nvSpPr>
        <p:spPr/>
        <p:txBody>
          <a:bodyPr/>
          <a:lstStyle/>
          <a:p>
            <a:endParaRPr lang="ru-RU"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7B6CD91A-B2BF-433E-83AA-D04882EEC2CA}" type="datetimeFigureOut">
              <a:rPr lang="ru-RU" smtClean="0"/>
              <a:t>19.03.2021</a:t>
            </a:fld>
            <a:endParaRPr lang="ru-RU" dirty="0"/>
          </a:p>
        </p:txBody>
      </p:sp>
      <p:sp>
        <p:nvSpPr>
          <p:cNvPr id="9" name="Slide Number Placeholder 8"/>
          <p:cNvSpPr>
            <a:spLocks noGrp="1"/>
          </p:cNvSpPr>
          <p:nvPr>
            <p:ph type="sldNum" sz="quarter" idx="11"/>
          </p:nvPr>
        </p:nvSpPr>
        <p:spPr/>
        <p:txBody>
          <a:bodyPr/>
          <a:lstStyle/>
          <a:p>
            <a:fld id="{53784A0E-59AB-4A0F-9098-3BCFF54FA84A}" type="slidenum">
              <a:rPr lang="ru-RU" smtClean="0"/>
              <a:t>‹#›</a:t>
            </a:fld>
            <a:endParaRPr lang="ru-RU" dirty="0"/>
          </a:p>
        </p:txBody>
      </p:sp>
      <p:sp>
        <p:nvSpPr>
          <p:cNvPr id="10" name="Footer Placeholder 9"/>
          <p:cNvSpPr>
            <a:spLocks noGrp="1"/>
          </p:cNvSpPr>
          <p:nvPr>
            <p:ph type="ftr" sz="quarter" idx="12"/>
          </p:nvPr>
        </p:nvSpPr>
        <p:spPr/>
        <p:txBody>
          <a:bodyPr/>
          <a:lstStyle/>
          <a:p>
            <a:endParaRPr lang="ru-RU" dirty="0"/>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7B6CD91A-B2BF-433E-83AA-D04882EEC2CA}" type="datetimeFigureOut">
              <a:rPr lang="ru-RU" smtClean="0"/>
              <a:t>19.03.2021</a:t>
            </a:fld>
            <a:endParaRPr lang="ru-RU" dirty="0"/>
          </a:p>
        </p:txBody>
      </p:sp>
      <p:sp>
        <p:nvSpPr>
          <p:cNvPr id="15" name="Slide Number Placeholder 14"/>
          <p:cNvSpPr>
            <a:spLocks noGrp="1"/>
          </p:cNvSpPr>
          <p:nvPr>
            <p:ph type="sldNum" sz="quarter" idx="11"/>
          </p:nvPr>
        </p:nvSpPr>
        <p:spPr/>
        <p:txBody>
          <a:bodyPr/>
          <a:lstStyle/>
          <a:p>
            <a:fld id="{53784A0E-59AB-4A0F-9098-3BCFF54FA84A}" type="slidenum">
              <a:rPr lang="ru-RU" smtClean="0"/>
              <a:t>‹#›</a:t>
            </a:fld>
            <a:endParaRPr lang="ru-RU" dirty="0"/>
          </a:p>
        </p:txBody>
      </p:sp>
      <p:sp>
        <p:nvSpPr>
          <p:cNvPr id="16" name="Footer Placeholder 15"/>
          <p:cNvSpPr>
            <a:spLocks noGrp="1"/>
          </p:cNvSpPr>
          <p:nvPr>
            <p:ph type="ftr" sz="quarter" idx="12"/>
          </p:nvPr>
        </p:nvSpPr>
        <p:spPr/>
        <p:txBody>
          <a:bodyPr/>
          <a:lstStyle/>
          <a:p>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7B6CD91A-B2BF-433E-83AA-D04882EEC2CA}" type="datetimeFigureOut">
              <a:rPr lang="ru-RU" smtClean="0"/>
              <a:t>19.03.2021</a:t>
            </a:fld>
            <a:endParaRPr lang="ru-RU" dirty="0"/>
          </a:p>
        </p:txBody>
      </p:sp>
      <p:sp>
        <p:nvSpPr>
          <p:cNvPr id="8" name="Slide Number Placeholder 7"/>
          <p:cNvSpPr>
            <a:spLocks noGrp="1"/>
          </p:cNvSpPr>
          <p:nvPr>
            <p:ph type="sldNum" sz="quarter" idx="11"/>
          </p:nvPr>
        </p:nvSpPr>
        <p:spPr/>
        <p:txBody>
          <a:bodyPr/>
          <a:lstStyle/>
          <a:p>
            <a:fld id="{53784A0E-59AB-4A0F-9098-3BCFF54FA84A}" type="slidenum">
              <a:rPr lang="ru-RU" smtClean="0"/>
              <a:t>‹#›</a:t>
            </a:fld>
            <a:endParaRPr lang="ru-RU" dirty="0"/>
          </a:p>
        </p:txBody>
      </p:sp>
      <p:sp>
        <p:nvSpPr>
          <p:cNvPr id="9" name="Footer Placeholder 8"/>
          <p:cNvSpPr>
            <a:spLocks noGrp="1"/>
          </p:cNvSpPr>
          <p:nvPr>
            <p:ph type="ftr" sz="quarter" idx="12"/>
          </p:nvPr>
        </p:nvSpPr>
        <p:spPr/>
        <p:txBody>
          <a:bodyPr/>
          <a:lstStyle/>
          <a:p>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B6CD91A-B2BF-433E-83AA-D04882EEC2CA}" type="datetimeFigureOut">
              <a:rPr lang="ru-RU" smtClean="0"/>
              <a:t>19.03.2021</a:t>
            </a:fld>
            <a:endParaRPr lang="ru-RU" dirty="0"/>
          </a:p>
        </p:txBody>
      </p:sp>
      <p:sp>
        <p:nvSpPr>
          <p:cNvPr id="6" name="Slide Number Placeholder 5"/>
          <p:cNvSpPr>
            <a:spLocks noGrp="1"/>
          </p:cNvSpPr>
          <p:nvPr>
            <p:ph type="sldNum" sz="quarter" idx="11"/>
          </p:nvPr>
        </p:nvSpPr>
        <p:spPr/>
        <p:txBody>
          <a:bodyPr/>
          <a:lstStyle/>
          <a:p>
            <a:fld id="{53784A0E-59AB-4A0F-9098-3BCFF54FA84A}" type="slidenum">
              <a:rPr lang="ru-RU" smtClean="0"/>
              <a:t>‹#›</a:t>
            </a:fld>
            <a:endParaRPr lang="ru-RU" dirty="0"/>
          </a:p>
        </p:txBody>
      </p:sp>
      <p:sp>
        <p:nvSpPr>
          <p:cNvPr id="7" name="Footer Placeholder 6"/>
          <p:cNvSpPr>
            <a:spLocks noGrp="1"/>
          </p:cNvSpPr>
          <p:nvPr>
            <p:ph type="ftr" sz="quarter" idx="12"/>
          </p:nvPr>
        </p:nvSpPr>
        <p:spPr/>
        <p:txBody>
          <a:bodyPr/>
          <a:lstStyle/>
          <a:p>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7B6CD91A-B2BF-433E-83AA-D04882EEC2CA}" type="datetimeFigureOut">
              <a:rPr lang="ru-RU" smtClean="0"/>
              <a:t>19.03.2021</a:t>
            </a:fld>
            <a:endParaRPr lang="ru-RU" dirty="0"/>
          </a:p>
        </p:txBody>
      </p:sp>
      <p:sp>
        <p:nvSpPr>
          <p:cNvPr id="16" name="Slide Number Placeholder 15"/>
          <p:cNvSpPr>
            <a:spLocks noGrp="1"/>
          </p:cNvSpPr>
          <p:nvPr>
            <p:ph type="sldNum" sz="quarter" idx="11"/>
          </p:nvPr>
        </p:nvSpPr>
        <p:spPr/>
        <p:txBody>
          <a:bodyPr/>
          <a:lstStyle/>
          <a:p>
            <a:fld id="{53784A0E-59AB-4A0F-9098-3BCFF54FA84A}" type="slidenum">
              <a:rPr lang="ru-RU" smtClean="0"/>
              <a:t>‹#›</a:t>
            </a:fld>
            <a:endParaRPr lang="ru-RU" dirty="0"/>
          </a:p>
        </p:txBody>
      </p:sp>
      <p:sp>
        <p:nvSpPr>
          <p:cNvPr id="17" name="Footer Placeholder 16"/>
          <p:cNvSpPr>
            <a:spLocks noGrp="1"/>
          </p:cNvSpPr>
          <p:nvPr>
            <p:ph type="ftr" sz="quarter" idx="12"/>
          </p:nvPr>
        </p:nvSpPr>
        <p:spPr/>
        <p:txBody>
          <a:bodyPr/>
          <a:lstStyle/>
          <a:p>
            <a:endParaRPr lang="ru-RU" dirty="0"/>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7B6CD91A-B2BF-433E-83AA-D04882EEC2CA}" type="datetimeFigureOut">
              <a:rPr lang="ru-RU" smtClean="0"/>
              <a:t>19.03.2021</a:t>
            </a:fld>
            <a:endParaRPr lang="ru-RU" dirty="0"/>
          </a:p>
        </p:txBody>
      </p:sp>
      <p:sp>
        <p:nvSpPr>
          <p:cNvPr id="14" name="Slide Number Placeholder 13"/>
          <p:cNvSpPr>
            <a:spLocks noGrp="1"/>
          </p:cNvSpPr>
          <p:nvPr>
            <p:ph type="sldNum" sz="quarter" idx="11"/>
          </p:nvPr>
        </p:nvSpPr>
        <p:spPr/>
        <p:txBody>
          <a:bodyPr/>
          <a:lstStyle/>
          <a:p>
            <a:fld id="{53784A0E-59AB-4A0F-9098-3BCFF54FA84A}" type="slidenum">
              <a:rPr lang="ru-RU" smtClean="0"/>
              <a:t>‹#›</a:t>
            </a:fld>
            <a:endParaRPr lang="ru-RU" dirty="0"/>
          </a:p>
        </p:txBody>
      </p:sp>
      <p:sp>
        <p:nvSpPr>
          <p:cNvPr id="15" name="Footer Placeholder 14"/>
          <p:cNvSpPr>
            <a:spLocks noGrp="1"/>
          </p:cNvSpPr>
          <p:nvPr>
            <p:ph type="ftr" sz="quarter" idx="12"/>
          </p:nvPr>
        </p:nvSpPr>
        <p:spPr/>
        <p:txBody>
          <a:bodyPr/>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7B6CD91A-B2BF-433E-83AA-D04882EEC2CA}" type="datetimeFigureOut">
              <a:rPr lang="ru-RU" smtClean="0"/>
              <a:t>19.03.2021</a:t>
            </a:fld>
            <a:endParaRPr lang="ru-RU"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53784A0E-59AB-4A0F-9098-3BCFF54FA84A}" type="slidenum">
              <a:rPr lang="ru-RU" smtClean="0"/>
              <a:t>‹#›</a:t>
            </a:fld>
            <a:endParaRPr lang="ru-RU"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1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1030" name="Picture 6" descr="C:\Users\оля\Desktop\ИЗО\ю.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colorTemperature colorTemp="112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08520" y="0"/>
            <a:ext cx="9370671"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оля\Desktop\ИЗО\ьд.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2445" y="1955493"/>
            <a:ext cx="5588737" cy="363374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33315" y="116631"/>
            <a:ext cx="7992888" cy="1200329"/>
          </a:xfrm>
          <a:prstGeom prst="rect">
            <a:avLst/>
          </a:prstGeom>
        </p:spPr>
        <p:txBody>
          <a:bodyPr wrap="square">
            <a:spAutoFit/>
          </a:bodyPr>
          <a:lstStyle/>
          <a:p>
            <a:pPr lvl="0" algn="ctr"/>
            <a:r>
              <a:rPr lang="ru-RU" b="1" dirty="0">
                <a:ln w="10541" cmpd="sng">
                  <a:noFill/>
                  <a:prstDash val="solid"/>
                </a:ln>
                <a:solidFill>
                  <a:schemeClr val="accent2">
                    <a:lumMod val="75000"/>
                  </a:schemeClr>
                </a:solidFill>
                <a:latin typeface="Monotype Corsiva" pitchFamily="66" charset="0"/>
              </a:rPr>
              <a:t>Муниципальное бюджетное дошкольное образовательное учреждение</a:t>
            </a:r>
          </a:p>
          <a:p>
            <a:pPr lvl="0" algn="ctr"/>
            <a:r>
              <a:rPr lang="ru-RU" b="1" dirty="0">
                <a:ln w="10541" cmpd="sng">
                  <a:noFill/>
                  <a:prstDash val="solid"/>
                </a:ln>
                <a:solidFill>
                  <a:schemeClr val="accent2">
                    <a:lumMod val="75000"/>
                  </a:schemeClr>
                </a:solidFill>
                <a:latin typeface="Monotype Corsiva" pitchFamily="66" charset="0"/>
              </a:rPr>
              <a:t>муниципального образования «город Бугуруслан»  </a:t>
            </a:r>
          </a:p>
          <a:p>
            <a:pPr lvl="0" algn="ctr"/>
            <a:r>
              <a:rPr lang="ru-RU" b="1" dirty="0">
                <a:ln w="10541" cmpd="sng">
                  <a:noFill/>
                  <a:prstDash val="solid"/>
                </a:ln>
                <a:solidFill>
                  <a:schemeClr val="accent2">
                    <a:lumMod val="75000"/>
                  </a:schemeClr>
                </a:solidFill>
                <a:latin typeface="Monotype Corsiva" pitchFamily="66" charset="0"/>
              </a:rPr>
              <a:t>«Детский сад общеразвивающего вида  № 23» с приоритетным </a:t>
            </a:r>
          </a:p>
          <a:p>
            <a:pPr lvl="0" algn="ctr"/>
            <a:r>
              <a:rPr lang="ru-RU" b="1" dirty="0">
                <a:ln w="10541" cmpd="sng">
                  <a:noFill/>
                  <a:prstDash val="solid"/>
                </a:ln>
                <a:solidFill>
                  <a:schemeClr val="accent2">
                    <a:lumMod val="75000"/>
                  </a:schemeClr>
                </a:solidFill>
                <a:latin typeface="Monotype Corsiva" pitchFamily="66" charset="0"/>
              </a:rPr>
              <a:t>осуществлением физического развития воспитанников</a:t>
            </a:r>
            <a:endParaRPr lang="ru-RU" dirty="0">
              <a:ln w="10541" cmpd="sng">
                <a:noFill/>
                <a:prstDash val="solid"/>
              </a:ln>
              <a:solidFill>
                <a:schemeClr val="accent2">
                  <a:lumMod val="75000"/>
                </a:schemeClr>
              </a:solidFill>
            </a:endParaRPr>
          </a:p>
        </p:txBody>
      </p:sp>
      <p:sp>
        <p:nvSpPr>
          <p:cNvPr id="5" name="Прямоугольник 4"/>
          <p:cNvSpPr/>
          <p:nvPr/>
        </p:nvSpPr>
        <p:spPr>
          <a:xfrm>
            <a:off x="4867169" y="5384723"/>
            <a:ext cx="5707302" cy="707886"/>
          </a:xfrm>
          <a:prstGeom prst="rect">
            <a:avLst/>
          </a:prstGeom>
        </p:spPr>
        <p:txBody>
          <a:bodyPr wrap="square">
            <a:spAutoFit/>
          </a:bodyPr>
          <a:lstStyle/>
          <a:p>
            <a:pPr lvl="0"/>
            <a:r>
              <a:rPr lang="ru-RU" sz="2000" b="1" i="1" dirty="0">
                <a:solidFill>
                  <a:schemeClr val="accent2">
                    <a:lumMod val="75000"/>
                  </a:schemeClr>
                </a:solidFill>
                <a:latin typeface="Monotype Corsiva" pitchFamily="66" charset="0"/>
              </a:rPr>
              <a:t>Подготовила :  воспитатель  </a:t>
            </a:r>
            <a:r>
              <a:rPr lang="ru-RU" sz="2000" b="1" i="1" dirty="0" smtClean="0">
                <a:solidFill>
                  <a:schemeClr val="accent2">
                    <a:lumMod val="75000"/>
                  </a:schemeClr>
                </a:solidFill>
                <a:latin typeface="Monotype Corsiva" pitchFamily="66" charset="0"/>
              </a:rPr>
              <a:t>Леонтьева </a:t>
            </a:r>
            <a:endParaRPr lang="ru-RU" sz="2000" b="1" i="1" dirty="0">
              <a:solidFill>
                <a:schemeClr val="accent2">
                  <a:lumMod val="75000"/>
                </a:schemeClr>
              </a:solidFill>
              <a:latin typeface="Monotype Corsiva" pitchFamily="66" charset="0"/>
            </a:endParaRPr>
          </a:p>
          <a:p>
            <a:pPr lvl="0"/>
            <a:r>
              <a:rPr lang="ru-RU" sz="2000" b="1" i="1" dirty="0">
                <a:solidFill>
                  <a:schemeClr val="accent2">
                    <a:lumMod val="75000"/>
                  </a:schemeClr>
                </a:solidFill>
                <a:latin typeface="Monotype Corsiva" pitchFamily="66" charset="0"/>
              </a:rPr>
              <a:t>                                   </a:t>
            </a:r>
            <a:r>
              <a:rPr lang="ru-RU" sz="2000" b="1" i="1" dirty="0" smtClean="0">
                <a:solidFill>
                  <a:schemeClr val="accent2">
                    <a:lumMod val="75000"/>
                  </a:schemeClr>
                </a:solidFill>
                <a:latin typeface="Monotype Corsiva" pitchFamily="66" charset="0"/>
              </a:rPr>
              <a:t>Ольга Вячеславовна</a:t>
            </a:r>
            <a:endParaRPr lang="ru-RU" sz="2000" b="1" dirty="0">
              <a:solidFill>
                <a:schemeClr val="accent2">
                  <a:lumMod val="75000"/>
                </a:schemeClr>
              </a:solidFill>
              <a:latin typeface="Monotype Corsiva" pitchFamily="66" charset="0"/>
            </a:endParaRPr>
          </a:p>
        </p:txBody>
      </p:sp>
      <p:sp>
        <p:nvSpPr>
          <p:cNvPr id="6" name="Прямоугольник 5"/>
          <p:cNvSpPr/>
          <p:nvPr/>
        </p:nvSpPr>
        <p:spPr>
          <a:xfrm>
            <a:off x="61307" y="1343788"/>
            <a:ext cx="8136904" cy="584775"/>
          </a:xfrm>
          <a:prstGeom prst="rect">
            <a:avLst/>
          </a:prstGeom>
        </p:spPr>
        <p:txBody>
          <a:bodyPr wrap="square">
            <a:spAutoFit/>
          </a:bodyPr>
          <a:lstStyle/>
          <a:p>
            <a:pPr marL="449580" algn="ctr">
              <a:spcAft>
                <a:spcPts val="0"/>
              </a:spcAft>
              <a:tabLst>
                <a:tab pos="152400" algn="l"/>
                <a:tab pos="1993265" algn="ctr"/>
              </a:tabLst>
            </a:pPr>
            <a:r>
              <a:rPr lang="ru-RU" sz="3200" b="1" dirty="0" smtClean="0">
                <a:solidFill>
                  <a:srgbClr val="000080"/>
                </a:solidFill>
                <a:effectLst/>
                <a:latin typeface="Monotype Corsiva" pitchFamily="66" charset="0"/>
                <a:ea typeface="Times New Roman"/>
              </a:rPr>
              <a:t>Проект</a:t>
            </a:r>
            <a:endParaRPr lang="ru-RU" sz="3200" b="1" dirty="0" smtClean="0">
              <a:effectLst/>
              <a:latin typeface="Monotype Corsiva" pitchFamily="66" charset="0"/>
              <a:ea typeface="Times New Roman"/>
            </a:endParaRPr>
          </a:p>
        </p:txBody>
      </p:sp>
      <p:sp>
        <p:nvSpPr>
          <p:cNvPr id="7" name="Прямоугольник 6"/>
          <p:cNvSpPr/>
          <p:nvPr/>
        </p:nvSpPr>
        <p:spPr>
          <a:xfrm>
            <a:off x="3751909" y="6237312"/>
            <a:ext cx="1649811" cy="338554"/>
          </a:xfrm>
          <a:prstGeom prst="rect">
            <a:avLst/>
          </a:prstGeom>
        </p:spPr>
        <p:txBody>
          <a:bodyPr wrap="none">
            <a:spAutoFit/>
          </a:bodyPr>
          <a:lstStyle/>
          <a:p>
            <a:pPr lvl="0"/>
            <a:r>
              <a:rPr lang="ru-RU" sz="1600" b="1" dirty="0">
                <a:ln>
                  <a:solidFill>
                    <a:srgbClr val="7030A0"/>
                  </a:solidFill>
                </a:ln>
                <a:solidFill>
                  <a:schemeClr val="accent2">
                    <a:lumMod val="75000"/>
                  </a:schemeClr>
                </a:solidFill>
                <a:latin typeface="Monotype Corsiva" pitchFamily="66" charset="0"/>
              </a:rPr>
              <a:t>Бугуруслан, 2016 г.</a:t>
            </a:r>
          </a:p>
        </p:txBody>
      </p:sp>
    </p:spTree>
    <p:extLst>
      <p:ext uri="{BB962C8B-B14F-4D97-AF65-F5344CB8AC3E}">
        <p14:creationId xmlns:p14="http://schemas.microsoft.com/office/powerpoint/2010/main" val="2991173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8147" y="2010713"/>
            <a:ext cx="2701304" cy="3402146"/>
          </a:xfrm>
          <a:prstGeom prst="rect">
            <a:avLst/>
          </a:prstGeom>
          <a:noFill/>
          <a:ln w="76200">
            <a:solidFill>
              <a:srgbClr val="FF33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Объект 1"/>
          <p:cNvSpPr>
            <a:spLocks noGrp="1"/>
          </p:cNvSpPr>
          <p:nvPr>
            <p:ph idx="1"/>
          </p:nvPr>
        </p:nvSpPr>
        <p:spPr>
          <a:xfrm>
            <a:off x="-324544" y="231770"/>
            <a:ext cx="7776864" cy="777835"/>
          </a:xfrm>
        </p:spPr>
        <p:txBody>
          <a:bodyPr/>
          <a:lstStyle/>
          <a:p>
            <a:pPr marL="0" lvl="0" indent="0" algn="ctr">
              <a:spcBef>
                <a:spcPts val="0"/>
              </a:spcBef>
              <a:buSzTx/>
              <a:buNone/>
            </a:pPr>
            <a:r>
              <a:rPr lang="ru-RU" sz="3200" b="1" dirty="0">
                <a:solidFill>
                  <a:srgbClr val="FFFF99"/>
                </a:solidFill>
                <a:effectLst/>
                <a:latin typeface="Monotype Corsiva" pitchFamily="66" charset="0"/>
              </a:rPr>
              <a:t>А игрушки выходят – просто загляденье! </a:t>
            </a:r>
          </a:p>
          <a:p>
            <a:pPr algn="ctr"/>
            <a:endParaRPr lang="ru-RU" dirty="0"/>
          </a:p>
        </p:txBody>
      </p:sp>
      <p:sp>
        <p:nvSpPr>
          <p:cNvPr id="3" name="Заголовок 2"/>
          <p:cNvSpPr>
            <a:spLocks noGrp="1"/>
          </p:cNvSpPr>
          <p:nvPr>
            <p:ph type="title"/>
          </p:nvPr>
        </p:nvSpPr>
        <p:spPr>
          <a:xfrm flipH="1">
            <a:off x="14581112" y="4876800"/>
            <a:ext cx="72008" cy="914400"/>
          </a:xfrm>
        </p:spPr>
        <p:txBody>
          <a:bodyPr/>
          <a:lstStyle/>
          <a:p>
            <a:endParaRPr lang="ru-RU"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251520" y="1268760"/>
            <a:ext cx="2592288" cy="3166008"/>
          </a:xfrm>
          <a:prstGeom prst="rect">
            <a:avLst/>
          </a:prstGeom>
          <a:noFill/>
          <a:ln w="762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6059" y="1307638"/>
            <a:ext cx="3159367" cy="2924126"/>
          </a:xfrm>
          <a:prstGeom prst="rect">
            <a:avLst/>
          </a:prstGeom>
          <a:noFill/>
          <a:ln w="7620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3753723"/>
            <a:ext cx="2389248" cy="3020414"/>
          </a:xfrm>
          <a:prstGeom prst="rect">
            <a:avLst/>
          </a:prstGeom>
          <a:noFill/>
          <a:ln w="7620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27327" y="4221088"/>
            <a:ext cx="3584160" cy="2423524"/>
          </a:xfrm>
          <a:prstGeom prst="rect">
            <a:avLst/>
          </a:prstGeom>
          <a:noFill/>
          <a:ln w="76200">
            <a:solidFill>
              <a:srgbClr val="FF33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Прямоугольник 8"/>
          <p:cNvSpPr/>
          <p:nvPr/>
        </p:nvSpPr>
        <p:spPr>
          <a:xfrm>
            <a:off x="251520" y="620688"/>
            <a:ext cx="9364667" cy="1077218"/>
          </a:xfrm>
          <a:prstGeom prst="rect">
            <a:avLst/>
          </a:prstGeom>
        </p:spPr>
        <p:txBody>
          <a:bodyPr wrap="square">
            <a:spAutoFit/>
          </a:bodyPr>
          <a:lstStyle/>
          <a:p>
            <a:pPr lvl="0" algn="ctr"/>
            <a:r>
              <a:rPr lang="ru-RU" sz="3200" b="1" dirty="0">
                <a:ln>
                  <a:solidFill>
                    <a:srgbClr val="C00000"/>
                  </a:solidFill>
                </a:ln>
                <a:solidFill>
                  <a:srgbClr val="FF0000"/>
                </a:solidFill>
                <a:latin typeface="Monotype Corsiva" pitchFamily="66" charset="0"/>
              </a:rPr>
              <a:t>Вот какие яркие, весёлые, нарядные игрушки делают дымковские мастера! </a:t>
            </a:r>
          </a:p>
        </p:txBody>
      </p:sp>
    </p:spTree>
    <p:extLst>
      <p:ext uri="{BB962C8B-B14F-4D97-AF65-F5344CB8AC3E}">
        <p14:creationId xmlns:p14="http://schemas.microsoft.com/office/powerpoint/2010/main" val="2386368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checkerboard(down)">
                                      <p:cBhvr>
                                        <p:cTn id="7" dur="1000"/>
                                        <p:tgtEl>
                                          <p:spTgt spid="4"/>
                                        </p:tgtEl>
                                      </p:cBhvr>
                                    </p:animEffect>
                                  </p:childTnLst>
                                </p:cTn>
                              </p:par>
                            </p:childTnLst>
                          </p:cTn>
                        </p:par>
                        <p:par>
                          <p:cTn id="8" fill="hold">
                            <p:stCondLst>
                              <p:cond delay="1500"/>
                            </p:stCondLst>
                            <p:childTnLst>
                              <p:par>
                                <p:cTn id="9" presetID="5" presetClass="entr" presetSubtype="5" fill="hold" nodeType="afterEffect">
                                  <p:stCondLst>
                                    <p:cond delay="1000"/>
                                  </p:stCondLst>
                                  <p:childTnLst>
                                    <p:set>
                                      <p:cBhvr>
                                        <p:cTn id="10" dur="1" fill="hold">
                                          <p:stCondLst>
                                            <p:cond delay="0"/>
                                          </p:stCondLst>
                                        </p:cTn>
                                        <p:tgtEl>
                                          <p:spTgt spid="5"/>
                                        </p:tgtEl>
                                        <p:attrNameLst>
                                          <p:attrName>style.visibility</p:attrName>
                                        </p:attrNameLst>
                                      </p:cBhvr>
                                      <p:to>
                                        <p:strVal val="visible"/>
                                      </p:to>
                                    </p:set>
                                    <p:animEffect transition="in" filter="checkerboard(down)">
                                      <p:cBhvr>
                                        <p:cTn id="11" dur="1000"/>
                                        <p:tgtEl>
                                          <p:spTgt spid="5"/>
                                        </p:tgtEl>
                                      </p:cBhvr>
                                    </p:animEffect>
                                  </p:childTnLst>
                                </p:cTn>
                              </p:par>
                            </p:childTnLst>
                          </p:cTn>
                        </p:par>
                        <p:par>
                          <p:cTn id="12" fill="hold">
                            <p:stCondLst>
                              <p:cond delay="3500"/>
                            </p:stCondLst>
                            <p:childTnLst>
                              <p:par>
                                <p:cTn id="13" presetID="18" presetClass="entr" presetSubtype="6" fill="hold"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strips(downRight)">
                                      <p:cBhvr>
                                        <p:cTn id="15" dur="2000"/>
                                        <p:tgtEl>
                                          <p:spTgt spid="6"/>
                                        </p:tgtEl>
                                      </p:cBhvr>
                                    </p:animEffect>
                                  </p:childTnLst>
                                </p:cTn>
                              </p:par>
                            </p:childTnLst>
                          </p:cTn>
                        </p:par>
                        <p:par>
                          <p:cTn id="16" fill="hold">
                            <p:stCondLst>
                              <p:cond delay="6000"/>
                            </p:stCondLst>
                            <p:childTnLst>
                              <p:par>
                                <p:cTn id="17" presetID="16" presetClass="entr" presetSubtype="2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Horizontal)">
                                      <p:cBhvr>
                                        <p:cTn id="19" dur="2000"/>
                                        <p:tgtEl>
                                          <p:spTgt spid="7"/>
                                        </p:tgtEl>
                                      </p:cBhvr>
                                    </p:animEffect>
                                  </p:childTnLst>
                                </p:cTn>
                              </p:par>
                            </p:childTnLst>
                          </p:cTn>
                        </p:par>
                        <p:par>
                          <p:cTn id="20" fill="hold">
                            <p:stCondLst>
                              <p:cond delay="8000"/>
                            </p:stCondLst>
                            <p:childTnLst>
                              <p:par>
                                <p:cTn id="21" presetID="2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edge">
                                      <p:cBhvr>
                                        <p:cTn id="23" dur="3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074" name="Picture 2" descr="C:\Users\оля\Desktop\ИЗО\ор.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0" y="0"/>
            <a:ext cx="9286109" cy="6886809"/>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1578046" y="476672"/>
            <a:ext cx="7560840" cy="5112568"/>
          </a:xfrm>
        </p:spPr>
        <p:txBody>
          <a:bodyPr>
            <a:normAutofit/>
          </a:bodyPr>
          <a:lstStyle/>
          <a:p>
            <a:pPr marL="0" indent="0">
              <a:buClr>
                <a:srgbClr val="7030A0"/>
              </a:buClr>
              <a:buNone/>
            </a:pPr>
            <a:r>
              <a:rPr lang="ru-RU" sz="4000" b="1" dirty="0" smtClean="0">
                <a:solidFill>
                  <a:srgbClr val="0070C0"/>
                </a:solidFill>
                <a:latin typeface="Monotype Corsiva" pitchFamily="66" charset="0"/>
                <a:ea typeface="+mj-ea"/>
                <a:cs typeface="+mj-cs"/>
              </a:rPr>
              <a:t> Цель </a:t>
            </a:r>
            <a:r>
              <a:rPr lang="ru-RU" sz="4000" b="1" dirty="0">
                <a:solidFill>
                  <a:srgbClr val="0070C0"/>
                </a:solidFill>
                <a:latin typeface="Monotype Corsiva" pitchFamily="66" charset="0"/>
                <a:ea typeface="+mj-ea"/>
                <a:cs typeface="+mj-cs"/>
              </a:rPr>
              <a:t>проекта:</a:t>
            </a:r>
            <a:r>
              <a:rPr lang="ru-RU" sz="4000" dirty="0">
                <a:solidFill>
                  <a:srgbClr val="0070C0"/>
                </a:solidFill>
                <a:latin typeface="Monotype Corsiva" pitchFamily="66" charset="0"/>
                <a:ea typeface="+mj-ea"/>
                <a:cs typeface="+mj-cs"/>
              </a:rPr>
              <a:t> </a:t>
            </a:r>
            <a:r>
              <a:rPr lang="ru-RU" sz="4000" dirty="0">
                <a:solidFill>
                  <a:srgbClr val="FF0000"/>
                </a:solidFill>
                <a:latin typeface="Monotype Corsiva" pitchFamily="66" charset="0"/>
                <a:ea typeface="+mj-ea"/>
                <a:cs typeface="+mj-cs"/>
              </a:rPr>
              <a:t/>
            </a:r>
            <a:br>
              <a:rPr lang="ru-RU" sz="4000" dirty="0">
                <a:solidFill>
                  <a:srgbClr val="FF0000"/>
                </a:solidFill>
                <a:latin typeface="Monotype Corsiva" pitchFamily="66" charset="0"/>
                <a:ea typeface="+mj-ea"/>
                <a:cs typeface="+mj-cs"/>
              </a:rPr>
            </a:br>
            <a:r>
              <a:rPr lang="ru-RU" sz="4000" dirty="0">
                <a:solidFill>
                  <a:srgbClr val="FF0000"/>
                </a:solidFill>
                <a:latin typeface="Monotype Corsiva" pitchFamily="66" charset="0"/>
                <a:ea typeface="+mj-ea"/>
                <a:cs typeface="+mj-cs"/>
              </a:rPr>
              <a:t>	</a:t>
            </a:r>
            <a:r>
              <a:rPr lang="ru-RU" sz="3600" b="1" dirty="0" smtClean="0">
                <a:solidFill>
                  <a:srgbClr val="FF0000"/>
                </a:solidFill>
                <a:latin typeface="Monotype Corsiva" pitchFamily="66" charset="0"/>
                <a:ea typeface="+mj-ea"/>
                <a:cs typeface="+mj-cs"/>
              </a:rPr>
              <a:t>формирование у детей познавательно-творческого интереса к русской народной культуре, через ознакомление с дымковской игрушкой, и организацию художественно-продуктивной и творческой деятельности.</a:t>
            </a:r>
            <a:endParaRPr lang="ru-RU" b="1" dirty="0">
              <a:solidFill>
                <a:srgbClr val="FF0000"/>
              </a:solidFill>
              <a:latin typeface="Monotype Corsiva" pitchFamily="66" charset="0"/>
            </a:endParaRPr>
          </a:p>
        </p:txBody>
      </p:sp>
    </p:spTree>
    <p:extLst>
      <p:ext uri="{BB962C8B-B14F-4D97-AF65-F5344CB8AC3E}">
        <p14:creationId xmlns:p14="http://schemas.microsoft.com/office/powerpoint/2010/main" val="1740084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dirty="0"/>
          </a:p>
        </p:txBody>
      </p:sp>
      <p:pic>
        <p:nvPicPr>
          <p:cNvPr id="4098" name="Picture 2" descr="C:\Users\оля\Desktop\ИЗО\б.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59202" y="260648"/>
            <a:ext cx="7912076" cy="5863144"/>
          </a:xfrm>
          <a:prstGeom prst="rect">
            <a:avLst/>
          </a:prstGeom>
        </p:spPr>
        <p:txBody>
          <a:bodyPr wrap="square">
            <a:spAutoFit/>
          </a:bodyPr>
          <a:lstStyle/>
          <a:p>
            <a:r>
              <a:rPr lang="ru-RU" sz="2400" b="1" i="0" u="none" strike="noStrike" baseline="0" dirty="0" smtClean="0">
                <a:solidFill>
                  <a:srgbClr val="0070C0"/>
                </a:solidFill>
                <a:latin typeface="Monotype Corsiva" pitchFamily="66" charset="0"/>
              </a:rPr>
              <a:t>                            </a:t>
            </a:r>
            <a:r>
              <a:rPr lang="ru-RU" sz="4400" b="1" i="0" u="none" strike="noStrike" baseline="0" dirty="0" smtClean="0">
                <a:solidFill>
                  <a:srgbClr val="9900CC"/>
                </a:solidFill>
                <a:latin typeface="Monotype Corsiva" pitchFamily="66" charset="0"/>
              </a:rPr>
              <a:t>Задачи: </a:t>
            </a:r>
          </a:p>
          <a:p>
            <a:pPr lvl="0"/>
            <a:r>
              <a:rPr lang="ru-RU" sz="2800" b="1" u="sng" dirty="0" smtClean="0">
                <a:solidFill>
                  <a:srgbClr val="0000FF"/>
                </a:solidFill>
                <a:latin typeface="Monotype Corsiva" pitchFamily="66" charset="0"/>
                <a:cs typeface="Times New Roman" pitchFamily="18" charset="0"/>
              </a:rPr>
              <a:t> Воспитательные</a:t>
            </a:r>
            <a:r>
              <a:rPr lang="ru-RU" sz="2800" b="1" u="sng" dirty="0">
                <a:solidFill>
                  <a:srgbClr val="0000FF"/>
                </a:solidFill>
                <a:latin typeface="Monotype Corsiva" pitchFamily="66" charset="0"/>
                <a:cs typeface="Times New Roman" pitchFamily="18" charset="0"/>
              </a:rPr>
              <a:t>:</a:t>
            </a:r>
            <a:r>
              <a:rPr lang="ru-RU" sz="2800" b="1" dirty="0">
                <a:solidFill>
                  <a:srgbClr val="0000FF"/>
                </a:solidFill>
                <a:latin typeface="Monotype Corsiva" pitchFamily="66" charset="0"/>
                <a:cs typeface="Times New Roman" pitchFamily="18" charset="0"/>
              </a:rPr>
              <a:t> </a:t>
            </a:r>
            <a:endParaRPr lang="ru-RU" sz="2800" b="1" dirty="0" smtClean="0">
              <a:solidFill>
                <a:srgbClr val="0000FF"/>
              </a:solidFill>
              <a:latin typeface="Monotype Corsiva" pitchFamily="66" charset="0"/>
              <a:cs typeface="Times New Roman" pitchFamily="18" charset="0"/>
            </a:endParaRPr>
          </a:p>
          <a:p>
            <a:pPr lvl="0"/>
            <a:r>
              <a:rPr lang="ru-RU" sz="2500" b="1" dirty="0" smtClean="0">
                <a:solidFill>
                  <a:srgbClr val="FF0000"/>
                </a:solidFill>
                <a:latin typeface="Monotype Corsiva" pitchFamily="66" charset="0"/>
              </a:rPr>
              <a:t>- </a:t>
            </a:r>
            <a:r>
              <a:rPr lang="ru-RU" sz="2500" b="1" dirty="0">
                <a:solidFill>
                  <a:srgbClr val="FF0000"/>
                </a:solidFill>
                <a:latin typeface="Monotype Corsiva" pitchFamily="66" charset="0"/>
              </a:rPr>
              <a:t>Познакомить детей с историей дымковской игрушки. </a:t>
            </a:r>
          </a:p>
          <a:p>
            <a:pPr lvl="0"/>
            <a:r>
              <a:rPr lang="ru-RU" sz="2500" b="1" i="0" u="none" strike="noStrike" baseline="0" dirty="0" smtClean="0">
                <a:solidFill>
                  <a:srgbClr val="FF0000"/>
                </a:solidFill>
                <a:latin typeface="Monotype Corsiva" pitchFamily="66" charset="0"/>
              </a:rPr>
              <a:t>- </a:t>
            </a:r>
            <a:r>
              <a:rPr lang="ru-RU" sz="2500" b="1" dirty="0" smtClean="0">
                <a:solidFill>
                  <a:srgbClr val="FF0000"/>
                </a:solidFill>
                <a:latin typeface="Monotype Corsiva" pitchFamily="66" charset="0"/>
              </a:rPr>
              <a:t>Воспитывать интерес  </a:t>
            </a:r>
            <a:r>
              <a:rPr lang="ru-RU" sz="2500" b="1" i="0" u="none" strike="noStrike" baseline="0" dirty="0" smtClean="0">
                <a:solidFill>
                  <a:srgbClr val="FF0000"/>
                </a:solidFill>
                <a:latin typeface="Monotype Corsiva" pitchFamily="66" charset="0"/>
              </a:rPr>
              <a:t>к культуре русского народа через </a:t>
            </a:r>
          </a:p>
          <a:p>
            <a:pPr lvl="0"/>
            <a:r>
              <a:rPr lang="ru-RU" sz="2500" b="1" i="0" u="none" strike="noStrike" baseline="0" dirty="0" smtClean="0">
                <a:solidFill>
                  <a:srgbClr val="FF0000"/>
                </a:solidFill>
                <a:latin typeface="Monotype Corsiva" pitchFamily="66" charset="0"/>
              </a:rPr>
              <a:t>знакомство с народным искусством, любовь к Родине, </a:t>
            </a:r>
          </a:p>
          <a:p>
            <a:pPr lvl="0"/>
            <a:r>
              <a:rPr lang="ru-RU" sz="2500" b="1" i="0" u="none" strike="noStrike" baseline="0" dirty="0" smtClean="0">
                <a:solidFill>
                  <a:srgbClr val="FF0000"/>
                </a:solidFill>
                <a:latin typeface="Monotype Corsiva" pitchFamily="66" charset="0"/>
              </a:rPr>
              <a:t>-воспитывать гордость за свою страну. </a:t>
            </a:r>
          </a:p>
          <a:p>
            <a:r>
              <a:rPr lang="ru-RU" sz="2800" b="1" u="sng" dirty="0">
                <a:solidFill>
                  <a:srgbClr val="0000FF"/>
                </a:solidFill>
                <a:latin typeface="Monotype Corsiva" pitchFamily="66" charset="0"/>
                <a:cs typeface="Times New Roman" pitchFamily="18" charset="0"/>
              </a:rPr>
              <a:t>Развивающие:</a:t>
            </a:r>
            <a:r>
              <a:rPr lang="ru-RU" sz="2500" b="1" dirty="0">
                <a:solidFill>
                  <a:srgbClr val="FF0000"/>
                </a:solidFill>
                <a:latin typeface="Monotype Corsiva" pitchFamily="66" charset="0"/>
                <a:cs typeface="Times New Roman" pitchFamily="18" charset="0"/>
              </a:rPr>
              <a:t> </a:t>
            </a:r>
            <a:r>
              <a:rPr lang="ru-RU" sz="2500" b="1" dirty="0" smtClean="0">
                <a:solidFill>
                  <a:srgbClr val="FF0000"/>
                </a:solidFill>
                <a:latin typeface="Monotype Corsiva" pitchFamily="66" charset="0"/>
              </a:rPr>
              <a:t>- </a:t>
            </a:r>
            <a:r>
              <a:rPr lang="ru-RU" sz="2500" b="1" dirty="0">
                <a:solidFill>
                  <a:srgbClr val="FF0000"/>
                </a:solidFill>
                <a:latin typeface="Monotype Corsiva" pitchFamily="66" charset="0"/>
              </a:rPr>
              <a:t>Развивать умение рисовать простейшие элементы. </a:t>
            </a:r>
          </a:p>
          <a:p>
            <a:pPr lvl="0"/>
            <a:r>
              <a:rPr lang="ru-RU" sz="2500" b="1" dirty="0" smtClean="0">
                <a:solidFill>
                  <a:srgbClr val="FF0000"/>
                </a:solidFill>
                <a:latin typeface="Monotype Corsiva" pitchFamily="66" charset="0"/>
              </a:rPr>
              <a:t>-Развивать </a:t>
            </a:r>
            <a:r>
              <a:rPr lang="ru-RU" sz="2500" b="1" dirty="0">
                <a:solidFill>
                  <a:srgbClr val="FF0000"/>
                </a:solidFill>
                <a:latin typeface="Monotype Corsiva" pitchFamily="66" charset="0"/>
              </a:rPr>
              <a:t>цветовое восприятие, чувство ритма, творческое воображение. </a:t>
            </a:r>
            <a:endParaRPr lang="ru-RU" sz="2500" b="1" dirty="0" smtClean="0">
              <a:solidFill>
                <a:srgbClr val="FF0000"/>
              </a:solidFill>
              <a:latin typeface="Monotype Corsiva" pitchFamily="66" charset="0"/>
            </a:endParaRPr>
          </a:p>
          <a:p>
            <a:pPr lvl="0"/>
            <a:r>
              <a:rPr lang="ru-RU" sz="2500" b="1" dirty="0" smtClean="0">
                <a:solidFill>
                  <a:srgbClr val="FF0000"/>
                </a:solidFill>
                <a:latin typeface="Monotype Corsiva" pitchFamily="66" charset="0"/>
                <a:cs typeface="Times New Roman" pitchFamily="18" charset="0"/>
              </a:rPr>
              <a:t>- Расширять </a:t>
            </a:r>
            <a:r>
              <a:rPr lang="ru-RU" sz="2500" b="1" dirty="0">
                <a:solidFill>
                  <a:srgbClr val="FF0000"/>
                </a:solidFill>
                <a:latin typeface="Monotype Corsiva" pitchFamily="66" charset="0"/>
                <a:cs typeface="Times New Roman" pitchFamily="18" charset="0"/>
              </a:rPr>
              <a:t>кругозор восприятия народной культуры.</a:t>
            </a:r>
            <a:endParaRPr lang="ru-RU" sz="2500" b="1" i="1" u="sng" dirty="0">
              <a:solidFill>
                <a:srgbClr val="FF0000"/>
              </a:solidFill>
              <a:latin typeface="Monotype Corsiva" pitchFamily="66" charset="0"/>
              <a:cs typeface="Times New Roman" pitchFamily="18" charset="0"/>
            </a:endParaRPr>
          </a:p>
          <a:p>
            <a:pPr lvl="0"/>
            <a:r>
              <a:rPr lang="ru-RU" sz="2800" b="1" u="sng" dirty="0" smtClean="0">
                <a:solidFill>
                  <a:srgbClr val="0000FF"/>
                </a:solidFill>
                <a:latin typeface="Monotype Corsiva" pitchFamily="66" charset="0"/>
                <a:cs typeface="Times New Roman" pitchFamily="18" charset="0"/>
              </a:rPr>
              <a:t>Обучающие</a:t>
            </a:r>
            <a:r>
              <a:rPr lang="ru-RU" sz="2800" b="1" u="sng" dirty="0">
                <a:solidFill>
                  <a:srgbClr val="0000FF"/>
                </a:solidFill>
                <a:latin typeface="Monotype Corsiva" pitchFamily="66" charset="0"/>
                <a:cs typeface="Times New Roman" pitchFamily="18" charset="0"/>
              </a:rPr>
              <a:t>: </a:t>
            </a:r>
            <a:endParaRPr lang="ru-RU" sz="2800" b="1" u="sng" dirty="0" smtClean="0">
              <a:solidFill>
                <a:srgbClr val="0000FF"/>
              </a:solidFill>
              <a:latin typeface="Monotype Corsiva" pitchFamily="66" charset="0"/>
              <a:cs typeface="Times New Roman" pitchFamily="18" charset="0"/>
            </a:endParaRPr>
          </a:p>
          <a:p>
            <a:pPr lvl="0"/>
            <a:r>
              <a:rPr lang="ru-RU" sz="2500" b="1" i="0" u="none" strike="noStrike" baseline="0" dirty="0" smtClean="0">
                <a:solidFill>
                  <a:srgbClr val="FF0000"/>
                </a:solidFill>
                <a:latin typeface="Monotype Corsiva" pitchFamily="66" charset="0"/>
              </a:rPr>
              <a:t>-</a:t>
            </a:r>
            <a:r>
              <a:rPr lang="ru-RU" sz="2500" b="1" dirty="0" smtClean="0">
                <a:solidFill>
                  <a:srgbClr val="FF0000"/>
                </a:solidFill>
                <a:latin typeface="Monotype Corsiva" pitchFamily="66" charset="0"/>
              </a:rPr>
              <a:t> </a:t>
            </a:r>
            <a:r>
              <a:rPr lang="ru-RU" sz="2500" b="1" dirty="0">
                <a:solidFill>
                  <a:srgbClr val="FF0000"/>
                </a:solidFill>
                <a:latin typeface="Monotype Corsiva" pitchFamily="66" charset="0"/>
              </a:rPr>
              <a:t>Развивать познавательные и творческие способности детей. </a:t>
            </a:r>
          </a:p>
          <a:p>
            <a:r>
              <a:rPr lang="ru-RU" sz="2500" b="1" i="0" u="none" strike="noStrike" baseline="0" dirty="0" smtClean="0">
                <a:solidFill>
                  <a:srgbClr val="FF0000"/>
                </a:solidFill>
                <a:latin typeface="Monotype Corsiva" pitchFamily="66" charset="0"/>
              </a:rPr>
              <a:t>- Формировать умение создавать узоры. </a:t>
            </a:r>
          </a:p>
        </p:txBody>
      </p:sp>
    </p:spTree>
    <p:extLst>
      <p:ext uri="{BB962C8B-B14F-4D97-AF65-F5344CB8AC3E}">
        <p14:creationId xmlns:p14="http://schemas.microsoft.com/office/powerpoint/2010/main" val="32491957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dirty="0"/>
          </a:p>
        </p:txBody>
      </p:sp>
      <p:pic>
        <p:nvPicPr>
          <p:cNvPr id="7170" name="Picture 2" descr="C:\Users\оля\Desktop\ИЗО\и.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3999" cy="695739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979712" y="441538"/>
            <a:ext cx="4572000" cy="1754326"/>
          </a:xfrm>
          <a:prstGeom prst="rect">
            <a:avLst/>
          </a:prstGeom>
        </p:spPr>
        <p:txBody>
          <a:bodyPr>
            <a:spAutoFit/>
          </a:bodyPr>
          <a:lstStyle/>
          <a:p>
            <a:r>
              <a:rPr lang="ru-RU" sz="5400" b="1" dirty="0">
                <a:solidFill>
                  <a:srgbClr val="0000FF"/>
                </a:solidFill>
                <a:latin typeface="Monotype Corsiva" pitchFamily="66" charset="0"/>
                <a:ea typeface="+mj-ea"/>
                <a:cs typeface="+mj-cs"/>
              </a:rPr>
              <a:t>Этапы проекта</a:t>
            </a:r>
            <a:br>
              <a:rPr lang="ru-RU" sz="5400" b="1" dirty="0">
                <a:solidFill>
                  <a:srgbClr val="0000FF"/>
                </a:solidFill>
                <a:latin typeface="Monotype Corsiva" pitchFamily="66" charset="0"/>
                <a:ea typeface="+mj-ea"/>
                <a:cs typeface="+mj-cs"/>
              </a:rPr>
            </a:br>
            <a:endParaRPr lang="ru-RU" sz="5400" b="1" dirty="0">
              <a:solidFill>
                <a:srgbClr val="0000FF"/>
              </a:solidFill>
              <a:latin typeface="Monotype Corsiva" pitchFamily="66" charset="0"/>
            </a:endParaRPr>
          </a:p>
        </p:txBody>
      </p:sp>
      <p:sp>
        <p:nvSpPr>
          <p:cNvPr id="5" name="Прямоугольник 4"/>
          <p:cNvSpPr/>
          <p:nvPr/>
        </p:nvSpPr>
        <p:spPr>
          <a:xfrm>
            <a:off x="1547664" y="1549533"/>
            <a:ext cx="5699573" cy="646331"/>
          </a:xfrm>
          <a:prstGeom prst="rect">
            <a:avLst/>
          </a:prstGeom>
        </p:spPr>
        <p:txBody>
          <a:bodyPr wrap="square">
            <a:spAutoFit/>
          </a:bodyPr>
          <a:lstStyle/>
          <a:p>
            <a:pPr lvl="0" algn="ctr">
              <a:spcBef>
                <a:spcPct val="20000"/>
              </a:spcBef>
            </a:pPr>
            <a:r>
              <a:rPr lang="ru-RU" sz="3600" b="1" dirty="0">
                <a:solidFill>
                  <a:srgbClr val="FF33CC"/>
                </a:solidFill>
                <a:latin typeface="Monotype Corsiva" pitchFamily="66" charset="0"/>
              </a:rPr>
              <a:t>Подготовительный этап:</a:t>
            </a:r>
            <a:endParaRPr lang="ru-RU" sz="3600" dirty="0">
              <a:solidFill>
                <a:srgbClr val="FF33CC"/>
              </a:solidFill>
              <a:latin typeface="Monotype Corsiva" pitchFamily="66" charset="0"/>
            </a:endParaRPr>
          </a:p>
        </p:txBody>
      </p:sp>
      <p:sp>
        <p:nvSpPr>
          <p:cNvPr id="6" name="Прямоугольник 5"/>
          <p:cNvSpPr/>
          <p:nvPr/>
        </p:nvSpPr>
        <p:spPr>
          <a:xfrm>
            <a:off x="1079611" y="1700808"/>
            <a:ext cx="6984776" cy="4985980"/>
          </a:xfrm>
          <a:prstGeom prst="rect">
            <a:avLst/>
          </a:prstGeom>
        </p:spPr>
        <p:txBody>
          <a:bodyPr wrap="square">
            <a:spAutoFit/>
          </a:bodyPr>
          <a:lstStyle/>
          <a:p>
            <a:endParaRPr lang="ru-RU" sz="2400" b="0" i="0" u="none" strike="noStrike" baseline="0" dirty="0" smtClean="0">
              <a:solidFill>
                <a:srgbClr val="000000"/>
              </a:solidFill>
              <a:latin typeface="Monotype Corsiva" pitchFamily="66" charset="0"/>
            </a:endParaRPr>
          </a:p>
          <a:p>
            <a:endParaRPr lang="ru-RU" sz="2400" dirty="0">
              <a:solidFill>
                <a:srgbClr val="000000"/>
              </a:solidFill>
              <a:latin typeface="Monotype Corsiva" pitchFamily="66" charset="0"/>
            </a:endParaRPr>
          </a:p>
          <a:p>
            <a:r>
              <a:rPr lang="ru-RU" sz="3600" b="1" i="0" u="none" strike="noStrike" baseline="0" dirty="0" smtClean="0">
                <a:ln>
                  <a:solidFill>
                    <a:srgbClr val="00CCFF"/>
                  </a:solidFill>
                </a:ln>
                <a:solidFill>
                  <a:srgbClr val="00CCFF"/>
                </a:solidFill>
                <a:latin typeface="Monotype Corsiva" pitchFamily="66" charset="0"/>
              </a:rPr>
              <a:t>- Подбор материала и литературы по данной теме,</a:t>
            </a:r>
            <a:r>
              <a:rPr lang="ru-RU" sz="3600" b="1" i="0" u="none" strike="noStrike" dirty="0" smtClean="0">
                <a:ln>
                  <a:solidFill>
                    <a:srgbClr val="00CCFF"/>
                  </a:solidFill>
                </a:ln>
                <a:solidFill>
                  <a:srgbClr val="00CCFF"/>
                </a:solidFill>
                <a:latin typeface="Monotype Corsiva" pitchFamily="66" charset="0"/>
              </a:rPr>
              <a:t> </a:t>
            </a:r>
            <a:r>
              <a:rPr lang="ru-RU" sz="3600" b="1" dirty="0" smtClean="0">
                <a:ln>
                  <a:solidFill>
                    <a:srgbClr val="00CCFF"/>
                  </a:solidFill>
                </a:ln>
                <a:solidFill>
                  <a:srgbClr val="00CCFF"/>
                </a:solidFill>
                <a:latin typeface="Monotype Corsiva" pitchFamily="66" charset="0"/>
                <a:ea typeface="Times New Roman"/>
              </a:rPr>
              <a:t>иллюстраци</a:t>
            </a:r>
            <a:r>
              <a:rPr lang="ru-RU" sz="3600" b="1" dirty="0" smtClean="0">
                <a:ln>
                  <a:solidFill>
                    <a:srgbClr val="00CCFF"/>
                  </a:solidFill>
                </a:ln>
                <a:solidFill>
                  <a:srgbClr val="00CCFF"/>
                </a:solidFill>
                <a:latin typeface="Monotype Corsiva" pitchFamily="66" charset="0"/>
              </a:rPr>
              <a:t>й</a:t>
            </a:r>
            <a:r>
              <a:rPr lang="ru-RU" sz="3600" b="1" dirty="0" smtClean="0">
                <a:ln>
                  <a:solidFill>
                    <a:srgbClr val="00CCFF"/>
                  </a:solidFill>
                </a:ln>
                <a:solidFill>
                  <a:srgbClr val="00CCFF"/>
                </a:solidFill>
                <a:latin typeface="Monotype Corsiva" pitchFamily="66" charset="0"/>
                <a:ea typeface="Times New Roman"/>
              </a:rPr>
              <a:t>, наглядных пособи</a:t>
            </a:r>
            <a:r>
              <a:rPr lang="ru-RU" sz="3600" b="1" dirty="0">
                <a:ln>
                  <a:solidFill>
                    <a:srgbClr val="00CCFF"/>
                  </a:solidFill>
                </a:ln>
                <a:solidFill>
                  <a:srgbClr val="00CCFF"/>
                </a:solidFill>
                <a:latin typeface="Monotype Corsiva" pitchFamily="66" charset="0"/>
              </a:rPr>
              <a:t>й</a:t>
            </a:r>
            <a:r>
              <a:rPr lang="ru-RU" sz="3600" b="1" dirty="0" smtClean="0">
                <a:ln>
                  <a:solidFill>
                    <a:srgbClr val="00CCFF"/>
                  </a:solidFill>
                </a:ln>
                <a:solidFill>
                  <a:srgbClr val="00CCFF"/>
                </a:solidFill>
                <a:latin typeface="Monotype Corsiva" pitchFamily="66" charset="0"/>
                <a:ea typeface="Times New Roman"/>
              </a:rPr>
              <a:t>, </a:t>
            </a:r>
            <a:r>
              <a:rPr lang="ru-RU" sz="3600" b="1" i="0" u="none" strike="noStrike" baseline="0" dirty="0" smtClean="0">
                <a:ln>
                  <a:solidFill>
                    <a:srgbClr val="00CCFF"/>
                  </a:solidFill>
                </a:ln>
                <a:solidFill>
                  <a:srgbClr val="00CCFF"/>
                </a:solidFill>
                <a:latin typeface="Monotype Corsiva" pitchFamily="66" charset="0"/>
              </a:rPr>
              <a:t> дидактических игр; </a:t>
            </a:r>
          </a:p>
          <a:p>
            <a:pPr>
              <a:spcAft>
                <a:spcPts val="0"/>
              </a:spcAft>
            </a:pPr>
            <a:r>
              <a:rPr lang="ru-RU" sz="3600" b="1" dirty="0" smtClean="0">
                <a:ln>
                  <a:solidFill>
                    <a:srgbClr val="00CCFF"/>
                  </a:solidFill>
                </a:ln>
                <a:solidFill>
                  <a:srgbClr val="00CCFF"/>
                </a:solidFill>
                <a:effectLst/>
                <a:latin typeface="Monotype Corsiva" pitchFamily="66" charset="0"/>
                <a:ea typeface="Times New Roman"/>
              </a:rPr>
              <a:t>- Создание презентации «Дымковская игрушка».</a:t>
            </a:r>
          </a:p>
          <a:p>
            <a:endParaRPr lang="ru-RU" sz="3600" b="1" dirty="0" smtClean="0">
              <a:solidFill>
                <a:srgbClr val="00CCFF"/>
              </a:solidFill>
              <a:latin typeface="Monotype Corsiva" pitchFamily="66" charset="0"/>
            </a:endParaRPr>
          </a:p>
          <a:p>
            <a:endParaRPr lang="ru-RU" sz="3600" b="1" dirty="0">
              <a:solidFill>
                <a:srgbClr val="00CCFF"/>
              </a:solidFill>
              <a:latin typeface="Monotype Corsiva" pitchFamily="66" charset="0"/>
            </a:endParaRPr>
          </a:p>
          <a:p>
            <a:endParaRPr lang="ru-RU" dirty="0"/>
          </a:p>
        </p:txBody>
      </p:sp>
    </p:spTree>
    <p:extLst>
      <p:ext uri="{BB962C8B-B14F-4D97-AF65-F5344CB8AC3E}">
        <p14:creationId xmlns:p14="http://schemas.microsoft.com/office/powerpoint/2010/main" val="1184607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D:\Детский сад № 23\фон  Музыка\9.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flipH="1">
            <a:off x="13284968" y="4876800"/>
            <a:ext cx="144016" cy="914400"/>
          </a:xfrm>
        </p:spPr>
        <p:txBody>
          <a:bodyPr/>
          <a:lstStyle/>
          <a:p>
            <a:endParaRPr lang="ru-RU" dirty="0"/>
          </a:p>
        </p:txBody>
      </p:sp>
      <p:sp>
        <p:nvSpPr>
          <p:cNvPr id="4" name="Прямоугольник 3"/>
          <p:cNvSpPr/>
          <p:nvPr/>
        </p:nvSpPr>
        <p:spPr>
          <a:xfrm>
            <a:off x="584920" y="406556"/>
            <a:ext cx="7920880" cy="4819781"/>
          </a:xfrm>
          <a:prstGeom prst="rect">
            <a:avLst/>
          </a:prstGeom>
        </p:spPr>
        <p:txBody>
          <a:bodyPr wrap="square">
            <a:spAutoFit/>
          </a:bodyPr>
          <a:lstStyle/>
          <a:p>
            <a:pPr lvl="0" algn="ctr">
              <a:spcBef>
                <a:spcPct val="20000"/>
              </a:spcBef>
            </a:pPr>
            <a:r>
              <a:rPr lang="ru-RU" sz="4800" b="1" dirty="0">
                <a:solidFill>
                  <a:srgbClr val="0000FF"/>
                </a:solidFill>
                <a:latin typeface="Monotype Corsiva" pitchFamily="66" charset="0"/>
              </a:rPr>
              <a:t>Основной  этап</a:t>
            </a:r>
            <a:r>
              <a:rPr lang="ru-RU" sz="4800" b="1" dirty="0" smtClean="0">
                <a:solidFill>
                  <a:srgbClr val="0000FF"/>
                </a:solidFill>
                <a:latin typeface="Monotype Corsiva" pitchFamily="66" charset="0"/>
              </a:rPr>
              <a:t>:</a:t>
            </a:r>
          </a:p>
          <a:p>
            <a:pPr lvl="0"/>
            <a:r>
              <a:rPr lang="ru-RU" sz="3200" b="1" dirty="0" smtClean="0">
                <a:ln>
                  <a:solidFill>
                    <a:srgbClr val="C00000"/>
                  </a:solidFill>
                </a:ln>
                <a:solidFill>
                  <a:srgbClr val="FF33CC"/>
                </a:solidFill>
                <a:latin typeface="Monotype Corsiva" pitchFamily="66" charset="0"/>
                <a:cs typeface="Times New Roman" pitchFamily="18" charset="0"/>
              </a:rPr>
              <a:t>-</a:t>
            </a:r>
            <a:r>
              <a:rPr lang="ru-RU" sz="3200" b="1" dirty="0" smtClean="0">
                <a:ln>
                  <a:solidFill>
                    <a:srgbClr val="C00000"/>
                  </a:solidFill>
                </a:ln>
                <a:solidFill>
                  <a:srgbClr val="FF33CC"/>
                </a:solidFill>
                <a:latin typeface="Monotype Corsiva" pitchFamily="66" charset="0"/>
              </a:rPr>
              <a:t>Знакомство </a:t>
            </a:r>
            <a:r>
              <a:rPr lang="ru-RU" sz="3200" b="1" dirty="0">
                <a:ln>
                  <a:solidFill>
                    <a:srgbClr val="C00000"/>
                  </a:solidFill>
                </a:ln>
                <a:solidFill>
                  <a:srgbClr val="FF33CC"/>
                </a:solidFill>
                <a:latin typeface="Monotype Corsiva" pitchFamily="66" charset="0"/>
              </a:rPr>
              <a:t>с историей создания дымковской </a:t>
            </a:r>
            <a:r>
              <a:rPr lang="ru-RU" sz="3200" b="1" dirty="0" smtClean="0">
                <a:ln>
                  <a:solidFill>
                    <a:srgbClr val="C00000"/>
                  </a:solidFill>
                </a:ln>
                <a:solidFill>
                  <a:srgbClr val="FF33CC"/>
                </a:solidFill>
                <a:latin typeface="Monotype Corsiva" pitchFamily="66" charset="0"/>
              </a:rPr>
              <a:t>игрушки, у</a:t>
            </a:r>
            <a:r>
              <a:rPr lang="ru-RU" sz="3200" b="1" dirty="0" smtClean="0">
                <a:ln>
                  <a:solidFill>
                    <a:srgbClr val="C00000"/>
                  </a:solidFill>
                </a:ln>
                <a:solidFill>
                  <a:srgbClr val="FF33CC"/>
                </a:solidFill>
                <a:latin typeface="Monotype Corsiva" pitchFamily="66" charset="0"/>
                <a:ea typeface="Times New Roman"/>
              </a:rPr>
              <a:t>знать </a:t>
            </a:r>
            <a:r>
              <a:rPr lang="ru-RU" sz="3200" b="1" dirty="0">
                <a:ln>
                  <a:solidFill>
                    <a:srgbClr val="C00000"/>
                  </a:solidFill>
                </a:ln>
                <a:solidFill>
                  <a:srgbClr val="FF33CC"/>
                </a:solidFill>
                <a:latin typeface="Monotype Corsiva" pitchFamily="66" charset="0"/>
                <a:ea typeface="Times New Roman"/>
              </a:rPr>
              <a:t>историю зарождения </a:t>
            </a:r>
            <a:r>
              <a:rPr lang="ru-RU" sz="3200" b="1" dirty="0" smtClean="0">
                <a:ln>
                  <a:solidFill>
                    <a:srgbClr val="C00000"/>
                  </a:solidFill>
                </a:ln>
                <a:solidFill>
                  <a:srgbClr val="FF33CC"/>
                </a:solidFill>
                <a:latin typeface="Monotype Corsiva" pitchFamily="66" charset="0"/>
                <a:ea typeface="Times New Roman"/>
              </a:rPr>
              <a:t>народного  промысла </a:t>
            </a:r>
            <a:r>
              <a:rPr lang="ru-RU" sz="3200" b="1" dirty="0">
                <a:ln>
                  <a:solidFill>
                    <a:srgbClr val="C00000"/>
                  </a:solidFill>
                </a:ln>
                <a:solidFill>
                  <a:srgbClr val="FF33CC"/>
                </a:solidFill>
                <a:latin typeface="Monotype Corsiva" pitchFamily="66" charset="0"/>
                <a:ea typeface="Times New Roman"/>
              </a:rPr>
              <a:t>на </a:t>
            </a:r>
            <a:r>
              <a:rPr lang="ru-RU" sz="3200" b="1" dirty="0" smtClean="0">
                <a:ln>
                  <a:solidFill>
                    <a:srgbClr val="C00000"/>
                  </a:solidFill>
                </a:ln>
                <a:solidFill>
                  <a:srgbClr val="FF33CC"/>
                </a:solidFill>
                <a:latin typeface="Monotype Corsiva" pitchFamily="66" charset="0"/>
                <a:ea typeface="Times New Roman"/>
              </a:rPr>
              <a:t>Руси</a:t>
            </a:r>
            <a:r>
              <a:rPr lang="ru-RU" sz="3200" b="1" dirty="0" smtClean="0">
                <a:ln>
                  <a:solidFill>
                    <a:srgbClr val="C00000"/>
                  </a:solidFill>
                </a:ln>
                <a:solidFill>
                  <a:srgbClr val="FF33CC"/>
                </a:solidFill>
                <a:latin typeface="Monotype Corsiva" pitchFamily="66" charset="0"/>
              </a:rPr>
              <a:t>;</a:t>
            </a:r>
          </a:p>
          <a:p>
            <a:pPr lvl="0"/>
            <a:r>
              <a:rPr lang="ru-RU" sz="3200" b="1" dirty="0" smtClean="0">
                <a:ln>
                  <a:solidFill>
                    <a:srgbClr val="C00000"/>
                  </a:solidFill>
                </a:ln>
                <a:solidFill>
                  <a:srgbClr val="FF33CC"/>
                </a:solidFill>
                <a:latin typeface="Monotype Corsiva" pitchFamily="66" charset="0"/>
              </a:rPr>
              <a:t>- Рассматривание </a:t>
            </a:r>
            <a:r>
              <a:rPr lang="ru-RU" sz="3200" b="1" dirty="0">
                <a:ln>
                  <a:solidFill>
                    <a:srgbClr val="C00000"/>
                  </a:solidFill>
                </a:ln>
                <a:solidFill>
                  <a:srgbClr val="FF33CC"/>
                </a:solidFill>
                <a:latin typeface="Monotype Corsiva" pitchFamily="66" charset="0"/>
              </a:rPr>
              <a:t>разных дымковских игрушек </a:t>
            </a:r>
            <a:r>
              <a:rPr lang="ru-RU" sz="3200" b="1" dirty="0" smtClean="0">
                <a:ln>
                  <a:solidFill>
                    <a:srgbClr val="C00000"/>
                  </a:solidFill>
                </a:ln>
                <a:solidFill>
                  <a:srgbClr val="FF33CC"/>
                </a:solidFill>
                <a:latin typeface="Monotype Corsiva" pitchFamily="66" charset="0"/>
              </a:rPr>
              <a:t>;</a:t>
            </a:r>
          </a:p>
          <a:p>
            <a:pPr lvl="0">
              <a:spcAft>
                <a:spcPts val="0"/>
              </a:spcAft>
              <a:tabLst>
                <a:tab pos="228600" algn="l"/>
              </a:tabLst>
            </a:pPr>
            <a:r>
              <a:rPr lang="ru-RU" sz="3200" b="1" dirty="0" smtClean="0">
                <a:ln>
                  <a:solidFill>
                    <a:srgbClr val="C00000"/>
                  </a:solidFill>
                </a:ln>
                <a:solidFill>
                  <a:srgbClr val="FF33CC"/>
                </a:solidFill>
                <a:effectLst/>
                <a:latin typeface="Monotype Corsiva" pitchFamily="66" charset="0"/>
                <a:ea typeface="Times New Roman"/>
              </a:rPr>
              <a:t>- Изучить узоры при росписи игрушки.</a:t>
            </a:r>
          </a:p>
          <a:p>
            <a:pPr lvl="0">
              <a:spcAft>
                <a:spcPts val="0"/>
              </a:spcAft>
            </a:pPr>
            <a:endParaRPr lang="ru-RU" sz="3200" dirty="0" smtClean="0">
              <a:ln>
                <a:solidFill>
                  <a:schemeClr val="accent2">
                    <a:lumMod val="75000"/>
                  </a:schemeClr>
                </a:solidFill>
              </a:ln>
              <a:solidFill>
                <a:srgbClr val="FF33CC"/>
              </a:solidFill>
              <a:effectLst/>
              <a:latin typeface="Times New Roman"/>
              <a:ea typeface="Times New Roman"/>
            </a:endParaRPr>
          </a:p>
          <a:p>
            <a:pPr lvl="0">
              <a:spcBef>
                <a:spcPct val="20000"/>
              </a:spcBef>
            </a:pPr>
            <a:endParaRPr lang="ru-RU" sz="2800" b="1" dirty="0" smtClean="0">
              <a:solidFill>
                <a:prstClr val="black"/>
              </a:solidFill>
              <a:latin typeface="Monotype Corsiva" pitchFamily="66" charset="0"/>
              <a:cs typeface="Times New Roman" pitchFamily="18" charset="0"/>
            </a:endParaRPr>
          </a:p>
          <a:p>
            <a:pPr lvl="0">
              <a:spcBef>
                <a:spcPct val="20000"/>
              </a:spcBef>
            </a:pPr>
            <a:endParaRPr lang="ru-RU" sz="2800" b="1" dirty="0">
              <a:solidFill>
                <a:prstClr val="black"/>
              </a:solidFill>
              <a:latin typeface="Monotype Corsiva" pitchFamily="66" charset="0"/>
              <a:cs typeface="Times New Roman" pitchFamily="18" charset="0"/>
            </a:endParaRPr>
          </a:p>
        </p:txBody>
      </p:sp>
      <p:pic>
        <p:nvPicPr>
          <p:cNvPr id="8196" name="Picture 4" descr="C:\Users\оля\Desktop\ИЗО\енл.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920" y="3933056"/>
            <a:ext cx="3194992" cy="2592288"/>
          </a:xfrm>
          <a:prstGeom prst="rect">
            <a:avLst/>
          </a:prstGeom>
          <a:noFill/>
          <a:ln w="57150">
            <a:solidFill>
              <a:srgbClr val="0000FF"/>
            </a:solidFill>
          </a:ln>
          <a:extLst>
            <a:ext uri="{909E8E84-426E-40DD-AFC4-6F175D3DCCD1}">
              <a14:hiddenFill xmlns:a14="http://schemas.microsoft.com/office/drawing/2010/main">
                <a:solidFill>
                  <a:srgbClr val="FFFFFF"/>
                </a:solidFill>
              </a14:hiddenFill>
            </a:ext>
          </a:extLst>
        </p:spPr>
      </p:pic>
      <p:pic>
        <p:nvPicPr>
          <p:cNvPr id="8197" name="Picture 5" descr="C:\Users\оля\Desktop\ИЗО\пе.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98337" y="3889224"/>
            <a:ext cx="3446072" cy="2679952"/>
          </a:xfrm>
          <a:prstGeom prst="rect">
            <a:avLst/>
          </a:prstGeom>
          <a:noFill/>
          <a:ln w="57150">
            <a:solidFill>
              <a:srgbClr val="00B05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7105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dirty="0"/>
          </a:p>
        </p:txBody>
      </p:sp>
      <p:pic>
        <p:nvPicPr>
          <p:cNvPr id="9218" name="Picture 2" descr="D:\Детский сад № 23\фон  Музыка\0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288362" y="651199"/>
            <a:ext cx="4567276" cy="830997"/>
          </a:xfrm>
          <a:prstGeom prst="rect">
            <a:avLst/>
          </a:prstGeom>
        </p:spPr>
        <p:txBody>
          <a:bodyPr wrap="none">
            <a:spAutoFit/>
          </a:bodyPr>
          <a:lstStyle/>
          <a:p>
            <a:r>
              <a:rPr lang="ru-RU" sz="4800" b="1" dirty="0">
                <a:solidFill>
                  <a:srgbClr val="0000FF"/>
                </a:solidFill>
                <a:latin typeface="Monotype Corsiva" pitchFamily="66" charset="0"/>
                <a:ea typeface="+mj-ea"/>
                <a:cs typeface="Times New Roman" pitchFamily="18" charset="0"/>
              </a:rPr>
              <a:t>Заключительный: </a:t>
            </a:r>
            <a:endParaRPr lang="ru-RU" sz="4800" dirty="0">
              <a:solidFill>
                <a:srgbClr val="0000FF"/>
              </a:solidFill>
              <a:latin typeface="Monotype Corsiva" pitchFamily="66" charset="0"/>
            </a:endParaRPr>
          </a:p>
        </p:txBody>
      </p:sp>
      <p:sp>
        <p:nvSpPr>
          <p:cNvPr id="5" name="Прямоугольник 4"/>
          <p:cNvSpPr/>
          <p:nvPr/>
        </p:nvSpPr>
        <p:spPr>
          <a:xfrm>
            <a:off x="598392" y="1484784"/>
            <a:ext cx="8064896" cy="1200329"/>
          </a:xfrm>
          <a:prstGeom prst="rect">
            <a:avLst/>
          </a:prstGeom>
        </p:spPr>
        <p:txBody>
          <a:bodyPr wrap="square">
            <a:spAutoFit/>
          </a:bodyPr>
          <a:lstStyle/>
          <a:p>
            <a:r>
              <a:rPr lang="ru-RU" sz="3600" b="1" i="0" u="none" strike="noStrike" baseline="0" dirty="0" smtClean="0">
                <a:solidFill>
                  <a:srgbClr val="FF0000"/>
                </a:solidFill>
                <a:latin typeface="Monotype Corsiva" pitchFamily="66" charset="0"/>
              </a:rPr>
              <a:t>Создание  выставки сюжетной композиции </a:t>
            </a:r>
          </a:p>
          <a:p>
            <a:r>
              <a:rPr lang="ru-RU" sz="3600" b="1" i="0" u="none" strike="noStrike" baseline="0" dirty="0" smtClean="0">
                <a:solidFill>
                  <a:srgbClr val="FF0000"/>
                </a:solidFill>
                <a:latin typeface="Monotype Corsiva" pitchFamily="66" charset="0"/>
              </a:rPr>
              <a:t>«В царстве дымковских игрушек» </a:t>
            </a:r>
            <a:endParaRPr lang="ru-RU" sz="3600" b="1" dirty="0">
              <a:solidFill>
                <a:srgbClr val="FF0000"/>
              </a:solidFill>
              <a:latin typeface="Monotype Corsiva" pitchFamily="66" charset="0"/>
            </a:endParaRPr>
          </a:p>
        </p:txBody>
      </p:sp>
      <p:pic>
        <p:nvPicPr>
          <p:cNvPr id="9220" name="Picture 4" descr="C:\Users\оля\Desktop\ИЗО\мой альбом 1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1" y="3212976"/>
            <a:ext cx="3445977" cy="2804521"/>
          </a:xfrm>
          <a:prstGeom prst="roundRect">
            <a:avLst>
              <a:gd name="adj" fmla="val 16667"/>
            </a:avLst>
          </a:prstGeom>
          <a:ln w="38100">
            <a:solidFill>
              <a:srgbClr val="00FF0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9221" name="Picture 5" descr="C:\Users\оля\Desktop\ИЗО\6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2427" y="3212976"/>
            <a:ext cx="3820861" cy="2862317"/>
          </a:xfrm>
          <a:prstGeom prst="roundRect">
            <a:avLst>
              <a:gd name="adj" fmla="val 16667"/>
            </a:avLst>
          </a:prstGeom>
          <a:ln w="38100">
            <a:solidFill>
              <a:srgbClr val="FF00FF"/>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280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dirty="0"/>
          </a:p>
        </p:txBody>
      </p:sp>
      <p:pic>
        <p:nvPicPr>
          <p:cNvPr id="10242" name="Picture 2" descr="C:\Users\оля\Desktop\ИЗО\ит.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683568" y="375047"/>
            <a:ext cx="7344816" cy="92333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5400" b="1" i="0" u="none" strike="noStrike" kern="0" cap="none" spc="-100" normalizeH="0" baseline="0" noProof="0" dirty="0" smtClean="0">
                <a:ln w="3200">
                  <a:solidFill>
                    <a:srgbClr val="0070C0"/>
                  </a:solidFill>
                  <a:prstDash val="solid"/>
                  <a:round/>
                </a:ln>
                <a:solidFill>
                  <a:srgbClr val="00CCFF"/>
                </a:solidFill>
                <a:effectLst>
                  <a:innerShdw blurRad="50800" dist="25400" dir="13500000">
                    <a:prstClr val="black">
                      <a:alpha val="70000"/>
                    </a:prstClr>
                  </a:innerShdw>
                </a:effectLst>
                <a:uLnTx/>
                <a:uFillTx/>
                <a:latin typeface="Monotype Corsiva" pitchFamily="66" charset="0"/>
                <a:ea typeface="+mj-ea"/>
                <a:cs typeface="+mj-cs"/>
              </a:rPr>
              <a:t>Совместная деятельность</a:t>
            </a:r>
            <a:endParaRPr kumimoji="0" lang="ru-RU" sz="5400" b="0" i="0" u="none" strike="noStrike" kern="0" cap="none" spc="0" normalizeH="0" baseline="0" noProof="0" dirty="0" smtClean="0">
              <a:ln w="3200">
                <a:solidFill>
                  <a:srgbClr val="0070C0"/>
                </a:solidFill>
                <a:prstDash val="solid"/>
                <a:round/>
              </a:ln>
              <a:solidFill>
                <a:srgbClr val="00CCFF"/>
              </a:solidFill>
              <a:effectLst/>
              <a:uLnTx/>
              <a:uFillTx/>
              <a:latin typeface="Monotype Corsiva" pitchFamily="66" charset="0"/>
            </a:endParaRPr>
          </a:p>
        </p:txBody>
      </p:sp>
      <p:sp>
        <p:nvSpPr>
          <p:cNvPr id="6" name="Прямоугольник 5"/>
          <p:cNvSpPr/>
          <p:nvPr/>
        </p:nvSpPr>
        <p:spPr>
          <a:xfrm>
            <a:off x="662755" y="1182231"/>
            <a:ext cx="8100900" cy="4893647"/>
          </a:xfrm>
          <a:prstGeom prst="rect">
            <a:avLst/>
          </a:prstGeom>
        </p:spPr>
        <p:txBody>
          <a:bodyPr wrap="square">
            <a:spAutoFit/>
          </a:bodyPr>
          <a:lstStyle/>
          <a:p>
            <a:r>
              <a:rPr lang="ru-RU" b="1" i="0" dirty="0" smtClean="0">
                <a:effectLst/>
                <a:latin typeface="Monotype Corsiva" pitchFamily="66" charset="0"/>
                <a:ea typeface="Times New Roman"/>
              </a:rPr>
              <a:t> </a:t>
            </a:r>
            <a:r>
              <a:rPr lang="ru-RU" sz="2600" b="1" i="0" dirty="0" smtClean="0">
                <a:ln>
                  <a:solidFill>
                    <a:schemeClr val="accent3">
                      <a:lumMod val="75000"/>
                    </a:schemeClr>
                  </a:solidFill>
                </a:ln>
                <a:solidFill>
                  <a:srgbClr val="00B050"/>
                </a:solidFill>
                <a:effectLst/>
                <a:latin typeface="Monotype Corsiva" pitchFamily="66" charset="0"/>
                <a:ea typeface="Times New Roman"/>
              </a:rPr>
              <a:t>1. </a:t>
            </a:r>
            <a:r>
              <a:rPr lang="ru-RU" sz="2600" b="1" i="0" u="none" strike="noStrike" baseline="0" dirty="0" smtClean="0">
                <a:ln>
                  <a:solidFill>
                    <a:schemeClr val="accent3">
                      <a:lumMod val="75000"/>
                    </a:schemeClr>
                  </a:solidFill>
                </a:ln>
                <a:solidFill>
                  <a:srgbClr val="00B050"/>
                </a:solidFill>
                <a:latin typeface="Monotype Corsiva" pitchFamily="66" charset="0"/>
              </a:rPr>
              <a:t>Беседы: «Знакомство с дымковской игрушкой », «В мире  </a:t>
            </a:r>
          </a:p>
          <a:p>
            <a:r>
              <a:rPr lang="ru-RU" sz="2600" b="1" dirty="0">
                <a:ln>
                  <a:solidFill>
                    <a:schemeClr val="accent3">
                      <a:lumMod val="75000"/>
                    </a:schemeClr>
                  </a:solidFill>
                </a:ln>
                <a:solidFill>
                  <a:srgbClr val="00B050"/>
                </a:solidFill>
                <a:latin typeface="Monotype Corsiva" pitchFamily="66" charset="0"/>
              </a:rPr>
              <a:t> </a:t>
            </a:r>
            <a:r>
              <a:rPr lang="ru-RU" sz="2600" b="1" dirty="0" smtClean="0">
                <a:ln>
                  <a:solidFill>
                    <a:schemeClr val="accent3">
                      <a:lumMod val="75000"/>
                    </a:schemeClr>
                  </a:solidFill>
                </a:ln>
                <a:solidFill>
                  <a:srgbClr val="00B050"/>
                </a:solidFill>
                <a:latin typeface="Monotype Corsiva" pitchFamily="66" charset="0"/>
              </a:rPr>
              <a:t>   </a:t>
            </a:r>
            <a:r>
              <a:rPr lang="ru-RU" sz="2600" b="1" i="0" u="none" strike="noStrike" baseline="0" dirty="0" smtClean="0">
                <a:ln>
                  <a:solidFill>
                    <a:schemeClr val="accent3">
                      <a:lumMod val="75000"/>
                    </a:schemeClr>
                  </a:solidFill>
                </a:ln>
                <a:solidFill>
                  <a:srgbClr val="00B050"/>
                </a:solidFill>
                <a:latin typeface="Monotype Corsiva" pitchFamily="66" charset="0"/>
              </a:rPr>
              <a:t>дымковской игрушки»;</a:t>
            </a:r>
          </a:p>
          <a:p>
            <a:r>
              <a:rPr lang="ru-RU" sz="2600" b="1" dirty="0" smtClean="0">
                <a:ln>
                  <a:solidFill>
                    <a:schemeClr val="accent3">
                      <a:lumMod val="75000"/>
                    </a:schemeClr>
                  </a:solidFill>
                </a:ln>
                <a:solidFill>
                  <a:srgbClr val="00B050"/>
                </a:solidFill>
                <a:latin typeface="Monotype Corsiva" pitchFamily="66" charset="0"/>
              </a:rPr>
              <a:t>2. " Чтение и заучивание стихотворений о дымковских игрушках. </a:t>
            </a:r>
            <a:br>
              <a:rPr lang="ru-RU" sz="2600" b="1" dirty="0" smtClean="0">
                <a:ln>
                  <a:solidFill>
                    <a:schemeClr val="accent3">
                      <a:lumMod val="75000"/>
                    </a:schemeClr>
                  </a:solidFill>
                </a:ln>
                <a:solidFill>
                  <a:srgbClr val="00B050"/>
                </a:solidFill>
                <a:latin typeface="Monotype Corsiva" pitchFamily="66" charset="0"/>
              </a:rPr>
            </a:br>
            <a:r>
              <a:rPr lang="ru-RU" sz="2600" b="1" dirty="0">
                <a:ln>
                  <a:solidFill>
                    <a:schemeClr val="accent3">
                      <a:lumMod val="75000"/>
                    </a:schemeClr>
                  </a:solidFill>
                </a:ln>
                <a:solidFill>
                  <a:srgbClr val="00B050"/>
                </a:solidFill>
                <a:latin typeface="Monotype Corsiva" pitchFamily="66" charset="0"/>
              </a:rPr>
              <a:t>3</a:t>
            </a:r>
            <a:r>
              <a:rPr lang="ru-RU" sz="2600" b="1" i="0" u="none" strike="noStrike" baseline="0" dirty="0" smtClean="0">
                <a:ln>
                  <a:solidFill>
                    <a:schemeClr val="accent3">
                      <a:lumMod val="75000"/>
                    </a:schemeClr>
                  </a:solidFill>
                </a:ln>
                <a:solidFill>
                  <a:srgbClr val="00B050"/>
                </a:solidFill>
                <a:latin typeface="Monotype Corsiva" pitchFamily="66" charset="0"/>
              </a:rPr>
              <a:t>. Презентация о дымковской игрушке (слайды с описанием </a:t>
            </a:r>
          </a:p>
          <a:p>
            <a:r>
              <a:rPr lang="ru-RU" sz="2600" b="1" dirty="0">
                <a:ln>
                  <a:solidFill>
                    <a:schemeClr val="accent3">
                      <a:lumMod val="75000"/>
                    </a:schemeClr>
                  </a:solidFill>
                </a:ln>
                <a:solidFill>
                  <a:srgbClr val="00B050"/>
                </a:solidFill>
                <a:latin typeface="Monotype Corsiva" pitchFamily="66" charset="0"/>
              </a:rPr>
              <a:t> </a:t>
            </a:r>
            <a:r>
              <a:rPr lang="ru-RU" sz="2600" b="1" dirty="0" smtClean="0">
                <a:ln>
                  <a:solidFill>
                    <a:schemeClr val="accent3">
                      <a:lumMod val="75000"/>
                    </a:schemeClr>
                  </a:solidFill>
                </a:ln>
                <a:solidFill>
                  <a:srgbClr val="00B050"/>
                </a:solidFill>
                <a:latin typeface="Monotype Corsiva" pitchFamily="66" charset="0"/>
              </a:rPr>
              <a:t>  </a:t>
            </a:r>
            <a:r>
              <a:rPr lang="ru-RU" sz="2600" b="1" i="0" u="none" strike="noStrike" baseline="0" dirty="0" smtClean="0">
                <a:ln>
                  <a:solidFill>
                    <a:schemeClr val="accent3">
                      <a:lumMod val="75000"/>
                    </a:schemeClr>
                  </a:solidFill>
                </a:ln>
                <a:solidFill>
                  <a:srgbClr val="00B050"/>
                </a:solidFill>
                <a:latin typeface="Monotype Corsiva" pitchFamily="66" charset="0"/>
              </a:rPr>
              <a:t>возникновения игрушки);</a:t>
            </a:r>
          </a:p>
          <a:p>
            <a:r>
              <a:rPr lang="ru-RU" sz="2600" b="1" i="0" u="none" strike="noStrike" baseline="0" dirty="0" smtClean="0">
                <a:ln>
                  <a:solidFill>
                    <a:schemeClr val="accent3">
                      <a:lumMod val="75000"/>
                    </a:schemeClr>
                  </a:solidFill>
                </a:ln>
                <a:solidFill>
                  <a:srgbClr val="00B050"/>
                </a:solidFill>
                <a:latin typeface="Monotype Corsiva" pitchFamily="66" charset="0"/>
              </a:rPr>
              <a:t>4. Украшение плоскостных изображений дымковской игрушки, роспись (конь, барышня, козлик),  лепка объемной игрушки из соленого  теста (козлик),  из пластилина  </a:t>
            </a:r>
          </a:p>
          <a:p>
            <a:r>
              <a:rPr lang="ru-RU" sz="2600" b="1" i="0" u="none" strike="noStrike" baseline="0" dirty="0" smtClean="0">
                <a:ln>
                  <a:solidFill>
                    <a:schemeClr val="accent3">
                      <a:lumMod val="75000"/>
                    </a:schemeClr>
                  </a:solidFill>
                </a:ln>
                <a:solidFill>
                  <a:srgbClr val="00B050"/>
                </a:solidFill>
                <a:latin typeface="Monotype Corsiva" pitchFamily="66" charset="0"/>
              </a:rPr>
              <a:t>барышня),</a:t>
            </a:r>
            <a:r>
              <a:rPr lang="ru-RU" sz="2600" b="1" i="0" u="none" strike="noStrike" dirty="0" smtClean="0">
                <a:ln>
                  <a:solidFill>
                    <a:schemeClr val="accent3">
                      <a:lumMod val="75000"/>
                    </a:schemeClr>
                  </a:solidFill>
                </a:ln>
                <a:solidFill>
                  <a:srgbClr val="00B050"/>
                </a:solidFill>
                <a:latin typeface="Monotype Corsiva" pitchFamily="66" charset="0"/>
              </a:rPr>
              <a:t>   </a:t>
            </a:r>
            <a:r>
              <a:rPr lang="ru-RU" sz="2600" b="1" i="0" u="none" strike="noStrike" baseline="0" dirty="0" smtClean="0">
                <a:ln>
                  <a:solidFill>
                    <a:schemeClr val="accent3">
                      <a:lumMod val="75000"/>
                    </a:schemeClr>
                  </a:solidFill>
                </a:ln>
                <a:solidFill>
                  <a:srgbClr val="00B050"/>
                </a:solidFill>
                <a:latin typeface="Monotype Corsiva" pitchFamily="66" charset="0"/>
              </a:rPr>
              <a:t>( работа с </a:t>
            </a:r>
          </a:p>
          <a:p>
            <a:r>
              <a:rPr lang="ru-RU" sz="2600" b="1" i="0" u="none" strike="noStrike" baseline="0" dirty="0" smtClean="0">
                <a:ln>
                  <a:solidFill>
                    <a:schemeClr val="accent3">
                      <a:lumMod val="75000"/>
                    </a:schemeClr>
                  </a:solidFill>
                </a:ln>
                <a:solidFill>
                  <a:srgbClr val="00B050"/>
                </a:solidFill>
                <a:latin typeface="Monotype Corsiva" pitchFamily="66" charset="0"/>
              </a:rPr>
              <a:t>       подгруппами </a:t>
            </a:r>
          </a:p>
          <a:p>
            <a:r>
              <a:rPr lang="ru-RU" sz="2600" b="1" i="0" u="none" strike="noStrike" baseline="0" dirty="0" smtClean="0">
                <a:ln>
                  <a:solidFill>
                    <a:schemeClr val="accent3">
                      <a:lumMod val="75000"/>
                    </a:schemeClr>
                  </a:solidFill>
                </a:ln>
                <a:solidFill>
                  <a:srgbClr val="00B050"/>
                </a:solidFill>
                <a:latin typeface="Monotype Corsiva" pitchFamily="66" charset="0"/>
              </a:rPr>
              <a:t>                      детей).</a:t>
            </a:r>
          </a:p>
        </p:txBody>
      </p:sp>
      <p:pic>
        <p:nvPicPr>
          <p:cNvPr id="1027" name="Picture 3" descr="C:\Users\оля\Desktop\ИЗО\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5013177"/>
            <a:ext cx="2709521" cy="179585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6" name="Picture 2" descr="C:\Users\оля\Desktop\ИЗО\5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4653136"/>
            <a:ext cx="2952328" cy="220486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179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dirty="0"/>
          </a:p>
        </p:txBody>
      </p:sp>
      <p:pic>
        <p:nvPicPr>
          <p:cNvPr id="11266" name="Picture 2" descr="C:\Users\оля\Desktop\ИЗО\т.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840244" y="548680"/>
            <a:ext cx="8280920" cy="830997"/>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4800" b="1" i="0" u="none" strike="noStrike" kern="0" cap="none" spc="-100" normalizeH="0" baseline="0" noProof="0" dirty="0" smtClean="0">
                <a:ln w="3200">
                  <a:solidFill>
                    <a:srgbClr val="444D26">
                      <a:shade val="75000"/>
                      <a:alpha val="25000"/>
                    </a:srgbClr>
                  </a:solidFill>
                  <a:prstDash val="solid"/>
                  <a:round/>
                </a:ln>
                <a:solidFill>
                  <a:srgbClr val="FF00FF"/>
                </a:solidFill>
                <a:effectLst>
                  <a:innerShdw blurRad="50800" dist="25400" dir="13500000">
                    <a:prstClr val="black">
                      <a:alpha val="70000"/>
                    </a:prstClr>
                  </a:innerShdw>
                </a:effectLst>
                <a:uLnTx/>
                <a:uFillTx/>
                <a:latin typeface="Monotype Corsiva" pitchFamily="66" charset="0"/>
                <a:ea typeface="+mj-ea"/>
                <a:cs typeface="+mj-cs"/>
              </a:rPr>
              <a:t>  Самостоятельная  деятельность</a:t>
            </a:r>
            <a:endParaRPr kumimoji="0" lang="ru-RU" sz="4800" b="0" i="0" u="none" strike="noStrike" kern="0" cap="none" spc="0" normalizeH="0" baseline="0" noProof="0" dirty="0" smtClean="0">
              <a:ln>
                <a:noFill/>
              </a:ln>
              <a:solidFill>
                <a:srgbClr val="FF00FF"/>
              </a:solidFill>
              <a:effectLst/>
              <a:uLnTx/>
              <a:uFillTx/>
              <a:latin typeface="Monotype Corsiva" pitchFamily="66" charset="0"/>
            </a:endParaRPr>
          </a:p>
        </p:txBody>
      </p:sp>
      <p:sp>
        <p:nvSpPr>
          <p:cNvPr id="5" name="Прямоугольник 4"/>
          <p:cNvSpPr/>
          <p:nvPr/>
        </p:nvSpPr>
        <p:spPr>
          <a:xfrm>
            <a:off x="683568" y="1556792"/>
            <a:ext cx="8280920" cy="4832092"/>
          </a:xfrm>
          <a:prstGeom prst="rect">
            <a:avLst/>
          </a:prstGeom>
        </p:spPr>
        <p:txBody>
          <a:bodyPr wrap="square">
            <a:spAutoFit/>
          </a:bodyPr>
          <a:lstStyle/>
          <a:p>
            <a:r>
              <a:rPr lang="ru-RU" sz="2400" b="1" dirty="0" smtClean="0">
                <a:solidFill>
                  <a:srgbClr val="000000"/>
                </a:solidFill>
                <a:latin typeface="Monotype Corsiva" pitchFamily="66" charset="0"/>
              </a:rPr>
              <a:t>     </a:t>
            </a:r>
            <a:r>
              <a:rPr lang="ru-RU" sz="2800" b="1" dirty="0" smtClean="0">
                <a:solidFill>
                  <a:srgbClr val="0000FF"/>
                </a:solidFill>
                <a:latin typeface="Monotype Corsiva" pitchFamily="66" charset="0"/>
              </a:rPr>
              <a:t>1. Рассматривание </a:t>
            </a:r>
            <a:r>
              <a:rPr lang="ru-RU" sz="2800" b="1" dirty="0">
                <a:solidFill>
                  <a:srgbClr val="0000FF"/>
                </a:solidFill>
                <a:latin typeface="Monotype Corsiva" pitchFamily="66" charset="0"/>
              </a:rPr>
              <a:t>иллюстраций </a:t>
            </a:r>
            <a:r>
              <a:rPr lang="ru-RU" sz="2800" b="1" dirty="0">
                <a:solidFill>
                  <a:srgbClr val="0000FF"/>
                </a:solidFill>
                <a:latin typeface="Monotype Corsiva" pitchFamily="66" charset="0"/>
                <a:ea typeface="Times New Roman"/>
              </a:rPr>
              <a:t>и изделий </a:t>
            </a:r>
            <a:r>
              <a:rPr lang="ru-RU" sz="2800" b="1" dirty="0" smtClean="0">
                <a:solidFill>
                  <a:srgbClr val="0000FF"/>
                </a:solidFill>
                <a:latin typeface="Monotype Corsiva" pitchFamily="66" charset="0"/>
                <a:ea typeface="Times New Roman"/>
              </a:rPr>
              <a:t> </a:t>
            </a:r>
            <a:r>
              <a:rPr lang="ru-RU" sz="2800" b="1" dirty="0" smtClean="0">
                <a:solidFill>
                  <a:srgbClr val="0000FF"/>
                </a:solidFill>
                <a:latin typeface="Monotype Corsiva" pitchFamily="66" charset="0"/>
              </a:rPr>
              <a:t>дымковских </a:t>
            </a:r>
            <a:r>
              <a:rPr lang="ru-RU" sz="2800" b="1" dirty="0" smtClean="0">
                <a:solidFill>
                  <a:srgbClr val="0000FF"/>
                </a:solidFill>
                <a:latin typeface="Times New Roman"/>
                <a:ea typeface="Times New Roman"/>
              </a:rPr>
              <a:t> </a:t>
            </a:r>
          </a:p>
          <a:p>
            <a:r>
              <a:rPr lang="ru-RU" sz="2800" b="1" dirty="0">
                <a:solidFill>
                  <a:srgbClr val="0000FF"/>
                </a:solidFill>
                <a:latin typeface="Times New Roman"/>
                <a:ea typeface="Times New Roman"/>
              </a:rPr>
              <a:t> </a:t>
            </a:r>
            <a:r>
              <a:rPr lang="ru-RU" sz="2800" b="1" dirty="0" smtClean="0">
                <a:solidFill>
                  <a:srgbClr val="0000FF"/>
                </a:solidFill>
                <a:latin typeface="Times New Roman"/>
                <a:ea typeface="Times New Roman"/>
              </a:rPr>
              <a:t>        </a:t>
            </a:r>
            <a:r>
              <a:rPr lang="ru-RU" sz="2800" b="1" dirty="0" smtClean="0">
                <a:solidFill>
                  <a:srgbClr val="0000FF"/>
                </a:solidFill>
                <a:latin typeface="Monotype Corsiva" pitchFamily="66" charset="0"/>
                <a:ea typeface="Times New Roman"/>
              </a:rPr>
              <a:t>мастеров</a:t>
            </a:r>
            <a:r>
              <a:rPr lang="ru-RU" sz="2800" b="1" dirty="0">
                <a:solidFill>
                  <a:srgbClr val="0000FF"/>
                </a:solidFill>
                <a:latin typeface="Monotype Corsiva" pitchFamily="66" charset="0"/>
                <a:ea typeface="Times New Roman"/>
              </a:rPr>
              <a:t>; </a:t>
            </a:r>
            <a:endParaRPr lang="ru-RU" sz="2800" b="1" dirty="0" smtClean="0">
              <a:solidFill>
                <a:srgbClr val="0000FF"/>
              </a:solidFill>
              <a:latin typeface="Monotype Corsiva" pitchFamily="66" charset="0"/>
              <a:ea typeface="Times New Roman"/>
            </a:endParaRPr>
          </a:p>
          <a:p>
            <a:pPr lvl="0"/>
            <a:r>
              <a:rPr lang="ru-RU" sz="2800" b="1" dirty="0" smtClean="0">
                <a:solidFill>
                  <a:srgbClr val="0000FF"/>
                </a:solidFill>
                <a:latin typeface="Monotype Corsiva" pitchFamily="66" charset="0"/>
              </a:rPr>
              <a:t>                      2.  </a:t>
            </a:r>
            <a:r>
              <a:rPr lang="ru-RU" sz="2800" b="1" dirty="0">
                <a:solidFill>
                  <a:srgbClr val="0000FF"/>
                </a:solidFill>
                <a:latin typeface="Monotype Corsiva" pitchFamily="66" charset="0"/>
              </a:rPr>
              <a:t>Д/игры «Составь узор», «Что изменилось</a:t>
            </a:r>
            <a:r>
              <a:rPr lang="ru-RU" sz="2800" b="1" dirty="0" smtClean="0">
                <a:solidFill>
                  <a:srgbClr val="0000FF"/>
                </a:solidFill>
                <a:latin typeface="Monotype Corsiva" pitchFamily="66" charset="0"/>
              </a:rPr>
              <a:t>»; </a:t>
            </a:r>
          </a:p>
          <a:p>
            <a:pPr lvl="0"/>
            <a:r>
              <a:rPr lang="ru-RU" sz="2800" b="1" dirty="0">
                <a:solidFill>
                  <a:srgbClr val="0000FF"/>
                </a:solidFill>
                <a:latin typeface="Monotype Corsiva" pitchFamily="66" charset="0"/>
              </a:rPr>
              <a:t> </a:t>
            </a:r>
            <a:r>
              <a:rPr lang="ru-RU" sz="2800" b="1" dirty="0" smtClean="0">
                <a:solidFill>
                  <a:srgbClr val="0000FF"/>
                </a:solidFill>
                <a:latin typeface="Monotype Corsiva" pitchFamily="66" charset="0"/>
              </a:rPr>
              <a:t>                  «Дымковская   мозаика»;</a:t>
            </a:r>
          </a:p>
          <a:p>
            <a:pPr lvl="0"/>
            <a:r>
              <a:rPr lang="ru-RU" sz="2800" b="1" dirty="0" smtClean="0">
                <a:solidFill>
                  <a:srgbClr val="0000FF"/>
                </a:solidFill>
                <a:latin typeface="Monotype Corsiva" pitchFamily="66" charset="0"/>
              </a:rPr>
              <a:t>          3. С\р игра «Семья». Уголок  ряженья (сарафаны с   </a:t>
            </a:r>
          </a:p>
          <a:p>
            <a:pPr lvl="0"/>
            <a:r>
              <a:rPr lang="ru-RU" sz="2800" b="1" dirty="0">
                <a:solidFill>
                  <a:srgbClr val="0000FF"/>
                </a:solidFill>
                <a:latin typeface="Monotype Corsiva" pitchFamily="66" charset="0"/>
              </a:rPr>
              <a:t> </a:t>
            </a:r>
            <a:r>
              <a:rPr lang="ru-RU" sz="2800" b="1" dirty="0" smtClean="0">
                <a:solidFill>
                  <a:srgbClr val="0000FF"/>
                </a:solidFill>
                <a:latin typeface="Monotype Corsiva" pitchFamily="66" charset="0"/>
              </a:rPr>
              <a:t>    элементами дымковского  узора и короны –      </a:t>
            </a:r>
          </a:p>
          <a:p>
            <a:pPr lvl="0"/>
            <a:r>
              <a:rPr lang="ru-RU" sz="2800" b="1" dirty="0">
                <a:solidFill>
                  <a:srgbClr val="0000FF"/>
                </a:solidFill>
                <a:latin typeface="Monotype Corsiva" pitchFamily="66" charset="0"/>
              </a:rPr>
              <a:t> </a:t>
            </a:r>
            <a:r>
              <a:rPr lang="ru-RU" sz="2800" b="1" dirty="0" smtClean="0">
                <a:solidFill>
                  <a:srgbClr val="0000FF"/>
                </a:solidFill>
                <a:latin typeface="Monotype Corsiva" pitchFamily="66" charset="0"/>
              </a:rPr>
              <a:t>    перевоплощение в  дымковских барышень) ;</a:t>
            </a:r>
          </a:p>
          <a:p>
            <a:pPr lvl="0"/>
            <a:r>
              <a:rPr lang="ru-RU" sz="2800" b="1" dirty="0" smtClean="0">
                <a:solidFill>
                  <a:srgbClr val="0000FF"/>
                </a:solidFill>
                <a:latin typeface="Monotype Corsiva" pitchFamily="66" charset="0"/>
              </a:rPr>
              <a:t>     4. Закреплять навыки рисования элементов дымковской росписи (кружочки, полоски, волнистые линии, точки)</a:t>
            </a:r>
            <a:r>
              <a:rPr lang="ru-RU" sz="2800" b="1" dirty="0" smtClean="0">
                <a:solidFill>
                  <a:srgbClr val="0000FF"/>
                </a:solidFill>
                <a:latin typeface="Monotype Corsiva" pitchFamily="66" charset="0"/>
                <a:ea typeface="Times New Roman"/>
              </a:rPr>
              <a:t> ;               </a:t>
            </a:r>
          </a:p>
          <a:p>
            <a:pPr lvl="0"/>
            <a:r>
              <a:rPr lang="ru-RU" sz="2800" b="1" dirty="0">
                <a:solidFill>
                  <a:srgbClr val="0000FF"/>
                </a:solidFill>
                <a:latin typeface="Monotype Corsiva" pitchFamily="66" charset="0"/>
                <a:ea typeface="Times New Roman"/>
              </a:rPr>
              <a:t> </a:t>
            </a:r>
            <a:r>
              <a:rPr lang="ru-RU" sz="2800" b="1" dirty="0" smtClean="0">
                <a:solidFill>
                  <a:srgbClr val="0000FF"/>
                </a:solidFill>
                <a:latin typeface="Monotype Corsiva" pitchFamily="66" charset="0"/>
                <a:ea typeface="Times New Roman"/>
              </a:rPr>
              <a:t>            5. </a:t>
            </a:r>
            <a:r>
              <a:rPr lang="ru-RU" sz="2800" b="1" dirty="0">
                <a:solidFill>
                  <a:srgbClr val="0000FF"/>
                </a:solidFill>
                <a:latin typeface="Monotype Corsiva" pitchFamily="66" charset="0"/>
                <a:ea typeface="Times New Roman"/>
              </a:rPr>
              <a:t>Рассматривание разных дымковских </a:t>
            </a:r>
            <a:r>
              <a:rPr lang="ru-RU" sz="2800" b="1" dirty="0" smtClean="0">
                <a:solidFill>
                  <a:srgbClr val="0000FF"/>
                </a:solidFill>
                <a:latin typeface="Monotype Corsiva" pitchFamily="66" charset="0"/>
                <a:ea typeface="Times New Roman"/>
              </a:rPr>
              <a:t>игрушек  .</a:t>
            </a:r>
            <a:r>
              <a:rPr lang="ru-RU" sz="2800" b="1" dirty="0">
                <a:solidFill>
                  <a:srgbClr val="0000FF"/>
                </a:solidFill>
                <a:latin typeface="Times New Roman"/>
                <a:ea typeface="Times New Roman"/>
              </a:rPr>
              <a:t/>
            </a:r>
            <a:br>
              <a:rPr lang="ru-RU" sz="2800" b="1" dirty="0">
                <a:solidFill>
                  <a:srgbClr val="0000FF"/>
                </a:solidFill>
                <a:latin typeface="Times New Roman"/>
                <a:ea typeface="Times New Roman"/>
              </a:rPr>
            </a:br>
            <a:endParaRPr lang="ru-RU" sz="2800" b="1" dirty="0">
              <a:solidFill>
                <a:srgbClr val="0000FF"/>
              </a:solidFill>
            </a:endParaRPr>
          </a:p>
        </p:txBody>
      </p:sp>
    </p:spTree>
    <p:extLst>
      <p:ext uri="{BB962C8B-B14F-4D97-AF65-F5344CB8AC3E}">
        <p14:creationId xmlns:p14="http://schemas.microsoft.com/office/powerpoint/2010/main" val="377585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a:p>
        </p:txBody>
      </p:sp>
      <p:pic>
        <p:nvPicPr>
          <p:cNvPr id="12291" name="Picture 3" descr="C:\Users\оля\Desktop\ИЗО\ю.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324528"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86659" y="324200"/>
            <a:ext cx="8352928" cy="83099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4800" b="1" i="0" u="none" strike="noStrike" kern="0" cap="none" spc="-100" normalizeH="0" baseline="0" noProof="0" dirty="0" smtClean="0">
                <a:ln w="3200">
                  <a:solidFill>
                    <a:srgbClr val="444D26">
                      <a:shade val="75000"/>
                      <a:alpha val="25000"/>
                    </a:srgbClr>
                  </a:solidFill>
                  <a:prstDash val="solid"/>
                  <a:round/>
                </a:ln>
                <a:solidFill>
                  <a:srgbClr val="0000FF"/>
                </a:solidFill>
                <a:effectLst>
                  <a:innerShdw blurRad="50800" dist="25400" dir="13500000">
                    <a:prstClr val="black">
                      <a:alpha val="70000"/>
                    </a:prstClr>
                  </a:innerShdw>
                </a:effectLst>
                <a:uLnTx/>
                <a:uFillTx/>
                <a:latin typeface="Monotype Corsiva" pitchFamily="66" charset="0"/>
                <a:ea typeface="+mj-ea"/>
                <a:cs typeface="+mj-cs"/>
              </a:rPr>
              <a:t>Взаимодействие с родителями</a:t>
            </a:r>
            <a:endParaRPr kumimoji="0" lang="ru-RU" sz="4800" b="0" i="0" u="none" strike="noStrike" kern="0" cap="none" spc="0" normalizeH="0" baseline="0" noProof="0" dirty="0" smtClean="0">
              <a:ln>
                <a:noFill/>
              </a:ln>
              <a:solidFill>
                <a:srgbClr val="0000FF"/>
              </a:solidFill>
              <a:effectLst/>
              <a:uLnTx/>
              <a:uFillTx/>
              <a:latin typeface="Monotype Corsiva" pitchFamily="66" charset="0"/>
            </a:endParaRPr>
          </a:p>
        </p:txBody>
      </p:sp>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4365104"/>
            <a:ext cx="4032448" cy="47354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352229" y="1006798"/>
            <a:ext cx="8221787" cy="4844403"/>
          </a:xfrm>
          <a:prstGeom prst="rect">
            <a:avLst/>
          </a:prstGeom>
        </p:spPr>
        <p:txBody>
          <a:bodyPr wrap="square">
            <a:spAutoFit/>
          </a:bodyPr>
          <a:lstStyle/>
          <a:p>
            <a:pPr marL="273050" lvl="0" indent="-273050" fontAlgn="base">
              <a:lnSpc>
                <a:spcPct val="90000"/>
              </a:lnSpc>
              <a:spcBef>
                <a:spcPts val="600"/>
              </a:spcBef>
              <a:spcAft>
                <a:spcPct val="0"/>
              </a:spcAft>
              <a:buClr>
                <a:srgbClr val="F3A447"/>
              </a:buClr>
              <a:buSzPct val="85000"/>
            </a:pPr>
            <a:r>
              <a:rPr lang="ru-RU" sz="3200" b="1" dirty="0">
                <a:solidFill>
                  <a:srgbClr val="FF0000"/>
                </a:solidFill>
                <a:latin typeface="Monotype Corsiva" pitchFamily="66" charset="0"/>
              </a:rPr>
              <a:t>1. Беседа  с родителями </a:t>
            </a:r>
            <a:r>
              <a:rPr lang="ru-RU" sz="3200" b="1" dirty="0" smtClean="0">
                <a:solidFill>
                  <a:srgbClr val="FF0000"/>
                </a:solidFill>
                <a:latin typeface="Monotype Corsiva" pitchFamily="66" charset="0"/>
              </a:rPr>
              <a:t> "Художественно-эстетическое </a:t>
            </a:r>
            <a:r>
              <a:rPr lang="ru-RU" sz="3200" b="1" dirty="0">
                <a:solidFill>
                  <a:srgbClr val="FF0000"/>
                </a:solidFill>
                <a:latin typeface="Monotype Corsiva" pitchFamily="66" charset="0"/>
              </a:rPr>
              <a:t>воспитание детей в семье" </a:t>
            </a:r>
            <a:r>
              <a:rPr lang="ru-RU" sz="3200" b="1" dirty="0" smtClean="0">
                <a:solidFill>
                  <a:srgbClr val="FF0000"/>
                </a:solidFill>
                <a:latin typeface="Monotype Corsiva" pitchFamily="66" charset="0"/>
              </a:rPr>
              <a:t>;</a:t>
            </a:r>
            <a:endParaRPr lang="ru-RU" sz="3200" b="1" dirty="0">
              <a:solidFill>
                <a:srgbClr val="FF0000"/>
              </a:solidFill>
              <a:latin typeface="Monotype Corsiva" pitchFamily="66" charset="0"/>
            </a:endParaRPr>
          </a:p>
          <a:p>
            <a:pPr marL="273050" lvl="0" indent="-273050" fontAlgn="base">
              <a:lnSpc>
                <a:spcPct val="90000"/>
              </a:lnSpc>
              <a:spcBef>
                <a:spcPts val="600"/>
              </a:spcBef>
              <a:spcAft>
                <a:spcPct val="0"/>
              </a:spcAft>
              <a:buClr>
                <a:srgbClr val="F3A447"/>
              </a:buClr>
              <a:buSzPct val="85000"/>
            </a:pPr>
            <a:r>
              <a:rPr lang="ru-RU" sz="3200" b="1" dirty="0" smtClean="0">
                <a:solidFill>
                  <a:srgbClr val="FF0000"/>
                </a:solidFill>
                <a:latin typeface="Monotype Corsiva" pitchFamily="66" charset="0"/>
              </a:rPr>
              <a:t>2.  Папка - передвижка  "О </a:t>
            </a:r>
            <a:r>
              <a:rPr lang="ru-RU" sz="3200" b="1" dirty="0">
                <a:solidFill>
                  <a:srgbClr val="FF0000"/>
                </a:solidFill>
                <a:latin typeface="Monotype Corsiva" pitchFamily="66" charset="0"/>
              </a:rPr>
              <a:t>значении дымковской игрушки в жизни детей" </a:t>
            </a:r>
            <a:r>
              <a:rPr lang="ru-RU" sz="3200" b="1" dirty="0" smtClean="0">
                <a:solidFill>
                  <a:srgbClr val="FF0000"/>
                </a:solidFill>
                <a:latin typeface="Monotype Corsiva" pitchFamily="66" charset="0"/>
              </a:rPr>
              <a:t>;</a:t>
            </a:r>
            <a:endParaRPr lang="ru-RU" sz="3200" b="1" dirty="0">
              <a:solidFill>
                <a:srgbClr val="FF0000"/>
              </a:solidFill>
              <a:latin typeface="Monotype Corsiva" pitchFamily="66" charset="0"/>
            </a:endParaRPr>
          </a:p>
          <a:p>
            <a:pPr marL="273050" lvl="0" indent="-273050" fontAlgn="base">
              <a:lnSpc>
                <a:spcPct val="90000"/>
              </a:lnSpc>
              <a:spcBef>
                <a:spcPts val="600"/>
              </a:spcBef>
              <a:spcAft>
                <a:spcPct val="0"/>
              </a:spcAft>
              <a:buClr>
                <a:srgbClr val="F3A447"/>
              </a:buClr>
              <a:buSzPct val="85000"/>
            </a:pPr>
            <a:r>
              <a:rPr lang="ru-RU" sz="3200" b="1" dirty="0" smtClean="0">
                <a:solidFill>
                  <a:srgbClr val="FF0000"/>
                </a:solidFill>
                <a:latin typeface="Monotype Corsiva" pitchFamily="66" charset="0"/>
              </a:rPr>
              <a:t>3. Консультация </a:t>
            </a:r>
            <a:r>
              <a:rPr lang="ru-RU" sz="3200" b="1" dirty="0">
                <a:solidFill>
                  <a:srgbClr val="FF0000"/>
                </a:solidFill>
                <a:latin typeface="Monotype Corsiva" pitchFamily="66" charset="0"/>
              </a:rPr>
              <a:t>для родителей </a:t>
            </a:r>
            <a:r>
              <a:rPr lang="ru-RU" sz="3200" b="1" dirty="0" smtClean="0">
                <a:solidFill>
                  <a:srgbClr val="FF0000"/>
                </a:solidFill>
                <a:latin typeface="Monotype Corsiva" pitchFamily="66" charset="0"/>
              </a:rPr>
              <a:t> " Народные </a:t>
            </a:r>
            <a:r>
              <a:rPr lang="ru-RU" sz="3200" b="1" dirty="0">
                <a:solidFill>
                  <a:srgbClr val="FF0000"/>
                </a:solidFill>
                <a:latin typeface="Monotype Corsiva" pitchFamily="66" charset="0"/>
              </a:rPr>
              <a:t>игры </a:t>
            </a:r>
            <a:r>
              <a:rPr lang="ru-RU" sz="3200" b="1" dirty="0" smtClean="0">
                <a:solidFill>
                  <a:srgbClr val="FF0000"/>
                </a:solidFill>
                <a:latin typeface="Monotype Corsiva" pitchFamily="66" charset="0"/>
              </a:rPr>
              <a:t> в </a:t>
            </a:r>
            <a:r>
              <a:rPr lang="ru-RU" sz="3200" b="1" dirty="0">
                <a:solidFill>
                  <a:srgbClr val="FF0000"/>
                </a:solidFill>
                <a:latin typeface="Monotype Corsiva" pitchFamily="66" charset="0"/>
              </a:rPr>
              <a:t>семье" </a:t>
            </a:r>
            <a:r>
              <a:rPr lang="ru-RU" sz="3200" b="1" dirty="0" smtClean="0">
                <a:solidFill>
                  <a:srgbClr val="FF0000"/>
                </a:solidFill>
                <a:latin typeface="Monotype Corsiva" pitchFamily="66" charset="0"/>
              </a:rPr>
              <a:t>;</a:t>
            </a:r>
          </a:p>
          <a:p>
            <a:pPr marL="273050" lvl="0" indent="-273050" fontAlgn="base">
              <a:lnSpc>
                <a:spcPct val="90000"/>
              </a:lnSpc>
              <a:spcBef>
                <a:spcPts val="600"/>
              </a:spcBef>
              <a:spcAft>
                <a:spcPct val="0"/>
              </a:spcAft>
              <a:buClr>
                <a:srgbClr val="F3A447"/>
              </a:buClr>
              <a:buSzPct val="85000"/>
            </a:pPr>
            <a:r>
              <a:rPr lang="ru-RU" sz="3200" b="1" dirty="0">
                <a:solidFill>
                  <a:srgbClr val="FF0000"/>
                </a:solidFill>
                <a:latin typeface="Monotype Corsiva" pitchFamily="66" charset="0"/>
              </a:rPr>
              <a:t>4. </a:t>
            </a:r>
            <a:r>
              <a:rPr lang="ru-RU" sz="3200" b="1" dirty="0" smtClean="0">
                <a:solidFill>
                  <a:srgbClr val="FF0000"/>
                </a:solidFill>
                <a:latin typeface="Monotype Corsiva" pitchFamily="66" charset="0"/>
              </a:rPr>
              <a:t>"Доклад  "</a:t>
            </a:r>
            <a:r>
              <a:rPr lang="ru-RU" sz="3200" b="1" dirty="0">
                <a:solidFill>
                  <a:srgbClr val="FF0000"/>
                </a:solidFill>
                <a:latin typeface="Monotype Corsiva" pitchFamily="66" charset="0"/>
              </a:rPr>
              <a:t>Влияние народных промыслов ("дымка") на эстетическое воспитание детей дошкольного </a:t>
            </a:r>
            <a:r>
              <a:rPr lang="ru-RU" sz="3200" b="1" dirty="0" smtClean="0">
                <a:solidFill>
                  <a:srgbClr val="FF0000"/>
                </a:solidFill>
                <a:latin typeface="Monotype Corsiva" pitchFamily="66" charset="0"/>
              </a:rPr>
              <a:t>возраста".</a:t>
            </a:r>
            <a:endParaRPr lang="ru-RU" sz="3200" b="1" dirty="0">
              <a:solidFill>
                <a:srgbClr val="FF0000"/>
              </a:solidFill>
              <a:latin typeface="Monotype Corsiva" pitchFamily="66" charset="0"/>
            </a:endParaRPr>
          </a:p>
          <a:p>
            <a:pPr marL="273050" lvl="0" indent="-273050" fontAlgn="base">
              <a:lnSpc>
                <a:spcPct val="90000"/>
              </a:lnSpc>
              <a:spcBef>
                <a:spcPts val="600"/>
              </a:spcBef>
              <a:spcAft>
                <a:spcPct val="0"/>
              </a:spcAft>
              <a:buClr>
                <a:srgbClr val="F3A447"/>
              </a:buClr>
              <a:buSzPct val="85000"/>
            </a:pPr>
            <a:endParaRPr lang="ru-RU" sz="3200" b="1" dirty="0">
              <a:solidFill>
                <a:prstClr val="black"/>
              </a:solidFill>
              <a:latin typeface="Monotype Corsiva" pitchFamily="66" charset="0"/>
            </a:endParaRPr>
          </a:p>
        </p:txBody>
      </p:sp>
    </p:spTree>
    <p:extLst>
      <p:ext uri="{BB962C8B-B14F-4D97-AF65-F5344CB8AC3E}">
        <p14:creationId xmlns:p14="http://schemas.microsoft.com/office/powerpoint/2010/main" val="3051853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Объект 8"/>
          <p:cNvSpPr>
            <a:spLocks noGrp="1"/>
          </p:cNvSpPr>
          <p:nvPr>
            <p:ph idx="1"/>
          </p:nvPr>
        </p:nvSpPr>
        <p:spPr/>
        <p:txBody>
          <a:bodyPr/>
          <a:lstStyle/>
          <a:p>
            <a:endParaRPr lang="ru-RU"/>
          </a:p>
        </p:txBody>
      </p:sp>
      <p:sp>
        <p:nvSpPr>
          <p:cNvPr id="8" name="Заголовок 7"/>
          <p:cNvSpPr>
            <a:spLocks noGrp="1"/>
          </p:cNvSpPr>
          <p:nvPr>
            <p:ph type="title"/>
          </p:nvPr>
        </p:nvSpPr>
        <p:spPr/>
        <p:txBody>
          <a:bodyPr/>
          <a:lstStyle/>
          <a:p>
            <a:endParaRPr lang="ru-RU"/>
          </a:p>
        </p:txBody>
      </p:sp>
      <p:sp>
        <p:nvSpPr>
          <p:cNvPr id="6" name="Прямоугольник 5"/>
          <p:cNvSpPr/>
          <p:nvPr/>
        </p:nvSpPr>
        <p:spPr>
          <a:xfrm>
            <a:off x="629397" y="4509120"/>
            <a:ext cx="8136904" cy="523220"/>
          </a:xfrm>
          <a:prstGeom prst="rect">
            <a:avLst/>
          </a:prstGeom>
        </p:spPr>
        <p:txBody>
          <a:bodyPr wrap="square">
            <a:spAutoFit/>
          </a:bodyPr>
          <a:lstStyle/>
          <a:p>
            <a:pPr marL="273050" lvl="0" indent="-273050" fontAlgn="base">
              <a:spcBef>
                <a:spcPts val="600"/>
              </a:spcBef>
              <a:spcAft>
                <a:spcPct val="0"/>
              </a:spcAft>
              <a:buClr>
                <a:srgbClr val="F3A447"/>
              </a:buClr>
              <a:buSzPct val="85000"/>
              <a:buFont typeface="Wingdings 2" pitchFamily="18" charset="2"/>
              <a:buChar char=""/>
            </a:pPr>
            <a:endParaRPr lang="ru-RU" sz="2800" dirty="0">
              <a:solidFill>
                <a:prstClr val="black"/>
              </a:solidFill>
              <a:latin typeface="Constantia"/>
            </a:endParaRPr>
          </a:p>
        </p:txBody>
      </p:sp>
      <p:pic>
        <p:nvPicPr>
          <p:cNvPr id="13316" name="Picture 4" descr="C:\Users\оля\Desktop\ИЗО\пн.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51520" y="230351"/>
            <a:ext cx="8136904" cy="923330"/>
          </a:xfrm>
          <a:prstGeom prst="rect">
            <a:avLst/>
          </a:prstGeom>
          <a:effectLst>
            <a:outerShdw blurRad="50800" dist="38100" dir="5400000" algn="t" rotWithShape="0">
              <a:prstClr val="black">
                <a:alpha val="40000"/>
              </a:prstClr>
            </a:outerShdw>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4200" b="1" i="0" u="none" strike="noStrike" kern="0" cap="none" spc="-100" normalizeH="0" baseline="0" noProof="0" dirty="0" smtClean="0">
                <a:ln w="3200">
                  <a:solidFill>
                    <a:srgbClr val="444D26">
                      <a:shade val="75000"/>
                      <a:alpha val="25000"/>
                    </a:srgbClr>
                  </a:solidFill>
                  <a:prstDash val="solid"/>
                  <a:round/>
                </a:ln>
                <a:solidFill>
                  <a:prstClr val="black"/>
                </a:solidFill>
                <a:effectLst>
                  <a:innerShdw blurRad="50800" dist="25400" dir="13500000">
                    <a:prstClr val="black">
                      <a:alpha val="70000"/>
                    </a:prstClr>
                  </a:innerShdw>
                </a:effectLst>
                <a:uLnTx/>
                <a:uFillTx/>
                <a:latin typeface="Constantia"/>
                <a:ea typeface="+mj-ea"/>
                <a:cs typeface="+mj-cs"/>
              </a:rPr>
              <a:t> </a:t>
            </a:r>
            <a:r>
              <a:rPr kumimoji="0" lang="ru-RU" sz="5400" b="1" i="0" u="none" strike="noStrike" kern="0" cap="none" spc="-100" normalizeH="0" baseline="0" noProof="0" dirty="0" smtClean="0">
                <a:ln w="3200">
                  <a:solidFill>
                    <a:srgbClr val="444D26">
                      <a:shade val="75000"/>
                      <a:alpha val="25000"/>
                    </a:srgbClr>
                  </a:solidFill>
                  <a:prstDash val="solid"/>
                  <a:round/>
                </a:ln>
                <a:solidFill>
                  <a:srgbClr val="FFFF00"/>
                </a:solidFill>
                <a:effectLst>
                  <a:innerShdw blurRad="50800" dist="25400" dir="13500000">
                    <a:prstClr val="black">
                      <a:alpha val="70000"/>
                    </a:prstClr>
                  </a:innerShdw>
                </a:effectLst>
                <a:uLnTx/>
                <a:uFillTx/>
                <a:latin typeface="Monotype Corsiva" pitchFamily="66" charset="0"/>
                <a:ea typeface="+mj-ea"/>
                <a:cs typeface="+mj-cs"/>
              </a:rPr>
              <a:t>Ожидаемый результат</a:t>
            </a:r>
            <a:endParaRPr kumimoji="0" lang="ru-RU" sz="5400" b="0" i="0" u="none" strike="noStrike" kern="0" cap="none" spc="0" normalizeH="0" baseline="0" noProof="0" dirty="0" smtClean="0">
              <a:ln>
                <a:noFill/>
              </a:ln>
              <a:solidFill>
                <a:srgbClr val="FFFF00"/>
              </a:solidFill>
              <a:effectLst/>
              <a:uLnTx/>
              <a:uFillTx/>
              <a:latin typeface="Monotype Corsiva" pitchFamily="66" charset="0"/>
            </a:endParaRPr>
          </a:p>
        </p:txBody>
      </p:sp>
      <p:sp>
        <p:nvSpPr>
          <p:cNvPr id="7" name="Прямоугольник 6"/>
          <p:cNvSpPr/>
          <p:nvPr/>
        </p:nvSpPr>
        <p:spPr>
          <a:xfrm>
            <a:off x="359532" y="1153680"/>
            <a:ext cx="7920880" cy="5293757"/>
          </a:xfrm>
          <a:prstGeom prst="rect">
            <a:avLst/>
          </a:prstGeom>
        </p:spPr>
        <p:txBody>
          <a:bodyPr wrap="square">
            <a:spAutoFit/>
          </a:bodyPr>
          <a:lstStyle/>
          <a:p>
            <a:pPr indent="449580" algn="just">
              <a:spcAft>
                <a:spcPts val="0"/>
              </a:spcAft>
            </a:pPr>
            <a:r>
              <a:rPr lang="ru-RU" sz="2600" b="1" dirty="0" smtClean="0">
                <a:solidFill>
                  <a:srgbClr val="0000FF"/>
                </a:solidFill>
                <a:effectLst/>
                <a:latin typeface="Monotype Corsiva" pitchFamily="66" charset="0"/>
                <a:ea typeface="Times New Roman"/>
              </a:rPr>
              <a:t>1. П</a:t>
            </a:r>
            <a:r>
              <a:rPr lang="ru-RU" sz="2600" b="1" i="0" u="none" strike="noStrike" baseline="0" dirty="0" smtClean="0">
                <a:solidFill>
                  <a:srgbClr val="0000FF"/>
                </a:solidFill>
                <a:latin typeface="Monotype Corsiva" pitchFamily="66" charset="0"/>
              </a:rPr>
              <a:t>ознакомились с древнейшим промыслом России - Дымковской игрушкой; с историей ее появления на Руси; с видами и многообразием Дымковских игрушек, элементами узора росписи;</a:t>
            </a:r>
            <a:endParaRPr lang="ru-RU" sz="2600" b="1" dirty="0">
              <a:solidFill>
                <a:srgbClr val="0000FF"/>
              </a:solidFill>
              <a:latin typeface="Monotype Corsiva" pitchFamily="66" charset="0"/>
            </a:endParaRPr>
          </a:p>
          <a:p>
            <a:pPr indent="449580" algn="just">
              <a:spcAft>
                <a:spcPts val="0"/>
              </a:spcAft>
            </a:pPr>
            <a:r>
              <a:rPr lang="ru-RU" sz="2600" b="1" dirty="0" smtClean="0">
                <a:solidFill>
                  <a:srgbClr val="0000FF"/>
                </a:solidFill>
                <a:latin typeface="Monotype Corsiva" pitchFamily="66" charset="0"/>
                <a:ea typeface="Times New Roman"/>
              </a:rPr>
              <a:t>2.Р</a:t>
            </a:r>
            <a:r>
              <a:rPr lang="ru-RU" sz="2600" b="1" i="0" u="none" strike="noStrike" baseline="0" dirty="0" smtClean="0">
                <a:solidFill>
                  <a:srgbClr val="0000FF"/>
                </a:solidFill>
                <a:latin typeface="Monotype Corsiva" pitchFamily="66" charset="0"/>
              </a:rPr>
              <a:t>асширились знания родителе</a:t>
            </a:r>
            <a:r>
              <a:rPr lang="ru-RU" sz="2600" b="1" dirty="0" smtClean="0">
                <a:solidFill>
                  <a:srgbClr val="0000FF"/>
                </a:solidFill>
                <a:latin typeface="Monotype Corsiva" pitchFamily="66" charset="0"/>
              </a:rPr>
              <a:t>й  </a:t>
            </a:r>
            <a:r>
              <a:rPr lang="ru-RU" sz="2600" b="1" i="0" u="none" strike="noStrike" baseline="0" dirty="0" smtClean="0">
                <a:solidFill>
                  <a:srgbClr val="0000FF"/>
                </a:solidFill>
                <a:latin typeface="Monotype Corsiva" pitchFamily="66" charset="0"/>
              </a:rPr>
              <a:t>о Дымковской игрушке; </a:t>
            </a:r>
            <a:endParaRPr lang="ru-RU" sz="2600" b="1" dirty="0">
              <a:solidFill>
                <a:srgbClr val="0000FF"/>
              </a:solidFill>
              <a:latin typeface="Monotype Corsiva" pitchFamily="66" charset="0"/>
              <a:ea typeface="Times New Roman"/>
            </a:endParaRPr>
          </a:p>
          <a:p>
            <a:pPr indent="449580" algn="just">
              <a:spcAft>
                <a:spcPts val="0"/>
              </a:spcAft>
            </a:pPr>
            <a:r>
              <a:rPr lang="ru-RU" sz="2600" b="1" dirty="0" smtClean="0">
                <a:solidFill>
                  <a:srgbClr val="0000FF"/>
                </a:solidFill>
                <a:effectLst/>
                <a:latin typeface="Monotype Corsiva" pitchFamily="66" charset="0"/>
                <a:ea typeface="Times New Roman"/>
              </a:rPr>
              <a:t>3. Научились рисовать и лепить игрушку по мотивам дымковской, использовать в работе знания об узорах, умение составлять орнамент из геометрических фигур при оформлении игрушки, </a:t>
            </a:r>
          </a:p>
          <a:p>
            <a:pPr indent="449580" algn="just">
              <a:spcAft>
                <a:spcPts val="0"/>
              </a:spcAft>
            </a:pPr>
            <a:r>
              <a:rPr lang="ru-RU" sz="2600" b="1" dirty="0" smtClean="0">
                <a:solidFill>
                  <a:srgbClr val="0000FF"/>
                </a:solidFill>
                <a:effectLst/>
                <a:latin typeface="Monotype Corsiva" pitchFamily="66" charset="0"/>
                <a:ea typeface="Times New Roman"/>
              </a:rPr>
              <a:t>4. Отличать дымковские игрушки от игрушек других мастеров.</a:t>
            </a:r>
          </a:p>
          <a:p>
            <a:pPr>
              <a:spcAft>
                <a:spcPts val="0"/>
              </a:spcAft>
            </a:pPr>
            <a:r>
              <a:rPr lang="ru-RU" sz="2600" b="1" dirty="0" smtClean="0">
                <a:solidFill>
                  <a:srgbClr val="0000FF"/>
                </a:solidFill>
                <a:effectLst/>
                <a:latin typeface="Monotype Corsiva" pitchFamily="66" charset="0"/>
                <a:ea typeface="Times New Roman"/>
              </a:rPr>
              <a:t>      5. Научились воспринимать прекрасное и доброе, любоваться красотой.</a:t>
            </a:r>
            <a:endParaRPr lang="ru-RU" sz="2600" b="1" dirty="0">
              <a:solidFill>
                <a:srgbClr val="0000FF"/>
              </a:solidFill>
              <a:effectLst/>
              <a:latin typeface="Monotype Corsiva" pitchFamily="66" charset="0"/>
              <a:ea typeface="Times New Roman"/>
            </a:endParaRPr>
          </a:p>
        </p:txBody>
      </p:sp>
    </p:spTree>
    <p:extLst>
      <p:ext uri="{BB962C8B-B14F-4D97-AF65-F5344CB8AC3E}">
        <p14:creationId xmlns:p14="http://schemas.microsoft.com/office/powerpoint/2010/main" val="2011385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оля\Desktop\ИЗО\и.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683568" y="908720"/>
            <a:ext cx="7488832" cy="2511152"/>
          </a:xfrm>
        </p:spPr>
        <p:txBody>
          <a:bodyPr>
            <a:normAutofit fontScale="90000"/>
          </a:bodyPr>
          <a:lstStyle/>
          <a:p>
            <a:pPr algn="l"/>
            <a:r>
              <a:rPr lang="ru-RU" sz="3200" b="1" dirty="0" smtClean="0">
                <a:solidFill>
                  <a:prstClr val="black"/>
                </a:solidFill>
                <a:latin typeface="Times New Roman" pitchFamily="18" charset="0"/>
              </a:rPr>
              <a:t/>
            </a:r>
            <a:br>
              <a:rPr lang="ru-RU" sz="3200" b="1" dirty="0" smtClean="0">
                <a:solidFill>
                  <a:prstClr val="black"/>
                </a:solidFill>
                <a:latin typeface="Times New Roman" pitchFamily="18" charset="0"/>
              </a:rPr>
            </a:br>
            <a:r>
              <a:rPr lang="ru-RU" sz="3600" b="1" dirty="0" smtClean="0">
                <a:solidFill>
                  <a:srgbClr val="0070C0"/>
                </a:solidFill>
                <a:latin typeface="Monotype Corsiva" pitchFamily="66" charset="0"/>
              </a:rPr>
              <a:t>Возраст </a:t>
            </a:r>
            <a:r>
              <a:rPr lang="ru-RU" sz="3600" b="1" dirty="0">
                <a:solidFill>
                  <a:srgbClr val="0070C0"/>
                </a:solidFill>
                <a:latin typeface="Monotype Corsiva" pitchFamily="66" charset="0"/>
              </a:rPr>
              <a:t>детей:  </a:t>
            </a:r>
            <a:r>
              <a:rPr lang="ru-RU" sz="3600" b="1" dirty="0">
                <a:solidFill>
                  <a:srgbClr val="FF0000"/>
                </a:solidFill>
                <a:latin typeface="Monotype Corsiva" pitchFamily="66" charset="0"/>
              </a:rPr>
              <a:t>5 - </a:t>
            </a:r>
            <a:r>
              <a:rPr lang="en-US" sz="3600" b="1" dirty="0">
                <a:solidFill>
                  <a:srgbClr val="FF0000"/>
                </a:solidFill>
                <a:latin typeface="Monotype Corsiva" pitchFamily="66" charset="0"/>
              </a:rPr>
              <a:t>6</a:t>
            </a:r>
            <a:r>
              <a:rPr lang="ru-RU" sz="3600" b="1" dirty="0">
                <a:solidFill>
                  <a:srgbClr val="FF0000"/>
                </a:solidFill>
                <a:latin typeface="Monotype Corsiva" pitchFamily="66" charset="0"/>
              </a:rPr>
              <a:t> лет.</a:t>
            </a:r>
            <a:r>
              <a:rPr lang="ru-RU" sz="3600" dirty="0">
                <a:solidFill>
                  <a:prstClr val="black"/>
                </a:solidFill>
                <a:latin typeface="Monotype Corsiva" pitchFamily="66" charset="0"/>
              </a:rPr>
              <a:t/>
            </a:r>
            <a:br>
              <a:rPr lang="ru-RU" sz="3600" dirty="0">
                <a:solidFill>
                  <a:prstClr val="black"/>
                </a:solidFill>
                <a:latin typeface="Monotype Corsiva" pitchFamily="66" charset="0"/>
              </a:rPr>
            </a:br>
            <a:r>
              <a:rPr lang="ru-RU" sz="3600" b="1" dirty="0">
                <a:solidFill>
                  <a:srgbClr val="0070C0"/>
                </a:solidFill>
                <a:latin typeface="Monotype Corsiva" pitchFamily="66" charset="0"/>
                <a:cs typeface="Times New Roman" pitchFamily="18" charset="0"/>
              </a:rPr>
              <a:t>Тип проекта: </a:t>
            </a:r>
            <a:r>
              <a:rPr lang="ru-RU" sz="3600" b="1" dirty="0">
                <a:solidFill>
                  <a:srgbClr val="FF0000"/>
                </a:solidFill>
                <a:latin typeface="Monotype Corsiva" pitchFamily="66" charset="0"/>
                <a:cs typeface="Times New Roman" pitchFamily="18" charset="0"/>
              </a:rPr>
              <a:t>познавательно-творческий.</a:t>
            </a:r>
            <a:r>
              <a:rPr lang="ru-RU" sz="3600" dirty="0">
                <a:solidFill>
                  <a:prstClr val="black"/>
                </a:solidFill>
                <a:latin typeface="Monotype Corsiva" pitchFamily="66" charset="0"/>
                <a:cs typeface="Times New Roman" pitchFamily="18" charset="0"/>
              </a:rPr>
              <a:t/>
            </a:r>
            <a:br>
              <a:rPr lang="ru-RU" sz="3600" dirty="0">
                <a:solidFill>
                  <a:prstClr val="black"/>
                </a:solidFill>
                <a:latin typeface="Monotype Corsiva" pitchFamily="66" charset="0"/>
                <a:cs typeface="Times New Roman" pitchFamily="18" charset="0"/>
              </a:rPr>
            </a:br>
            <a:r>
              <a:rPr lang="ru-RU" sz="3600" b="1" dirty="0">
                <a:solidFill>
                  <a:srgbClr val="0070C0"/>
                </a:solidFill>
                <a:latin typeface="Monotype Corsiva" pitchFamily="66" charset="0"/>
                <a:cs typeface="Times New Roman" pitchFamily="18" charset="0"/>
              </a:rPr>
              <a:t>Срок </a:t>
            </a:r>
            <a:r>
              <a:rPr lang="ru-RU" sz="3600" b="1" dirty="0" smtClean="0">
                <a:solidFill>
                  <a:srgbClr val="0070C0"/>
                </a:solidFill>
                <a:latin typeface="Monotype Corsiva" pitchFamily="66" charset="0"/>
                <a:cs typeface="Times New Roman" pitchFamily="18" charset="0"/>
              </a:rPr>
              <a:t> проекта</a:t>
            </a:r>
            <a:r>
              <a:rPr lang="ru-RU" sz="3600" b="1" dirty="0">
                <a:solidFill>
                  <a:srgbClr val="0070C0"/>
                </a:solidFill>
                <a:latin typeface="Monotype Corsiva" pitchFamily="66" charset="0"/>
                <a:cs typeface="Times New Roman" pitchFamily="18" charset="0"/>
              </a:rPr>
              <a:t>:</a:t>
            </a:r>
            <a:r>
              <a:rPr lang="ru-RU" sz="3600" b="1" dirty="0">
                <a:solidFill>
                  <a:prstClr val="black"/>
                </a:solidFill>
                <a:latin typeface="Monotype Corsiva" pitchFamily="66" charset="0"/>
                <a:cs typeface="Times New Roman" pitchFamily="18" charset="0"/>
              </a:rPr>
              <a:t> </a:t>
            </a:r>
            <a:r>
              <a:rPr lang="ru-RU" sz="3600" b="1" dirty="0" smtClean="0">
                <a:solidFill>
                  <a:srgbClr val="FF0000"/>
                </a:solidFill>
                <a:latin typeface="Monotype Corsiva" pitchFamily="66" charset="0"/>
                <a:cs typeface="Times New Roman" pitchFamily="18" charset="0"/>
              </a:rPr>
              <a:t>1 неделя</a:t>
            </a:r>
            <a:r>
              <a:rPr lang="ru-RU" sz="3600" b="1" dirty="0">
                <a:solidFill>
                  <a:srgbClr val="FF0000"/>
                </a:solidFill>
                <a:latin typeface="Monotype Corsiva" pitchFamily="66" charset="0"/>
                <a:cs typeface="Times New Roman" pitchFamily="18" charset="0"/>
              </a:rPr>
              <a:t/>
            </a:r>
            <a:br>
              <a:rPr lang="ru-RU" sz="3600" b="1" dirty="0">
                <a:solidFill>
                  <a:srgbClr val="FF0000"/>
                </a:solidFill>
                <a:latin typeface="Monotype Corsiva" pitchFamily="66" charset="0"/>
                <a:cs typeface="Times New Roman" pitchFamily="18" charset="0"/>
              </a:rPr>
            </a:br>
            <a:r>
              <a:rPr lang="ru-RU" sz="3600" b="1" dirty="0">
                <a:solidFill>
                  <a:srgbClr val="0070C0"/>
                </a:solidFill>
                <a:latin typeface="Monotype Corsiva" pitchFamily="66" charset="0"/>
              </a:rPr>
              <a:t>Участники проектной деятельности</a:t>
            </a:r>
            <a:r>
              <a:rPr lang="ru-RU" sz="3600" dirty="0">
                <a:solidFill>
                  <a:srgbClr val="0070C0"/>
                </a:solidFill>
                <a:latin typeface="Monotype Corsiva" pitchFamily="66" charset="0"/>
              </a:rPr>
              <a:t>: </a:t>
            </a:r>
            <a:r>
              <a:rPr lang="ru-RU" sz="3600" b="1" dirty="0">
                <a:solidFill>
                  <a:srgbClr val="FF0000"/>
                </a:solidFill>
                <a:latin typeface="Monotype Corsiva" pitchFamily="66" charset="0"/>
              </a:rPr>
              <a:t>педагоги, родители и дети.</a:t>
            </a:r>
            <a:r>
              <a:rPr lang="ru-RU" sz="3600" dirty="0">
                <a:solidFill>
                  <a:prstClr val="black"/>
                </a:solidFill>
                <a:latin typeface="Monotype Corsiva" pitchFamily="66" charset="0"/>
              </a:rPr>
              <a:t/>
            </a:r>
            <a:br>
              <a:rPr lang="ru-RU" sz="3600" dirty="0">
                <a:solidFill>
                  <a:prstClr val="black"/>
                </a:solidFill>
                <a:latin typeface="Monotype Corsiva" pitchFamily="66" charset="0"/>
              </a:rPr>
            </a:br>
            <a:endParaRPr lang="ru-RU" sz="3600" dirty="0">
              <a:latin typeface="Monotype Corsiva" pitchFamily="66" charset="0"/>
            </a:endParaRPr>
          </a:p>
        </p:txBody>
      </p:sp>
      <p:pic>
        <p:nvPicPr>
          <p:cNvPr id="2051" name="Picture 3" descr="C:\Users\оля\Desktop\ИЗО\5ц.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3140968"/>
            <a:ext cx="3456384" cy="2952328"/>
          </a:xfrm>
          <a:prstGeom prst="rect">
            <a:avLst/>
          </a:prstGeom>
          <a:ln w="38100">
            <a:solidFill>
              <a:srgbClr val="FF0000"/>
            </a:solid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2053" name="Picture 5" descr="C:\Users\оля\Desktop\ИЗО\ео.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968" y="3140968"/>
            <a:ext cx="3744416" cy="2986252"/>
          </a:xfrm>
          <a:prstGeom prst="rect">
            <a:avLst/>
          </a:prstGeom>
          <a:ln w="38100">
            <a:solidFill>
              <a:srgbClr val="00B0F0"/>
            </a:solid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7763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C:\Users\оля\Desktop\ИЗО\чс.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813" y="-217488"/>
            <a:ext cx="9701213" cy="729456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483768" y="1739069"/>
            <a:ext cx="8676456" cy="1015663"/>
          </a:xfrm>
          <a:prstGeom prst="rect">
            <a:avLst/>
          </a:prstGeom>
          <a:noFill/>
        </p:spPr>
        <p:txBody>
          <a:bodyPr wrap="square" rtlCol="0">
            <a:spAutoFit/>
          </a:bodyPr>
          <a:lstStyle/>
          <a:p>
            <a:pPr algn="just">
              <a:spcAft>
                <a:spcPts val="0"/>
              </a:spcAft>
            </a:pPr>
            <a:r>
              <a:rPr lang="ru-RU" sz="6000" b="1" dirty="0">
                <a:solidFill>
                  <a:srgbClr val="FF0000"/>
                </a:solidFill>
                <a:latin typeface="Monotype Corsiva" pitchFamily="66" charset="0"/>
                <a:ea typeface="Times New Roman"/>
              </a:rPr>
              <a:t>Спасибо за внимание !</a:t>
            </a:r>
            <a:endParaRPr lang="ru-RU" sz="6000" b="1" dirty="0">
              <a:solidFill>
                <a:srgbClr val="FF0000"/>
              </a:solidFill>
              <a:effectLst/>
              <a:latin typeface="Monotype Corsiva" pitchFamily="66" charset="0"/>
              <a:ea typeface="Times New Roman"/>
            </a:endParaRPr>
          </a:p>
        </p:txBody>
      </p:sp>
    </p:spTree>
    <p:extLst>
      <p:ext uri="{BB962C8B-B14F-4D97-AF65-F5344CB8AC3E}">
        <p14:creationId xmlns:p14="http://schemas.microsoft.com/office/powerpoint/2010/main" val="1054599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dirty="0"/>
          </a:p>
        </p:txBody>
      </p:sp>
      <p:pic>
        <p:nvPicPr>
          <p:cNvPr id="5122" name="Picture 2" descr="C:\Users\оля\Desktop\ИЗО\пн.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39552" y="332656"/>
            <a:ext cx="7992888" cy="5909310"/>
          </a:xfrm>
          <a:prstGeom prst="rect">
            <a:avLst/>
          </a:prstGeom>
        </p:spPr>
        <p:txBody>
          <a:bodyPr wrap="square">
            <a:spAutoFit/>
          </a:bodyPr>
          <a:lstStyle/>
          <a:p>
            <a:pPr indent="450215">
              <a:spcAft>
                <a:spcPts val="0"/>
              </a:spcAft>
            </a:pPr>
            <a:r>
              <a:rPr lang="ru-RU" sz="4000" b="1" dirty="0" smtClean="0">
                <a:solidFill>
                  <a:srgbClr val="FF9900"/>
                </a:solidFill>
                <a:effectLst>
                  <a:outerShdw blurRad="50800" dist="38100" dir="10800000" algn="r" rotWithShape="0">
                    <a:prstClr val="black">
                      <a:alpha val="40000"/>
                    </a:prstClr>
                  </a:outerShdw>
                </a:effectLst>
                <a:latin typeface="Monotype Corsiva" pitchFamily="66" charset="0"/>
                <a:ea typeface="Times New Roman"/>
              </a:rPr>
              <a:t>Актуальность проекта:</a:t>
            </a:r>
          </a:p>
          <a:p>
            <a:pPr indent="450215" algn="just">
              <a:spcAft>
                <a:spcPts val="0"/>
              </a:spcAft>
            </a:pPr>
            <a:r>
              <a:rPr lang="ru-RU" sz="2600" b="1" dirty="0" smtClean="0">
                <a:solidFill>
                  <a:srgbClr val="FFFF99"/>
                </a:solidFill>
                <a:effectLst/>
                <a:latin typeface="Monotype Corsiva" pitchFamily="66" charset="0"/>
                <a:ea typeface="Times New Roman"/>
              </a:rPr>
              <a:t>Наше национальное русское декоративное искусство исстари славится своими традициями. А как же зарождались народные промыслы на Руси? Почему стали развиваться народные промыслы? Что бы мы хотели узнать об этом? Зачем нам это нужно? Чему мы хотели научиться? Выполняя проект, мы ответим на все вопросы и узнаем много полезного и интересного. </a:t>
            </a:r>
          </a:p>
          <a:p>
            <a:pPr indent="450215" algn="just">
              <a:spcAft>
                <a:spcPts val="0"/>
              </a:spcAft>
            </a:pPr>
            <a:r>
              <a:rPr lang="ru-RU" sz="2600" b="1" dirty="0" smtClean="0">
                <a:solidFill>
                  <a:srgbClr val="FFFF99"/>
                </a:solidFill>
                <a:effectLst/>
                <a:latin typeface="Monotype Corsiva" pitchFamily="66" charset="0"/>
                <a:ea typeface="Times New Roman"/>
              </a:rPr>
              <a:t>Для народного быта всегда было характерно соревнование, у кого искуснее сшита рубаха, тоньше соткан сарафан, хочешь прослыть добрым женихом – руби дом, не только прочно, но и ладно не жалей сил на резьбу. Секрет любого мастерства – это, прежде всего терпение и трудолюбие. А ведь настоящее мастерство не всем удается.</a:t>
            </a:r>
            <a:endParaRPr lang="ru-RU" sz="2600" b="1" dirty="0">
              <a:solidFill>
                <a:srgbClr val="FFFF99"/>
              </a:solidFill>
              <a:effectLst/>
              <a:latin typeface="Monotype Corsiva" pitchFamily="66" charset="0"/>
              <a:ea typeface="Times New Roman"/>
            </a:endParaRPr>
          </a:p>
        </p:txBody>
      </p:sp>
    </p:spTree>
    <p:extLst>
      <p:ext uri="{BB962C8B-B14F-4D97-AF65-F5344CB8AC3E}">
        <p14:creationId xmlns:p14="http://schemas.microsoft.com/office/powerpoint/2010/main" val="2613138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dirty="0"/>
          </a:p>
        </p:txBody>
      </p:sp>
      <p:pic>
        <p:nvPicPr>
          <p:cNvPr id="6146" name="Picture 2" descr="C:\Users\оля\Desktop\ИЗО\мс.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180527" y="0"/>
            <a:ext cx="9324528"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043608" y="570887"/>
            <a:ext cx="7416824" cy="5324535"/>
          </a:xfrm>
          <a:prstGeom prst="rect">
            <a:avLst/>
          </a:prstGeom>
        </p:spPr>
        <p:txBody>
          <a:bodyPr wrap="square">
            <a:spAutoFit/>
          </a:bodyPr>
          <a:lstStyle/>
          <a:p>
            <a:pPr indent="450215" algn="just">
              <a:spcAft>
                <a:spcPts val="0"/>
              </a:spcAft>
            </a:pPr>
            <a:r>
              <a:rPr lang="ru-RU" sz="4000" b="1" dirty="0" smtClean="0">
                <a:solidFill>
                  <a:srgbClr val="0070C0"/>
                </a:solidFill>
                <a:effectLst/>
                <a:latin typeface="Monotype Corsiva" pitchFamily="66" charset="0"/>
                <a:ea typeface="Times New Roman"/>
              </a:rPr>
              <a:t>            Проблема проекта</a:t>
            </a:r>
            <a:endParaRPr lang="ru-RU" sz="4000" dirty="0" smtClean="0">
              <a:solidFill>
                <a:srgbClr val="0070C0"/>
              </a:solidFill>
              <a:effectLst/>
              <a:latin typeface="Monotype Corsiva" pitchFamily="66" charset="0"/>
              <a:ea typeface="Times New Roman"/>
            </a:endParaRPr>
          </a:p>
          <a:p>
            <a:pPr indent="450215" algn="just">
              <a:spcAft>
                <a:spcPts val="0"/>
              </a:spcAft>
            </a:pPr>
            <a:r>
              <a:rPr lang="ru-RU" sz="2400" b="1" dirty="0" smtClean="0">
                <a:effectLst/>
                <a:latin typeface="Monotype Corsiva" pitchFamily="66" charset="0"/>
                <a:ea typeface="Times New Roman"/>
              </a:rPr>
              <a:t>                          </a:t>
            </a:r>
            <a:r>
              <a:rPr lang="ru-RU" sz="2500" b="1" dirty="0" smtClean="0">
                <a:solidFill>
                  <a:srgbClr val="FF33CC"/>
                </a:solidFill>
                <a:effectLst/>
                <a:latin typeface="Monotype Corsiva" pitchFamily="66" charset="0"/>
                <a:ea typeface="Times New Roman"/>
              </a:rPr>
              <a:t>«Игрушка, в которую никто не играет…» </a:t>
            </a:r>
          </a:p>
          <a:p>
            <a:pPr indent="450215" algn="just">
              <a:spcAft>
                <a:spcPts val="0"/>
              </a:spcAft>
            </a:pPr>
            <a:r>
              <a:rPr lang="ru-RU" sz="2500" b="1" dirty="0" smtClean="0">
                <a:solidFill>
                  <a:srgbClr val="FF33CC"/>
                </a:solidFill>
                <a:effectLst/>
                <a:latin typeface="Monotype Corsiva" pitchFamily="66" charset="0"/>
                <a:ea typeface="Times New Roman"/>
              </a:rPr>
              <a:t>  Так что же такое дымковская игрушка?  Сувенир?  Детская забава?  Магический символ?   Её лепят  в детском саду и в школе, её можно встретить на сувенирных лотках для иностранцев, увидеть на фотографиях искусствоведческих альбомов. Дымковская игрушка входит в нашу жизнь  под маркой "традиционное русское народное", но мало кто внимательно рассматривал ее и пытался понять "изюминку" своеобразной манеры росписи и лепки, и, уж тем более, мало кто пробовал постичь мировоззрение древних славян, так или иначе отраженное в дымковской  </a:t>
            </a:r>
          </a:p>
          <a:p>
            <a:pPr indent="450215" algn="just">
              <a:spcAft>
                <a:spcPts val="0"/>
              </a:spcAft>
            </a:pPr>
            <a:r>
              <a:rPr lang="ru-RU" sz="2500" b="1" dirty="0">
                <a:solidFill>
                  <a:srgbClr val="FF33CC"/>
                </a:solidFill>
                <a:latin typeface="Monotype Corsiva" pitchFamily="66" charset="0"/>
                <a:ea typeface="Times New Roman"/>
              </a:rPr>
              <a:t> </a:t>
            </a:r>
            <a:r>
              <a:rPr lang="ru-RU" sz="2500" b="1" dirty="0" smtClean="0">
                <a:solidFill>
                  <a:srgbClr val="FF33CC"/>
                </a:solidFill>
                <a:latin typeface="Monotype Corsiva" pitchFamily="66" charset="0"/>
                <a:ea typeface="Times New Roman"/>
              </a:rPr>
              <a:t>                      </a:t>
            </a:r>
            <a:r>
              <a:rPr lang="ru-RU" sz="2500" b="1" dirty="0" smtClean="0">
                <a:solidFill>
                  <a:srgbClr val="FF33CC"/>
                </a:solidFill>
                <a:effectLst/>
                <a:latin typeface="Monotype Corsiva" pitchFamily="66" charset="0"/>
                <a:ea typeface="Times New Roman"/>
              </a:rPr>
              <a:t>игрушке.</a:t>
            </a:r>
            <a:endParaRPr lang="ru-RU" sz="2500" b="1" dirty="0">
              <a:solidFill>
                <a:srgbClr val="FF33CC"/>
              </a:solidFill>
              <a:effectLst/>
              <a:latin typeface="Monotype Corsiva" pitchFamily="66" charset="0"/>
              <a:ea typeface="Times New Roman"/>
            </a:endParaRPr>
          </a:p>
        </p:txBody>
      </p:sp>
    </p:spTree>
    <p:extLst>
      <p:ext uri="{BB962C8B-B14F-4D97-AF65-F5344CB8AC3E}">
        <p14:creationId xmlns:p14="http://schemas.microsoft.com/office/powerpoint/2010/main" val="1597027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95736" y="1484785"/>
            <a:ext cx="4680520" cy="2952328"/>
          </a:xfrm>
        </p:spPr>
        <p:txBody>
          <a:bodyPr/>
          <a:lstStyle/>
          <a:p>
            <a:endParaRPr lang="ru-RU" dirty="0"/>
          </a:p>
        </p:txBody>
      </p:sp>
      <p:sp>
        <p:nvSpPr>
          <p:cNvPr id="2" name="Заголовок 1"/>
          <p:cNvSpPr>
            <a:spLocks noGrp="1"/>
          </p:cNvSpPr>
          <p:nvPr>
            <p:ph type="title"/>
          </p:nvPr>
        </p:nvSpPr>
        <p:spPr>
          <a:xfrm flipH="1">
            <a:off x="3059832" y="1412776"/>
            <a:ext cx="3096344" cy="1143000"/>
          </a:xfrm>
        </p:spPr>
        <p:txBody>
          <a:bodyPr/>
          <a:lstStyle/>
          <a:p>
            <a:endParaRPr lang="ru-RU" dirty="0"/>
          </a:p>
        </p:txBody>
      </p:sp>
      <p:pic>
        <p:nvPicPr>
          <p:cNvPr id="1434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76672"/>
            <a:ext cx="7504113" cy="4840287"/>
          </a:xfrm>
          <a:prstGeom prst="rect">
            <a:avLst/>
          </a:prstGeom>
          <a:solidFill>
            <a:srgbClr val="FFFFFF">
              <a:shade val="85000"/>
            </a:srgbClr>
          </a:solidFill>
          <a:ln w="9525">
            <a:solidFill>
              <a:srgbClr val="7030A0"/>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4" name="Прямоугольник 3"/>
          <p:cNvSpPr/>
          <p:nvPr/>
        </p:nvSpPr>
        <p:spPr>
          <a:xfrm>
            <a:off x="939415" y="5460974"/>
            <a:ext cx="7280449" cy="1200329"/>
          </a:xfrm>
          <a:prstGeom prst="rect">
            <a:avLst/>
          </a:prstGeom>
        </p:spPr>
        <p:txBody>
          <a:bodyPr wrap="square">
            <a:spAutoFit/>
          </a:bodyPr>
          <a:lstStyle/>
          <a:p>
            <a:pPr lvl="0" algn="ctr"/>
            <a:r>
              <a:rPr lang="ru-RU" sz="3600" b="1" dirty="0">
                <a:ln>
                  <a:solidFill>
                    <a:srgbClr val="FFC000"/>
                  </a:solidFill>
                </a:ln>
                <a:solidFill>
                  <a:srgbClr val="FFFF00"/>
                </a:solidFill>
                <a:latin typeface="Monotype Corsiva" pitchFamily="66" charset="0"/>
              </a:rPr>
              <a:t>На берегу реки Вятки стоит село - Дымковская </a:t>
            </a:r>
            <a:r>
              <a:rPr lang="ru-RU" sz="3600" b="1" dirty="0" smtClean="0">
                <a:ln>
                  <a:solidFill>
                    <a:srgbClr val="FFC000"/>
                  </a:solidFill>
                </a:ln>
                <a:solidFill>
                  <a:srgbClr val="FFFF00"/>
                </a:solidFill>
                <a:latin typeface="Monotype Corsiva" pitchFamily="66" charset="0"/>
              </a:rPr>
              <a:t>слобода </a:t>
            </a:r>
            <a:endParaRPr lang="ru-RU" sz="3600" b="1" dirty="0">
              <a:ln>
                <a:solidFill>
                  <a:srgbClr val="FFC000"/>
                </a:solidFill>
              </a:ln>
              <a:solidFill>
                <a:srgbClr val="FFFF00"/>
              </a:solidFill>
              <a:latin typeface="Monotype Corsiva" pitchFamily="66" charset="0"/>
            </a:endParaRPr>
          </a:p>
        </p:txBody>
      </p:sp>
    </p:spTree>
    <p:extLst>
      <p:ext uri="{BB962C8B-B14F-4D97-AF65-F5344CB8AC3E}">
        <p14:creationId xmlns:p14="http://schemas.microsoft.com/office/powerpoint/2010/main" val="3693847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123728" y="1916833"/>
            <a:ext cx="3086472" cy="1440160"/>
          </a:xfrm>
        </p:spPr>
        <p:txBody>
          <a:bodyPr/>
          <a:lstStyle/>
          <a:p>
            <a:endParaRPr lang="ru-RU" dirty="0"/>
          </a:p>
        </p:txBody>
      </p:sp>
      <p:sp>
        <p:nvSpPr>
          <p:cNvPr id="3" name="Заголовок 2"/>
          <p:cNvSpPr>
            <a:spLocks noGrp="1"/>
          </p:cNvSpPr>
          <p:nvPr>
            <p:ph type="title"/>
          </p:nvPr>
        </p:nvSpPr>
        <p:spPr>
          <a:xfrm>
            <a:off x="1619672" y="4221089"/>
            <a:ext cx="5184576" cy="72008"/>
          </a:xfrm>
        </p:spPr>
        <p:txBody>
          <a:bodyPr/>
          <a:lstStyle/>
          <a:p>
            <a:pPr lvl="0">
              <a:spcBef>
                <a:spcPts val="0"/>
              </a:spcBef>
            </a:pPr>
            <a:endParaRPr lang="ru-RU"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7684" y="1396978"/>
            <a:ext cx="5832648" cy="4192262"/>
          </a:xfrm>
          <a:prstGeom prst="rect">
            <a:avLst/>
          </a:prstGeom>
          <a:noFill/>
          <a:ln w="76200">
            <a:solidFill>
              <a:srgbClr val="00CC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2177988" y="5589240"/>
            <a:ext cx="4572000" cy="1200329"/>
          </a:xfrm>
          <a:prstGeom prst="rect">
            <a:avLst/>
          </a:prstGeom>
        </p:spPr>
        <p:txBody>
          <a:bodyPr>
            <a:spAutoFit/>
          </a:bodyPr>
          <a:lstStyle/>
          <a:p>
            <a:pPr lvl="0" algn="ctr"/>
            <a:r>
              <a:rPr lang="ru-RU" sz="3600" b="1" dirty="0">
                <a:solidFill>
                  <a:srgbClr val="00CCFF"/>
                </a:solidFill>
                <a:latin typeface="Monotype Corsiva" pitchFamily="66" charset="0"/>
              </a:rPr>
              <a:t>Да игрушки не простые! Они сделаны из </a:t>
            </a:r>
            <a:r>
              <a:rPr lang="ru-RU" sz="3600" b="1" dirty="0" smtClean="0">
                <a:solidFill>
                  <a:srgbClr val="00CCFF"/>
                </a:solidFill>
                <a:latin typeface="Monotype Corsiva" pitchFamily="66" charset="0"/>
              </a:rPr>
              <a:t>глины </a:t>
            </a:r>
            <a:endParaRPr lang="ru-RU" sz="3600" b="1" dirty="0">
              <a:solidFill>
                <a:srgbClr val="00CCFF"/>
              </a:solidFill>
              <a:latin typeface="Monotype Corsiva" pitchFamily="66" charset="0"/>
            </a:endParaRPr>
          </a:p>
        </p:txBody>
      </p:sp>
      <p:sp>
        <p:nvSpPr>
          <p:cNvPr id="5" name="Прямоугольник 4"/>
          <p:cNvSpPr/>
          <p:nvPr/>
        </p:nvSpPr>
        <p:spPr>
          <a:xfrm>
            <a:off x="683568" y="188640"/>
            <a:ext cx="7920880" cy="1200329"/>
          </a:xfrm>
          <a:prstGeom prst="rect">
            <a:avLst/>
          </a:prstGeom>
        </p:spPr>
        <p:txBody>
          <a:bodyPr wrap="square">
            <a:spAutoFit/>
          </a:bodyPr>
          <a:lstStyle/>
          <a:p>
            <a:pPr lvl="0" algn="ctr"/>
            <a:r>
              <a:rPr lang="ru-RU" sz="3600" b="1" dirty="0">
                <a:solidFill>
                  <a:srgbClr val="FFFF00"/>
                </a:solidFill>
                <a:latin typeface="Monotype Corsiva" pitchFamily="66" charset="0"/>
              </a:rPr>
              <a:t>С давних </a:t>
            </a:r>
            <a:r>
              <a:rPr lang="ru-RU" sz="3600" b="1" dirty="0" smtClean="0">
                <a:solidFill>
                  <a:srgbClr val="FFFF00"/>
                </a:solidFill>
                <a:latin typeface="Monotype Corsiva" pitchFamily="66" charset="0"/>
              </a:rPr>
              <a:t> пор </a:t>
            </a:r>
            <a:r>
              <a:rPr lang="ru-RU" sz="3600" b="1" dirty="0">
                <a:solidFill>
                  <a:srgbClr val="FFFF00"/>
                </a:solidFill>
                <a:latin typeface="Monotype Corsiva" pitchFamily="66" charset="0"/>
              </a:rPr>
              <a:t>в этом </a:t>
            </a:r>
            <a:r>
              <a:rPr lang="ru-RU" sz="3600" b="1" dirty="0" smtClean="0">
                <a:solidFill>
                  <a:srgbClr val="FFFF00"/>
                </a:solidFill>
                <a:latin typeface="Monotype Corsiva" pitchFamily="66" charset="0"/>
              </a:rPr>
              <a:t> селе  умелые </a:t>
            </a:r>
            <a:r>
              <a:rPr lang="ru-RU" sz="3600" b="1" dirty="0">
                <a:solidFill>
                  <a:srgbClr val="FFFF00"/>
                </a:solidFill>
                <a:latin typeface="Monotype Corsiva" pitchFamily="66" charset="0"/>
              </a:rPr>
              <a:t>мастера делают </a:t>
            </a:r>
            <a:r>
              <a:rPr lang="ru-RU" sz="3600" b="1" dirty="0" smtClean="0">
                <a:solidFill>
                  <a:srgbClr val="FFFF00"/>
                </a:solidFill>
                <a:latin typeface="Monotype Corsiva" pitchFamily="66" charset="0"/>
              </a:rPr>
              <a:t> яркие</a:t>
            </a:r>
            <a:r>
              <a:rPr lang="ru-RU" sz="3600" b="1" dirty="0">
                <a:solidFill>
                  <a:srgbClr val="FFFF00"/>
                </a:solidFill>
                <a:latin typeface="Monotype Corsiva" pitchFamily="66" charset="0"/>
              </a:rPr>
              <a:t>, нарядные </a:t>
            </a:r>
            <a:r>
              <a:rPr lang="ru-RU" sz="3600" b="1" dirty="0" smtClean="0">
                <a:solidFill>
                  <a:srgbClr val="FFFF00"/>
                </a:solidFill>
                <a:latin typeface="Monotype Corsiva" pitchFamily="66" charset="0"/>
              </a:rPr>
              <a:t> игрушки</a:t>
            </a:r>
            <a:endParaRPr lang="ru-RU" sz="3600" b="1" dirty="0">
              <a:solidFill>
                <a:srgbClr val="FFFF00"/>
              </a:solidFill>
              <a:latin typeface="Monotype Corsiva" pitchFamily="66" charset="0"/>
            </a:endParaRPr>
          </a:p>
        </p:txBody>
      </p:sp>
    </p:spTree>
    <p:extLst>
      <p:ext uri="{BB962C8B-B14F-4D97-AF65-F5344CB8AC3E}">
        <p14:creationId xmlns:p14="http://schemas.microsoft.com/office/powerpoint/2010/main" val="2209412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ou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flipV="1">
            <a:off x="5220072" y="5099130"/>
            <a:ext cx="2592288" cy="598121"/>
          </a:xfrm>
        </p:spPr>
        <p:txBody>
          <a:bodyPr/>
          <a:lstStyle/>
          <a:p>
            <a:endParaRPr lang="ru-RU" dirty="0"/>
          </a:p>
        </p:txBody>
      </p:sp>
      <p:sp>
        <p:nvSpPr>
          <p:cNvPr id="3" name="Заголовок 2"/>
          <p:cNvSpPr>
            <a:spLocks noGrp="1"/>
          </p:cNvSpPr>
          <p:nvPr>
            <p:ph type="title"/>
          </p:nvPr>
        </p:nvSpPr>
        <p:spPr>
          <a:xfrm>
            <a:off x="13140952" y="4077072"/>
            <a:ext cx="144016" cy="360040"/>
          </a:xfrm>
        </p:spPr>
        <p:txBody>
          <a:bodyPr/>
          <a:lstStyle/>
          <a:p>
            <a:endParaRPr lang="ru-RU" dirty="0"/>
          </a:p>
        </p:txBody>
      </p:sp>
      <p:sp>
        <p:nvSpPr>
          <p:cNvPr id="4" name="Прямоугольник 3"/>
          <p:cNvSpPr/>
          <p:nvPr/>
        </p:nvSpPr>
        <p:spPr>
          <a:xfrm>
            <a:off x="611560" y="260648"/>
            <a:ext cx="7992888" cy="1569660"/>
          </a:xfrm>
          <a:prstGeom prst="rect">
            <a:avLst/>
          </a:prstGeom>
        </p:spPr>
        <p:txBody>
          <a:bodyPr wrap="square">
            <a:spAutoFit/>
          </a:bodyPr>
          <a:lstStyle/>
          <a:p>
            <a:pPr lvl="0" algn="ctr"/>
            <a:r>
              <a:rPr lang="ru-RU" sz="3200" b="1" dirty="0">
                <a:solidFill>
                  <a:srgbClr val="00FF00"/>
                </a:solidFill>
                <a:latin typeface="Monotype Corsiva" pitchFamily="66" charset="0"/>
              </a:rPr>
              <a:t>Берёт мастер кусок глины и начинает лепить из неё фигурку. </a:t>
            </a:r>
            <a:r>
              <a:rPr lang="ru-RU" sz="3200" b="1" dirty="0" smtClean="0">
                <a:solidFill>
                  <a:srgbClr val="00FF00"/>
                </a:solidFill>
                <a:latin typeface="Monotype Corsiva" pitchFamily="66" charset="0"/>
              </a:rPr>
              <a:t> А </a:t>
            </a:r>
            <a:r>
              <a:rPr lang="ru-RU" sz="3200" b="1" dirty="0">
                <a:solidFill>
                  <a:srgbClr val="00FF00"/>
                </a:solidFill>
                <a:latin typeface="Monotype Corsiva" pitchFamily="66" charset="0"/>
              </a:rPr>
              <a:t>глина мягкая! </a:t>
            </a:r>
            <a:r>
              <a:rPr lang="ru-RU" sz="3200" b="1" dirty="0" smtClean="0">
                <a:solidFill>
                  <a:srgbClr val="00FF00"/>
                </a:solidFill>
                <a:latin typeface="Monotype Corsiva" pitchFamily="66" charset="0"/>
              </a:rPr>
              <a:t> Мягче</a:t>
            </a:r>
            <a:r>
              <a:rPr lang="ru-RU" sz="3200" b="1" dirty="0">
                <a:solidFill>
                  <a:srgbClr val="00FF00"/>
                </a:solidFill>
                <a:latin typeface="Monotype Corsiva" pitchFamily="66" charset="0"/>
              </a:rPr>
              <a:t>, чем </a:t>
            </a:r>
            <a:r>
              <a:rPr lang="ru-RU" sz="3200" b="1" dirty="0" smtClean="0">
                <a:solidFill>
                  <a:srgbClr val="00FF00"/>
                </a:solidFill>
                <a:latin typeface="Monotype Corsiva" pitchFamily="66" charset="0"/>
              </a:rPr>
              <a:t>  </a:t>
            </a:r>
          </a:p>
          <a:p>
            <a:pPr lvl="0" algn="ctr"/>
            <a:r>
              <a:rPr lang="ru-RU" sz="3200" b="1" dirty="0">
                <a:solidFill>
                  <a:srgbClr val="00FF00"/>
                </a:solidFill>
                <a:latin typeface="Monotype Corsiva" pitchFamily="66" charset="0"/>
              </a:rPr>
              <a:t> </a:t>
            </a:r>
            <a:r>
              <a:rPr lang="ru-RU" sz="3200" b="1" dirty="0" smtClean="0">
                <a:solidFill>
                  <a:srgbClr val="00FF00"/>
                </a:solidFill>
                <a:latin typeface="Monotype Corsiva" pitchFamily="66" charset="0"/>
              </a:rPr>
              <a:t>                             пластилин </a:t>
            </a:r>
            <a:endParaRPr lang="ru-RU" sz="3200" b="1" dirty="0">
              <a:solidFill>
                <a:srgbClr val="00FF00"/>
              </a:solidFill>
              <a:latin typeface="Monotype Corsiva" pitchFamily="66" charset="0"/>
            </a:endParaRPr>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1183" t="8450" b="18792"/>
          <a:stretch/>
        </p:blipFill>
        <p:spPr bwMode="auto">
          <a:xfrm>
            <a:off x="598307" y="1700808"/>
            <a:ext cx="4201776" cy="3291755"/>
          </a:xfrm>
          <a:prstGeom prst="rect">
            <a:avLst/>
          </a:prstGeom>
          <a:noFill/>
          <a:ln w="7620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6496" y="3389877"/>
            <a:ext cx="4159920" cy="2952328"/>
          </a:xfrm>
          <a:prstGeom prst="rect">
            <a:avLst/>
          </a:prstGeom>
          <a:noFill/>
          <a:ln w="76200">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7283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vertical)">
                                      <p:cBhvr>
                                        <p:cTn id="7" dur="2000"/>
                                        <p:tgtEl>
                                          <p:spTgt spid="5"/>
                                        </p:tgtEl>
                                      </p:cBhvr>
                                    </p:animEffect>
                                  </p:childTnLst>
                                </p:cTn>
                              </p:par>
                            </p:childTnLst>
                          </p:cTn>
                        </p:par>
                        <p:par>
                          <p:cTn id="8" fill="hold">
                            <p:stCondLst>
                              <p:cond delay="2000"/>
                            </p:stCondLst>
                            <p:childTnLst>
                              <p:par>
                                <p:cTn id="9" presetID="3" presetClass="entr" presetSubtype="10" fill="hold"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133600" y="2708920"/>
            <a:ext cx="2150368" cy="1044953"/>
          </a:xfrm>
        </p:spPr>
        <p:txBody>
          <a:bodyPr/>
          <a:lstStyle/>
          <a:p>
            <a:endParaRPr lang="ru-RU"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513514"/>
            <a:ext cx="4680520" cy="3240359"/>
          </a:xfrm>
          <a:prstGeom prst="rect">
            <a:avLst/>
          </a:prstGeom>
          <a:noFill/>
          <a:ln w="76200">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404183" y="441538"/>
            <a:ext cx="6940522" cy="646331"/>
          </a:xfrm>
          <a:prstGeom prst="rect">
            <a:avLst/>
          </a:prstGeom>
        </p:spPr>
        <p:txBody>
          <a:bodyPr wrap="square">
            <a:spAutoFit/>
          </a:bodyPr>
          <a:lstStyle/>
          <a:p>
            <a:pPr lvl="0" algn="ctr"/>
            <a:r>
              <a:rPr lang="ru-RU" sz="3600" b="1" dirty="0">
                <a:solidFill>
                  <a:srgbClr val="00CCFF"/>
                </a:solidFill>
                <a:latin typeface="Monotype Corsiva" pitchFamily="66" charset="0"/>
              </a:rPr>
              <a:t>Слепит </a:t>
            </a:r>
            <a:r>
              <a:rPr lang="ru-RU" sz="3600" b="1" dirty="0" smtClean="0">
                <a:solidFill>
                  <a:srgbClr val="00CCFF"/>
                </a:solidFill>
                <a:latin typeface="Monotype Corsiva" pitchFamily="66" charset="0"/>
              </a:rPr>
              <a:t> игрушку  и </a:t>
            </a:r>
            <a:r>
              <a:rPr lang="ru-RU" sz="3600" b="1" dirty="0">
                <a:solidFill>
                  <a:srgbClr val="00CCFF"/>
                </a:solidFill>
                <a:latin typeface="Monotype Corsiva" pitchFamily="66" charset="0"/>
              </a:rPr>
              <a:t>сразу </a:t>
            </a:r>
            <a:r>
              <a:rPr lang="ru-RU" sz="3600" b="1" dirty="0" smtClean="0">
                <a:solidFill>
                  <a:srgbClr val="00CCFF"/>
                </a:solidFill>
                <a:latin typeface="Monotype Corsiva" pitchFamily="66" charset="0"/>
              </a:rPr>
              <a:t> в  печь</a:t>
            </a:r>
            <a:r>
              <a:rPr lang="ru-RU" sz="3600" b="1" dirty="0">
                <a:solidFill>
                  <a:srgbClr val="00CCFF"/>
                </a:solidFill>
                <a:latin typeface="Monotype Corsiva" pitchFamily="66" charset="0"/>
              </a:rPr>
              <a:t>! </a:t>
            </a: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6858" y="2766177"/>
            <a:ext cx="4824536" cy="3608650"/>
          </a:xfrm>
          <a:prstGeom prst="rect">
            <a:avLst/>
          </a:prstGeom>
          <a:noFill/>
          <a:ln w="9525">
            <a:solidFill>
              <a:sysClr val="window" lastClr="FF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Заголовок 2"/>
          <p:cNvSpPr>
            <a:spLocks noGrp="1"/>
          </p:cNvSpPr>
          <p:nvPr>
            <p:ph type="title"/>
          </p:nvPr>
        </p:nvSpPr>
        <p:spPr>
          <a:xfrm>
            <a:off x="13212960" y="4941168"/>
            <a:ext cx="144016" cy="914400"/>
          </a:xfrm>
        </p:spPr>
        <p:txBody>
          <a:bodyPr/>
          <a:lstStyle/>
          <a:p>
            <a:pPr lvl="0">
              <a:spcBef>
                <a:spcPts val="0"/>
              </a:spcBef>
            </a:pPr>
            <a:endParaRPr lang="ru-RU" dirty="0"/>
          </a:p>
        </p:txBody>
      </p:sp>
      <p:sp>
        <p:nvSpPr>
          <p:cNvPr id="7" name="Прямоугольник 6"/>
          <p:cNvSpPr/>
          <p:nvPr/>
        </p:nvSpPr>
        <p:spPr>
          <a:xfrm>
            <a:off x="300832" y="5129452"/>
            <a:ext cx="7344816" cy="1754326"/>
          </a:xfrm>
          <a:prstGeom prst="rect">
            <a:avLst/>
          </a:prstGeom>
        </p:spPr>
        <p:txBody>
          <a:bodyPr wrap="square">
            <a:spAutoFit/>
          </a:bodyPr>
          <a:lstStyle/>
          <a:p>
            <a:pPr algn="ctr"/>
            <a:r>
              <a:rPr lang="ru-RU" sz="3600" b="1" dirty="0">
                <a:ln>
                  <a:solidFill>
                    <a:srgbClr val="FFFF00"/>
                  </a:solidFill>
                </a:ln>
                <a:solidFill>
                  <a:srgbClr val="FF9900"/>
                </a:solidFill>
                <a:latin typeface="Monotype Corsiva" pitchFamily="66" charset="0"/>
                <a:ea typeface="+mj-ea"/>
                <a:cs typeface="+mj-cs"/>
              </a:rPr>
              <a:t>От огня и жара фигурка высыхает и становится твердой, как </a:t>
            </a:r>
            <a:r>
              <a:rPr lang="ru-RU" sz="3600" b="1" dirty="0" smtClean="0">
                <a:ln>
                  <a:solidFill>
                    <a:srgbClr val="FFFF00"/>
                  </a:solidFill>
                </a:ln>
                <a:solidFill>
                  <a:srgbClr val="FF9900"/>
                </a:solidFill>
                <a:latin typeface="Monotype Corsiva" pitchFamily="66" charset="0"/>
                <a:ea typeface="+mj-ea"/>
                <a:cs typeface="+mj-cs"/>
              </a:rPr>
              <a:t>камушек</a:t>
            </a:r>
            <a:r>
              <a:rPr lang="ru-RU" sz="3600" b="1" dirty="0">
                <a:ln>
                  <a:solidFill>
                    <a:srgbClr val="FFFF00"/>
                  </a:solidFill>
                </a:ln>
                <a:solidFill>
                  <a:srgbClr val="FF9900"/>
                </a:solidFill>
                <a:latin typeface="Monotype Corsiva" pitchFamily="66" charset="0"/>
                <a:ea typeface="+mj-ea"/>
                <a:cs typeface="+mj-cs"/>
              </a:rPr>
              <a:t/>
            </a:r>
            <a:br>
              <a:rPr lang="ru-RU" sz="3600" b="1" dirty="0">
                <a:ln>
                  <a:solidFill>
                    <a:srgbClr val="FFFF00"/>
                  </a:solidFill>
                </a:ln>
                <a:solidFill>
                  <a:srgbClr val="FF9900"/>
                </a:solidFill>
                <a:latin typeface="Monotype Corsiva" pitchFamily="66" charset="0"/>
                <a:ea typeface="+mj-ea"/>
                <a:cs typeface="+mj-cs"/>
              </a:rPr>
            </a:br>
            <a:endParaRPr lang="ru-RU" sz="3600" b="1" dirty="0">
              <a:ln>
                <a:solidFill>
                  <a:srgbClr val="FFFF00"/>
                </a:solidFill>
              </a:ln>
              <a:solidFill>
                <a:srgbClr val="FF9900"/>
              </a:solidFill>
              <a:latin typeface="Monotype Corsiva" pitchFamily="66" charset="0"/>
            </a:endParaRPr>
          </a:p>
        </p:txBody>
      </p:sp>
    </p:spTree>
    <p:extLst>
      <p:ext uri="{BB962C8B-B14F-4D97-AF65-F5344CB8AC3E}">
        <p14:creationId xmlns:p14="http://schemas.microsoft.com/office/powerpoint/2010/main" val="440116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2000"/>
                            </p:stCondLst>
                            <p:childTnLst>
                              <p:par>
                                <p:cTn id="12" presetID="55"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flipH="1">
            <a:off x="15733240" y="4869160"/>
            <a:ext cx="144016" cy="914400"/>
          </a:xfrm>
        </p:spPr>
        <p:txBody>
          <a:bodyPr/>
          <a:lstStyle/>
          <a:p>
            <a:endParaRPr lang="ru-RU" dirty="0"/>
          </a:p>
        </p:txBody>
      </p:sp>
      <p:sp>
        <p:nvSpPr>
          <p:cNvPr id="4" name="Прямоугольник 3"/>
          <p:cNvSpPr/>
          <p:nvPr/>
        </p:nvSpPr>
        <p:spPr>
          <a:xfrm>
            <a:off x="395536" y="375591"/>
            <a:ext cx="8136904" cy="2062103"/>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3200" b="1" i="0" u="none" strike="noStrike" kern="0" cap="none" spc="0" normalizeH="0" baseline="0" noProof="0" dirty="0" smtClean="0">
                <a:ln>
                  <a:noFill/>
                </a:ln>
                <a:solidFill>
                  <a:srgbClr val="00B050"/>
                </a:solidFill>
                <a:effectLst/>
                <a:uLnTx/>
                <a:uFillTx/>
                <a:latin typeface="Monotype Corsiva" pitchFamily="66" charset="0"/>
              </a:rPr>
              <a:t>Когда высохнет белая краска – </a:t>
            </a:r>
          </a:p>
          <a:p>
            <a:pPr marL="0" marR="0" lvl="0" indent="0" algn="r" defTabSz="914400" eaLnBrk="1" fontAlgn="auto" latinLnBrk="0" hangingPunct="1">
              <a:lnSpc>
                <a:spcPct val="100000"/>
              </a:lnSpc>
              <a:spcBef>
                <a:spcPts val="0"/>
              </a:spcBef>
              <a:spcAft>
                <a:spcPts val="0"/>
              </a:spcAft>
              <a:buClrTx/>
              <a:buSzTx/>
              <a:buFontTx/>
              <a:buNone/>
              <a:tabLst/>
              <a:defRPr/>
            </a:pPr>
            <a:r>
              <a:rPr kumimoji="0" lang="ru-RU" sz="3200" b="1" i="0" u="none" strike="noStrike" kern="0" cap="none" spc="0" normalizeH="0" baseline="0" noProof="0" dirty="0" smtClean="0">
                <a:ln>
                  <a:noFill/>
                </a:ln>
                <a:solidFill>
                  <a:srgbClr val="00B050"/>
                </a:solidFill>
                <a:effectLst/>
                <a:uLnTx/>
                <a:uFillTx/>
                <a:latin typeface="Monotype Corsiva" pitchFamily="66" charset="0"/>
              </a:rPr>
              <a:t>начинается настоящее волшебство!..</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3200" b="1" i="0" u="none" strike="noStrike" kern="0" cap="none" spc="0" normalizeH="0" baseline="0" noProof="0" dirty="0" smtClean="0">
                <a:ln>
                  <a:noFill/>
                </a:ln>
                <a:solidFill>
                  <a:srgbClr val="00B050"/>
                </a:solidFill>
                <a:effectLst/>
                <a:uLnTx/>
                <a:uFillTx/>
                <a:latin typeface="Monotype Corsiva" pitchFamily="66" charset="0"/>
              </a:rPr>
              <a:t>Мастер берёт яркие краски и начинает расписывать игрушку разноцветными узорами</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5" y="2564904"/>
            <a:ext cx="3600400" cy="2880320"/>
          </a:xfrm>
          <a:prstGeom prst="rect">
            <a:avLst/>
          </a:prstGeom>
          <a:noFill/>
          <a:ln w="7620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24084" t="23142" r="7678" b="382"/>
          <a:stretch/>
        </p:blipFill>
        <p:spPr bwMode="auto">
          <a:xfrm>
            <a:off x="1115616" y="3068960"/>
            <a:ext cx="3924436" cy="2880320"/>
          </a:xfrm>
          <a:prstGeom prst="rect">
            <a:avLst/>
          </a:prstGeom>
          <a:noFill/>
          <a:ln w="76200">
            <a:solidFill>
              <a:srgbClr val="00CC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0454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2000"/>
                                        <p:tgtEl>
                                          <p:spTgt spid="5"/>
                                        </p:tgtEl>
                                      </p:cBhvr>
                                    </p:animEffect>
                                  </p:childTnLst>
                                </p:cTn>
                              </p:par>
                            </p:childTnLst>
                          </p:cTn>
                        </p:par>
                        <p:par>
                          <p:cTn id="8" fill="hold">
                            <p:stCondLst>
                              <p:cond delay="2000"/>
                            </p:stCondLst>
                            <p:childTnLst>
                              <p:par>
                                <p:cTn id="9" presetID="16" presetClass="entr" presetSubtype="42" fill="hold"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barn(outHorizontal)">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427</TotalTime>
  <Words>785</Words>
  <Application>Microsoft Office PowerPoint</Application>
  <PresentationFormat>Экран (4:3)</PresentationFormat>
  <Paragraphs>87</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Базовая</vt:lpstr>
      <vt:lpstr>Презентация PowerPoint</vt:lpstr>
      <vt:lpstr> Возраст детей:  5 - 6 лет. Тип проекта: познавательно-творческий. Срок  проекта: 1 неделя Участники проектной деятельности: педагоги, родители и дети.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оля</dc:creator>
  <cp:lastModifiedBy>Windows User</cp:lastModifiedBy>
  <cp:revision>46</cp:revision>
  <dcterms:created xsi:type="dcterms:W3CDTF">2016-05-03T10:42:46Z</dcterms:created>
  <dcterms:modified xsi:type="dcterms:W3CDTF">2021-03-19T11:55:49Z</dcterms:modified>
</cp:coreProperties>
</file>