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80" r:id="rId4"/>
    <p:sldId id="281" r:id="rId5"/>
    <p:sldId id="282" r:id="rId6"/>
    <p:sldId id="283" r:id="rId7"/>
    <p:sldId id="285" r:id="rId8"/>
    <p:sldId id="284" r:id="rId9"/>
    <p:sldId id="286" r:id="rId10"/>
    <p:sldId id="287" r:id="rId11"/>
    <p:sldId id="279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4D4D4D"/>
    <a:srgbClr val="B92D14"/>
    <a:srgbClr val="35759D"/>
    <a:srgbClr val="35B19D"/>
    <a:srgbClr val="000000"/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6" autoAdjust="0"/>
    <p:restoredTop sz="95596" autoAdjust="0"/>
  </p:normalViewPr>
  <p:slideViewPr>
    <p:cSldViewPr>
      <p:cViewPr varScale="1">
        <p:scale>
          <a:sx n="70" d="100"/>
          <a:sy n="70" d="100"/>
        </p:scale>
        <p:origin x="15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3342F3-BBC2-4921-819C-07742A21FAD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77841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5AD74EE-0BC9-4B11-87D9-AE7B52E9AE54}" type="slidenum">
              <a:rPr lang="en-US" altLang="ru-RU" sz="1200"/>
              <a:pPr eaLnBrk="1" hangingPunct="1"/>
              <a:t>1</a:t>
            </a:fld>
            <a:endParaRPr lang="en-US" altLang="ru-RU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219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1078700-8A55-4CF4-B31E-4D7E37F373EA}" type="slidenum">
              <a:rPr lang="en-US" altLang="ru-RU" sz="1200"/>
              <a:pPr eaLnBrk="1" hangingPunct="1"/>
              <a:t>2</a:t>
            </a:fld>
            <a:endParaRPr lang="en-US" altLang="ru-RU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048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F9FFB9C-A53A-49F5-9BFE-976341E29978}" type="slidenum">
              <a:rPr lang="en-US" altLang="ru-RU" sz="1200"/>
              <a:pPr eaLnBrk="1" hangingPunct="1"/>
              <a:t>11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249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450938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56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121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89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2095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81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855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65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284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81170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6340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980728"/>
            <a:ext cx="5832648" cy="762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4000" b="1" dirty="0">
                <a:solidFill>
                  <a:srgbClr val="009900"/>
                </a:solidFill>
              </a:rPr>
              <a:t>Компетентностный подход в дошкольном образовании.</a:t>
            </a:r>
            <a:endParaRPr lang="ru-RU" sz="4000" dirty="0">
              <a:solidFill>
                <a:srgbClr val="009900"/>
              </a:solidFill>
            </a:endParaRP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5076056" y="5157192"/>
            <a:ext cx="3672408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endParaRPr lang="ru-RU" altLang="ru-RU" dirty="0" smtClean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88840"/>
            <a:ext cx="7920880" cy="4191000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2000" dirty="0" smtClean="0">
                <a:solidFill>
                  <a:srgbClr val="009900"/>
                </a:solidFill>
              </a:rPr>
              <a:t>3. Технология </a:t>
            </a:r>
            <a:r>
              <a:rPr lang="ru-RU" sz="2000" dirty="0">
                <a:solidFill>
                  <a:srgbClr val="009900"/>
                </a:solidFill>
              </a:rPr>
              <a:t>художественно-творческого развития – предусматривает использование в образовательном процессе творческого потенциала детей, выраженного в произведениях искусства (рисование, лепка, </a:t>
            </a:r>
            <a:r>
              <a:rPr lang="ru-RU" sz="2000" dirty="0" smtClean="0">
                <a:solidFill>
                  <a:srgbClr val="009900"/>
                </a:solidFill>
              </a:rPr>
              <a:t>аппликация)</a:t>
            </a:r>
            <a:endParaRPr lang="ru-RU" sz="2000" dirty="0">
              <a:solidFill>
                <a:srgbClr val="009900"/>
              </a:solidFill>
            </a:endParaRPr>
          </a:p>
          <a:p>
            <a:pPr marL="0" lvl="0" indent="0" algn="just">
              <a:buNone/>
            </a:pPr>
            <a:r>
              <a:rPr lang="ru-RU" sz="2000" dirty="0" smtClean="0">
                <a:solidFill>
                  <a:srgbClr val="009900"/>
                </a:solidFill>
              </a:rPr>
              <a:t>4.     Технология </a:t>
            </a:r>
            <a:r>
              <a:rPr lang="ru-RU" sz="2000" dirty="0">
                <a:solidFill>
                  <a:srgbClr val="009900"/>
                </a:solidFill>
              </a:rPr>
              <a:t>элементарного детского экспериментирования – предусматривает проведение простых экспериментов, в совместной с педагогом деятельности (эксперименты с водой, песком и т.д</a:t>
            </a:r>
            <a:r>
              <a:rPr lang="ru-RU" sz="2000" dirty="0" smtClean="0">
                <a:solidFill>
                  <a:srgbClr val="009900"/>
                </a:solidFill>
              </a:rPr>
              <a:t>.).</a:t>
            </a:r>
          </a:p>
          <a:p>
            <a:pPr marL="0" lvl="0" indent="0" algn="just">
              <a:buNone/>
            </a:pPr>
            <a:r>
              <a:rPr lang="ru-RU" sz="2000" dirty="0" smtClean="0">
                <a:solidFill>
                  <a:srgbClr val="009900"/>
                </a:solidFill>
              </a:rPr>
              <a:t>5.  Технология </a:t>
            </a:r>
            <a:r>
              <a:rPr lang="ru-RU" sz="2000" dirty="0">
                <a:solidFill>
                  <a:srgbClr val="009900"/>
                </a:solidFill>
              </a:rPr>
              <a:t>проблемного обучения – предполагает разработку и предложение детям определенной проблемной ситуации, которую они должны разрешить самостоятельно, либо совместно с педагогом. В процессе решения проблемы детьми раскрываются научные факты, теории и т.д., тем самым приобретаются новые знания и умения.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315200" cy="715962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009900"/>
                </a:solidFill>
              </a:rPr>
              <a:t>Основные методы и технологии реализации компетентностного подхода, используемые в системе дошкольного образования: </a:t>
            </a:r>
          </a:p>
        </p:txBody>
      </p:sp>
    </p:spTree>
    <p:extLst>
      <p:ext uri="{BB962C8B-B14F-4D97-AF65-F5344CB8AC3E}">
        <p14:creationId xmlns:p14="http://schemas.microsoft.com/office/powerpoint/2010/main" val="45000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1268760"/>
            <a:ext cx="6934200" cy="4267200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009900"/>
                </a:solidFill>
              </a:rPr>
              <a:t>	Таким </a:t>
            </a:r>
            <a:r>
              <a:rPr lang="ru-RU" sz="2400" dirty="0">
                <a:solidFill>
                  <a:srgbClr val="009900"/>
                </a:solidFill>
              </a:rPr>
              <a:t>образом, применяя в своей деятельности компетентностный подход, педагог прежде всего развивает личность, социализирует ребенка, формирует у него способность регулировать свои действия и умения рефлексировать то, что в свою очередь, будет являться основой его успешной адаптации к часто меняющимся условиям современной </a:t>
            </a:r>
            <a:r>
              <a:rPr lang="ru-RU" sz="2400" dirty="0" smtClean="0">
                <a:solidFill>
                  <a:srgbClr val="009900"/>
                </a:solidFill>
              </a:rPr>
              <a:t>жизни.</a:t>
            </a:r>
            <a:endParaRPr lang="en-US" altLang="ru-RU" sz="2400" dirty="0" smtClean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99592" y="1196752"/>
            <a:ext cx="7315200" cy="4191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009900"/>
                </a:solidFill>
              </a:rPr>
              <a:t>	Компетентность </a:t>
            </a:r>
            <a:r>
              <a:rPr lang="ru-RU" sz="2400" dirty="0">
                <a:solidFill>
                  <a:srgbClr val="009900"/>
                </a:solidFill>
              </a:rPr>
              <a:t>является состоявшимся качеством личности, которое представляет собой совокупность качеств учащегося и минимальный практический опыт деятельности в определенной сфере.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9900"/>
                </a:solidFill>
              </a:rPr>
              <a:t>	Современные </a:t>
            </a:r>
            <a:r>
              <a:rPr lang="ru-RU" sz="2400" dirty="0">
                <a:solidFill>
                  <a:srgbClr val="009900"/>
                </a:solidFill>
              </a:rPr>
              <a:t>изменения в обществе, возрастающие потребности к личности человека и его качествам, не могут не отразиться на требованиях, предъявляемых к образованию. Изменения касаются всей системы образования, в том числе и ее первой ступени – дошкольного образования. </a:t>
            </a:r>
          </a:p>
          <a:p>
            <a:pPr algn="just" eaLnBrk="1" hangingPunct="1">
              <a:lnSpc>
                <a:spcPct val="80000"/>
              </a:lnSpc>
            </a:pPr>
            <a:endParaRPr lang="ru-RU" altLang="ru-RU" sz="2000" dirty="0" smtClean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7488832" cy="4191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rgbClr val="009900"/>
                </a:solidFill>
              </a:rPr>
              <a:t>Организация эффективного компетентностного подхода является одной из первоочередных задач ДОУ. </a:t>
            </a:r>
            <a:br>
              <a:rPr lang="ru-RU" sz="2400" b="1" dirty="0" smtClean="0">
                <a:solidFill>
                  <a:srgbClr val="009900"/>
                </a:solidFill>
              </a:rPr>
            </a:br>
            <a:r>
              <a:rPr lang="ru-RU" sz="2400" b="1" dirty="0" smtClean="0">
                <a:solidFill>
                  <a:srgbClr val="009900"/>
                </a:solidFill>
              </a:rPr>
              <a:t>	</a:t>
            </a:r>
            <a:r>
              <a:rPr lang="ru-RU" sz="2400" dirty="0" smtClean="0">
                <a:solidFill>
                  <a:srgbClr val="009900"/>
                </a:solidFill>
              </a:rPr>
              <a:t>В настоящее время значительно изменились взгляды на дошкольного детство и его значимость для успешного развития человека. Именно поэтому осуществляется постоянный поиск инновационных методик и технологий, способных обеспечить формирование и развитие у детей фундаментальных компетенций личности.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9900"/>
                </a:solidFill>
              </a:rPr>
              <a:t>	Компетентностный </a:t>
            </a:r>
            <a:r>
              <a:rPr lang="ru-RU" sz="2400" dirty="0">
                <a:solidFill>
                  <a:srgbClr val="009900"/>
                </a:solidFill>
              </a:rPr>
              <a:t>подход в дошкольном образовании – это одна из приоритетных задач дошкольного образования, направленная на формирование у детей дошкольного возраста ключевых компетентностей личности.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09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556792"/>
            <a:ext cx="7315200" cy="715962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009900"/>
                </a:solidFill>
              </a:rPr>
              <a:t>Формирование ключевых компетентностей у детей дошкольного возраста в рамках ДОУ осуществляется посредством: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769" y="2272754"/>
            <a:ext cx="7315200" cy="4191000"/>
          </a:xfrm>
        </p:spPr>
        <p:txBody>
          <a:bodyPr/>
          <a:lstStyle/>
          <a:p>
            <a:pPr lvl="0" algn="just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9900"/>
                </a:solidFill>
              </a:rPr>
              <a:t>организации различных видов деятельности (совместной и самостоятельной, трудовой, игровой, исследовательской и т.д.);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9900"/>
                </a:solidFill>
              </a:rPr>
              <a:t>организации разнообразных ситуаций, направленных на проживание ребенком и приобретение им необходимого практического и жизненного опыта; 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9900"/>
                </a:solidFill>
              </a:rPr>
              <a:t>организации ситуаций, направленных на успешную адаптацию ребенка в современном социуме.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41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7315200" cy="71596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9900"/>
                </a:solidFill>
              </a:rPr>
              <a:t>Инновационные установки дошкольного образования формулируют следующие утверждения: </a:t>
            </a:r>
            <a:br>
              <a:rPr lang="ru-RU" sz="2400" b="1" dirty="0" smtClean="0">
                <a:solidFill>
                  <a:srgbClr val="009900"/>
                </a:solidFill>
              </a:rPr>
            </a:br>
            <a:endParaRPr lang="ru-RU" sz="2400" b="1" dirty="0">
              <a:solidFill>
                <a:srgbClr val="0099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04864"/>
            <a:ext cx="7632848" cy="41910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9900"/>
                </a:solidFill>
              </a:rPr>
              <a:t>Компетентностный подход – это проявление и обновление содержания дошкольного образования, в соответствии с изменениями социально-экономической реальности.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9900"/>
                </a:solidFill>
              </a:rPr>
              <a:t>Компетентностный подход является обобщенным условием способности человека успешно взаимодействовать с окружающими.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9900"/>
                </a:solidFill>
              </a:rPr>
              <a:t>Компетентностный подход – представляет собой одно из радикальных средств модернизации системы дошкольного образования.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91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2564" y="764704"/>
            <a:ext cx="7315200" cy="715962"/>
          </a:xfrm>
        </p:spPr>
        <p:txBody>
          <a:bodyPr/>
          <a:lstStyle/>
          <a:p>
            <a:r>
              <a:rPr lang="ru-RU" sz="2800" b="1" dirty="0">
                <a:solidFill>
                  <a:srgbClr val="009900"/>
                </a:solidFill>
              </a:rPr>
              <a:t>Структура компетентностного </a:t>
            </a:r>
            <a:r>
              <a:rPr lang="ru-RU" sz="2800" b="1" dirty="0" smtClean="0">
                <a:solidFill>
                  <a:srgbClr val="009900"/>
                </a:solidFill>
              </a:rPr>
              <a:t>подхода: </a:t>
            </a:r>
            <a:endParaRPr lang="ru-RU" sz="2800" b="1" dirty="0">
              <a:solidFill>
                <a:srgbClr val="0099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457" y="1340768"/>
            <a:ext cx="7632848" cy="4191000"/>
          </a:xfrm>
        </p:spPr>
        <p:txBody>
          <a:bodyPr/>
          <a:lstStyle/>
          <a:p>
            <a:pPr marL="457200" lvl="0" indent="-457200" algn="just">
              <a:buFont typeface="+mj-lt"/>
              <a:buAutoNum type="arabicPeriod"/>
            </a:pPr>
            <a:r>
              <a:rPr lang="ru-RU" sz="1800" dirty="0">
                <a:solidFill>
                  <a:srgbClr val="009900"/>
                </a:solidFill>
              </a:rPr>
              <a:t>Технологическая компетентность: 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rgbClr val="009900"/>
                </a:solidFill>
              </a:rPr>
              <a:t>ориентироваться в новой или нестандартной обстановке (ситуации); </a:t>
            </a:r>
            <a:endParaRPr lang="ru-RU" sz="18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009900"/>
                </a:solidFill>
              </a:rPr>
              <a:t>планировать </a:t>
            </a:r>
            <a:r>
              <a:rPr lang="ru-RU" sz="1800" dirty="0">
                <a:solidFill>
                  <a:srgbClr val="009900"/>
                </a:solidFill>
              </a:rPr>
              <a:t>собственную деятельность; </a:t>
            </a:r>
            <a:endParaRPr lang="ru-RU" sz="18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009900"/>
                </a:solidFill>
              </a:rPr>
              <a:t>понимать </a:t>
            </a:r>
            <a:r>
              <a:rPr lang="ru-RU" sz="1800" dirty="0">
                <a:solidFill>
                  <a:srgbClr val="009900"/>
                </a:solidFill>
              </a:rPr>
              <a:t>и правильно выполнять необходимый алгоритм действий; </a:t>
            </a:r>
            <a:endParaRPr lang="ru-RU" sz="18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009900"/>
                </a:solidFill>
              </a:rPr>
              <a:t>правильно </a:t>
            </a:r>
            <a:r>
              <a:rPr lang="ru-RU" sz="1800" dirty="0">
                <a:solidFill>
                  <a:srgbClr val="009900"/>
                </a:solidFill>
              </a:rPr>
              <a:t>выбирать эффективные и приемлемые в зависимости от ситуации способы действия; </a:t>
            </a:r>
            <a:endParaRPr lang="ru-RU" sz="18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009900"/>
                </a:solidFill>
              </a:rPr>
              <a:t>устанавливать </a:t>
            </a:r>
            <a:r>
              <a:rPr lang="ru-RU" sz="1800" dirty="0">
                <a:solidFill>
                  <a:srgbClr val="009900"/>
                </a:solidFill>
              </a:rPr>
              <a:t>причинно-следственные связи; </a:t>
            </a:r>
            <a:endParaRPr lang="ru-RU" sz="18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009900"/>
                </a:solidFill>
              </a:rPr>
              <a:t>эффективность </a:t>
            </a:r>
            <a:r>
              <a:rPr lang="ru-RU" sz="1800" dirty="0">
                <a:solidFill>
                  <a:srgbClr val="009900"/>
                </a:solidFill>
              </a:rPr>
              <a:t>пользоваться способами преобразования; </a:t>
            </a:r>
            <a:endParaRPr lang="ru-RU" sz="18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009900"/>
                </a:solidFill>
              </a:rPr>
              <a:t>осознанно </a:t>
            </a:r>
            <a:r>
              <a:rPr lang="ru-RU" sz="1800" dirty="0">
                <a:solidFill>
                  <a:srgbClr val="009900"/>
                </a:solidFill>
              </a:rPr>
              <a:t>понимать и принимать задания, которые предлагаются для выполнения; </a:t>
            </a:r>
            <a:endParaRPr lang="ru-RU" sz="18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009900"/>
                </a:solidFill>
              </a:rPr>
              <a:t>принимать </a:t>
            </a:r>
            <a:r>
              <a:rPr lang="ru-RU" sz="1800" dirty="0">
                <a:solidFill>
                  <a:srgbClr val="009900"/>
                </a:solidFill>
              </a:rPr>
              <a:t>верные решения в сложных жизненных и иных ситуациях; </a:t>
            </a:r>
            <a:endParaRPr lang="ru-RU" sz="18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009900"/>
                </a:solidFill>
              </a:rPr>
              <a:t>оптимально </a:t>
            </a:r>
            <a:r>
              <a:rPr lang="ru-RU" sz="1800" dirty="0">
                <a:solidFill>
                  <a:srgbClr val="009900"/>
                </a:solidFill>
              </a:rPr>
              <a:t>распоряжаться собственным временем, организовывать собственное рабочее место; </a:t>
            </a:r>
            <a:endParaRPr lang="ru-RU" sz="18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009900"/>
                </a:solidFill>
              </a:rPr>
              <a:t>доводить </a:t>
            </a:r>
            <a:r>
              <a:rPr lang="ru-RU" sz="1800" dirty="0">
                <a:solidFill>
                  <a:srgbClr val="009900"/>
                </a:solidFill>
              </a:rPr>
              <a:t>начатое дело до логического конца. </a:t>
            </a:r>
          </a:p>
          <a:p>
            <a:pPr algn="just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9718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844824"/>
            <a:ext cx="7315200" cy="4191000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2400" dirty="0" smtClean="0">
                <a:solidFill>
                  <a:srgbClr val="009900"/>
                </a:solidFill>
              </a:rPr>
              <a:t>2. </a:t>
            </a:r>
            <a:r>
              <a:rPr lang="ru-RU" sz="2000" dirty="0" smtClean="0">
                <a:solidFill>
                  <a:srgbClr val="009900"/>
                </a:solidFill>
              </a:rPr>
              <a:t>Информационная </a:t>
            </a:r>
            <a:r>
              <a:rPr lang="ru-RU" sz="2000" dirty="0">
                <a:solidFill>
                  <a:srgbClr val="009900"/>
                </a:solidFill>
              </a:rPr>
              <a:t>компетентность: 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9900"/>
                </a:solidFill>
              </a:rPr>
              <a:t>ориентироваться в многочисленных источниках информации, продуктивно работать с ними, вне зависимости от вида источника (книги, интернет и т.д.); </a:t>
            </a:r>
            <a:endParaRPr lang="ru-RU" sz="20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9900"/>
                </a:solidFill>
              </a:rPr>
              <a:t>правильно </a:t>
            </a:r>
            <a:r>
              <a:rPr lang="ru-RU" sz="2000" dirty="0">
                <a:solidFill>
                  <a:srgbClr val="009900"/>
                </a:solidFill>
              </a:rPr>
              <a:t>понимать значимость полученной информации для осуществления собственной деятельности; </a:t>
            </a:r>
            <a:endParaRPr lang="ru-RU" sz="20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9900"/>
                </a:solidFill>
              </a:rPr>
              <a:t>четко </a:t>
            </a:r>
            <a:r>
              <a:rPr lang="ru-RU" sz="2000" dirty="0">
                <a:solidFill>
                  <a:srgbClr val="009900"/>
                </a:solidFill>
              </a:rPr>
              <a:t>и логично задавать вопросы; </a:t>
            </a:r>
            <a:endParaRPr lang="ru-RU" sz="2000" dirty="0" smtClean="0">
              <a:solidFill>
                <a:srgbClr val="009900"/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9900"/>
                </a:solidFill>
              </a:rPr>
              <a:t>адекватно </a:t>
            </a:r>
            <a:r>
              <a:rPr lang="ru-RU" sz="2000" dirty="0">
                <a:solidFill>
                  <a:srgbClr val="009900"/>
                </a:solidFill>
              </a:rPr>
              <a:t>оценивать собственное поведение, привычки и </a:t>
            </a:r>
            <a:r>
              <a:rPr lang="ru-RU" sz="2000" dirty="0" err="1">
                <a:solidFill>
                  <a:srgbClr val="009900"/>
                </a:solidFill>
              </a:rPr>
              <a:t>т.д</a:t>
            </a:r>
            <a:endParaRPr lang="ru-RU" sz="2000" dirty="0">
              <a:solidFill>
                <a:srgbClr val="009900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7315200" cy="715962"/>
          </a:xfrm>
        </p:spPr>
        <p:txBody>
          <a:bodyPr/>
          <a:lstStyle/>
          <a:p>
            <a:r>
              <a:rPr lang="ru-RU" sz="2800" b="1" dirty="0">
                <a:solidFill>
                  <a:srgbClr val="009900"/>
                </a:solidFill>
              </a:rPr>
              <a:t>Структура компетентностного </a:t>
            </a:r>
            <a:r>
              <a:rPr lang="ru-RU" sz="2800" b="1" dirty="0" smtClean="0">
                <a:solidFill>
                  <a:srgbClr val="009900"/>
                </a:solidFill>
              </a:rPr>
              <a:t>подхода: </a:t>
            </a:r>
            <a:endParaRPr lang="ru-RU" sz="28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46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468" y="1480666"/>
            <a:ext cx="7777064" cy="4191000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2000" dirty="0" smtClean="0">
                <a:solidFill>
                  <a:srgbClr val="009900"/>
                </a:solidFill>
              </a:rPr>
              <a:t>3. Социально-коммуникативная </a:t>
            </a:r>
            <a:r>
              <a:rPr lang="ru-RU" sz="2000" dirty="0">
                <a:solidFill>
                  <a:srgbClr val="009900"/>
                </a:solidFill>
              </a:rPr>
              <a:t>компетентность: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9900"/>
                </a:solidFill>
              </a:rPr>
              <a:t>понимание эмоционального состояния окружающих; </a:t>
            </a:r>
            <a:endParaRPr lang="ru-RU" sz="2000" dirty="0" smtClean="0">
              <a:solidFill>
                <a:srgbClr val="009900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9900"/>
                </a:solidFill>
              </a:rPr>
              <a:t>получение </a:t>
            </a:r>
            <a:r>
              <a:rPr lang="ru-RU" sz="2000" dirty="0">
                <a:solidFill>
                  <a:srgbClr val="009900"/>
                </a:solidFill>
              </a:rPr>
              <a:t>необходимой информации через общение; </a:t>
            </a:r>
            <a:endParaRPr lang="ru-RU" sz="2000" dirty="0" smtClean="0">
              <a:solidFill>
                <a:srgbClr val="009900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9900"/>
                </a:solidFill>
              </a:rPr>
              <a:t>умение </a:t>
            </a:r>
            <a:r>
              <a:rPr lang="ru-RU" sz="2000" dirty="0">
                <a:solidFill>
                  <a:srgbClr val="009900"/>
                </a:solidFill>
              </a:rPr>
              <a:t>вести диалог, грамотно и логично излагать собственные мысли, выслушивать собеседников, проявлять уместные эмоции; </a:t>
            </a:r>
            <a:endParaRPr lang="ru-RU" sz="2000" dirty="0" smtClean="0">
              <a:solidFill>
                <a:srgbClr val="009900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9900"/>
                </a:solidFill>
              </a:rPr>
              <a:t>отстаивание </a:t>
            </a:r>
            <a:r>
              <a:rPr lang="ru-RU" sz="2000" dirty="0">
                <a:solidFill>
                  <a:srgbClr val="009900"/>
                </a:solidFill>
              </a:rPr>
              <a:t>своего мнение, аргументировано оппонировать собеседнику; </a:t>
            </a:r>
            <a:endParaRPr lang="ru-RU" sz="2000" dirty="0" smtClean="0">
              <a:solidFill>
                <a:srgbClr val="009900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9900"/>
                </a:solidFill>
              </a:rPr>
              <a:t>активное </a:t>
            </a:r>
            <a:r>
              <a:rPr lang="ru-RU" sz="2000" dirty="0">
                <a:solidFill>
                  <a:srgbClr val="009900"/>
                </a:solidFill>
              </a:rPr>
              <a:t>участие в делах коллектива, общества и государства; </a:t>
            </a:r>
            <a:endParaRPr lang="ru-RU" sz="2000" dirty="0" smtClean="0">
              <a:solidFill>
                <a:srgbClr val="009900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9900"/>
                </a:solidFill>
              </a:rPr>
              <a:t>уважительное </a:t>
            </a:r>
            <a:r>
              <a:rPr lang="ru-RU" sz="2000" dirty="0">
                <a:solidFill>
                  <a:srgbClr val="009900"/>
                </a:solidFill>
              </a:rPr>
              <a:t>отношение к окружающим, стремление при необходимости прийти на помощь; </a:t>
            </a:r>
            <a:endParaRPr lang="ru-RU" sz="2000" dirty="0" smtClean="0">
              <a:solidFill>
                <a:srgbClr val="009900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9900"/>
                </a:solidFill>
              </a:rPr>
              <a:t>умение </a:t>
            </a:r>
            <a:r>
              <a:rPr lang="ru-RU" sz="2000" dirty="0">
                <a:solidFill>
                  <a:srgbClr val="009900"/>
                </a:solidFill>
              </a:rPr>
              <a:t>гасить конфликты в самом начале их возникновения, спокойно реагировать на провокации. </a:t>
            </a:r>
          </a:p>
          <a:p>
            <a:endParaRPr lang="ru-RU" dirty="0">
              <a:solidFill>
                <a:srgbClr val="0099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7315200" cy="715962"/>
          </a:xfrm>
        </p:spPr>
        <p:txBody>
          <a:bodyPr/>
          <a:lstStyle/>
          <a:p>
            <a:r>
              <a:rPr lang="ru-RU" sz="2800" b="1" dirty="0">
                <a:solidFill>
                  <a:srgbClr val="009900"/>
                </a:solidFill>
              </a:rPr>
              <a:t>Структура компетентностного </a:t>
            </a:r>
            <a:r>
              <a:rPr lang="ru-RU" sz="2800" b="1" dirty="0" smtClean="0">
                <a:solidFill>
                  <a:srgbClr val="009900"/>
                </a:solidFill>
              </a:rPr>
              <a:t>подхода: </a:t>
            </a:r>
            <a:endParaRPr lang="ru-RU" sz="28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2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7315200" cy="715962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009900"/>
                </a:solidFill>
              </a:rPr>
              <a:t>Основные методы и технологии реализации компетентностного подхода, используемые в системе дошкольного образования: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4191000"/>
          </a:xfrm>
        </p:spPr>
        <p:txBody>
          <a:bodyPr/>
          <a:lstStyle/>
          <a:p>
            <a:pPr marL="457200" lvl="0" indent="-457200" algn="just">
              <a:buFont typeface="+mj-lt"/>
              <a:buAutoNum type="arabicPeriod"/>
            </a:pPr>
            <a:r>
              <a:rPr lang="ru-RU" sz="2000" dirty="0">
                <a:solidFill>
                  <a:srgbClr val="009900"/>
                </a:solidFill>
              </a:rPr>
              <a:t>Технология метода проектов – направлена на формирование у воспитанников одновременно всех трех компетентностей. Основой технологии является познавательная деятельность детей, направленная на получение запланированного результата.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>
                <a:solidFill>
                  <a:srgbClr val="009900"/>
                </a:solidFill>
              </a:rPr>
              <a:t>Технология развивающих игр – предусматривает перестройку образовательной деятельности с традиционных занятий к познавательной игровой деятельности, которую организует воспитатель. Основой технологии является моделирование творческого процесса, протекающего в благоприятной психологической атмосфере, позволяющей ребенку раскрыться.</a:t>
            </a:r>
          </a:p>
          <a:p>
            <a:endParaRPr lang="ru-RU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75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808080"/>
      </a:dk1>
      <a:lt1>
        <a:srgbClr val="FFFFFF"/>
      </a:lt1>
      <a:dk2>
        <a:srgbClr val="808080"/>
      </a:dk2>
      <a:lt2>
        <a:srgbClr val="167EDC"/>
      </a:lt2>
      <a:accent1>
        <a:srgbClr val="2DC010"/>
      </a:accent1>
      <a:accent2>
        <a:srgbClr val="EE0077"/>
      </a:accent2>
      <a:accent3>
        <a:srgbClr val="FFFFFF"/>
      </a:accent3>
      <a:accent4>
        <a:srgbClr val="6C6C6C"/>
      </a:accent4>
      <a:accent5>
        <a:srgbClr val="ADDCAA"/>
      </a:accent5>
      <a:accent6>
        <a:srgbClr val="D8006B"/>
      </a:accent6>
      <a:hlink>
        <a:srgbClr val="FDA609"/>
      </a:hlink>
      <a:folHlink>
        <a:srgbClr val="808080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31</TotalTime>
  <Words>547</Words>
  <Application>Microsoft Office PowerPoint</Application>
  <PresentationFormat>Экран (4:3)</PresentationFormat>
  <Paragraphs>51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Microsoft Sans Serif</vt:lpstr>
      <vt:lpstr>Wingdings</vt:lpstr>
      <vt:lpstr>powerpoint-template-24</vt:lpstr>
      <vt:lpstr>Компетентностный подход в дошкольном образовании.</vt:lpstr>
      <vt:lpstr>Презентация PowerPoint</vt:lpstr>
      <vt:lpstr>Презентация PowerPoint</vt:lpstr>
      <vt:lpstr>Формирование ключевых компетентностей у детей дошкольного возраста в рамках ДОУ осуществляется посредством:  </vt:lpstr>
      <vt:lpstr>Инновационные установки дошкольного образования формулируют следующие утверждения:  </vt:lpstr>
      <vt:lpstr>Структура компетентностного подхода: </vt:lpstr>
      <vt:lpstr>Структура компетентностного подхода: </vt:lpstr>
      <vt:lpstr>Структура компетентностного подхода: </vt:lpstr>
      <vt:lpstr>Основные методы и технологии реализации компетентностного подхода, используемые в системе дошкольного образования: </vt:lpstr>
      <vt:lpstr>Основные методы и технологии реализации компетентностного подхода, используемые в системе дошкольного образования: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Компетентностный подход в дошкольном образовании.</dc:title>
  <dc:creator>роман пидгурский</dc:creator>
  <cp:lastModifiedBy>роман пидгурский</cp:lastModifiedBy>
  <cp:revision>5</cp:revision>
  <dcterms:created xsi:type="dcterms:W3CDTF">2020-05-13T20:34:08Z</dcterms:created>
  <dcterms:modified xsi:type="dcterms:W3CDTF">2020-05-24T22:07:34Z</dcterms:modified>
</cp:coreProperties>
</file>