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86" r:id="rId3"/>
    <p:sldId id="290" r:id="rId4"/>
    <p:sldId id="266" r:id="rId5"/>
    <p:sldId id="258" r:id="rId6"/>
    <p:sldId id="302" r:id="rId7"/>
    <p:sldId id="278" r:id="rId8"/>
    <p:sldId id="288" r:id="rId9"/>
    <p:sldId id="289" r:id="rId10"/>
    <p:sldId id="262" r:id="rId11"/>
    <p:sldId id="292" r:id="rId12"/>
    <p:sldId id="304" r:id="rId13"/>
    <p:sldId id="305" r:id="rId14"/>
    <p:sldId id="306" r:id="rId15"/>
    <p:sldId id="296" r:id="rId16"/>
    <p:sldId id="307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9" autoAdjust="0"/>
    <p:restoredTop sz="94660"/>
  </p:normalViewPr>
  <p:slideViewPr>
    <p:cSldViewPr>
      <p:cViewPr>
        <p:scale>
          <a:sx n="70" d="100"/>
          <a:sy n="70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microsoft.com/office/2015/10/relationships/revisionInfo" Target="revisionInfo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A45DA-BF4C-4E92-965E-04FDC789541C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4C132-6336-4983-AAA4-4878594DD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36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4C132-6336-4983-AAA4-4878594DDFF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9594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2454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28473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6771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3513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9528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5299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23841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56687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160429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85141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6203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lum/>
          </a:blip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F0FC-8D29-4ECE-9456-89F12D02D114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B83-277A-4D99-A63D-F00327472D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png" /><Relationship Id="rId3" Type="http://schemas.openxmlformats.org/officeDocument/2006/relationships/image" Target="../media/image24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png" /><Relationship Id="rId3" Type="http://schemas.openxmlformats.org/officeDocument/2006/relationships/image" Target="../media/image26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jpeg" /><Relationship Id="rId3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6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012" y="1382219"/>
            <a:ext cx="7772400" cy="200264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b="1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«LEGO - технологии для дошкольников, как инновационное направление реализации образовательных областей ФГОС ДО»</a:t>
            </a:r>
            <a:br>
              <a:rPr lang="ru-RU" sz="3100">
                <a:solidFill>
                  <a:srgbClr val="FFFF00"/>
                </a:solidFill>
                <a:ea typeface="Calibri"/>
                <a:cs typeface="Times New Roman"/>
              </a:rPr>
            </a:br>
            <a:endParaRPr lang="ru-RU" sz="310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4A2638D-0976-4199-803A-5E0DDED5C4AD}"/>
              </a:ext>
            </a:extLst>
          </p:cNvPr>
          <p:cNvSpPr txBox="1"/>
          <p:nvPr/>
        </p:nvSpPr>
        <p:spPr>
          <a:xfrm>
            <a:off x="899592" y="196059"/>
            <a:ext cx="7401241" cy="11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b="1" i="1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>Муниципальное бюджетное дошкольное образовательное учреждение </a:t>
            </a:r>
          </a:p>
          <a:p>
            <a:pPr lvl="0" algn="ctr"/>
            <a:r>
              <a:rPr lang="ru-RU" sz="1400" b="1" i="1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>муниципального образования «город Бугуруслан»</a:t>
            </a:r>
            <a:endParaRPr lang="ru-RU" sz="1400" b="1" i="1">
              <a:solidFill>
                <a:schemeClr val="accent5">
                  <a:lumMod val="20000"/>
                  <a:lumOff val="80000"/>
                </a:schemeClr>
              </a:solidFill>
              <a:ea typeface="Calibri"/>
              <a:cs typeface="Times New Roman"/>
            </a:endParaRPr>
          </a:p>
          <a:p>
            <a:pPr lvl="0" algn="ctr"/>
            <a:r>
              <a:rPr lang="ru-RU" sz="1400" b="1" i="1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>«Детский сад общеразвивающего вида №23»</a:t>
            </a:r>
            <a:endParaRPr lang="ru-RU" sz="1400" b="1" i="1">
              <a:solidFill>
                <a:schemeClr val="accent5">
                  <a:lumMod val="20000"/>
                  <a:lumOff val="80000"/>
                </a:schemeClr>
              </a:solidFill>
              <a:ea typeface="Calibri"/>
              <a:cs typeface="Times New Roman"/>
            </a:endParaRPr>
          </a:p>
          <a:p>
            <a:pPr lvl="0" algn="ctr"/>
            <a:r>
              <a:rPr lang="ru-RU" sz="1400" b="1" i="1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>с приоритетным осуществлением физического развития воспитанников</a:t>
            </a:r>
            <a:endParaRPr lang="ru-RU" sz="1400" b="1" i="1">
              <a:solidFill>
                <a:schemeClr val="accent5">
                  <a:lumMod val="20000"/>
                  <a:lumOff val="80000"/>
                </a:schemeClr>
              </a:solidFill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</a:pPr>
            <a:r>
              <a:rPr lang="ru-RU" sz="1400" b="1" i="1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b="1" i="1">
              <a:solidFill>
                <a:srgbClr val="1F497D">
                  <a:lumMod val="50000"/>
                </a:srgbClr>
              </a:solidFill>
              <a:ea typeface="Calibri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332FACB-8BE6-4EF7-9FDC-F5524A4EB514}"/>
              </a:ext>
            </a:extLst>
          </p:cNvPr>
          <p:cNvSpPr txBox="1"/>
          <p:nvPr/>
        </p:nvSpPr>
        <p:spPr>
          <a:xfrm>
            <a:off x="3707904" y="5334970"/>
            <a:ext cx="53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Подготовила: Леонтьева О.В., воспитатель </a:t>
            </a:r>
          </a:p>
          <a:p>
            <a:pPr algn="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первой квалификационной категории</a:t>
            </a:r>
            <a:endParaRPr lang="ru-RU" sz="2000" b="1" i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2EE1B7-D806-4714-AE23-7165F84039AC}"/>
              </a:ext>
            </a:extLst>
          </p:cNvPr>
          <p:cNvSpPr txBox="1"/>
          <p:nvPr/>
        </p:nvSpPr>
        <p:spPr>
          <a:xfrm>
            <a:off x="3061745" y="6237312"/>
            <a:ext cx="3168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Бугуруслан - </a:t>
            </a:r>
            <a:r>
              <a:rPr lang="ru-RU" sz="20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im1-tub-ru.yandex.net/i?id=c50a3a261b28653be3a2242949c26142-69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3233" y="3384860"/>
            <a:ext cx="3312368" cy="1950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1361" y="260648"/>
            <a:ext cx="5004556" cy="1020081"/>
          </a:xfrm>
        </p:spPr>
        <p:txBody>
          <a:bodyPr>
            <a:noAutofit/>
          </a:bodyPr>
          <a:lstStyle/>
          <a:p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Конструкторы  </a:t>
            </a:r>
            <a:r>
              <a:rPr lang="en-US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endParaRPr lang="ru-RU" sz="32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2-tub-ru.yandex.net/i?id=cac8f53413f29713e02d417852c57f97-74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535984"/>
            <a:ext cx="33337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8" descr="http://im1-tub-ru.yandex.net/i?id=caf88fdefe01434e143e6f9d789f4483-26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6439" y="3717033"/>
            <a:ext cx="3707900" cy="275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5 полезных советов, как обустроить детскую комнату - Крох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795983"/>
            <a:ext cx="3759894" cy="2500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613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Конструкторы </a:t>
            </a:r>
            <a:r>
              <a:rPr lang="en-US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LEGO  DUPLO</a:t>
            </a:r>
            <a:endParaRPr lang="ru-RU" sz="3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917" y="908720"/>
            <a:ext cx="4464496" cy="3541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5077" y="1855810"/>
            <a:ext cx="427941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3910405"/>
            <a:ext cx="4104456" cy="29475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52330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en-US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LEGO Education</a:t>
            </a:r>
            <a:endParaRPr lang="ru-RU" sz="4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924944"/>
            <a:ext cx="3693790" cy="311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731" y="1268760"/>
            <a:ext cx="5040560" cy="3888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353080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  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en-US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WeDo</a:t>
            </a:r>
            <a:endParaRPr lang="ru-RU" sz="3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276872"/>
            <a:ext cx="403244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268760"/>
            <a:ext cx="4536504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383294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376264"/>
          </a:xfrm>
        </p:spPr>
        <p:txBody>
          <a:bodyPr>
            <a:noAutofit/>
          </a:bodyPr>
          <a:lstStyle/>
          <a:p>
            <a:r>
              <a:rPr lang="ru-RU" sz="2400" b="1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Лего конструирование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эффективное воспитательное средство, которое помогает объединить усилия педагогов и семьи в решении вопроса воспитания и развития ребенка. В совместной игре с родителями ребенок становится более усидчивым, работоспособным, целеустремленным, эмоционально 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отзывчивым</a:t>
            </a:r>
            <a:b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929322" y="4714884"/>
            <a:ext cx="428628" cy="142876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Picture 4" descr="http://im0-tub-ru.yandex.net/i?id=4a325674729d492166e612a872ac5cf3-74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4592" y="3437299"/>
            <a:ext cx="3787897" cy="2840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4" descr="http://im0-tub-ru.yandex.net/i?id=850efca0682a136467d40c2e1ebb6728-104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511" y="3418587"/>
            <a:ext cx="3645218" cy="2847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 за  внимание  !!!</a:t>
            </a:r>
            <a:endParaRPr lang="ru-RU" sz="48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76157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592" y="404664"/>
            <a:ext cx="8136904" cy="1728192"/>
          </a:xfrm>
        </p:spPr>
        <p:txBody>
          <a:bodyPr>
            <a:noAutofit/>
          </a:bodyPr>
          <a:lstStyle/>
          <a:p>
            <a:pPr algn="just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LEGO – технология 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одна из современных и распространенных педагогических систем, использующая трехмерные модели реального мира и предметно-игровую среду обучения и развития 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561" y="4725144"/>
            <a:ext cx="8712968" cy="1656184"/>
          </a:xfrm>
        </p:spPr>
        <p:txBody>
          <a:bodyPr>
            <a:noAutofit/>
          </a:bodyPr>
          <a:lstStyle/>
          <a:p>
            <a:pPr algn="just"/>
            <a:endParaRPr lang="ru-RU" sz="16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LEGO»</a:t>
            </a:r>
            <a:r>
              <a:rPr lang="ru-RU" sz="2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переводе с латыни, означает </a:t>
            </a:r>
            <a:endParaRPr lang="ru-RU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учусь» 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«Я складываю</a:t>
            </a:r>
            <a:r>
              <a:rPr lang="ru-RU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F6CA336-A9B7-48D8-9B0D-F9D5779463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65" b="11697"/>
          <a:stretch>
            <a:fillRect/>
          </a:stretch>
        </p:blipFill>
        <p:spPr>
          <a:xfrm>
            <a:off x="2128689" y="2132856"/>
            <a:ext cx="4938711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6024" y="116632"/>
            <a:ext cx="7772400" cy="992483"/>
          </a:xfrm>
        </p:spPr>
        <p:txBody>
          <a:bodyPr>
            <a:normAutofit/>
          </a:bodyPr>
          <a:lstStyle/>
          <a:p>
            <a:r>
              <a:rPr 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LEGO - конструирования</a:t>
            </a:r>
            <a:endParaRPr lang="ru-RU" sz="32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564" y="908720"/>
            <a:ext cx="7632848" cy="1762740"/>
          </a:xfrm>
        </p:spPr>
        <p:txBody>
          <a:bodyPr>
            <a:noAutofit/>
          </a:bodyPr>
          <a:lstStyle/>
          <a:p>
            <a:pPr algn="just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Содействовать развитию у детей дошкольного возраста способностей к техническому творчеству, предоставить им возможность творческой самореализации посредством овладения LEGO -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конструированием </a:t>
            </a:r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3C4A6E-7D7A-497B-811E-13447D820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924944"/>
            <a:ext cx="453650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837834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5220" y="476672"/>
            <a:ext cx="7772400" cy="739460"/>
          </a:xfrm>
        </p:spPr>
        <p:txBody>
          <a:bodyPr>
            <a:no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  LEGO - конструирования</a:t>
            </a:r>
            <a:br>
              <a:rPr lang="ru-RU" sz="2000"/>
            </a:br>
            <a:br>
              <a:rPr lang="ru-RU" sz="2000"/>
            </a:b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42263"/>
            <a:ext cx="8640960" cy="4541532"/>
          </a:xfrm>
        </p:spPr>
        <p:txBody>
          <a:bodyPr>
            <a:normAutofit lnSpcReduction="10000"/>
          </a:bodyPr>
          <a:lstStyle/>
          <a:p>
            <a:pPr algn="l"/>
            <a:br>
              <a:rPr lang="ru-RU" sz="2000"/>
            </a:br>
            <a:r>
              <a:rPr lang="ru-RU" sz="26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простого к сложному;</a:t>
            </a:r>
          </a:p>
          <a:p>
            <a:pPr algn="l"/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учет возрастных особенностей </a:t>
            </a:r>
            <a:r>
              <a:rPr 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детей; </a:t>
            </a:r>
            <a:b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учёт индивидуальных возможностей детей в освоении коммуникативных и конструктивных навыков;</a:t>
            </a:r>
            <a:b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активности и созидательности - использование эффективных методов и целенаправленной деятельности, направленных на развитие творческих способностей детей;</a:t>
            </a:r>
            <a:b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комплексности решения задач - решение конструктивных задач в разных видах деятельности: игровой, познавательной, речевой;</a:t>
            </a:r>
            <a:b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результативности и гарантированности - реализация прав ребёнка на получение помощи и поддержки, гарантии положительного результата независимо от возраста и уровня развития детей.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A66235F-F18B-478B-B22E-44BF896D4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0680" y="4655759"/>
            <a:ext cx="2844530" cy="1909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3ED751F-D73F-4CA8-81F7-29303A0AC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814349"/>
            <a:ext cx="3169780" cy="1783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296191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82660"/>
          </a:xfrm>
        </p:spPr>
        <p:txBody>
          <a:bodyPr>
            <a:normAutofit fontScale="90000"/>
          </a:bodyPr>
          <a:lstStyle/>
          <a:p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31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 организации обучения дошкольников конструированию</a:t>
            </a:r>
            <a:br>
              <a:rPr lang="ru-RU" sz="27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2868" y="1412776"/>
            <a:ext cx="8315596" cy="3223260"/>
          </a:xfrm>
        </p:spPr>
        <p:txBody>
          <a:bodyPr>
            <a:normAutofit fontScale="77500" lnSpcReduction="20000"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Конструирование по образцу</a:t>
            </a: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2.Конструирование по модели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Конструирование по условиям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4.Конструирование по простейшим чертежам и </a:t>
            </a:r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наглядным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схемам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5.Конструирование по замыслу</a:t>
            </a: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6.Конструирование по теме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2900"/>
          </a:p>
        </p:txBody>
      </p:sp>
      <p:pic>
        <p:nvPicPr>
          <p:cNvPr id="4" name="Picture 2" descr="http://im1-tub-ru.yandex.net/i?id=3494f06d6bfe85e6d17329e21f1c0064-107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0904" y="4320343"/>
            <a:ext cx="3265512" cy="2216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25D8E0E-0146-4BA0-9C32-8993E7B9B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4" y="4303040"/>
            <a:ext cx="3413372" cy="2261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407" y="476672"/>
            <a:ext cx="7772400" cy="1008112"/>
          </a:xfrm>
        </p:spPr>
        <p:txBody>
          <a:bodyPr>
            <a:noAutofit/>
          </a:bodyPr>
          <a:lstStyle/>
          <a:p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Конструкторы  LEGO</a:t>
            </a:r>
            <a:b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196752"/>
            <a:ext cx="2857520" cy="1357322"/>
          </a:xfrm>
        </p:spPr>
        <p:txBody>
          <a:bodyPr>
            <a:norm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 до 3 лет</a:t>
            </a:r>
          </a:p>
        </p:txBody>
      </p:sp>
      <p:pic>
        <p:nvPicPr>
          <p:cNvPr id="4" name="Picture 4" descr="Lego Soft Starter Set LegoF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060848"/>
            <a:ext cx="4042473" cy="3380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 descr="Развивающий конструктор Лего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131" y="2098838"/>
            <a:ext cx="4097998" cy="3304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20634" y="5730932"/>
            <a:ext cx="3392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Мягкие кирпичики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65195" y="5760358"/>
            <a:ext cx="4251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Гигантский набор Дупло</a:t>
            </a:r>
          </a:p>
        </p:txBody>
      </p:sp>
    </p:spTree>
    <p:extLst>
      <p:ext uri="{BB962C8B-B14F-4D97-AF65-F5344CB8AC3E}">
        <p14:creationId xmlns:p14="http://schemas.microsoft.com/office/powerpoint/2010/main" val="377440224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6176" y="908720"/>
            <a:ext cx="6243654" cy="1214445"/>
          </a:xfrm>
        </p:spPr>
        <p:txBody>
          <a:bodyPr>
            <a:noAutofit/>
          </a:bodyPr>
          <a:lstStyle/>
          <a:p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3-4 лет</a:t>
            </a:r>
            <a:endParaRPr lang="ru-RU" sz="3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501008"/>
            <a:ext cx="8640960" cy="3786214"/>
          </a:xfrm>
        </p:spPr>
        <p:txBody>
          <a:bodyPr>
            <a:normAutofit/>
          </a:bodyPr>
          <a:lstStyle/>
          <a:p>
            <a:pPr algn="just"/>
            <a:r>
              <a:rPr lang="ru-RU"/>
              <a:t> 	</a:t>
            </a:r>
            <a:r>
              <a:rPr lang="ru-RU" sz="7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/>
          </a:p>
        </p:txBody>
      </p:sp>
      <p:pic>
        <p:nvPicPr>
          <p:cNvPr id="6" name="Picture 2" descr="http://im1-tub-ru.yandex.net/i?id=3494f06d6bfe85e6d17329e21f1c0064-107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9477" y="2132856"/>
            <a:ext cx="483893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4940" y="202715"/>
            <a:ext cx="56880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464" y="1556792"/>
            <a:ext cx="8640960" cy="1008112"/>
          </a:xfrm>
        </p:spPr>
        <p:txBody>
          <a:bodyPr>
            <a:no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4-5 </a:t>
            </a: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br>
              <a:rPr lang="en-US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86322"/>
            <a:ext cx="1500198" cy="357190"/>
          </a:xfrm>
        </p:spPr>
        <p:txBody>
          <a:bodyPr>
            <a:normAutofit fontScale="62500" lnSpcReduction="20000"/>
          </a:bodyPr>
          <a:lstStyle/>
          <a:p>
            <a:endParaRPr lang="ru-RU"/>
          </a:p>
        </p:txBody>
      </p:sp>
      <p:pic>
        <p:nvPicPr>
          <p:cNvPr id="5" name="Picture 6" descr="http://im1-tub-ru.yandex.net/i?id=17bbb0e2af5626f1e825659e1f60f5bb-11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701" y="3790698"/>
            <a:ext cx="3267592" cy="2743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8" descr="http://im1-tub-ru.yandex.net/i?id=b60313c2776d74d42b2f65d535cb2d53-54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64929" y="3019879"/>
            <a:ext cx="2699560" cy="2615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2267744" y="404664"/>
            <a:ext cx="5532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Конструкторы</a:t>
            </a:r>
            <a:r>
              <a:rPr lang="en-US" sz="40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LEGO</a:t>
            </a:r>
            <a:endParaRPr lang="ru-RU" sz="40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im0-tub-ru.yandex.net/i?id=850efca0682a136467d40c2e1ebb6728-104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276872"/>
            <a:ext cx="3052673" cy="2744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1050995"/>
            <a:ext cx="1815020" cy="937845"/>
          </a:xfrm>
        </p:spPr>
        <p:txBody>
          <a:bodyPr>
            <a:noAutofit/>
          </a:bodyPr>
          <a:lstStyle/>
          <a:p>
            <a:pPr algn="just"/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5 - 6 лет</a:t>
            </a:r>
            <a:endParaRPr lang="ru-RU" sz="3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m0-tub-ru.yandex.net/i?id=6ea5f179323cbd5484eb71a0d7045435-06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2075394"/>
            <a:ext cx="3816424" cy="3534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6" descr="http://im1-tub-ru.yandex.net/i?id=9fbb6dbecc0c4a99627d7be7058222c0-76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075394"/>
            <a:ext cx="3393571" cy="3534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555776" y="40466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Конструкторы  </a:t>
            </a:r>
            <a:r>
              <a:rPr lang="en-US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endParaRPr lang="ru-RU" sz="3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4667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5.0.4"/>
  <p:tag name="AS_OS" val="Microsoft Windows NT 10.0.17763.0"/>
  <p:tag name="AS_RELEASE_DATE" val="2021.02.14"/>
  <p:tag name="AS_TITLE" val="Aspose.Slides for .NET Standard 2.0"/>
  <p:tag name="AS_VERSION" val="21.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42</Paragraphs>
  <Slides>15</Slides>
  <Notes>1</Notes>
  <TotalTime>664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9">
      <vt:lpstr>Arial</vt:lpstr>
      <vt:lpstr>Calibri</vt:lpstr>
      <vt:lpstr>Times New Roman</vt:lpstr>
      <vt:lpstr>Тема Office</vt:lpstr>
      <vt:lpstr> «LEGO - технологии для дошкольников, как инновационное направление реализации образовательных областей ФГОС ДО»</vt:lpstr>
      <vt:lpstr>LEGO – технология  – одна из современных и распространенных педагогических систем, использующая трехмерные модели реального мира и предметно-игровую среду обучения и развития ребенка</vt:lpstr>
      <vt:lpstr>Цель LEGO - конструирования</vt:lpstr>
      <vt:lpstr>Принципы   LEGO - конструирования</vt:lpstr>
      <vt:lpstr>Формы  организации обучения дошкольников конструированию</vt:lpstr>
      <vt:lpstr>Конструкторы  LEGO</vt:lpstr>
      <vt:lpstr>3-4 лет</vt:lpstr>
      <vt:lpstr>4-5 лет</vt:lpstr>
      <vt:lpstr>5 - 6 лет</vt:lpstr>
      <vt:lpstr>Конструкторы  LEGO</vt:lpstr>
      <vt:lpstr>Конструкторы  LEGO  DUPLO</vt:lpstr>
      <vt:lpstr>Конструктор  LEGO Education</vt:lpstr>
      <vt:lpstr>Конструктор  LEGO Education WeDo</vt:lpstr>
      <vt:lpstr>Лего конструирование - эффективное воспитательное средство, которое помогает объединить усилия педагогов и семьи в решении вопроса воспитания и развития ребенка. В совместной игре с родителями ребенок становится более усидчивым, работоспособным, целеустремленным, эмоционально отзывчивым</vt:lpstr>
      <vt:lpstr>Спасибо  за  внимание  !!!</vt:lpstr>
    </vt:vector>
  </TitlesOfParts>
  <LinksUpToDate>0</LinksUpToDate>
  <SharedDoc>0</SharedDoc>
  <HyperlinksChanged>0</HyperlinksChanged>
  <Application>Aspose.Slides for .NET</Application>
  <AppVersion>21.0200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Основы конструирования и робототехники</dc:title>
  <dc:creator>User</dc:creator>
  <cp:lastModifiedBy>оля</cp:lastModifiedBy>
  <cp:revision>113</cp:revision>
  <dcterms:created xsi:type="dcterms:W3CDTF">2015-02-15T14:40:51Z</dcterms:created>
  <dcterms:modified xsi:type="dcterms:W3CDTF">2021-03-19T09:17:30Z</dcterms:modified>
</cp:coreProperties>
</file>