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74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72" r:id="rId13"/>
    <p:sldId id="266" r:id="rId14"/>
    <p:sldId id="273" r:id="rId15"/>
    <p:sldId id="267" r:id="rId16"/>
    <p:sldId id="275" r:id="rId17"/>
    <p:sldId id="268" r:id="rId18"/>
    <p:sldId id="269" r:id="rId19"/>
  </p:sldIdLst>
  <p:sldSz cx="9144000" cy="6858000" type="screen4x3"/>
  <p:notesSz cx="6858000" cy="9144000"/>
  <p:custDataLst>
    <p:tags r:id="rId2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  <p:ext uri="{1BD7E111-0CB8-44D6-8891-C1BB2F81B7CC}">
      <p1710:readonlyRecommended xmlns:p1710="http://schemas.microsoft.com/office/powerpoint/2017/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802" y="-21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B8AEA-7463-4EDD-9C6B-9C1A4F915318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5A9B9-D866-427D-A63F-3B00F1782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18378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B8AEA-7463-4EDD-9C6B-9C1A4F915318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5A9B9-D866-427D-A63F-3B00F1782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00705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B8AEA-7463-4EDD-9C6B-9C1A4F915318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5A9B9-D866-427D-A63F-3B00F1782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72075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B8AEA-7463-4EDD-9C6B-9C1A4F915318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5A9B9-D866-427D-A63F-3B00F1782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2443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B8AEA-7463-4EDD-9C6B-9C1A4F915318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5A9B9-D866-427D-A63F-3B00F1782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133027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B8AEA-7463-4EDD-9C6B-9C1A4F915318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5A9B9-D866-427D-A63F-3B00F1782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56179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B8AEA-7463-4EDD-9C6B-9C1A4F915318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5A9B9-D866-427D-A63F-3B00F1782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55802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B8AEA-7463-4EDD-9C6B-9C1A4F915318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5A9B9-D866-427D-A63F-3B00F1782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38112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B8AEA-7463-4EDD-9C6B-9C1A4F915318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5A9B9-D866-427D-A63F-3B00F1782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74146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B8AEA-7463-4EDD-9C6B-9C1A4F915318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5A9B9-D866-427D-A63F-3B00F1782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25180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B8AEA-7463-4EDD-9C6B-9C1A4F915318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5A9B9-D866-427D-A63F-3B00F1782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64566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B8AEA-7463-4EDD-9C6B-9C1A4F915318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55A9B9-D866-427D-A63F-3B00F1782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25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Relationship Id="rId9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13" Type="http://schemas.microsoft.com/office/2007/relationships/hdphoto" Target="../media/hdphoto6.wdp"/><Relationship Id="rId3" Type="http://schemas.openxmlformats.org/officeDocument/2006/relationships/image" Target="../media/image19.jpeg"/><Relationship Id="rId7" Type="http://schemas.openxmlformats.org/officeDocument/2006/relationships/image" Target="../media/image21.png"/><Relationship Id="rId12" Type="http://schemas.openxmlformats.org/officeDocument/2006/relationships/image" Target="../media/image25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11" Type="http://schemas.openxmlformats.org/officeDocument/2006/relationships/image" Target="../media/image24.png"/><Relationship Id="rId5" Type="http://schemas.openxmlformats.org/officeDocument/2006/relationships/image" Target="../media/image20.jpeg"/><Relationship Id="rId10" Type="http://schemas.openxmlformats.org/officeDocument/2006/relationships/image" Target="../media/image23.jpeg"/><Relationship Id="rId4" Type="http://schemas.microsoft.com/office/2007/relationships/hdphoto" Target="../media/hdphoto3.wdp"/><Relationship Id="rId9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8.jpeg"/><Relationship Id="rId7" Type="http://schemas.openxmlformats.org/officeDocument/2006/relationships/image" Target="../media/image31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microsoft.com/office/2007/relationships/hdphoto" Target="../media/hdphoto7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ля\Desktop\9 ма\оп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260647"/>
            <a:ext cx="7344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>
                <a:ln w="10541" cmpd="sng">
                  <a:noFill/>
                  <a:prstDash val="solid"/>
                </a:ln>
                <a:solidFill>
                  <a:srgbClr val="FFFF00"/>
                </a:solidFill>
                <a:latin typeface="Monotype Corsiva" pitchFamily="66" charset="0"/>
              </a:rPr>
              <a:t>Муниципальное бюджетное дошкольное образовательное учреждение</a:t>
            </a:r>
          </a:p>
          <a:p>
            <a:pPr lvl="0" algn="ctr"/>
            <a:r>
              <a:rPr lang="ru-RU" b="1">
                <a:ln w="10541" cmpd="sng">
                  <a:noFill/>
                  <a:prstDash val="solid"/>
                </a:ln>
                <a:solidFill>
                  <a:srgbClr val="FFFF00"/>
                </a:solidFill>
                <a:latin typeface="Monotype Corsiva" pitchFamily="66" charset="0"/>
              </a:rPr>
              <a:t>муниципального образования «город Бугуруслан»  </a:t>
            </a:r>
          </a:p>
          <a:p>
            <a:pPr lvl="0" algn="ctr"/>
            <a:r>
              <a:rPr lang="ru-RU" b="1">
                <a:ln w="10541" cmpd="sng">
                  <a:noFill/>
                  <a:prstDash val="solid"/>
                </a:ln>
                <a:solidFill>
                  <a:srgbClr val="FFFF00"/>
                </a:solidFill>
                <a:latin typeface="Monotype Corsiva" pitchFamily="66" charset="0"/>
              </a:rPr>
              <a:t>«Детский сад общеразвивающего вида  № 23» с приоритетным </a:t>
            </a:r>
          </a:p>
          <a:p>
            <a:pPr lvl="0" algn="ctr"/>
            <a:r>
              <a:rPr lang="ru-RU" b="1">
                <a:ln w="10541" cmpd="sng">
                  <a:noFill/>
                  <a:prstDash val="solid"/>
                </a:ln>
                <a:solidFill>
                  <a:srgbClr val="FFFF00"/>
                </a:solidFill>
                <a:latin typeface="Monotype Corsiva" pitchFamily="66" charset="0"/>
              </a:rPr>
              <a:t>осуществлением физического развития воспитанников</a:t>
            </a:r>
            <a:endParaRPr lang="ru-RU">
              <a:ln w="10541" cmpd="sng">
                <a:noFill/>
                <a:prstDash val="solid"/>
              </a:ln>
              <a:solidFill>
                <a:srgbClr val="FFFF00"/>
              </a:solidFill>
              <a:latin typeface="Palatino Linotype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33811" y="416253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400" b="1" i="1" smtClean="0">
                <a:solidFill>
                  <a:srgbClr val="FFFF00"/>
                </a:solidFill>
                <a:latin typeface="Monotype Corsiva" pitchFamily="66" charset="0"/>
              </a:rPr>
              <a:t>Выполнила:</a:t>
            </a:r>
            <a:r>
              <a:rPr lang="ru-RU" sz="2400" b="1" i="1">
                <a:solidFill>
                  <a:srgbClr val="FFFF00"/>
                </a:solidFill>
                <a:latin typeface="Monotype Corsiva" pitchFamily="66" charset="0"/>
              </a:rPr>
              <a:t>  воспитатель </a:t>
            </a:r>
            <a:endParaRPr lang="ru-RU" sz="2400" b="1" i="1" smtClean="0">
              <a:solidFill>
                <a:srgbClr val="FFFF00"/>
              </a:solidFill>
              <a:latin typeface="Monotype Corsiva" pitchFamily="66" charset="0"/>
            </a:endParaRPr>
          </a:p>
          <a:p>
            <a:pPr lvl="0"/>
            <a:r>
              <a:rPr lang="ru-RU" sz="2400" b="1" i="1" smtClean="0">
                <a:solidFill>
                  <a:srgbClr val="FFFF00"/>
                </a:solidFill>
                <a:latin typeface="Monotype Corsiva" pitchFamily="66" charset="0"/>
              </a:rPr>
              <a:t>1 квалификационной категории Леонтьева  Ольга </a:t>
            </a:r>
            <a:r>
              <a:rPr lang="ru-RU" sz="2400" b="1" i="1">
                <a:solidFill>
                  <a:srgbClr val="FFFF00"/>
                </a:solidFill>
                <a:latin typeface="Monotype Corsiva" pitchFamily="66" charset="0"/>
              </a:rPr>
              <a:t>Вячеславовна</a:t>
            </a:r>
            <a:endParaRPr lang="ru-RU" sz="2400" b="1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31840" y="6381327"/>
            <a:ext cx="23920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>
                <a:solidFill>
                  <a:srgbClr val="002060"/>
                </a:solidFill>
                <a:latin typeface="Monotype Corsiva" pitchFamily="66" charset="0"/>
              </a:rPr>
              <a:t>Бугуруслан, 2016 г.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1967066"/>
            <a:ext cx="7920880" cy="2195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>
              <a:spcBef>
                <a:spcPts val="975"/>
              </a:spcBef>
              <a:spcAft>
                <a:spcPts val="975"/>
              </a:spcAft>
            </a:pPr>
            <a:r>
              <a:rPr lang="ru-RU" sz="6000" b="1" smtClean="0">
                <a:solidFill>
                  <a:schemeClr val="bg1"/>
                </a:solidFill>
                <a:effectLst/>
                <a:latin typeface="Monotype Corsiva" pitchFamily="66" charset="0"/>
                <a:ea typeface="Times New Roman"/>
              </a:rPr>
              <a:t>«Этих  дней  не  смолкнет  </a:t>
            </a:r>
          </a:p>
          <a:p>
            <a:pPr algn="ctr" fontAlgn="t">
              <a:spcBef>
                <a:spcPts val="975"/>
              </a:spcBef>
              <a:spcAft>
                <a:spcPts val="975"/>
              </a:spcAft>
            </a:pPr>
            <a:r>
              <a:rPr lang="ru-RU" sz="6000" b="1">
                <a:solidFill>
                  <a:schemeClr val="bg1"/>
                </a:solidFill>
                <a:latin typeface="Monotype Corsiva" pitchFamily="66" charset="0"/>
                <a:ea typeface="Times New Roman"/>
              </a:rPr>
              <a:t> </a:t>
            </a:r>
            <a:r>
              <a:rPr lang="ru-RU" sz="6000" b="1" smtClean="0">
                <a:solidFill>
                  <a:schemeClr val="bg1"/>
                </a:solidFill>
                <a:effectLst/>
                <a:latin typeface="Monotype Corsiva" pitchFamily="66" charset="0"/>
                <a:ea typeface="Times New Roman"/>
              </a:rPr>
              <a:t>слава…»</a:t>
            </a:r>
            <a:endParaRPr lang="ru-RU" sz="6000">
              <a:solidFill>
                <a:schemeClr val="bg1"/>
              </a:solidFill>
              <a:effectLst/>
              <a:latin typeface="Monotype Corsiva" pitchFamily="66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71785725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оля\Desktop\9 ма\г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32452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25121"/>
            <a:ext cx="84249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400" b="1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</a:rPr>
              <a:t>Реализуемые  мероприятия: </a:t>
            </a:r>
            <a:endParaRPr kumimoji="0" lang="ru-RU" sz="4400" b="1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2463" y="765847"/>
            <a:ext cx="8784976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3600" b="1" u="none" strike="noStrike" kern="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Monotype Corsiva" pitchFamily="66" charset="0"/>
              </a:rPr>
              <a:t>Совместная деятельность</a:t>
            </a:r>
            <a:br>
              <a:rPr kumimoji="0" lang="ru-RU" sz="3600" b="1" u="none" strike="noStrike" kern="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Monotype Corsiva" pitchFamily="66" charset="0"/>
              </a:rPr>
            </a:br>
            <a:r>
              <a:rPr kumimoji="0" lang="ru-RU" sz="2800" b="1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itchFamily="66" charset="0"/>
              </a:rPr>
              <a:t>      </a:t>
            </a:r>
            <a:r>
              <a:rPr kumimoji="0" lang="ru-RU" sz="2800" b="1" u="none" strike="noStrike" kern="0" cap="none" spc="0" normalizeH="0" baseline="0" noProof="0" smtClean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/>
                <a:uLnTx/>
                <a:uFillTx/>
                <a:latin typeface="Monotype Corsiva" pitchFamily="66" charset="0"/>
              </a:rPr>
              <a:t>-  Беседы: «Что такое героизм?»,  «Герои Великой </a:t>
            </a:r>
            <a:br>
              <a:rPr kumimoji="0" lang="ru-RU" sz="2800" b="1" u="none" strike="noStrike" kern="0" cap="none" spc="0" normalizeH="0" baseline="0" noProof="0" smtClean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/>
                <a:uLnTx/>
                <a:uFillTx/>
                <a:latin typeface="Monotype Corsiva" pitchFamily="66" charset="0"/>
              </a:rPr>
            </a:br>
            <a:r>
              <a:rPr kumimoji="0" lang="ru-RU" sz="2800" b="1" u="none" strike="noStrike" kern="0" cap="none" spc="0" normalizeH="0" baseline="0" noProof="0" smtClean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/>
                <a:uLnTx/>
                <a:uFillTx/>
                <a:latin typeface="Monotype Corsiva" pitchFamily="66" charset="0"/>
              </a:rPr>
              <a:t>              Отечественной войны», «Памятные места нашего</a:t>
            </a:r>
            <a:br>
              <a:rPr kumimoji="0" lang="ru-RU" sz="2800" b="1" u="none" strike="noStrike" kern="0" cap="none" spc="0" normalizeH="0" baseline="0" noProof="0" smtClean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/>
                <a:uLnTx/>
                <a:uFillTx/>
                <a:latin typeface="Monotype Corsiva" pitchFamily="66" charset="0"/>
              </a:rPr>
            </a:br>
            <a:r>
              <a:rPr kumimoji="0" lang="ru-RU" sz="2800" b="1" u="none" strike="noStrike" kern="0" cap="none" spc="0" normalizeH="0" baseline="0" noProof="0" smtClean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/>
                <a:uLnTx/>
                <a:uFillTx/>
                <a:latin typeface="Monotype Corsiva" pitchFamily="66" charset="0"/>
              </a:rPr>
              <a:t>     города»,   «Славный День Победы»,    «Я был на Параде…»; </a:t>
            </a:r>
            <a:br>
              <a:rPr kumimoji="0" lang="ru-RU" sz="2800" b="1" u="none" strike="noStrike" kern="0" cap="none" spc="0" normalizeH="0" baseline="0" noProof="0" smtClean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/>
                <a:uLnTx/>
                <a:uFillTx/>
                <a:latin typeface="Monotype Corsiva" pitchFamily="66" charset="0"/>
              </a:rPr>
            </a:br>
            <a:r>
              <a:rPr kumimoji="0" lang="ru-RU" sz="2800" b="1" u="none" strike="noStrike" kern="0" cap="none" spc="0" normalizeH="0" baseline="0" noProof="0" smtClean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/>
                <a:uLnTx/>
                <a:uFillTx/>
                <a:latin typeface="Monotype Corsiva" pitchFamily="66" charset="0"/>
              </a:rPr>
              <a:t>         -           Дидактические игры: «Чья форма», «Военный  </a:t>
            </a:r>
            <a:r>
              <a:rPr lang="ru-RU" sz="2800" b="1" kern="0" smtClean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                                                          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800" b="1" u="none" strike="noStrike" kern="0" cap="none" spc="0" normalizeH="0" baseline="0" noProof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/>
                <a:uLnTx/>
                <a:uFillTx/>
                <a:latin typeface="Monotype Corsiva" pitchFamily="66" charset="0"/>
              </a:rPr>
              <a:t> </a:t>
            </a:r>
            <a:r>
              <a:rPr kumimoji="0" lang="ru-RU" sz="2800" b="1" u="none" strike="noStrike" kern="0" cap="none" spc="0" normalizeH="0" baseline="0" noProof="0" smtClean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/>
                <a:uLnTx/>
                <a:uFillTx/>
                <a:latin typeface="Monotype Corsiva" pitchFamily="66" charset="0"/>
              </a:rPr>
              <a:t>                     транспорт»;</a:t>
            </a:r>
            <a:br>
              <a:rPr kumimoji="0" lang="ru-RU" sz="2800" b="1" u="none" strike="noStrike" kern="0" cap="none" spc="0" normalizeH="0" baseline="0" noProof="0" smtClean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/>
                <a:uLnTx/>
                <a:uFillTx/>
                <a:latin typeface="Monotype Corsiva" pitchFamily="66" charset="0"/>
              </a:rPr>
            </a:br>
            <a:r>
              <a:rPr kumimoji="0" lang="ru-RU" sz="2800" b="1" u="none" strike="noStrike" kern="0" cap="none" spc="0" normalizeH="0" baseline="0" noProof="0" smtClean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/>
                <a:uLnTx/>
                <a:uFillTx/>
                <a:latin typeface="Monotype Corsiva" pitchFamily="66" charset="0"/>
              </a:rPr>
              <a:t>                   -  Словесная игра: «Кому  что нужно для работы?»;</a:t>
            </a:r>
            <a:br>
              <a:rPr kumimoji="0" lang="ru-RU" sz="2800" b="1" u="none" strike="noStrike" kern="0" cap="none" spc="0" normalizeH="0" baseline="0" noProof="0" smtClean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/>
                <a:uLnTx/>
                <a:uFillTx/>
                <a:latin typeface="Monotype Corsiva" pitchFamily="66" charset="0"/>
              </a:rPr>
            </a:br>
            <a:r>
              <a:rPr kumimoji="0" lang="ru-RU" sz="2800" b="1" u="none" strike="noStrike" kern="0" cap="none" spc="0" normalizeH="0" baseline="0" noProof="0" smtClean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/>
                <a:uLnTx/>
                <a:uFillTx/>
                <a:latin typeface="Monotype Corsiva" pitchFamily="66" charset="0"/>
              </a:rPr>
              <a:t>                    -  Чтение художественной литературы: </a:t>
            </a:r>
            <a:br>
              <a:rPr kumimoji="0" lang="ru-RU" sz="2800" b="1" u="none" strike="noStrike" kern="0" cap="none" spc="0" normalizeH="0" baseline="0" noProof="0" smtClean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/>
                <a:uLnTx/>
                <a:uFillTx/>
                <a:latin typeface="Monotype Corsiva" pitchFamily="66" charset="0"/>
              </a:rPr>
            </a:br>
            <a:r>
              <a:rPr kumimoji="0" lang="ru-RU" sz="2800" b="1" u="none" strike="noStrike" kern="0" cap="none" spc="0" normalizeH="0" baseline="0" noProof="0" smtClean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/>
                <a:uLnTx/>
                <a:uFillTx/>
                <a:latin typeface="Monotype Corsiva" pitchFamily="66" charset="0"/>
              </a:rPr>
              <a:t>                   «Мешок овсянки»  А. Митяева;  А.Гайдар  «Поход», </a:t>
            </a:r>
            <a:br>
              <a:rPr kumimoji="0" lang="ru-RU" sz="2800" b="1" u="none" strike="noStrike" kern="0" cap="none" spc="0" normalizeH="0" baseline="0" noProof="0" smtClean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/>
                <a:uLnTx/>
                <a:uFillTx/>
                <a:latin typeface="Monotype Corsiva" pitchFamily="66" charset="0"/>
              </a:rPr>
            </a:br>
            <a:r>
              <a:rPr kumimoji="0" lang="ru-RU" sz="2800" b="1" u="none" strike="noStrike" kern="0" cap="none" spc="0" normalizeH="0" baseline="0" noProof="0" smtClean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/>
                <a:uLnTx/>
                <a:uFillTx/>
                <a:latin typeface="Monotype Corsiva" pitchFamily="66" charset="0"/>
              </a:rPr>
              <a:t>                    Т. Белозеров «Майский праздник-День Победы», </a:t>
            </a:r>
            <a:br>
              <a:rPr kumimoji="0" lang="ru-RU" sz="2800" b="1" u="none" strike="noStrike" kern="0" cap="none" spc="0" normalizeH="0" baseline="0" noProof="0" smtClean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/>
                <a:uLnTx/>
                <a:uFillTx/>
                <a:latin typeface="Monotype Corsiva" pitchFamily="66" charset="0"/>
              </a:rPr>
            </a:br>
            <a:r>
              <a:rPr kumimoji="0" lang="ru-RU" sz="2800" b="1" u="none" strike="noStrike" kern="0" cap="none" spc="0" normalizeH="0" baseline="0" noProof="0" smtClean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/>
                <a:uLnTx/>
                <a:uFillTx/>
                <a:latin typeface="Monotype Corsiva" pitchFamily="66" charset="0"/>
              </a:rPr>
              <a:t>                     А. Твардовский «Рассказ танкиста»</a:t>
            </a:r>
            <a:br>
              <a:rPr kumimoji="0" lang="ru-RU" sz="2800" b="1" u="none" strike="noStrike" kern="0" cap="none" spc="0" normalizeH="0" baseline="0" noProof="0" smtClean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/>
                <a:uLnTx/>
                <a:uFillTx/>
                <a:latin typeface="Monotype Corsiva" pitchFamily="66" charset="0"/>
              </a:rPr>
            </a:br>
            <a:r>
              <a:rPr kumimoji="0" lang="ru-RU" sz="2800" b="1" u="none" strike="noStrike" kern="0" cap="none" spc="0" normalizeH="0" baseline="0" noProof="0" smtClean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/>
                <a:uLnTx/>
                <a:uFillTx/>
                <a:latin typeface="Monotype Corsiva" pitchFamily="66" charset="0"/>
              </a:rPr>
              <a:t>                      -Разучивание стихов о ВОВ. </a:t>
            </a:r>
            <a:endParaRPr kumimoji="0" lang="ru-RU" sz="2800" b="1" u="none" strike="noStrike" kern="0" cap="none" spc="0" normalizeH="0" baseline="0" noProof="0">
              <a:ln>
                <a:solidFill>
                  <a:srgbClr val="0070C0"/>
                </a:solidFill>
              </a:ln>
              <a:solidFill>
                <a:srgbClr val="7030A0"/>
              </a:solidFill>
              <a:effectLst/>
              <a:uLnTx/>
              <a:uFillTx/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800318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0" name="Picture 4" descr="C:\Users\оля\Desktop\9 ма\у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91680" y="764704"/>
            <a:ext cx="72008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4000" b="1" i="1">
                <a:solidFill>
                  <a:srgbClr val="0000FF"/>
                </a:solidFill>
                <a:latin typeface="Monotype Corsiva" pitchFamily="66" charset="0"/>
              </a:rPr>
              <a:t>- Разучивание песен: «Воин», </a:t>
            </a:r>
          </a:p>
          <a:p>
            <a:pPr lvl="0">
              <a:defRPr/>
            </a:pPr>
            <a:r>
              <a:rPr lang="ru-RU" sz="4000" b="1" i="1">
                <a:solidFill>
                  <a:srgbClr val="0000FF"/>
                </a:solidFill>
                <a:latin typeface="Monotype Corsiva" pitchFamily="66" charset="0"/>
              </a:rPr>
              <a:t>   «День Победы», «Солнечный круг»                                                                                                  -Рисование: «Красные гвоздики»,                                     «Парад Победы», «Пусть всегда                                          будет солнце» </a:t>
            </a:r>
            <a:br>
              <a:rPr lang="ru-RU" sz="4000" b="1" i="1">
                <a:solidFill>
                  <a:srgbClr val="0000FF"/>
                </a:solidFill>
                <a:latin typeface="Monotype Corsiva" pitchFamily="66" charset="0"/>
              </a:rPr>
            </a:br>
            <a:r>
              <a:rPr lang="ru-RU" sz="4000" b="1" i="1">
                <a:solidFill>
                  <a:srgbClr val="0000FF"/>
                </a:solidFill>
                <a:latin typeface="Monotype Corsiva" pitchFamily="66" charset="0"/>
              </a:rPr>
              <a:t>-  Лепка «Военная техника».</a:t>
            </a:r>
          </a:p>
          <a:p>
            <a:pPr lvl="0">
              <a:defRPr/>
            </a:pPr>
            <a:r>
              <a:rPr lang="ru-RU" sz="4000" b="1" i="1">
                <a:solidFill>
                  <a:srgbClr val="0000FF"/>
                </a:solidFill>
                <a:latin typeface="Monotype Corsiva" pitchFamily="66" charset="0"/>
              </a:rPr>
              <a:t>- Аппликация «Открытка для ветерана»</a:t>
            </a:r>
          </a:p>
        </p:txBody>
      </p:sp>
    </p:spTree>
    <p:extLst>
      <p:ext uri="{BB962C8B-B14F-4D97-AF65-F5344CB8AC3E}">
        <p14:creationId xmlns:p14="http://schemas.microsoft.com/office/powerpoint/2010/main" val="3544159720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оля\Desktop\9 ма\х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0852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оля\Desktop\9 мая-Поделки\DSC041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616027" y="223594"/>
            <a:ext cx="2901713" cy="2287217"/>
          </a:xfrm>
          <a:prstGeom prst="rect">
            <a:avLst/>
          </a:prstGeom>
          <a:ln w="57150">
            <a:solidFill>
              <a:srgbClr val="FF99F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оля\Desktop\9 мая-Поделки\DSC0409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652120" y="332656"/>
            <a:ext cx="3116462" cy="2287218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56176" y="3017359"/>
            <a:ext cx="2819400" cy="2309786"/>
          </a:xfrm>
          <a:prstGeom prst="rect">
            <a:avLst/>
          </a:prstGeom>
          <a:ln w="57150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75856" y="1831340"/>
            <a:ext cx="3240360" cy="2399422"/>
          </a:xfrm>
          <a:prstGeom prst="rect">
            <a:avLst/>
          </a:prstGeom>
          <a:noFill/>
          <a:ln w="57150">
            <a:solidFill>
              <a:srgbClr val="0000FF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8" name="Picture 8" descr="C:\Users\оля\Desktop\9 мая 2015 г\DSC04244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72480" y="2828512"/>
            <a:ext cx="2103376" cy="2804501"/>
          </a:xfrm>
          <a:prstGeom prst="rect">
            <a:avLst/>
          </a:prstGeom>
          <a:noFill/>
          <a:ln w="57150">
            <a:solidFill>
              <a:srgbClr val="66FF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968842" y="4028223"/>
            <a:ext cx="1854388" cy="2304256"/>
          </a:xfrm>
          <a:prstGeom prst="rect">
            <a:avLst/>
          </a:prstGeom>
          <a:ln w="57150">
            <a:solidFill>
              <a:srgbClr val="7030A0"/>
            </a:solidFill>
            <a:miter lim="800000"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" name="Picture 5" descr="C:\Users\оля\Desktop\9 мая-Поделки\DSC0409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804520" y="485056"/>
            <a:ext cx="3116462" cy="2287218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7347909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оля\Desktop\9 ма\шщ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08520" y="-8767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1460" y="404664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b="1" i="1">
                <a:solidFill>
                  <a:srgbClr val="FFFF00"/>
                </a:solidFill>
                <a:latin typeface="Monotype Corsiva" pitchFamily="66" charset="0"/>
                <a:ea typeface="+mn-ea"/>
                <a:cs typeface="+mn-cs"/>
              </a:rPr>
              <a:t>Самостоятельная деятельность:</a:t>
            </a:r>
            <a:br>
              <a:rPr lang="ru-RU" sz="4800" b="1" i="1">
                <a:solidFill>
                  <a:srgbClr val="FFFF00"/>
                </a:solidFill>
                <a:latin typeface="Monotype Corsiva" pitchFamily="66" charset="0"/>
                <a:ea typeface="+mn-ea"/>
                <a:cs typeface="+mn-cs"/>
              </a:rPr>
            </a:br>
            <a:endParaRPr lang="ru-RU" sz="4800" b="1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908720"/>
            <a:ext cx="896448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defRPr/>
            </a:pPr>
            <a:r>
              <a:rPr kumimoji="0" lang="ru-RU" sz="3200" b="1" i="1" u="none" strike="noStrike" kern="0" cap="none" spc="0" normalizeH="0" baseline="0" noProof="0" smtClean="0"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</a:rPr>
              <a:t>- Рассматривание  открыток «Города – герои»;</a:t>
            </a:r>
            <a:br>
              <a:rPr kumimoji="0" lang="ru-RU" sz="3200" b="1" i="1" u="none" strike="noStrike" kern="0" cap="none" spc="0" normalizeH="0" baseline="0" noProof="0" smtClean="0"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</a:rPr>
            </a:br>
            <a:r>
              <a:rPr kumimoji="0" lang="ru-RU" sz="3200" b="1" i="1" u="none" strike="noStrike" kern="0" cap="none" spc="0" normalizeH="0" baseline="0" noProof="0" smtClean="0"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</a:rPr>
              <a:t>- Рассматривание альбома «Герои  ВОВ»;</a:t>
            </a:r>
            <a:br>
              <a:rPr kumimoji="0" lang="ru-RU" sz="3200" b="1" i="1" u="none" strike="noStrike" kern="0" cap="none" spc="0" normalizeH="0" baseline="0" noProof="0" smtClean="0"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</a:rPr>
            </a:br>
            <a:r>
              <a:rPr kumimoji="0" lang="ru-RU" sz="3200" b="1" i="1" u="none" strike="noStrike" kern="0" cap="none" spc="0" normalizeH="0" baseline="0" noProof="0" smtClean="0"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</a:rPr>
              <a:t>- Подвижные игры «Минное поле», «Атака»;</a:t>
            </a:r>
            <a:br>
              <a:rPr kumimoji="0" lang="ru-RU" sz="3200" b="1" i="1" u="none" strike="noStrike" kern="0" cap="none" spc="0" normalizeH="0" baseline="0" noProof="0" smtClean="0"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</a:rPr>
            </a:br>
            <a:r>
              <a:rPr kumimoji="0" lang="ru-RU" sz="3200" b="1" i="1" u="none" strike="noStrike" kern="0" cap="none" spc="0" normalizeH="0" baseline="0" noProof="0" smtClean="0"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</a:rPr>
              <a:t>- Сюжетные игры «Мы военные», «Моряки», </a:t>
            </a:r>
          </a:p>
          <a:p>
            <a:pPr lvl="0"/>
            <a:r>
              <a:rPr kumimoji="0" lang="ru-RU" sz="3200" b="1" i="1" u="none" strike="noStrike" kern="0" cap="none" spc="0" normalizeH="0" baseline="0" noProof="0" smtClean="0"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</a:rPr>
              <a:t>          «На </a:t>
            </a:r>
            <a:r>
              <a:rPr lang="ru-RU" sz="3200" b="1" i="1" kern="0">
                <a:solidFill>
                  <a:schemeClr val="bg1"/>
                </a:solidFill>
                <a:latin typeface="Monotype Corsiva" pitchFamily="66" charset="0"/>
              </a:rPr>
              <a:t>границе;</a:t>
            </a:r>
            <a:r>
              <a:rPr kumimoji="0" lang="ru-RU" sz="3200" b="1" i="1" u="none" strike="noStrike" kern="0" cap="none" spc="0" normalizeH="0" baseline="0" noProof="0" smtClean="0"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</a:rPr>
              <a:t> </a:t>
            </a:r>
          </a:p>
          <a:p>
            <a:pPr lvl="0"/>
            <a:r>
              <a:rPr kumimoji="0" lang="ru-RU" sz="3200" b="1" i="1" u="none" strike="noStrike" kern="0" cap="none" spc="0" normalizeH="0" baseline="0" noProof="0" smtClean="0"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</a:rPr>
              <a:t>-  Строительные игры ;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3200" b="1" i="1" u="none" strike="noStrike" kern="0" cap="none" spc="0" normalizeH="0" baseline="0" noProof="0" smtClean="0"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</a:rPr>
              <a:t>-  Работа с конструктором;</a:t>
            </a:r>
            <a:br>
              <a:rPr kumimoji="0" lang="ru-RU" sz="3200" b="1" i="1" u="none" strike="noStrike" kern="0" cap="none" spc="0" normalizeH="0" baseline="0" noProof="0" smtClean="0"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</a:rPr>
            </a:br>
            <a:r>
              <a:rPr kumimoji="0" lang="ru-RU" sz="3200" b="1" i="1" u="none" strike="noStrike" kern="0" cap="none" spc="0" normalizeH="0" baseline="0" noProof="0" smtClean="0"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</a:rPr>
              <a:t>- Рисование на военную тематику;</a:t>
            </a:r>
            <a:br>
              <a:rPr kumimoji="0" lang="ru-RU" sz="3200" b="1" i="1" u="none" strike="noStrike" kern="0" cap="none" spc="0" normalizeH="0" baseline="0" noProof="0" smtClean="0"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</a:rPr>
            </a:br>
            <a:r>
              <a:rPr kumimoji="0" lang="ru-RU" sz="3200" b="1" i="1" u="none" strike="noStrike" kern="0" cap="none" spc="0" normalizeH="0" baseline="0" noProof="0" smtClean="0"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</a:rPr>
              <a:t>-  Изготовление бумажных   самолетиков; танков, </a:t>
            </a:r>
            <a:br>
              <a:rPr kumimoji="0" lang="ru-RU" sz="3200" b="1" i="1" u="none" strike="noStrike" kern="0" cap="none" spc="0" normalizeH="0" baseline="0" noProof="0" smtClean="0"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</a:rPr>
            </a:br>
            <a:r>
              <a:rPr kumimoji="0" lang="ru-RU" sz="3200" b="1" i="1" u="none" strike="noStrike" kern="0" cap="none" spc="0" normalizeH="0" baseline="0" noProof="0" smtClean="0"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</a:rPr>
              <a:t>-  Концерт для средней и  младшей группы. </a:t>
            </a:r>
            <a:br>
              <a:rPr kumimoji="0" lang="ru-RU" sz="3200" b="1" i="1" u="none" strike="noStrike" kern="0" cap="none" spc="0" normalizeH="0" baseline="0" noProof="0" smtClean="0"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</a:rPr>
            </a:br>
            <a:endParaRPr kumimoji="0" lang="ru-RU" sz="3200" b="1" i="0" u="none" strike="noStrike" kern="0" cap="none" spc="0" normalizeH="0" baseline="0" noProof="0" smtClean="0">
              <a:solidFill>
                <a:schemeClr val="bg1"/>
              </a:solidFill>
              <a:effectLst/>
              <a:uLnTx/>
              <a:uFillTx/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790900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оля\Desktop\9 ма\ц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оля\Desktop\9 мая 2015 г\DSC0423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724128" y="844455"/>
            <a:ext cx="2989743" cy="22768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HeroicExtremeLef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оля\Desktop\9 мая 2015 г\DSC0423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731791" y="3489859"/>
            <a:ext cx="3059832" cy="2294874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C:\Users\оля\Desktop\день Победы\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73127" y="675359"/>
            <a:ext cx="3168352" cy="244827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1" name="Picture 7" descr="C:\Users\оля\Desktop\9 мая-Поделки\DSC04093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08748" y="3668059"/>
            <a:ext cx="2771800" cy="2078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3" name="Picture 9" descr="C:\Users\оля\Desktop\день Победы\5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411700" y="332656"/>
            <a:ext cx="2597274" cy="21064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4" name="Picture 10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059832" y="4729967"/>
            <a:ext cx="3145052" cy="20338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2" name="Picture 8" descr="C:\Users\оля\Desktop\9 мая 2015 г\DSC04246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447763" y="1706525"/>
            <a:ext cx="4248472" cy="344494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7838172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7" name="Picture 3" descr="C:\Users\оля\Desktop\9 ма\б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80528" y="0"/>
            <a:ext cx="939653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260648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800" b="1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onotype Corsiva" pitchFamily="66" charset="0"/>
              </a:rPr>
              <a:t>Сотрудничество с родителями</a:t>
            </a:r>
            <a:br>
              <a:rPr kumimoji="0" lang="ru-RU" sz="4800" b="1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onotype Corsiva" pitchFamily="66" charset="0"/>
              </a:rPr>
            </a:br>
            <a:endParaRPr kumimoji="0" lang="ru-RU" sz="4800" b="1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045478"/>
            <a:ext cx="885698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3200" b="1" i="1" u="none" strike="noStrike" kern="0" cap="none" spc="0" normalizeH="0" baseline="0" noProof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</a:rPr>
              <a:t>- Оформление с родителями тематических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ru-RU" sz="3200" b="1" i="1" ker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3200" b="1" i="1" kern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  </a:t>
            </a:r>
            <a:r>
              <a:rPr kumimoji="0" lang="ru-RU" sz="3200" b="1" i="1" u="none" strike="noStrike" kern="0" cap="none" spc="0" normalizeH="0" baseline="0" noProof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</a:rPr>
              <a:t>папок  с  иллюстрациями и стихотворениями,   </a:t>
            </a:r>
          </a:p>
          <a:p>
            <a:pPr lvl="0"/>
            <a:r>
              <a:rPr lang="ru-RU" sz="3200" b="1" i="1" kern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   </a:t>
            </a:r>
            <a:r>
              <a:rPr kumimoji="0" lang="ru-RU" sz="3200" b="1" i="1" u="none" strike="noStrike" kern="0" cap="none" spc="0" normalizeH="0" baseline="0" noProof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</a:rPr>
              <a:t>посвященными  Дню Победы;</a:t>
            </a:r>
            <a:br>
              <a:rPr kumimoji="0" lang="ru-RU" sz="3200" b="1" i="1" u="none" strike="noStrike" kern="0" cap="none" spc="0" normalizeH="0" baseline="0" noProof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</a:rPr>
            </a:br>
            <a:r>
              <a:rPr kumimoji="0" lang="ru-RU" sz="3200" b="1" i="1" u="none" strike="noStrike" kern="0" cap="none" spc="0" normalizeH="0" baseline="0" noProof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</a:rPr>
              <a:t>-  Выставка совместных рисунков в группе;</a:t>
            </a:r>
            <a:br>
              <a:rPr kumimoji="0" lang="ru-RU" sz="3200" b="1" i="1" u="none" strike="noStrike" kern="0" cap="none" spc="0" normalizeH="0" baseline="0" noProof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</a:rPr>
            </a:br>
            <a:r>
              <a:rPr lang="ru-RU" sz="3200" b="1" i="1" kern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- </a:t>
            </a:r>
            <a:r>
              <a:rPr lang="ru-RU" sz="3200" b="1" i="1" ker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Консультации для родителей: «Как </a:t>
            </a:r>
            <a:r>
              <a:rPr lang="ru-RU" sz="3200" b="1" i="1" kern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 рассказать </a:t>
            </a:r>
          </a:p>
          <a:p>
            <a:pPr lvl="0"/>
            <a:r>
              <a:rPr lang="ru-RU" sz="3200" b="1" i="1" ker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3200" b="1" i="1" kern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  ребенку </a:t>
            </a:r>
            <a:r>
              <a:rPr lang="ru-RU" sz="3200" b="1" i="1" ker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о войне», </a:t>
            </a:r>
            <a:r>
              <a:rPr lang="ru-RU" sz="3200" b="1" i="1" kern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 «</a:t>
            </a:r>
            <a:r>
              <a:rPr lang="ru-RU" sz="3200" b="1" i="1" ker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Знакомьте </a:t>
            </a:r>
            <a:r>
              <a:rPr lang="ru-RU" sz="3200" b="1" i="1" kern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 детей  с  </a:t>
            </a:r>
          </a:p>
          <a:p>
            <a:pPr lvl="0"/>
            <a:r>
              <a:rPr lang="ru-RU" sz="3200" b="1" i="1" ker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3200" b="1" i="1" kern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  героическим </a:t>
            </a:r>
            <a:r>
              <a:rPr lang="ru-RU" sz="3200" b="1" i="1" ker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прошлым России</a:t>
            </a:r>
            <a:r>
              <a:rPr lang="ru-RU" sz="3200" b="1" i="1" kern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»;</a:t>
            </a:r>
          </a:p>
          <a:p>
            <a:pPr lvl="0"/>
            <a:r>
              <a:rPr lang="ru-RU" sz="3200" b="1" i="1" kern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-  Встреча с ветеранами  ВОВ;</a:t>
            </a:r>
            <a:endParaRPr lang="ru-RU" sz="3200" b="1" i="1" kern="0">
              <a:ln>
                <a:solidFill>
                  <a:srgbClr val="C00000"/>
                </a:solidFill>
              </a:ln>
              <a:solidFill>
                <a:srgbClr val="FF0000"/>
              </a:solidFill>
              <a:latin typeface="Monotype Corsiva" pitchFamily="66" charset="0"/>
            </a:endParaRPr>
          </a:p>
          <a:p>
            <a:pPr lvl="0"/>
            <a:r>
              <a:rPr lang="ru-RU" sz="3200" b="1" i="1" kern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- Изготовление </a:t>
            </a:r>
            <a:r>
              <a:rPr lang="ru-RU" sz="3200" b="1" i="1" ker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поделок </a:t>
            </a:r>
            <a:r>
              <a:rPr lang="ru-RU" sz="3200" b="1" i="1" kern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 к  9 </a:t>
            </a:r>
            <a:r>
              <a:rPr lang="ru-RU" sz="3200" b="1" i="1" ker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Мая </a:t>
            </a:r>
            <a:r>
              <a:rPr lang="ru-RU" sz="3200" b="1" i="1" kern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 родителями  с    </a:t>
            </a:r>
          </a:p>
          <a:p>
            <a:pPr lvl="0"/>
            <a:r>
              <a:rPr lang="ru-RU" sz="3200" b="1" i="1" ker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3200" b="1" i="1" kern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 детьми  для </a:t>
            </a:r>
            <a:r>
              <a:rPr lang="ru-RU" sz="3200" b="1" i="1" ker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выставки</a:t>
            </a:r>
            <a:r>
              <a:rPr lang="ru-RU" sz="3200" b="1" i="1" kern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: «</a:t>
            </a:r>
            <a:r>
              <a:rPr lang="ru-RU" sz="3200" b="1" i="1" ker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День Победы в детском </a:t>
            </a:r>
            <a:r>
              <a:rPr lang="ru-RU" sz="3200" b="1" i="1" kern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саду».</a:t>
            </a:r>
            <a:endParaRPr lang="ru-RU" sz="3200" b="1" i="1" kern="0">
              <a:ln>
                <a:solidFill>
                  <a:srgbClr val="C00000"/>
                </a:solidFill>
              </a:ln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8601475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40" name="Picture 4" descr="C:\Users\оля\Desktop\9 ма\нр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89798" y="-6073"/>
            <a:ext cx="934231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оля\Desktop\9 мая 2015 г\DSC0427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3528" y="328044"/>
            <a:ext cx="2815096" cy="2914046"/>
          </a:xfrm>
          <a:prstGeom prst="rect">
            <a:avLst/>
          </a:prstGeom>
          <a:ln w="57150">
            <a:solidFill>
              <a:srgbClr val="00FF00"/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оля\Desktop\9 мая-Поделки\DSC0409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7544" y="3645024"/>
            <a:ext cx="2527064" cy="2985376"/>
          </a:xfrm>
          <a:prstGeom prst="rect">
            <a:avLst/>
          </a:prstGeom>
          <a:noFill/>
          <a:ln w="57150">
            <a:solidFill>
              <a:srgbClr val="FF99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C:\Users\оля\Desktop\день Победы\дл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235847" y="359663"/>
            <a:ext cx="2592288" cy="3206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340867" y="3763521"/>
            <a:ext cx="2487268" cy="2748381"/>
          </a:xfrm>
          <a:prstGeom prst="rect">
            <a:avLst/>
          </a:prstGeom>
          <a:noFill/>
          <a:ln w="76200">
            <a:solidFill>
              <a:srgbClr val="7030A0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2" name="Picture 6" descr="D:\Детский сад № 23\Поделки на 23 февраля\1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491880" y="3242090"/>
            <a:ext cx="3024336" cy="2661512"/>
          </a:xfrm>
          <a:prstGeom prst="rect">
            <a:avLst/>
          </a:prstGeom>
          <a:noFill/>
          <a:ln w="5715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308383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1" name="Picture 3" descr="C:\Users\оля\Desktop\9 ма\.ь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116632"/>
            <a:ext cx="828092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5400" b="1" i="1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</a:rPr>
              <a:t>Ожидаемые результаты</a:t>
            </a:r>
            <a:r>
              <a:rPr kumimoji="0" lang="ru-RU" sz="2800" b="1" i="1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</a:rPr>
              <a:t/>
            </a:r>
            <a:br>
              <a:rPr kumimoji="0" lang="ru-RU" sz="2800" b="1" i="1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</a:rPr>
            </a:br>
            <a:endParaRPr kumimoji="0" lang="ru-RU" sz="2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002237"/>
            <a:ext cx="864096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defRPr/>
            </a:pPr>
            <a:r>
              <a:rPr kumimoji="0" lang="ru-RU" sz="3200" b="1" i="1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onotype Corsiva" pitchFamily="66" charset="0"/>
              </a:rPr>
              <a:t>Получили знания о легендарном прошлом нашей  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defRPr/>
            </a:pPr>
            <a:r>
              <a:rPr lang="ru-RU" sz="3200" b="1" i="1" kern="0" smtClean="0">
                <a:solidFill>
                  <a:srgbClr val="0000FF"/>
                </a:solidFill>
                <a:latin typeface="Monotype Corsiva" pitchFamily="66" charset="0"/>
              </a:rPr>
              <a:t>     </a:t>
            </a:r>
            <a:r>
              <a:rPr kumimoji="0" lang="ru-RU" sz="3200" b="1" i="1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onotype Corsiva" pitchFamily="66" charset="0"/>
              </a:rPr>
              <a:t>Родины;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defRPr/>
            </a:pPr>
            <a:r>
              <a:rPr kumimoji="0" lang="ru-RU" sz="3200" b="1" i="1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onotype Corsiva" pitchFamily="66" charset="0"/>
              </a:rPr>
              <a:t>Познакомились  с  произведениями поэтов, писателей и музыкантов на военную тематику;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defRPr/>
            </a:pPr>
            <a:r>
              <a:rPr kumimoji="0" lang="ru-RU" sz="3200" b="1" i="1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onotype Corsiva" pitchFamily="66" charset="0"/>
              </a:rPr>
              <a:t>-  Овладели  расширенным  словарным запасом;</a:t>
            </a:r>
            <a:br>
              <a:rPr kumimoji="0" lang="ru-RU" sz="3200" b="1" i="1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onotype Corsiva" pitchFamily="66" charset="0"/>
              </a:rPr>
            </a:br>
            <a:r>
              <a:rPr kumimoji="0" lang="ru-RU" sz="3200" b="1" i="1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onotype Corsiva" pitchFamily="66" charset="0"/>
              </a:rPr>
              <a:t>-  Получили представление о ветеранах.</a:t>
            </a:r>
            <a:br>
              <a:rPr kumimoji="0" lang="ru-RU" sz="3200" b="1" i="1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onotype Corsiva" pitchFamily="66" charset="0"/>
              </a:rPr>
            </a:br>
            <a:r>
              <a:rPr kumimoji="0" lang="ru-RU" sz="3200" b="1" i="1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onotype Corsiva" pitchFamily="66" charset="0"/>
              </a:rPr>
              <a:t>-  Воспитали уважение к защитникам        Родины   и    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defRPr/>
            </a:pPr>
            <a:r>
              <a:rPr lang="ru-RU" sz="3200" b="1" i="1" kern="0">
                <a:solidFill>
                  <a:srgbClr val="0000FF"/>
                </a:solidFill>
                <a:latin typeface="Monotype Corsiva" pitchFamily="66" charset="0"/>
              </a:rPr>
              <a:t> </a:t>
            </a:r>
            <a:r>
              <a:rPr lang="ru-RU" sz="3200" b="1" i="1" kern="0" smtClean="0">
                <a:solidFill>
                  <a:srgbClr val="0000FF"/>
                </a:solidFill>
                <a:latin typeface="Monotype Corsiva" pitchFamily="66" charset="0"/>
              </a:rPr>
              <a:t>   </a:t>
            </a:r>
            <a:r>
              <a:rPr kumimoji="0" lang="ru-RU" sz="3200" b="1" i="1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onotype Corsiva" pitchFamily="66" charset="0"/>
              </a:rPr>
              <a:t>чувство  гордости  за свой народ.</a:t>
            </a:r>
            <a:endParaRPr kumimoji="0" lang="ru-RU" sz="32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811902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9364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7836" y="2285999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smtClean="0">
                <a:solidFill>
                  <a:srgbClr val="FFFF00"/>
                </a:solidFill>
                <a:latin typeface="Monotype Corsiva" pitchFamily="66" charset="0"/>
              </a:rPr>
              <a:t>Спасибо  за  </a:t>
            </a:r>
            <a:r>
              <a:rPr lang="ru-RU" sz="6000" b="1">
                <a:solidFill>
                  <a:srgbClr val="FFFF00"/>
                </a:solidFill>
                <a:latin typeface="Monotype Corsiva" pitchFamily="66" charset="0"/>
              </a:rPr>
              <a:t>внимание !</a:t>
            </a:r>
          </a:p>
        </p:txBody>
      </p:sp>
    </p:spTree>
    <p:extLst>
      <p:ext uri="{BB962C8B-B14F-4D97-AF65-F5344CB8AC3E}">
        <p14:creationId xmlns:p14="http://schemas.microsoft.com/office/powerpoint/2010/main" val="168154131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оля\Desktop\9 ма\у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63688" y="764704"/>
            <a:ext cx="698477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kumimoji="0" lang="ru-RU" sz="3600" b="1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Возраст детей:  </a:t>
            </a:r>
            <a:r>
              <a:rPr kumimoji="0" lang="ru-RU" sz="3600" b="1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6 - 7 лет.</a:t>
            </a:r>
            <a:r>
              <a:rPr kumimoji="0" lang="ru-RU" sz="3600" b="0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/>
            </a:r>
            <a:br>
              <a:rPr kumimoji="0" lang="ru-RU" sz="3600" b="0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j-ea"/>
                <a:cs typeface="Times New Roman" pitchFamily="18" charset="0"/>
              </a:rPr>
              <a:t>Тип проекта: </a:t>
            </a:r>
            <a:r>
              <a:rPr kumimoji="0" lang="ru-RU" sz="3600" b="1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j-ea"/>
                <a:cs typeface="Times New Roman" pitchFamily="18" charset="0"/>
              </a:rPr>
              <a:t>познавательно-творческий</a:t>
            </a:r>
            <a:r>
              <a:rPr kumimoji="0" lang="ru-RU" sz="3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j-ea"/>
                <a:cs typeface="Times New Roman" pitchFamily="18" charset="0"/>
              </a:rPr>
              <a:t/>
            </a:r>
            <a:br>
              <a:rPr kumimoji="0" lang="ru-RU" sz="3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j-ea"/>
                <a:cs typeface="Times New Roman" pitchFamily="18" charset="0"/>
              </a:rPr>
            </a:br>
            <a:r>
              <a:rPr kumimoji="0" lang="ru-RU" sz="3600" b="1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j-ea"/>
                <a:cs typeface="Times New Roman" pitchFamily="18" charset="0"/>
              </a:rPr>
              <a:t>Продолжительность  проекта:</a:t>
            </a:r>
            <a:r>
              <a:rPr kumimoji="0" lang="ru-RU" sz="36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j-ea"/>
                <a:cs typeface="Times New Roman" pitchFamily="18" charset="0"/>
              </a:rPr>
              <a:t> </a:t>
            </a:r>
          </a:p>
          <a:p>
            <a:pPr lvl="0"/>
            <a:r>
              <a:rPr lang="ru-RU" sz="3600" b="1" kern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+mj-ea"/>
                <a:cs typeface="Times New Roman" pitchFamily="18" charset="0"/>
              </a:rPr>
              <a:t>( 22 апреля- 6 </a:t>
            </a:r>
            <a:r>
              <a:rPr lang="ru-RU" sz="3600" b="1" ker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+mj-ea"/>
                <a:cs typeface="Times New Roman" pitchFamily="18" charset="0"/>
              </a:rPr>
              <a:t>мая </a:t>
            </a:r>
            <a:r>
              <a:rPr lang="ru-RU" sz="3600" b="1" kern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+mj-ea"/>
                <a:cs typeface="Times New Roman" pitchFamily="18" charset="0"/>
              </a:rPr>
              <a:t>2016 г.)</a:t>
            </a:r>
            <a:r>
              <a:rPr kumimoji="0" lang="ru-RU" sz="3600" b="1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j-ea"/>
                <a:cs typeface="Times New Roman" pitchFamily="18" charset="0"/>
              </a:rPr>
              <a:t/>
            </a:r>
            <a:br>
              <a:rPr kumimoji="0" lang="ru-RU" sz="3600" b="1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j-ea"/>
                <a:cs typeface="Times New Roman" pitchFamily="18" charset="0"/>
              </a:rPr>
            </a:br>
            <a:r>
              <a:rPr kumimoji="0" lang="ru-RU" sz="3600" b="1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Участники проектной деятельности</a:t>
            </a:r>
            <a:r>
              <a:rPr kumimoji="0" lang="ru-RU" sz="3600" b="0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: </a:t>
            </a:r>
            <a:r>
              <a:rPr kumimoji="0" lang="ru-RU" sz="3600" b="1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педагоги, родители и дети.</a:t>
            </a:r>
            <a:r>
              <a:rPr kumimoji="0" lang="ru-RU" sz="3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/>
            </a:r>
            <a:br>
              <a:rPr kumimoji="0" lang="ru-RU" sz="3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</a:b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505621237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4" name="Picture 4" descr="C:\Users\оля\Desktop\9 ма\г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" y="0"/>
            <a:ext cx="917541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47664" y="188640"/>
            <a:ext cx="65527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215"/>
            <a:r>
              <a:rPr lang="ru-RU" sz="4000" b="1">
                <a:solidFill>
                  <a:srgbClr val="C00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  <a:ea typeface="Times New Roman"/>
              </a:rPr>
              <a:t>Актуальность проекта: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896526"/>
            <a:ext cx="8064896" cy="5950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t">
              <a:spcBef>
                <a:spcPts val="975"/>
              </a:spcBef>
              <a:spcAft>
                <a:spcPts val="975"/>
              </a:spcAft>
            </a:pPr>
            <a:r>
              <a:rPr lang="ru-RU" sz="2800" b="1" smtClean="0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/>
              </a:rPr>
              <a:t>       </a:t>
            </a:r>
            <a:r>
              <a:rPr lang="ru-RU" sz="2800" smtClean="0">
                <a:ln w="18415" cmpd="sng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ea typeface="Times New Roman"/>
              </a:rPr>
              <a:t>Патриотическое воспитание подрастающего поколения является одной из самых актуальных задач нашего времени. Понятие «патриотизм» включает в себя любовь к Родине, к земле, где родился и вырос, гордость за исторические свершения народа. Воспитание патриота начинается в дошкольном возрасте. Родители мало уделяют внимания этой теме в семье. Поэтому педагогам ДОУ отводится особая роль, ведь как писал </a:t>
            </a:r>
          </a:p>
          <a:p>
            <a:pPr algn="just" fontAlgn="t">
              <a:spcBef>
                <a:spcPts val="975"/>
              </a:spcBef>
              <a:spcAft>
                <a:spcPts val="975"/>
              </a:spcAft>
            </a:pPr>
            <a:r>
              <a:rPr lang="ru-RU" sz="2800" smtClean="0">
                <a:ln w="18415" cmpd="sng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ea typeface="Times New Roman"/>
              </a:rPr>
              <a:t>               В. А. Сухомлинский: «От того, как относится человек в годы детства к героическому подвигу своих отцов и дедов, зависит его нравственный облик, отношение к общественным интересам, к труду на благо Родины. </a:t>
            </a:r>
            <a:endParaRPr lang="ru-RU" sz="2800" b="1">
              <a:ln w="18415" cmpd="sng">
                <a:noFill/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8891649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оля\Desktop\9 ма\уке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20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80527" y="-99392"/>
            <a:ext cx="9433048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36165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оля\Desktop\9 ма\кен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80528" y="0"/>
            <a:ext cx="950505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11960" y="1269599"/>
            <a:ext cx="493204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000" b="1" i="1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onotype Corsiva" pitchFamily="66" charset="0"/>
              </a:rPr>
              <a:t>Воспитание  патриотизма  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000" b="1" i="1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onotype Corsiva" pitchFamily="66" charset="0"/>
              </a:rPr>
              <a:t>у</a:t>
            </a:r>
            <a:r>
              <a:rPr kumimoji="0" lang="ru-RU" sz="4000" b="1" i="1" u="none" strike="noStrike" kern="0" cap="none" spc="0" normalizeH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onotype Corsiva" pitchFamily="66" charset="0"/>
              </a:rPr>
              <a:t> </a:t>
            </a:r>
            <a:r>
              <a:rPr kumimoji="0" lang="ru-RU" sz="4000" b="1" i="1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onotype Corsiva" pitchFamily="66" charset="0"/>
              </a:rPr>
              <a:t>старших</a:t>
            </a:r>
            <a:br>
              <a:rPr kumimoji="0" lang="ru-RU" sz="4000" b="1" i="1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onotype Corsiva" pitchFamily="66" charset="0"/>
              </a:rPr>
            </a:br>
            <a:r>
              <a:rPr lang="ru-RU" sz="4000" b="1" i="1" kern="0">
                <a:solidFill>
                  <a:srgbClr val="0000FF"/>
                </a:solidFill>
                <a:latin typeface="Monotype Corsiva" pitchFamily="66" charset="0"/>
              </a:rPr>
              <a:t> </a:t>
            </a:r>
            <a:r>
              <a:rPr lang="ru-RU" sz="4000" b="1" i="1" kern="0" smtClean="0">
                <a:solidFill>
                  <a:srgbClr val="0000FF"/>
                </a:solidFill>
                <a:latin typeface="Monotype Corsiva" pitchFamily="66" charset="0"/>
              </a:rPr>
              <a:t> </a:t>
            </a:r>
            <a:r>
              <a:rPr kumimoji="0" lang="ru-RU" sz="4000" b="1" i="1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onotype Corsiva" pitchFamily="66" charset="0"/>
              </a:rPr>
              <a:t>дошкольников, чувства гордости за подвиг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ru-RU" sz="4000" b="1" i="1" kern="0">
                <a:solidFill>
                  <a:srgbClr val="0000FF"/>
                </a:solidFill>
                <a:latin typeface="Monotype Corsiva" pitchFamily="66" charset="0"/>
              </a:rPr>
              <a:t>н</a:t>
            </a:r>
            <a:r>
              <a:rPr kumimoji="0" lang="ru-RU" sz="4000" b="1" i="1" u="none" strike="noStrike" kern="0" cap="none" spc="0" normalizeH="0" baseline="0" noProof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onotype Corsiva" pitchFamily="66" charset="0"/>
              </a:rPr>
              <a:t>ашего  народа  в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000" b="1" i="1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onotype Corsiva" pitchFamily="66" charset="0"/>
              </a:rPr>
              <a:t>Великой Отечественной войне</a:t>
            </a:r>
            <a:br>
              <a:rPr kumimoji="0" lang="ru-RU" sz="4000" b="1" i="1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onotype Corsiva" pitchFamily="66" charset="0"/>
              </a:rPr>
            </a:br>
            <a:endParaRPr kumimoji="0" lang="ru-RU" sz="40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65785" y="154455"/>
            <a:ext cx="4752528" cy="1143000"/>
          </a:xfrm>
        </p:spPr>
        <p:txBody>
          <a:bodyPr>
            <a:normAutofit/>
          </a:bodyPr>
          <a:lstStyle/>
          <a:p>
            <a:r>
              <a:rPr lang="ru-RU" sz="5400" b="1" i="1" smtClean="0">
                <a:solidFill>
                  <a:srgbClr val="FFFF00"/>
                </a:solidFill>
                <a:latin typeface="Monotype Corsiva" pitchFamily="66" charset="0"/>
              </a:rPr>
              <a:t>Цель:</a:t>
            </a:r>
            <a:endParaRPr lang="ru-RU" sz="5400" b="1" i="1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411459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я\Desktop\9 ма\ш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smtClean="0">
                <a:solidFill>
                  <a:srgbClr val="FFFF00"/>
                </a:solidFill>
                <a:latin typeface="Monotype Corsiva" pitchFamily="66" charset="0"/>
              </a:rPr>
              <a:t>Задачи:</a:t>
            </a:r>
            <a:endParaRPr lang="ru-RU" sz="5400" b="1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268760"/>
            <a:ext cx="8445624" cy="5040560"/>
          </a:xfrm>
        </p:spPr>
        <p:txBody>
          <a:bodyPr>
            <a:normAutofit fontScale="25000" lnSpcReduction="20000"/>
          </a:bodyPr>
          <a:lstStyle/>
          <a:p>
            <a:pPr lvl="0">
              <a:lnSpc>
                <a:spcPct val="120000"/>
              </a:lnSpc>
              <a:buClr>
                <a:schemeClr val="accent6">
                  <a:lumMod val="75000"/>
                </a:schemeClr>
              </a:buClr>
              <a:buFont typeface="Wingdings" pitchFamily="2" charset="2"/>
              <a:buChar char="ü"/>
            </a:pPr>
            <a:r>
              <a:rPr lang="ru-RU" sz="12800" smtClean="0"/>
              <a:t>  </a:t>
            </a:r>
            <a:r>
              <a:rPr lang="ru-RU" sz="12800" b="1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Познакомить с произведениями художественной литературы, и музыки военных лет, знакомство с ветеранами</a:t>
            </a:r>
            <a:r>
              <a:rPr lang="ru-RU" sz="12800" b="1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;</a:t>
            </a:r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ru-RU" sz="12800" b="1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Воспитывать </a:t>
            </a:r>
            <a:r>
              <a:rPr lang="ru-RU" sz="12800" b="1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у детей </a:t>
            </a:r>
            <a:r>
              <a:rPr lang="ru-RU" sz="12800" b="1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нравственные качества; чувство гордости за нашу Родину, за наш народ, трепетное отношение к  празднику  Победы;</a:t>
            </a:r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ru-RU" sz="12800" b="1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Развивать </a:t>
            </a:r>
            <a:r>
              <a:rPr lang="ru-RU" sz="12800" b="1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у детей </a:t>
            </a:r>
            <a:r>
              <a:rPr lang="ru-RU" sz="12800" b="1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словарный запас, наблюдательность и интерес к истории Родины;</a:t>
            </a:r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ru-RU" sz="12800" b="1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Развивать </a:t>
            </a:r>
            <a:r>
              <a:rPr lang="ru-RU" sz="12800" b="1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у </a:t>
            </a:r>
            <a:r>
              <a:rPr lang="ru-RU" sz="12800" b="1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родителей  осознание важности </a:t>
            </a:r>
            <a:r>
              <a:rPr lang="ru-RU" sz="12800" b="1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патриотического воспитания;</a:t>
            </a:r>
            <a:endParaRPr lang="ru-RU" sz="12800" b="1" smtClean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  <a:p>
            <a:pPr>
              <a:buFont typeface="Wingdings" pitchFamily="2" charset="2"/>
              <a:buChar char="v"/>
            </a:pPr>
            <a:endParaRPr lang="ru-RU" smtClean="0"/>
          </a:p>
          <a:p>
            <a:pPr>
              <a:buFont typeface="Wingdings" pitchFamily="2" charset="2"/>
              <a:buChar char="v"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510906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оля\Desktop\9 ма\зд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23728" y="712639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000" b="1" i="1" u="none" strike="noStrike" kern="0" cap="none" spc="0" normalizeH="0" baseline="0" noProof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Times New Roman" pitchFamily="18" charset="0"/>
              </a:rPr>
              <a:t>Этапы проекта:</a:t>
            </a:r>
            <a:br>
              <a:rPr kumimoji="0" lang="ru-RU" sz="4000" b="1" i="1" u="none" strike="noStrike" kern="0" cap="none" spc="0" normalizeH="0" baseline="0" noProof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Times New Roman" pitchFamily="18" charset="0"/>
              </a:rPr>
            </a:br>
            <a:endParaRPr kumimoji="0" lang="ru-RU" sz="4000" b="1" i="0" u="none" strike="noStrike" kern="0" cap="none" spc="0" normalizeH="0" baseline="0" noProof="0">
              <a:ln>
                <a:noFill/>
              </a:ln>
              <a:solidFill>
                <a:srgbClr val="CC0066"/>
              </a:solidFill>
              <a:effectLst/>
              <a:uLnTx/>
              <a:uFillTx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11497" y="1277972"/>
            <a:ext cx="67687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kumimoji="0" lang="ru-RU" sz="3600" b="1" i="1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</a:rPr>
              <a:t> </a:t>
            </a:r>
            <a:r>
              <a:rPr lang="ru-RU" sz="3600" b="1" i="1" kern="0" smtClean="0">
                <a:solidFill>
                  <a:srgbClr val="00B050"/>
                </a:solidFill>
                <a:latin typeface="Monotype Corsiva" pitchFamily="66" charset="0"/>
              </a:rPr>
              <a:t>Подготовительный  э</a:t>
            </a:r>
            <a:r>
              <a:rPr kumimoji="0" lang="ru-RU" sz="3600" b="1" i="1" u="none" strike="noStrike" kern="0" cap="none" spc="0" normalizeH="0" baseline="0" noProof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Monotype Corsiva" pitchFamily="66" charset="0"/>
              </a:rPr>
              <a:t>тап</a:t>
            </a:r>
            <a:r>
              <a:rPr kumimoji="0" lang="ru-RU" sz="3600" b="1" i="1" u="none" strike="noStrike" kern="0" cap="none" spc="0" normalizeH="0" baseline="0" noProof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</a:rPr>
              <a:t>:</a:t>
            </a:r>
            <a:r>
              <a:rPr kumimoji="0" lang="ru-RU" sz="1800" b="0" i="1" u="none" strike="noStrike" kern="0" cap="none" spc="0" normalizeH="0" baseline="0" noProof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</a:rPr>
              <a:t/>
            </a:r>
            <a:br>
              <a:rPr kumimoji="0" lang="ru-RU" sz="1800" b="0" i="1" u="none" strike="noStrike" kern="0" cap="none" spc="0" normalizeH="0" baseline="0" noProof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</a:rPr>
            </a:b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484784"/>
            <a:ext cx="7632848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200" b="0" i="1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Times New Roman" pitchFamily="18" charset="0"/>
              </a:rPr>
              <a:t/>
            </a:r>
            <a:br>
              <a:rPr kumimoji="0" lang="ru-RU" sz="2200" b="0" i="1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Times New Roman" pitchFamily="18" charset="0"/>
              </a:rPr>
            </a:br>
            <a:r>
              <a:rPr kumimoji="0" lang="ru-RU" sz="3200" b="0" i="1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</a:rPr>
              <a:t>- </a:t>
            </a:r>
            <a:r>
              <a:rPr kumimoji="0" lang="ru-RU" sz="3200" b="1" i="1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onotype Corsiva" pitchFamily="66" charset="0"/>
              </a:rPr>
              <a:t>Сбор материала о ВОВ;</a:t>
            </a:r>
            <a:br>
              <a:rPr kumimoji="0" lang="ru-RU" sz="3200" b="1" i="1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onotype Corsiva" pitchFamily="66" charset="0"/>
              </a:rPr>
            </a:br>
            <a:r>
              <a:rPr kumimoji="0" lang="ru-RU" sz="3200" b="1" i="1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onotype Corsiva" pitchFamily="66" charset="0"/>
              </a:rPr>
              <a:t>- Придумывание цели и задач;</a:t>
            </a:r>
            <a:br>
              <a:rPr kumimoji="0" lang="ru-RU" sz="3200" b="1" i="1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onotype Corsiva" pitchFamily="66" charset="0"/>
              </a:rPr>
            </a:br>
            <a:r>
              <a:rPr kumimoji="0" lang="ru-RU" sz="3200" b="1" i="1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onotype Corsiva" pitchFamily="66" charset="0"/>
              </a:rPr>
              <a:t>-Подбор  пословиц и поговорок о мужестве, смелости и стойкости воинов;</a:t>
            </a:r>
            <a:br>
              <a:rPr kumimoji="0" lang="ru-RU" sz="3200" b="1" i="1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onotype Corsiva" pitchFamily="66" charset="0"/>
              </a:rPr>
            </a:br>
            <a:r>
              <a:rPr kumimoji="0" lang="ru-RU" sz="3200" b="1" i="1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onotype Corsiva" pitchFamily="66" charset="0"/>
              </a:rPr>
              <a:t>- Подборка музыкального материала;</a:t>
            </a:r>
            <a:br>
              <a:rPr kumimoji="0" lang="ru-RU" sz="3200" b="1" i="1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onotype Corsiva" pitchFamily="66" charset="0"/>
              </a:rPr>
            </a:br>
            <a:r>
              <a:rPr kumimoji="0" lang="ru-RU" sz="3200" b="1" i="1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onotype Corsiva" pitchFamily="66" charset="0"/>
              </a:rPr>
              <a:t>- Подготовка  встречи с ветеранами ВОВ;</a:t>
            </a:r>
            <a:br>
              <a:rPr kumimoji="0" lang="ru-RU" sz="3200" b="1" i="1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onotype Corsiva" pitchFamily="66" charset="0"/>
              </a:rPr>
            </a:br>
            <a:r>
              <a:rPr kumimoji="0" lang="ru-RU" sz="3200" b="1" i="1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onotype Corsiva" pitchFamily="66" charset="0"/>
              </a:rPr>
              <a:t>- Подбор  мультфильмов о ВОВ.</a:t>
            </a:r>
            <a:r>
              <a:rPr kumimoji="0" lang="ru-RU" sz="3200" b="1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onotype Corsiva" pitchFamily="66" charset="0"/>
              </a:rPr>
              <a:t/>
            </a:r>
            <a:br>
              <a:rPr kumimoji="0" lang="ru-RU" sz="3200" b="1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onotype Corsiva" pitchFamily="66" charset="0"/>
              </a:rPr>
            </a:br>
            <a:endParaRPr kumimoji="0" lang="ru-RU" sz="32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70220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9" name="Picture 5" descr="C:\Users\оля\Desktop\9 ма\н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222804" y="-47244"/>
            <a:ext cx="9361040" cy="7076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0937" y="1340768"/>
            <a:ext cx="9144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0" indent="-45720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defRPr/>
            </a:pPr>
            <a:r>
              <a:rPr kumimoji="0" lang="ru-RU" sz="3000" b="1" u="none" strike="noStrike" kern="0" cap="none" spc="0" normalizeH="0" baseline="0" noProof="0" smtClean="0">
                <a:ln>
                  <a:solidFill>
                    <a:srgbClr val="CC0066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</a:rPr>
              <a:t>Беседы;</a:t>
            </a:r>
            <a:br>
              <a:rPr kumimoji="0" lang="ru-RU" sz="3000" b="1" u="none" strike="noStrike" kern="0" cap="none" spc="0" normalizeH="0" baseline="0" noProof="0" smtClean="0">
                <a:ln>
                  <a:solidFill>
                    <a:srgbClr val="CC0066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</a:rPr>
            </a:br>
            <a:r>
              <a:rPr kumimoji="0" lang="ru-RU" sz="3000" b="1" u="none" strike="noStrike" kern="0" cap="none" spc="0" normalizeH="0" baseline="0" noProof="0" smtClean="0">
                <a:ln>
                  <a:solidFill>
                    <a:srgbClr val="CC0066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</a:rPr>
              <a:t>- Дидактические игры;</a:t>
            </a:r>
            <a:br>
              <a:rPr kumimoji="0" lang="ru-RU" sz="3000" b="1" u="none" strike="noStrike" kern="0" cap="none" spc="0" normalizeH="0" baseline="0" noProof="0" smtClean="0">
                <a:ln>
                  <a:solidFill>
                    <a:srgbClr val="CC0066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</a:rPr>
            </a:br>
            <a:r>
              <a:rPr kumimoji="0" lang="ru-RU" sz="3000" b="1" u="none" strike="noStrike" kern="0" cap="none" spc="0" normalizeH="0" baseline="0" noProof="0" smtClean="0">
                <a:ln>
                  <a:solidFill>
                    <a:srgbClr val="CC0066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</a:rPr>
              <a:t>- Рассматривание иллюстраций, альбома, открыток;</a:t>
            </a:r>
            <a:br>
              <a:rPr kumimoji="0" lang="ru-RU" sz="3000" b="1" u="none" strike="noStrike" kern="0" cap="none" spc="0" normalizeH="0" baseline="0" noProof="0" smtClean="0">
                <a:ln>
                  <a:solidFill>
                    <a:srgbClr val="CC0066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</a:rPr>
            </a:br>
            <a:r>
              <a:rPr kumimoji="0" lang="ru-RU" sz="3000" b="1" u="none" strike="noStrike" kern="0" cap="none" spc="0" normalizeH="0" baseline="0" noProof="0" smtClean="0">
                <a:ln>
                  <a:solidFill>
                    <a:srgbClr val="CC0066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</a:rPr>
              <a:t>- Подвижные игры,</a:t>
            </a:r>
            <a:r>
              <a:rPr kumimoji="0" lang="ru-RU" sz="3000" b="1" u="none" strike="noStrike" kern="0" cap="none" spc="0" normalizeH="0" noProof="0" smtClean="0">
                <a:ln>
                  <a:solidFill>
                    <a:srgbClr val="CC0066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</a:rPr>
              <a:t> э</a:t>
            </a:r>
            <a:r>
              <a:rPr kumimoji="0" lang="ru-RU" sz="3000" b="1" u="none" strike="noStrike" kern="0" cap="none" spc="0" normalizeH="0" baseline="0" noProof="0" smtClean="0">
                <a:ln>
                  <a:solidFill>
                    <a:srgbClr val="CC0066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</a:rPr>
              <a:t>стафеты;</a:t>
            </a:r>
            <a:br>
              <a:rPr kumimoji="0" lang="ru-RU" sz="3000" b="1" u="none" strike="noStrike" kern="0" cap="none" spc="0" normalizeH="0" baseline="0" noProof="0" smtClean="0">
                <a:ln>
                  <a:solidFill>
                    <a:srgbClr val="CC0066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</a:rPr>
            </a:br>
            <a:r>
              <a:rPr kumimoji="0" lang="ru-RU" sz="3000" b="1" u="none" strike="noStrike" kern="0" cap="none" spc="0" normalizeH="0" baseline="0" noProof="0" smtClean="0">
                <a:ln>
                  <a:solidFill>
                    <a:srgbClr val="CC0066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</a:rPr>
              <a:t>-Сюжетно-ролевые игры;</a:t>
            </a:r>
            <a:br>
              <a:rPr kumimoji="0" lang="ru-RU" sz="3000" b="1" u="none" strike="noStrike" kern="0" cap="none" spc="0" normalizeH="0" baseline="0" noProof="0" smtClean="0">
                <a:ln>
                  <a:solidFill>
                    <a:srgbClr val="CC0066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</a:rPr>
            </a:br>
            <a:r>
              <a:rPr kumimoji="0" lang="ru-RU" sz="3000" b="1" u="none" strike="noStrike" kern="0" cap="none" spc="0" normalizeH="0" baseline="0" noProof="0" smtClean="0">
                <a:ln>
                  <a:solidFill>
                    <a:srgbClr val="CC0066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</a:rPr>
              <a:t>- Словесные игры;</a:t>
            </a:r>
            <a:br>
              <a:rPr kumimoji="0" lang="ru-RU" sz="3000" b="1" u="none" strike="noStrike" kern="0" cap="none" spc="0" normalizeH="0" baseline="0" noProof="0" smtClean="0">
                <a:ln>
                  <a:solidFill>
                    <a:srgbClr val="CC0066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</a:rPr>
            </a:br>
            <a:r>
              <a:rPr kumimoji="0" lang="ru-RU" sz="3000" b="1" u="none" strike="noStrike" kern="0" cap="none" spc="0" normalizeH="0" baseline="0" noProof="0" smtClean="0">
                <a:ln>
                  <a:solidFill>
                    <a:srgbClr val="CC0066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</a:rPr>
              <a:t>-Художественное творчество;</a:t>
            </a:r>
            <a:endParaRPr lang="ru-RU" sz="3000" b="1" kern="0">
              <a:ln>
                <a:solidFill>
                  <a:srgbClr val="CC0066"/>
                </a:solidFill>
              </a:ln>
              <a:solidFill>
                <a:srgbClr val="FF0000"/>
              </a:solidFill>
              <a:latin typeface="Monotype Corsiva" pitchFamily="66" charset="0"/>
            </a:endParaRPr>
          </a:p>
          <a:p>
            <a:pPr marR="0" lvl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defRPr/>
            </a:pPr>
            <a:r>
              <a:rPr kumimoji="0" lang="ru-RU" sz="3000" b="1" u="none" strike="noStrike" kern="0" cap="none" spc="0" normalizeH="0" baseline="0" noProof="0" smtClean="0">
                <a:ln>
                  <a:solidFill>
                    <a:srgbClr val="CC0066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</a:rPr>
              <a:t> -Чтение художественной литературы.</a:t>
            </a:r>
            <a:br>
              <a:rPr kumimoji="0" lang="ru-RU" sz="3000" b="1" u="none" strike="noStrike" kern="0" cap="none" spc="0" normalizeH="0" baseline="0" noProof="0" smtClean="0">
                <a:ln>
                  <a:solidFill>
                    <a:srgbClr val="CC0066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</a:rPr>
            </a:br>
            <a:endParaRPr kumimoji="0" lang="ru-RU" sz="3000" b="1" u="none" strike="noStrike" kern="0" cap="none" spc="0" normalizeH="0" baseline="0" noProof="0">
              <a:ln>
                <a:solidFill>
                  <a:srgbClr val="CC0066"/>
                </a:solidFill>
              </a:ln>
              <a:solidFill>
                <a:srgbClr val="FF0000"/>
              </a:solidFill>
              <a:effectLst/>
              <a:uLnTx/>
              <a:uFillTx/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>
                <a:solidFill>
                  <a:srgbClr val="FFFF00"/>
                </a:solidFill>
                <a:latin typeface="Monotype Corsiva" pitchFamily="66" charset="0"/>
              </a:rPr>
              <a:t>Основной </a:t>
            </a:r>
            <a:r>
              <a:rPr lang="ru-RU" sz="4800" b="1" smtClean="0">
                <a:solidFill>
                  <a:srgbClr val="FFFF00"/>
                </a:solidFill>
                <a:latin typeface="Monotype Corsiva" pitchFamily="66" charset="0"/>
              </a:rPr>
              <a:t>этап:</a:t>
            </a:r>
            <a:endParaRPr lang="ru-RU" sz="4800" b="1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5544214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я\Desktop\9 ма\р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08520" y="0"/>
            <a:ext cx="950505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5121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50"/>
                </a:solidFill>
                <a:latin typeface="Monotype Corsiva" pitchFamily="66" charset="0"/>
              </a:rPr>
              <a:t>Заключительный  </a:t>
            </a:r>
            <a:r>
              <a:rPr lang="ru-RU" sz="5400" b="1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50"/>
                </a:solidFill>
                <a:latin typeface="Monotype Corsiva" pitchFamily="66" charset="0"/>
              </a:rPr>
              <a:t>этап:</a:t>
            </a:r>
            <a:endParaRPr lang="ru-RU" sz="5400" b="1">
              <a:ln>
                <a:solidFill>
                  <a:schemeClr val="accent5">
                    <a:lumMod val="50000"/>
                  </a:schemeClr>
                </a:solidFill>
              </a:ln>
              <a:solidFill>
                <a:srgbClr val="00B050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55777" y="1340768"/>
            <a:ext cx="648072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3600" b="1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Итоговое мероприятие </a:t>
            </a:r>
          </a:p>
          <a:p>
            <a:pPr marL="742950" lvl="0" indent="-742950" algn="ctr">
              <a:buAutoNum type="arabicPeriod"/>
              <a:defRPr/>
            </a:pPr>
            <a:r>
              <a:rPr lang="ru-RU" sz="3600" b="1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«Организация  выставки  работ </a:t>
            </a:r>
            <a:r>
              <a:rPr lang="ru-RU" sz="3600" b="1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ко </a:t>
            </a:r>
            <a:r>
              <a:rPr lang="ru-RU" sz="3600" b="1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 Дню </a:t>
            </a:r>
            <a:r>
              <a:rPr lang="ru-RU" sz="3600" b="1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Победы </a:t>
            </a:r>
            <a:r>
              <a:rPr lang="ru-RU" sz="3200" b="1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                 </a:t>
            </a:r>
          </a:p>
          <a:p>
            <a:pPr lvl="0" algn="ctr">
              <a:defRPr/>
            </a:pPr>
            <a:r>
              <a:rPr lang="ru-RU" sz="3200" b="1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3200" b="1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                      (</a:t>
            </a:r>
            <a:r>
              <a:rPr lang="ru-RU" sz="3200" b="1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совместная работа </a:t>
            </a:r>
            <a:r>
              <a:rPr lang="ru-RU" sz="3200" b="1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детей</a:t>
            </a:r>
          </a:p>
          <a:p>
            <a:pPr lvl="0" algn="ctr">
              <a:defRPr/>
            </a:pPr>
            <a:r>
              <a:rPr lang="ru-RU" sz="3200" b="1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3200" b="1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              </a:t>
            </a:r>
            <a:r>
              <a:rPr lang="ru-RU" sz="3200" b="1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и родителей</a:t>
            </a:r>
            <a:r>
              <a:rPr lang="ru-RU" sz="3200" b="1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);</a:t>
            </a:r>
          </a:p>
          <a:p>
            <a:pPr marL="571500" lvl="0" indent="-571500" algn="ctr">
              <a:buFontTx/>
              <a:buChar char="-"/>
              <a:defRPr/>
            </a:pPr>
            <a:r>
              <a:rPr lang="ru-RU" sz="3600" b="1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   2.   Праздник  </a:t>
            </a:r>
          </a:p>
          <a:p>
            <a:pPr lvl="0" algn="ctr">
              <a:defRPr/>
            </a:pPr>
            <a:r>
              <a:rPr lang="ru-RU" sz="3600" b="1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               «</a:t>
            </a:r>
            <a:r>
              <a:rPr lang="ru-RU" sz="3600" b="1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День </a:t>
            </a:r>
            <a:r>
              <a:rPr lang="ru-RU" sz="3600" b="1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 Победы</a:t>
            </a:r>
            <a:r>
              <a:rPr lang="ru-RU" sz="3600" b="1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756914597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5.0.4"/>
  <p:tag name="AS_OS" val="Microsoft Windows NT 10.0.17763.0"/>
  <p:tag name="AS_RELEASE_DATE" val="2021.02.14"/>
  <p:tag name="AS_TITLE" val="Aspose.Slides for .NET Standard 2.0"/>
  <p:tag name="AS_VERSION" val="21.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666</TotalTime>
  <Words>368</Words>
  <Application>Microsoft Office PowerPoint</Application>
  <PresentationFormat>Экран (4:3)</PresentationFormat>
  <Paragraphs>64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Цель:</vt:lpstr>
      <vt:lpstr>Задачи:</vt:lpstr>
      <vt:lpstr>Презентация PowerPoint</vt:lpstr>
      <vt:lpstr>Основной этап:</vt:lpstr>
      <vt:lpstr>Заключительный  этап:</vt:lpstr>
      <vt:lpstr>Презентация PowerPoint</vt:lpstr>
      <vt:lpstr>Презентация PowerPoint</vt:lpstr>
      <vt:lpstr>Презентация PowerPoint</vt:lpstr>
      <vt:lpstr>Самостоятельная деятельность: 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 за  внимание 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оля</dc:creator>
  <cp:lastModifiedBy>Windows User</cp:lastModifiedBy>
  <cp:revision>42</cp:revision>
  <dcterms:created xsi:type="dcterms:W3CDTF">2016-05-12T14:23:32Z</dcterms:created>
  <dcterms:modified xsi:type="dcterms:W3CDTF">2021-03-19T11:06:11Z</dcterms:modified>
</cp:coreProperties>
</file>