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1" r:id="rId5"/>
    <p:sldId id="262" r:id="rId6"/>
    <p:sldId id="263" r:id="rId7"/>
    <p:sldId id="265" r:id="rId8"/>
    <p:sldId id="264" r:id="rId9"/>
    <p:sldId id="257" r:id="rId10"/>
    <p:sldId id="258" r:id="rId11"/>
    <p:sldId id="25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7FA359-9391-4708-A319-EC42892D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EA6CE-FEA2-4F58-B3EB-8663772F22E7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BD0143-7CB5-466D-8DD3-9D9258A4F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181CFC-5373-4115-A24F-22156406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B8BA7-FE3A-483E-B417-184441C05A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0497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8D1BB81-E0C7-4AF6-8ED6-8576EE479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59AFA-4B72-4533-9A2E-F805F2F9E995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DC8ABBE-839C-48DE-B8F2-1FF6DF6AA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D746FB4-9568-4768-A6BA-F71D62ED0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CED39-94CA-4776-A228-3CC49D5DBB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7783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5BA570C-2CF3-407A-8C56-A1B5B4A4D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C74BF-FC8C-483C-8098-56423F1CA564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0560278-FE67-4AB5-BA5E-F50150ABD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8FFAAA7-2C6B-4C95-9CE5-B9CAD9F4B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603E2-4524-457F-8F67-856B332CD8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5595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D233654-3052-4442-BCF7-7CAA63143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B98E-D95D-444E-96CC-12B457529358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092D84B-3F91-481E-ACDB-670C8E06D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CB2A066-4A4B-4DFE-A707-3FB40D3F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ECB45-6C98-44DE-9C26-16E91B33223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013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BB1DD2-6606-469F-BC68-5E6AD15F1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2495-999F-4EDC-8DE4-1C1841950C53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9DF00A-6755-42A2-8081-FC83077F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051F562-C6D6-4077-BDCE-5E0EF4125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06023-FFDB-44F5-8FC4-D4E0CDAE33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383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265C294-16EE-4DE5-90AE-E9DF71A2F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7795F-078D-4DD3-AEB6-1E508086F0BE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241483AD-17DB-412E-9659-6BD35350D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D9C7288E-B516-4C98-BBA4-DFD0D1CA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AEB4F-F44D-46AE-B7BE-547CE2CEB9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80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902E7A07-78BD-43CE-BD10-1E8043B62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60B25-DBC3-47A3-8F87-3B4F8D4DF3AA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B05B940F-11B3-4E3B-8D7C-1B43228DE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43A4D9CB-6CDD-47B2-820D-6C9EDD910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C7839-ED8F-4403-8329-9D26247C79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395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F4DE6116-8928-4AE7-B30C-6AA09F43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6F90D-8D30-4DC3-B7DA-6B92138E8AEB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D7D7EAC9-344A-49F8-920F-41B6F966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0E5088DE-C5D1-4F6D-9DA4-21CAD6A0A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B59DE-AA79-4E26-BE97-41937238C0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687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CDE514BB-B090-44BA-B77A-C7CDC2875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74B3-E3C2-44F1-BFA9-4DD725EF2045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B83CB29D-CC33-4E6D-BA1F-6B472235D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108BA41C-A077-4119-9375-C266ACA1C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72164-BC9E-4C2D-9034-5FEF92BD11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155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74F4299A-7701-462D-9A53-85548E3FC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F0661-F421-4D22-A5F6-517A2DC5D3B3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0177931E-276A-409C-A155-824254A84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DDEFB055-CEB0-4131-BF93-D52952416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D09D2-9784-4BB0-8104-D1B0E3577E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47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BE20DE58-C8BB-4FD9-9D1A-6EACFEBD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B1132-0B78-4910-9708-A14F05757D6C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0BD4C4FE-C928-46E0-A79A-B5DD6D963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77097B8B-5E40-4516-883C-28CBD183C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72D24-C6F3-4403-A53D-547BFD58FA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801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xmlns="" id="{7FFC0FCA-8842-42EB-87EB-B3C182BC6F4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xmlns="" id="{092B8C48-B54C-40EB-9287-A04FE52816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52A089-3D15-4765-A1AE-A8DD6B8F86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2E223A-8CDA-4097-8B53-C476A53633FC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83F334-BFC7-4E95-8A3D-53D32D03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36CFAC-D728-490E-8324-5D1FA82C4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739EE9C-2449-4238-83A8-832718985AD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E745A8-FC92-4272-9258-47426F3C9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908050"/>
            <a:ext cx="8134350" cy="47529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ДОКУМЕНТАЦИЯ </a:t>
            </a:r>
            <a:b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учителя-логопеда, работающего в ДОУ,  </a:t>
            </a:r>
            <a:b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реализующем основную общеобразовательную </a:t>
            </a:r>
            <a:b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программу дошкольного образования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D738908E-60B5-47C1-8280-6C7442907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0350"/>
            <a:ext cx="8435975" cy="6408738"/>
          </a:xfrm>
        </p:spPr>
        <p:txBody>
          <a:bodyPr rtlCol="0">
            <a:normAutofit fontScale="92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заявление о зачислении на коррекционные занятия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 учителем-логопедом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Я, __________________________ прошу зачислить моего ребёнка __________________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(Ф.И.О. родителя)                                                                                                   (Ф.И.О ребёнка)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коррекционные занятия с учителем-логопедом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Обязуюсь выполнять следующие требования: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выполнять рекомендации учителя-логопеда, в том числе, по рекомендации учителя-логопеда обращаться к невропатологу,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ортодонту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 другим специалистам;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систематически посещать логопедические занятия;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каждое занятие приносить рабочую тетрадь ребёнка;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поставленный учителем-логопедом звук автоматизировать в повседневной речи ребёнка;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 приглашению учителя-логопеда посещать консультации, родительские собрания.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случае невыполнения мною требований претензий к результатам коррекционной работы по исправлению нарушений речи иметь не буду.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 условиями ознакомлен(а)                                      _______________ _________________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(подпись)                              (расшифровка)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«____»_______20___г.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                                 (дата)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xmlns="" id="{872DCA42-59CD-40CD-A75F-D18DBE40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№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</a:p>
        </p:txBody>
      </p:sp>
      <p:sp>
        <p:nvSpPr>
          <p:cNvPr id="12291" name="Содержимое 2">
            <a:extLst>
              <a:ext uri="{FF2B5EF4-FFF2-40B4-BE49-F238E27FC236}">
                <a16:creationId xmlns:a16="http://schemas.microsoft.com/office/drawing/2014/main" xmlns="" id="{98993A54-85C0-4B8B-8629-B36CEF68D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765175"/>
            <a:ext cx="8569325" cy="5832475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муниципальным дошкольным образовательным учреждением «Детский сад № ___»  города __________(в лице заведующего) __________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родителями (законными представителями) воспитанника дошкольного образовательного учреждения о его психолого-медико-педагогическом обследовании и сопровождении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79891FA0-04E4-4431-8A86-B43FFE4E2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801933"/>
              </p:ext>
            </p:extLst>
          </p:nvPr>
        </p:nvGraphicFramePr>
        <p:xfrm>
          <a:off x="250825" y="2565400"/>
          <a:ext cx="8569325" cy="35233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06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286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04109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Руководитель образовательного учреждения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______________________________</a:t>
                      </a:r>
                    </a:p>
                    <a:p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Подпись_____________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Дата ________</a:t>
                      </a:r>
                    </a:p>
                    <a:p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М. П.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</a:txBody>
                  <a:tcPr marL="91444" marR="91444" marT="45719" marB="45719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Родители (законные представители) воспитанника ________________________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(Ф.И.О. ребёнка)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_____________________________________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         (Ф.И.О. родителя (законного представителя)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Подпись ___________           Дата __________</a:t>
                      </a:r>
                    </a:p>
                  </a:txBody>
                  <a:tcPr marL="91444" marR="91444" marT="45719" marB="4571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51779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Информирует</a:t>
                      </a:r>
                      <a:r>
                        <a:rPr lang="ru-RU" sz="1800" baseline="0" dirty="0">
                          <a:latin typeface="Times New Roman" pitchFamily="18" charset="0"/>
                          <a:cs typeface="Times New Roman" pitchFamily="18" charset="0"/>
                        </a:rPr>
                        <a:t> родителей (законных представителей) ребёнка об условиях его психолого-медико-педагогического обследования и сопровождения специалистами ПМП консилиума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9" marB="4571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Выражают</a:t>
                      </a:r>
                      <a:r>
                        <a:rPr lang="ru-RU" sz="1800" baseline="0" dirty="0">
                          <a:latin typeface="Times New Roman" pitchFamily="18" charset="0"/>
                          <a:cs typeface="Times New Roman" pitchFamily="18" charset="0"/>
                        </a:rPr>
                        <a:t> согласие (в случае несогласия Договор не подписывается) на психолого-медико-педагогическое обследование и сопровождение ребёнка в соответствии с показаниями в рамках профессиональной компетенции и этики специалистов ПМП консилиума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19" marB="45719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C0A426-12B5-4BAD-8268-CB111C92F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Документация учителя-логопеда: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A19C6D4E-D9DB-4011-9D1C-7C5C012C8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000" b="1" dirty="0"/>
              <a:t>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рафик работы;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расписание занятий;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годовой план работы;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журнал первичного обследования речи детей;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журнал регистрации детей, нуждающихся в логопедической помощи;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журнал учёта посещаемости детьми логопедических занятий;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списки детей, зачисленных на коррекционные логопедические занятия;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речевые карты на каждого ребёнка;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планы подгрупповых и индивидуальных занятий с детьми;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индивидуальные тетради детей по коррекции речи;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отчёт об эффективности коррекционной логопедической работы за учебный год;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картотека с перечислением создаваемых условий по реализации образовательных программ.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xmlns="" id="{871D354E-3C6B-4372-B281-4C4E9F78F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alt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учителя-логопеда </a:t>
            </a:r>
            <a:br>
              <a:rPr lang="ru-RU" alt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>
            <a:extLst>
              <a:ext uri="{FF2B5EF4-FFF2-40B4-BE49-F238E27FC236}">
                <a16:creationId xmlns:a16="http://schemas.microsoft.com/office/drawing/2014/main" xmlns="" id="{A985C55F-365E-44DF-9558-9106935AD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9585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 учителя-логопеда: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своевременное выявление детей с нарушениями речевого развития, в том числе, с ограниченными возможностями здоровья (далее – ОВЗ) и детей-инвалидов и оказание практической коррекционной логопедической помощи воспитанникам образовательного учреждения по исправлению нарушений устной речи.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коррекционной логопедической работы в ДОУ: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максимальной коррекции специфических нарушений речи и других отклонений в развитии психических процессов (памяти, внимания, мышления и др.) детей дошкольного возраста;</a:t>
            </a:r>
          </a:p>
          <a:p>
            <a:pPr algn="just">
              <a:lnSpc>
                <a:spcPct val="150000"/>
              </a:lnSpc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своевременное предупреждение и преодоление нарушений речевого развития;</a:t>
            </a:r>
          </a:p>
          <a:p>
            <a:pPr algn="just">
              <a:lnSpc>
                <a:spcPct val="150000"/>
              </a:lnSpc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 детям навыков коммуникативного общения, воспитание стремления к преодолению недостатков речи, сохранению эмоционального благополучия в своей адаптивной среде;</a:t>
            </a:r>
          </a:p>
          <a:p>
            <a:pPr algn="just">
              <a:lnSpc>
                <a:spcPct val="150000"/>
              </a:lnSpc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возможности интегрировать воспитание и обучение в группе общеразвивающей направленности с получением специализированной коррекционной логопедической помощи;</a:t>
            </a:r>
          </a:p>
          <a:p>
            <a:pPr algn="just">
              <a:lnSpc>
                <a:spcPct val="150000"/>
              </a:lnSpc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педагогами образовательного учреждения и родителями по формированию речевой деятельности детей.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19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ACDFA5B5-9648-4C08-A1A5-40D7030844D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23529" y="404664"/>
          <a:ext cx="8568950" cy="5976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50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7434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87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70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137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33631">
                <a:tc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детьми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Организационно-методическая работа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43033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Сентябрь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Стартовая диагностика уровня развития компонентов устной речи детей старших и подготовительных к школе групп;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Компьютерная экспресс-диагностика речевого развития дошкольников, зачисленных на коррекционные логопедические занятия;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Комплектование логопедической группы с учетом структуры речевого дефекта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 анамнестических данных на детей, зачисленных на коррекционные логопедические занятия;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родительских собраниях ДОУ; 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Информирование родителей о результатах стартовой диагностики; 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Индивидуальные беседы с родителями детей, зачисленных в логопедическую группу, разъяснение сущности речевого нарушения и программы коррекционной работы;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Заключение договоров о психолого-медико-педагогическом обследовании и сопровождении детей с речевыми нарушениями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Ознакомление педагогов с результатами логопедической диагностики и индивидуальными планами коррекционной работы с детьми;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Определение задач совместной работы по преодолению выявленных у детей речевых нарушений;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Индивидуальные консультации по запросам педагогов</a:t>
                      </a:r>
                    </a:p>
                    <a:p>
                      <a:pPr algn="just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работе ПМПк (зачисление на коррекционные логопедические занятия), оформление протоколов ПМПк;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 анамнестических  данных  посредством изучения  медицинской и педагогической документации детей;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Заполнение речевых карт;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Построение индивидуальных маршрутов коррекции;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расписания организованной образовательной и совместной логопедической деятельности;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документации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FC306C-714A-432D-B5EA-EF37ECD41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Журнал первичного обследования речи детей</a:t>
            </a:r>
            <a:b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6D4FF10D-1CEC-445C-86A0-0EFBAC66D9E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0825" y="1557338"/>
          <a:ext cx="8569326" cy="28082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9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42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75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975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9757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9757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6669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669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6669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6669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810408"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1444" marR="91444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Ф.И. ребёнка</a:t>
                      </a: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Импрес-сивная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 речь</a:t>
                      </a:r>
                    </a:p>
                  </a:txBody>
                  <a:tcPr marL="91444" marR="91444"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Экспрессивная речь</a:t>
                      </a:r>
                    </a:p>
                  </a:txBody>
                  <a:tcPr marL="91444" marR="9144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Звуко-произ-ноше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Слоговая структура </a:t>
                      </a:r>
                    </a:p>
                  </a:txBody>
                  <a:tcPr marL="91444" marR="91444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Логопе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дичес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кое </a:t>
                      </a:r>
                    </a:p>
                    <a:p>
                      <a:pPr algn="just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заклю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чение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Приме-</a:t>
                      </a:r>
                    </a:p>
                    <a:p>
                      <a:pPr algn="just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чание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7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Понимание обращённой речи</a:t>
                      </a: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/>
                    </a:p>
                    <a:p>
                      <a:pPr marL="0" indent="0"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Словарь</a:t>
                      </a: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/>
                    </a:p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Грамматический строй речи</a:t>
                      </a: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/>
                    </a:p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Связная речь</a:t>
                      </a:r>
                    </a:p>
                  </a:txBody>
                  <a:tcPr marL="91444" marR="91444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083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2A2907-1E36-4C90-BF0D-80B046C9D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Журнал регистрации детей </a:t>
            </a:r>
            <a:b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4710F499-80A2-4C95-A137-70EBD15B4BB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543923" cy="20478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82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82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82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824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824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3824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3174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Ф.И. ребёнка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рождения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Логопедичес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кое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заключение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прохождения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ПМПК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91448" marR="91448" marT="45734" marB="45734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517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 Максим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>
                        <a:tabLst>
                          <a:tab pos="989013" algn="l"/>
                        </a:tabLst>
                      </a:pPr>
                      <a:r>
                        <a:rPr lang="ru-RU" sz="1400" dirty="0"/>
                        <a:t>12.11.2010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5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ОНР 3 уровня, минимальные </a:t>
                      </a: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дизартрич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расстройства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09.09.2016</a:t>
                      </a:r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Зачислен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на занятия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34" marB="45734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95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/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48" marR="91448" marT="45734" marB="4573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48" marR="91448" marT="45734" marB="4573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E5C669-839D-473C-9208-333CF018B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Журнал учёта </a:t>
            </a:r>
            <a:b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Сентябрь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922D1350-6C86-4E22-8770-DE6CE20853C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9388" y="2060575"/>
          <a:ext cx="8785228" cy="40243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56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7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82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356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356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356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3563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082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7919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8568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8568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8568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8568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8568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58568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73169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Ф.И. ребёнка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584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31" marB="4573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31" marB="45731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DC9AB3-C67E-4431-90C4-B557CB8E6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Список детей </a:t>
            </a:r>
            <a:br>
              <a:rPr lang="ru-RU" sz="27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B57E0C77-7483-42C3-9BE7-AA51AFBA558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23850" y="1700213"/>
          <a:ext cx="8229599" cy="20780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724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1054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407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06696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Ф.И. ребёнка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Год рождения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Логопеди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ческое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заключе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Дата </a:t>
                      </a:r>
                    </a:p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прохождения ПМПК</a:t>
                      </a:r>
                    </a:p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(ПМПк)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При-меча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1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latin typeface="Times New Roman" pitchFamily="18" charset="0"/>
                          <a:cs typeface="Times New Roman" pitchFamily="18" charset="0"/>
                        </a:rPr>
                        <a:t>Иванова Татьяна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15.12.2009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ОНР 3 уровня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03.10.2016</a:t>
                      </a:r>
                    </a:p>
                    <a:p>
                      <a:pPr algn="l">
                        <a:tabLst>
                          <a:tab pos="1349375" algn="l"/>
                        </a:tabLs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Приказ № 121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97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7" marB="4572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EE5C32-F2F6-4F36-8287-E6DA2F9A2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31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Журнал взаимосвязи </a:t>
            </a:r>
            <a:br>
              <a:rPr lang="ru-RU" sz="31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учителя-логопеда с родителями детей </a:t>
            </a:r>
            <a:br>
              <a:rPr lang="ru-RU" sz="31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20___-20___ учебный год</a:t>
            </a: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0099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0099"/>
                </a:solidFill>
                <a:latin typeface="Arial Black" pitchFamily="34" charset="0"/>
              </a:rPr>
            </a:br>
            <a:endParaRPr lang="ru-RU" sz="2400" dirty="0">
              <a:solidFill>
                <a:srgbClr val="000099"/>
              </a:solidFill>
              <a:latin typeface="Arial Black" pitchFamily="34" charset="0"/>
            </a:endParaRPr>
          </a:p>
        </p:txBody>
      </p:sp>
      <p:graphicFrame>
        <p:nvGraphicFramePr>
          <p:cNvPr id="5" name="Содержимое 4">
            <a:extLst>
              <a:ext uri="{FF2B5EF4-FFF2-40B4-BE49-F238E27FC236}">
                <a16:creationId xmlns:a16="http://schemas.microsoft.com/office/drawing/2014/main" xmlns="" id="{724EFEFD-C788-4B62-A3A2-B6EA4A5746F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11188" y="2420938"/>
          <a:ext cx="8229600" cy="1193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57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На кого направлено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783</Words>
  <Application>Microsoft Office PowerPoint</Application>
  <PresentationFormat>Экран (4:3)</PresentationFormat>
  <Paragraphs>168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ДОКУМЕНТАЦИЯ  учителя-логопеда, работающего в ДОУ,    реализующем основную общеобразовательную  программу дошкольного образования</vt:lpstr>
      <vt:lpstr>Документация учителя-логопеда:</vt:lpstr>
      <vt:lpstr>План работы учителя-логопеда  </vt:lpstr>
      <vt:lpstr>Презентация PowerPoint</vt:lpstr>
      <vt:lpstr>Журнал первичного обследования речи детей </vt:lpstr>
      <vt:lpstr>Журнал регистрации детей  </vt:lpstr>
      <vt:lpstr> Журнал учёта    Сентябрь 2021 г.</vt:lpstr>
      <vt:lpstr>  Список детей  </vt:lpstr>
      <vt:lpstr>   Журнал взаимосвязи  учителя-логопеда с родителями детей  на 20___-20___ учебный год  </vt:lpstr>
      <vt:lpstr>Презентация PowerPoint</vt:lpstr>
      <vt:lpstr>Договор №_____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ДОКУМЕНТАЦИЯ  УЧИТЕЛЯ-ЛОГОПЕДА ДОУ,  НЕ ИМЕЮЩЕГО В СВОЕЙ СТРУКТУРЕ  ГРУПП КОМПЕНСИРУЮЩЕЙ НАПРАВЛЕННОСТИ</dc:title>
  <dc:creator>Анна</dc:creator>
  <cp:lastModifiedBy>User</cp:lastModifiedBy>
  <cp:revision>53</cp:revision>
  <dcterms:created xsi:type="dcterms:W3CDTF">2016-10-12T16:43:06Z</dcterms:created>
  <dcterms:modified xsi:type="dcterms:W3CDTF">2021-03-22T14:57:27Z</dcterms:modified>
</cp:coreProperties>
</file>