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4" r:id="rId4"/>
    <p:sldId id="265" r:id="rId5"/>
    <p:sldId id="262" r:id="rId6"/>
    <p:sldId id="263" r:id="rId7"/>
    <p:sldId id="266" r:id="rId8"/>
    <p:sldId id="271" r:id="rId9"/>
    <p:sldId id="261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88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6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A6141C-F4A3-49A1-B9D3-847B03EDD337}" type="doc">
      <dgm:prSet loTypeId="urn:microsoft.com/office/officeart/2005/8/layout/vList5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09DD2C6-ED94-4C59-84CE-5400FE61F740}">
      <dgm:prSet custT="1"/>
      <dgm:spPr/>
      <dgm:t>
        <a:bodyPr/>
        <a:lstStyle/>
        <a:p>
          <a:pPr rtl="0"/>
          <a:r>
            <a:rPr lang="ru-RU" sz="1400" b="1" dirty="0" smtClean="0">
              <a:latin typeface="Comic Sans MS" pitchFamily="66" charset="0"/>
            </a:rPr>
            <a:t>1. Социально-психологический фактор</a:t>
          </a:r>
          <a:endParaRPr lang="ru-RU" sz="1400" dirty="0">
            <a:latin typeface="Comic Sans MS" pitchFamily="66" charset="0"/>
          </a:endParaRPr>
        </a:p>
      </dgm:t>
    </dgm:pt>
    <dgm:pt modelId="{52099CD2-3137-4B90-9BD1-F77CA1FACD1D}" type="parTrans" cxnId="{4192232B-1629-4D0F-A55D-F418AA19F737}">
      <dgm:prSet/>
      <dgm:spPr/>
      <dgm:t>
        <a:bodyPr/>
        <a:lstStyle/>
        <a:p>
          <a:endParaRPr lang="ru-RU"/>
        </a:p>
      </dgm:t>
    </dgm:pt>
    <dgm:pt modelId="{7448DE3E-5069-432A-A091-AB56309D1D86}" type="sibTrans" cxnId="{4192232B-1629-4D0F-A55D-F418AA19F737}">
      <dgm:prSet/>
      <dgm:spPr/>
      <dgm:t>
        <a:bodyPr/>
        <a:lstStyle/>
        <a:p>
          <a:endParaRPr lang="ru-RU"/>
        </a:p>
      </dgm:t>
    </dgm:pt>
    <dgm:pt modelId="{19BBAD90-FC14-4A50-8469-56F225AC776D}">
      <dgm:prSet/>
      <dgm:spPr/>
      <dgm:t>
        <a:bodyPr/>
        <a:lstStyle/>
        <a:p>
          <a:pPr rtl="0"/>
          <a:r>
            <a:rPr lang="ru-RU" b="1" dirty="0" smtClean="0">
              <a:latin typeface="Comic Sans MS" pitchFamily="66" charset="0"/>
            </a:rPr>
            <a:t>2. Социально-культурный фактор</a:t>
          </a:r>
          <a:endParaRPr lang="ru-RU" dirty="0">
            <a:latin typeface="Comic Sans MS" pitchFamily="66" charset="0"/>
          </a:endParaRPr>
        </a:p>
      </dgm:t>
    </dgm:pt>
    <dgm:pt modelId="{FFB33B80-562B-4DBB-9BE1-10A75E8A2AD5}" type="parTrans" cxnId="{D0E0D299-DBB5-4284-B55F-998967F3974E}">
      <dgm:prSet/>
      <dgm:spPr/>
      <dgm:t>
        <a:bodyPr/>
        <a:lstStyle/>
        <a:p>
          <a:endParaRPr lang="ru-RU"/>
        </a:p>
      </dgm:t>
    </dgm:pt>
    <dgm:pt modelId="{4FFF5FFA-DB62-4DFA-AD47-45BA5E30E19C}" type="sibTrans" cxnId="{D0E0D299-DBB5-4284-B55F-998967F3974E}">
      <dgm:prSet/>
      <dgm:spPr/>
      <dgm:t>
        <a:bodyPr/>
        <a:lstStyle/>
        <a:p>
          <a:endParaRPr lang="ru-RU"/>
        </a:p>
      </dgm:t>
    </dgm:pt>
    <dgm:pt modelId="{B338515F-288F-4DDF-9644-668294FE7373}">
      <dgm:prSet/>
      <dgm:spPr/>
      <dgm:t>
        <a:bodyPr/>
        <a:lstStyle/>
        <a:p>
          <a:pPr rtl="0"/>
          <a:r>
            <a:rPr lang="ru-RU" b="1" dirty="0" smtClean="0">
              <a:latin typeface="Comic Sans MS" pitchFamily="66" charset="0"/>
            </a:rPr>
            <a:t>3. Социально-экономические факторы</a:t>
          </a:r>
          <a:endParaRPr lang="ru-RU" b="1" dirty="0">
            <a:latin typeface="Comic Sans MS" pitchFamily="66" charset="0"/>
          </a:endParaRPr>
        </a:p>
      </dgm:t>
    </dgm:pt>
    <dgm:pt modelId="{EE1CAB9A-1F00-41FD-ABD8-79CECD7C65C3}" type="parTrans" cxnId="{20A1C7BD-8C55-4435-9844-7B607B6132AD}">
      <dgm:prSet/>
      <dgm:spPr/>
      <dgm:t>
        <a:bodyPr/>
        <a:lstStyle/>
        <a:p>
          <a:endParaRPr lang="ru-RU"/>
        </a:p>
      </dgm:t>
    </dgm:pt>
    <dgm:pt modelId="{7CC15627-CC30-4BBA-8EEE-54CE74C88E0C}" type="sibTrans" cxnId="{20A1C7BD-8C55-4435-9844-7B607B6132AD}">
      <dgm:prSet/>
      <dgm:spPr/>
      <dgm:t>
        <a:bodyPr/>
        <a:lstStyle/>
        <a:p>
          <a:endParaRPr lang="ru-RU"/>
        </a:p>
      </dgm:t>
    </dgm:pt>
    <dgm:pt modelId="{5E212219-06BF-4696-8676-20984159D14F}" type="pres">
      <dgm:prSet presAssocID="{4BA6141C-F4A3-49A1-B9D3-847B03EDD33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C29FFF-28DB-4817-97D5-ECF2A783C2E0}" type="pres">
      <dgm:prSet presAssocID="{409DD2C6-ED94-4C59-84CE-5400FE61F740}" presName="linNode" presStyleCnt="0"/>
      <dgm:spPr/>
    </dgm:pt>
    <dgm:pt modelId="{761F54A3-E6DE-4B3D-8770-29B55EB7007A}" type="pres">
      <dgm:prSet presAssocID="{409DD2C6-ED94-4C59-84CE-5400FE61F74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BFF1B5-B01A-4F6A-A387-6F49F7A29909}" type="pres">
      <dgm:prSet presAssocID="{7448DE3E-5069-432A-A091-AB56309D1D86}" presName="sp" presStyleCnt="0"/>
      <dgm:spPr/>
    </dgm:pt>
    <dgm:pt modelId="{ED6AA379-A257-4E04-B88C-CE3C32ADA63F}" type="pres">
      <dgm:prSet presAssocID="{19BBAD90-FC14-4A50-8469-56F225AC776D}" presName="linNode" presStyleCnt="0"/>
      <dgm:spPr/>
    </dgm:pt>
    <dgm:pt modelId="{51DD0DB5-C2CA-42D5-87B9-F92492E2A1F6}" type="pres">
      <dgm:prSet presAssocID="{19BBAD90-FC14-4A50-8469-56F225AC776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F0D20F-3E7B-4C58-A039-DB734F71AE15}" type="pres">
      <dgm:prSet presAssocID="{4FFF5FFA-DB62-4DFA-AD47-45BA5E30E19C}" presName="sp" presStyleCnt="0"/>
      <dgm:spPr/>
    </dgm:pt>
    <dgm:pt modelId="{7B8B1297-8963-439A-8B58-76852278678C}" type="pres">
      <dgm:prSet presAssocID="{B338515F-288F-4DDF-9644-668294FE7373}" presName="linNode" presStyleCnt="0"/>
      <dgm:spPr/>
    </dgm:pt>
    <dgm:pt modelId="{16A727EB-35CC-4C98-8FF2-527D5BDCCAA1}" type="pres">
      <dgm:prSet presAssocID="{B338515F-288F-4DDF-9644-668294FE737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A1C7BD-8C55-4435-9844-7B607B6132AD}" srcId="{4BA6141C-F4A3-49A1-B9D3-847B03EDD337}" destId="{B338515F-288F-4DDF-9644-668294FE7373}" srcOrd="2" destOrd="0" parTransId="{EE1CAB9A-1F00-41FD-ABD8-79CECD7C65C3}" sibTransId="{7CC15627-CC30-4BBA-8EEE-54CE74C88E0C}"/>
    <dgm:cxn modelId="{48B6368D-73D3-4B2C-AD6E-60FA05F1AE7D}" type="presOf" srcId="{B338515F-288F-4DDF-9644-668294FE7373}" destId="{16A727EB-35CC-4C98-8FF2-527D5BDCCAA1}" srcOrd="0" destOrd="0" presId="urn:microsoft.com/office/officeart/2005/8/layout/vList5"/>
    <dgm:cxn modelId="{4192232B-1629-4D0F-A55D-F418AA19F737}" srcId="{4BA6141C-F4A3-49A1-B9D3-847B03EDD337}" destId="{409DD2C6-ED94-4C59-84CE-5400FE61F740}" srcOrd="0" destOrd="0" parTransId="{52099CD2-3137-4B90-9BD1-F77CA1FACD1D}" sibTransId="{7448DE3E-5069-432A-A091-AB56309D1D86}"/>
    <dgm:cxn modelId="{17F48D24-D5BC-4E7A-A96B-BAFC3BEC80EF}" type="presOf" srcId="{19BBAD90-FC14-4A50-8469-56F225AC776D}" destId="{51DD0DB5-C2CA-42D5-87B9-F92492E2A1F6}" srcOrd="0" destOrd="0" presId="urn:microsoft.com/office/officeart/2005/8/layout/vList5"/>
    <dgm:cxn modelId="{E0F6CE23-865A-42FE-92B3-25B85227B664}" type="presOf" srcId="{4BA6141C-F4A3-49A1-B9D3-847B03EDD337}" destId="{5E212219-06BF-4696-8676-20984159D14F}" srcOrd="0" destOrd="0" presId="urn:microsoft.com/office/officeart/2005/8/layout/vList5"/>
    <dgm:cxn modelId="{D0E0D299-DBB5-4284-B55F-998967F3974E}" srcId="{4BA6141C-F4A3-49A1-B9D3-847B03EDD337}" destId="{19BBAD90-FC14-4A50-8469-56F225AC776D}" srcOrd="1" destOrd="0" parTransId="{FFB33B80-562B-4DBB-9BE1-10A75E8A2AD5}" sibTransId="{4FFF5FFA-DB62-4DFA-AD47-45BA5E30E19C}"/>
    <dgm:cxn modelId="{BF68EC1D-B646-4237-BF22-1F21FA614492}" type="presOf" srcId="{409DD2C6-ED94-4C59-84CE-5400FE61F740}" destId="{761F54A3-E6DE-4B3D-8770-29B55EB7007A}" srcOrd="0" destOrd="0" presId="urn:microsoft.com/office/officeart/2005/8/layout/vList5"/>
    <dgm:cxn modelId="{1DCE66D7-2B48-4996-8C4B-9532E4E920C8}" type="presParOf" srcId="{5E212219-06BF-4696-8676-20984159D14F}" destId="{49C29FFF-28DB-4817-97D5-ECF2A783C2E0}" srcOrd="0" destOrd="0" presId="urn:microsoft.com/office/officeart/2005/8/layout/vList5"/>
    <dgm:cxn modelId="{4EBD36FB-EC8A-4EA0-9686-1A5139D92A29}" type="presParOf" srcId="{49C29FFF-28DB-4817-97D5-ECF2A783C2E0}" destId="{761F54A3-E6DE-4B3D-8770-29B55EB7007A}" srcOrd="0" destOrd="0" presId="urn:microsoft.com/office/officeart/2005/8/layout/vList5"/>
    <dgm:cxn modelId="{C34FA761-035A-4794-B128-53D4CF217AA1}" type="presParOf" srcId="{5E212219-06BF-4696-8676-20984159D14F}" destId="{93BFF1B5-B01A-4F6A-A387-6F49F7A29909}" srcOrd="1" destOrd="0" presId="urn:microsoft.com/office/officeart/2005/8/layout/vList5"/>
    <dgm:cxn modelId="{7046C0C2-4155-48FC-A98A-EBBE86D76CD3}" type="presParOf" srcId="{5E212219-06BF-4696-8676-20984159D14F}" destId="{ED6AA379-A257-4E04-B88C-CE3C32ADA63F}" srcOrd="2" destOrd="0" presId="urn:microsoft.com/office/officeart/2005/8/layout/vList5"/>
    <dgm:cxn modelId="{02245D18-8D19-4455-AC1E-DC294FFFC74B}" type="presParOf" srcId="{ED6AA379-A257-4E04-B88C-CE3C32ADA63F}" destId="{51DD0DB5-C2CA-42D5-87B9-F92492E2A1F6}" srcOrd="0" destOrd="0" presId="urn:microsoft.com/office/officeart/2005/8/layout/vList5"/>
    <dgm:cxn modelId="{90D9A8ED-3F03-42B8-9040-10403C3B3601}" type="presParOf" srcId="{5E212219-06BF-4696-8676-20984159D14F}" destId="{4FF0D20F-3E7B-4C58-A039-DB734F71AE15}" srcOrd="3" destOrd="0" presId="urn:microsoft.com/office/officeart/2005/8/layout/vList5"/>
    <dgm:cxn modelId="{8F3C6404-530C-4162-BBF1-64325DB897A6}" type="presParOf" srcId="{5E212219-06BF-4696-8676-20984159D14F}" destId="{7B8B1297-8963-439A-8B58-76852278678C}" srcOrd="4" destOrd="0" presId="urn:microsoft.com/office/officeart/2005/8/layout/vList5"/>
    <dgm:cxn modelId="{52A29F9D-24C0-4588-8D34-C905C207A590}" type="presParOf" srcId="{7B8B1297-8963-439A-8B58-76852278678C}" destId="{16A727EB-35CC-4C98-8FF2-527D5BDCCAA1}" srcOrd="0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F54A3-E6DE-4B3D-8770-29B55EB7007A}">
      <dsp:nvSpPr>
        <dsp:cNvPr id="0" name=""/>
        <dsp:cNvSpPr/>
      </dsp:nvSpPr>
      <dsp:spPr>
        <a:xfrm>
          <a:off x="1853184" y="1823"/>
          <a:ext cx="2084832" cy="120327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omic Sans MS" pitchFamily="66" charset="0"/>
            </a:rPr>
            <a:t>1. Социально-психологический фактор</a:t>
          </a:r>
          <a:endParaRPr lang="ru-RU" sz="1400" kern="1200" dirty="0">
            <a:latin typeface="Comic Sans MS" pitchFamily="66" charset="0"/>
          </a:endParaRPr>
        </a:p>
      </dsp:txBody>
      <dsp:txXfrm>
        <a:off x="1911923" y="60562"/>
        <a:ext cx="1967354" cy="1085797"/>
      </dsp:txXfrm>
    </dsp:sp>
    <dsp:sp modelId="{51DD0DB5-C2CA-42D5-87B9-F92492E2A1F6}">
      <dsp:nvSpPr>
        <dsp:cNvPr id="0" name=""/>
        <dsp:cNvSpPr/>
      </dsp:nvSpPr>
      <dsp:spPr>
        <a:xfrm>
          <a:off x="1853184" y="1265262"/>
          <a:ext cx="2084832" cy="120327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Comic Sans MS" pitchFamily="66" charset="0"/>
            </a:rPr>
            <a:t>2. Социально-культурный фактор</a:t>
          </a:r>
          <a:endParaRPr lang="ru-RU" sz="1800" kern="1200" dirty="0">
            <a:latin typeface="Comic Sans MS" pitchFamily="66" charset="0"/>
          </a:endParaRPr>
        </a:p>
      </dsp:txBody>
      <dsp:txXfrm>
        <a:off x="1911923" y="1324001"/>
        <a:ext cx="1967354" cy="1085797"/>
      </dsp:txXfrm>
    </dsp:sp>
    <dsp:sp modelId="{16A727EB-35CC-4C98-8FF2-527D5BDCCAA1}">
      <dsp:nvSpPr>
        <dsp:cNvPr id="0" name=""/>
        <dsp:cNvSpPr/>
      </dsp:nvSpPr>
      <dsp:spPr>
        <a:xfrm>
          <a:off x="1853184" y="2528701"/>
          <a:ext cx="2084832" cy="120327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Comic Sans MS" pitchFamily="66" charset="0"/>
            </a:rPr>
            <a:t>3. Социально-экономические факторы</a:t>
          </a:r>
          <a:endParaRPr lang="ru-RU" sz="1800" b="1" kern="1200" dirty="0">
            <a:latin typeface="Comic Sans MS" pitchFamily="66" charset="0"/>
          </a:endParaRPr>
        </a:p>
      </dsp:txBody>
      <dsp:txXfrm>
        <a:off x="1911923" y="2587440"/>
        <a:ext cx="1967354" cy="1085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articles/580294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0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:\Users\Котёнок\Pictures\оформление\шаблоны презентаций\фоны для призентаций\детские\1264692535_slgg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5000" y="152400"/>
            <a:ext cx="6553200" cy="1676400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/>
            </a:r>
            <a:br>
              <a:rPr lang="ru-RU" sz="1600" b="1" dirty="0" smtClean="0"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/>
            </a:r>
            <a:br>
              <a:rPr lang="ru-RU" sz="1600" b="1" dirty="0" smtClean="0"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</a:b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itchFamily="66" charset="0"/>
              </a:rPr>
              <a:t>ЭМОЦИОНАЛЬНОЕ БЛАГОПОЛУЧИЕ РЕБЕНКА В СЕМЬЕ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" name="Picture 7" descr="D:\Документы 2\My Pictures\рисунки\1240149804_1225578477_xfjt_2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7952" y="2286000"/>
            <a:ext cx="3828676" cy="2941544"/>
          </a:xfrm>
          <a:prstGeom prst="rect">
            <a:avLst/>
          </a:prstGeom>
          <a:noFill/>
        </p:spPr>
      </p:pic>
      <p:pic>
        <p:nvPicPr>
          <p:cNvPr id="7" name="Picture 6" descr="D:\Документы 2\My Pictures\рисунки\1240149802_1225578270_xfjt_2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973354"/>
            <a:ext cx="3352800" cy="325419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C:\Users\Котёнок\Pictures\оформление\шаблоны презентаций\фоны для призентаций\детские\1264692535_slgg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43200" y="838200"/>
            <a:ext cx="4114800" cy="11430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ЦИТАТА ДЛЯ РОДИТЕЛЕЙ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4578" name="Picture 2" descr="C:\Users\User\Pictures\955138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733800"/>
            <a:ext cx="3352800" cy="2425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67000" y="1828800"/>
            <a:ext cx="4953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Comic Sans MS" pitchFamily="66" charset="0"/>
              </a:rPr>
              <a:t>У каждого ребенка должно быть счастливое и спокойное детство, защищенное от бед и невзгод. Если детям хорошо в семье, если они чувствуют со стороны родителей понимание и поддержку, они обязательно вырастут достойными, хорошими и добрыми людьми.</a:t>
            </a:r>
            <a:endParaRPr lang="ru-RU" sz="1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53200" y="5486400"/>
            <a:ext cx="2403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Comic Sans MS" pitchFamily="66" charset="0"/>
              </a:rPr>
              <a:t>http://www.ya-roditel.ru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:\Users\Котёнок\Pictures\оформление\шаблоны презентаций\фоны для призентаций\детские\1264692535_slgg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Цель: 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Формирование убеждения у  родителей в необходимости поддержания психологического комфорта в семье для правильного развития ребенка, становления его личности и дать рекомендации</a:t>
            </a: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по созданию эмоционально благоприятной семейной атмосферы.</a:t>
            </a:r>
            <a:br>
              <a:rPr lang="ru-RU" dirty="0">
                <a:solidFill>
                  <a:srgbClr val="C00000"/>
                </a:solidFill>
                <a:latin typeface="Comic Sans MS" pitchFamily="66" charset="0"/>
              </a:rPr>
            </a:b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  <a:p>
            <a:pPr algn="just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Актуальность: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В наше время люди из-за динамичного жизненного ритма не могут уделять должного внимания всем вещам, которые важны. Например, психологической атмосфере в семье начинают уделять меньше внимания. Несмотря на это, психологическая атмосфера очень важна детям, ведь в детском возрасте происходит формирование нервной системы.</a:t>
            </a:r>
            <a:br>
              <a:rPr lang="ru-RU" dirty="0">
                <a:solidFill>
                  <a:srgbClr val="C00000"/>
                </a:solidFill>
                <a:latin typeface="Comic Sans MS" pitchFamily="66" charset="0"/>
              </a:rPr>
            </a:b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1591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C:\Users\Котёнок\Pictures\оформление\шаблоны презентаций\фоны для призентаций\детские\1264692535_slgg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1676400"/>
            <a:ext cx="6553200" cy="914400"/>
          </a:xfrm>
        </p:spPr>
        <p:txBody>
          <a:bodyPr>
            <a:normAutofit fontScale="90000"/>
          </a:bodyPr>
          <a:lstStyle/>
          <a:p>
            <a:pPr algn="r"/>
            <a:r>
              <a:rPr lang="ru-RU" sz="1200" dirty="0" smtClean="0"/>
              <a:t> 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« ... Семья - первичное лоно человеческой культуры... Здесь пробуждаются и начинают развёртываться дремлющие силы личной души; здесь ребёнок  научается любить (кого и как?), верить (во что?) и жертвовать (чему и чем?); здесь слагаются первые основы его характера; здесь открываются в душе ребёнка главные источники его будущего счастья и несчастья; здесь ребёнок становится маленьким человеком, из которого впоследствии развивается великая личность или, может быть, низкий проходимец».</a:t>
            </a:r>
            <a:b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 </a:t>
            </a:r>
            <a:b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Иван Александрович Ильин</a:t>
            </a:r>
            <a:b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1600" b="1" dirty="0" smtClean="0">
                <a:solidFill>
                  <a:srgbClr val="0070C0"/>
                </a:solidFill>
                <a:latin typeface="Comic Sans MS" pitchFamily="66" charset="0"/>
              </a:rPr>
              <a:t>http</a:t>
            </a:r>
            <a:r>
              <a:rPr lang="ru-RU" sz="1600" b="1" dirty="0" smtClean="0">
                <a:solidFill>
                  <a:srgbClr val="0070C0"/>
                </a:solidFill>
                <a:latin typeface="Comic Sans MS" pitchFamily="66" charset="0"/>
              </a:rPr>
              <a:t>://</a:t>
            </a:r>
            <a:r>
              <a:rPr lang="en-US" sz="1600" b="1" dirty="0" smtClean="0">
                <a:solidFill>
                  <a:srgbClr val="0070C0"/>
                </a:solidFill>
                <a:latin typeface="Comic Sans MS" pitchFamily="66" charset="0"/>
              </a:rPr>
              <a:t> images.yandeex.ru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</a:br>
            <a:endParaRPr lang="ru-RU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28800" y="4953001"/>
            <a:ext cx="6705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Семья – основная ячейка общества, это тот кирпичик, из множества которых и состоит наше общество. Семья занимает особое место в жизни каждого человека.</a:t>
            </a:r>
            <a:r>
              <a:rPr lang="ru-RU" sz="1400" b="1" u="sng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 </a:t>
            </a:r>
          </a:p>
          <a:p>
            <a:pPr algn="r"/>
            <a:endParaRPr lang="ru-RU" sz="14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r"/>
            <a:endParaRPr lang="ru-RU" sz="1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91000" y="5791200"/>
            <a:ext cx="4419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Comic Sans MS" pitchFamily="66" charset="0"/>
              </a:rPr>
              <a:t>http://festival.1september.ru/articles/576040/</a:t>
            </a:r>
            <a:endParaRPr lang="ru-RU" sz="1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052" name="Picture 4" descr="C:\Users\User\Pictures\ngay-gia-dinh-viet-na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667000"/>
            <a:ext cx="2819400" cy="21336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C:\Users\Котёнок\Pictures\оформление\шаблоны презентаций\фоны для призентаций\детские\1264692535_slgg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3800" y="609600"/>
            <a:ext cx="2514600" cy="9144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ВВЕДЕНИЕ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0" y="1447800"/>
            <a:ext cx="44958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FF0000"/>
                </a:solidFill>
                <a:latin typeface="Comic Sans MS" pitchFamily="66" charset="0"/>
              </a:rPr>
              <a:t>            </a:t>
            </a: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Родители, составляющие первую общественную среду ребенка, играют существеннейшую роль в его жизни. К родителям, особенно к матери, мысленно обращаемся мы в минуты испытаний, а на склоне лет родители и дети становятся все более близкими. Специфика чувств, возникающих между детьми и родителями, определяется, главным образом, тем, что родительская забота необходима для поддержания самой жизни ребенка. Родительская любовь —жизненно необходимая потребность маленького человеческого существа; а любовь каждого ребенка к родителям — беспредельна, безусловна, безгранична. И если в первые годы любовь родителей обеспечивает жизнь и безопасность, то по мере взросления она все более выполняет функцию поддержания внутреннего, эмоционального и психологического мира человека.</a:t>
            </a:r>
            <a:b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</a:br>
            <a:endParaRPr lang="ru-RU" sz="1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5" name="Picture 1" descr="C:\Users\User\Pictures\family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00200"/>
            <a:ext cx="2362200" cy="2286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781800" y="4495800"/>
            <a:ext cx="17379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Comic Sans MS" pitchFamily="66" charset="0"/>
              </a:rPr>
              <a:t>http://aseresa.ru</a:t>
            </a:r>
            <a:endParaRPr lang="ru-RU" sz="1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10" descr="C:\Users\Котёнок\Pictures\оформление\шаблоны презентаций\фоны для призентаций\детские\1264692535_slgg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57400" y="1066800"/>
            <a:ext cx="6553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ЧТО ТАКОЕ ЭМОЦИОНАЛЬНОЕ БЛАГОПОЛУЧИЕ?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81200" y="1600200"/>
            <a:ext cx="64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Эмоциональное благополучие является одним из базисных качеств жизни человека. Его фундамент закладывается в детском возрасте, а следовательно, зависит от окружающих ребенка взрослых, их отношений и реакций на его поведение.</a:t>
            </a:r>
            <a:endParaRPr lang="ru-RU" sz="1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67000" y="26670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 smtClean="0">
                <a:latin typeface="Comic Sans MS" pitchFamily="66" charset="0"/>
              </a:rPr>
              <a:t>Оно выражается в следующих чертах поведения и чувств ребенка: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9600" y="3048000"/>
            <a:ext cx="5867400" cy="310854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endParaRPr lang="ru-RU" sz="14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    наличии чувства доверия к миру;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    способности проявлять гуманные чувства;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    способности сопереживать и чувствовать состояние другого;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    наличии положительных эмоций и чувства юмора;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    способности и потребности в телесном контакте;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    чувстве удивления;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    вариативности поведения; способности к произвольному усилию для преодоления препятствий или снятия дискомфорта, в том числе и в ситуации соревнования-соперничества;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   способности к положительному подкреплению себя и собственных действий;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   способности к осознанию особенностей собственного поведения в соответствии с возрастом.</a:t>
            </a:r>
            <a:endParaRPr lang="ru-RU" sz="1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96000" y="5934670"/>
            <a:ext cx="2819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Comic Sans MS" pitchFamily="66" charset="0"/>
              </a:rPr>
              <a:t>http://www.step-to-future.ru</a:t>
            </a:r>
            <a:endParaRPr lang="ru-RU" sz="1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7" name="Picture 12" descr="E:\Алёна\изображения\картинки\анимашки\9134343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048000"/>
            <a:ext cx="2514600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C:\Users\Котёнок\Pictures\оформление\шаблоны презентаций\фоны для призентаций\детские\1264692535_slgg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219200"/>
            <a:ext cx="6172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omic Sans MS" pitchFamily="66" charset="0"/>
              </a:rPr>
              <a:t>ЭМОЦИОНАЛЬНО БЛАГОПОЛУЧНЫЙ РЕБЕНОК</a:t>
            </a:r>
          </a:p>
          <a:p>
            <a:endParaRPr lang="ru-RU" sz="1400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073" name="Picture 1" descr="C:\Users\User\Pictures\newactions_1304570438_86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828800"/>
            <a:ext cx="2590801" cy="2895600"/>
          </a:xfrm>
          <a:prstGeom prst="rect">
            <a:avLst/>
          </a:prstGeom>
          <a:noFill/>
        </p:spPr>
      </p:pic>
      <p:sp>
        <p:nvSpPr>
          <p:cNvPr id="10" name="Стрелка вниз 9"/>
          <p:cNvSpPr/>
          <p:nvPr/>
        </p:nvSpPr>
        <p:spPr>
          <a:xfrm rot="4360084">
            <a:off x="6959454" y="794839"/>
            <a:ext cx="797836" cy="207655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ДОБРОЖЕЛАТЕЛЕН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 rot="9949877">
            <a:off x="5462590" y="5060957"/>
            <a:ext cx="609600" cy="1749037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НЕ ВОРУЕТ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2816981">
            <a:off x="3010149" y="4792699"/>
            <a:ext cx="775071" cy="1749037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НЕ ГРУБИТ РОДИТЕЛЯМ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 rot="4868313">
            <a:off x="7151745" y="2365550"/>
            <a:ext cx="992880" cy="2489625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1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СПОСОБЕН ПРЕОДОЛЕВАТЬ ЭГОЦЕНТРИЧЕСКУЮ ПОЗИЦИЮ</a:t>
            </a:r>
            <a:endParaRPr lang="ru-RU" sz="11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 rot="4624343">
            <a:off x="7168942" y="1828004"/>
            <a:ext cx="609600" cy="1749037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СЛУШАЕТ ДРУГИХ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 rot="15546680">
            <a:off x="2188574" y="2936907"/>
            <a:ext cx="609600" cy="195143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РАЗГОВОРЧИВ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 rot="16445325">
            <a:off x="2053307" y="1959093"/>
            <a:ext cx="708680" cy="1929717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НЕПОСРЕДСТВЕНЕН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 rot="17275170">
            <a:off x="2158943" y="1005619"/>
            <a:ext cx="685275" cy="188141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УЛЫБЧИВ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 rot="14507676">
            <a:off x="2406473" y="4085072"/>
            <a:ext cx="609600" cy="1749037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НЕ ДРАЧЛИВ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 rot="10543087">
            <a:off x="4177741" y="4914318"/>
            <a:ext cx="1069512" cy="1725972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ОБЛАДАЕТ ЧУВСТВОМ ЮМОРА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 rot="8837950">
            <a:off x="6367750" y="4750459"/>
            <a:ext cx="609600" cy="1749037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НЕ КРИКЛИВ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 rot="6033267">
            <a:off x="7004898" y="3952229"/>
            <a:ext cx="812469" cy="1749037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НЕ ОБИЖАЕТ ДРУГИХ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5562600"/>
            <a:ext cx="304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Comic Sans MS" pitchFamily="66" charset="0"/>
              </a:rPr>
              <a:t>http://www.step-to-future.ru</a:t>
            </a:r>
            <a:endParaRPr lang="ru-RU" sz="1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10" descr="C:\Users\Котёнок\Pictures\оформление\шаблоны презентаций\фоны для призентаций\детские\1264692535_slgg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828800" y="914400"/>
            <a:ext cx="6934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ТРИ ГРУППЫ ФАКТОРОВ</a:t>
            </a:r>
          </a:p>
          <a:p>
            <a:pPr algn="ctr"/>
            <a:endParaRPr lang="ru-RU" sz="16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влияющих на гармонию семейных отношений, от которой в прямую зависит </a:t>
            </a:r>
            <a:r>
              <a:rPr lang="ru-RU" sz="1600" dirty="0" err="1" smtClean="0">
                <a:solidFill>
                  <a:srgbClr val="C00000"/>
                </a:solidFill>
                <a:latin typeface="Comic Sans MS" pitchFamily="66" charset="0"/>
              </a:rPr>
              <a:t>психоэмоциональное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 состояние ребенка</a:t>
            </a:r>
            <a:endParaRPr lang="ru-RU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33400" y="2286000"/>
          <a:ext cx="5791201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895600" y="388620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38400" y="457200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22530" name="Picture 2" descr="C:\Users\User\Pictures\x_89aac81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2362200"/>
            <a:ext cx="1981200" cy="1143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22531" name="Picture 3" descr="C:\Users\User\Pictures\20111109-161956-58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05400" y="3581400"/>
            <a:ext cx="2057400" cy="10668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858000" y="6324600"/>
            <a:ext cx="2071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http://popdoc.ru</a:t>
            </a:r>
            <a:endParaRPr lang="ru-RU" dirty="0"/>
          </a:p>
        </p:txBody>
      </p:sp>
      <p:pic>
        <p:nvPicPr>
          <p:cNvPr id="22532" name="Picture 4" descr="C:\Users\User\Pictures\iCAORG01Z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10200" y="4876800"/>
            <a:ext cx="2133600" cy="1066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C:\Users\Котёнок\Pictures\оформление\шаблоны презентаций\фоны для призентаций\детские\1264692535_slgg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4600" y="762000"/>
            <a:ext cx="5105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omic Sans MS" pitchFamily="66" charset="0"/>
              </a:rPr>
              <a:t>УСЛОВИЯ ЭФФЕКТИВНОСТИ СОБСТВЕННОГО ПОВЕДЕНИЯ ВЗРОСЛЫХ ДЛЯ СОЗДАНИЯ ПСИХОЛОГИЧЕКСКОГО КОМФОРТА РЕБЕНКУ В СЕМЬЕ</a:t>
            </a:r>
            <a:endParaRPr lang="ru-RU" sz="1600" b="1" dirty="0">
              <a:latin typeface="Comic Sans MS" pitchFamily="66" charset="0"/>
            </a:endParaRPr>
          </a:p>
        </p:txBody>
      </p:sp>
      <p:pic>
        <p:nvPicPr>
          <p:cNvPr id="23554" name="Picture 2" descr="C:\Users\User\Pictures\0_a727d_5af330aa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286000"/>
            <a:ext cx="2590800" cy="213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 rot="471869">
            <a:off x="39069" y="2449350"/>
            <a:ext cx="2438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принятие ребенка в единстве его позитивных и негативных качеств;</a:t>
            </a:r>
            <a:endParaRPr lang="ru-RU" sz="1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903560">
            <a:off x="-17341" y="3398766"/>
            <a:ext cx="2782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создание в семье атмосферы положительных эмоций;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755748">
            <a:off x="784419" y="4346102"/>
            <a:ext cx="28779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создание в семье атмосферы безопасности для ребенка;</a:t>
            </a:r>
            <a:endParaRPr lang="ru-RU" sz="1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2400" y="4953000"/>
            <a:ext cx="64008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поощрение и стимуляция развития всех способностей ребенка - эмоционально-волевых, интеллектуальных, психомоторных (например, родители часто совершают ошибку, не придавая эмоциональному благополучию ребенка должного значения, а считая, что успешность обучения является более важным показателем его развития, что впоследствии может довольно негативно сказаться на психическом здоровье ребенка);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409674">
            <a:off x="5420837" y="1792356"/>
            <a:ext cx="36576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в зависимости от возраста и поведения ребенка варьирование взрослыми собственных стратегий поведения, включая формы поощрений и ограничений (например, хвалить за реальные результаты и игнорировать демонстративные</a:t>
            </a:r>
            <a:endParaRPr lang="ru-RU" sz="1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96000" y="3962400"/>
            <a:ext cx="3048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реакции ребенка в зависимости от степени их выраженности и места проявления);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135133">
            <a:off x="5985257" y="5173145"/>
            <a:ext cx="28911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включенный в детскую жизнь, в том числе и в игровую деятельность ребенка.</a:t>
            </a:r>
            <a:endParaRPr lang="ru-RU" sz="1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43600" y="6400800"/>
            <a:ext cx="28408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Comic Sans MS" pitchFamily="66" charset="0"/>
              </a:rPr>
              <a:t>http://www.step-to-future.ru</a:t>
            </a:r>
            <a:endParaRPr lang="ru-RU" sz="1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C:\Users\Котёнок\Pictures\оформление\шаблоны презентаций\фоны для призентаций\детские\1264692535_slgg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47800"/>
            <a:ext cx="5486400" cy="4800600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 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РЕКОМЕНДАЦИИ РОДИТЕЛЯМ ПО СОЗДАНИЮ БЛАГОПРЕЯТНОЙ  СЕМЕЙНОЙ АТМАСФЕРЫ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1. 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Помните: от того, как родители разбудят ребенка, зависит его психологический настрой на весь день.</a:t>
            </a:r>
            <a:b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2. 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Время ночного отдыха для каждого сугубо индивидуально. Показатель один: ребенок должен выспаться и легко проснуться к тому времени, когда Вы его будите.</a:t>
            </a:r>
            <a:b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3. 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Если у Вас есть возможность погулять с ребенком, не упускайте ее. Совместные прогулки – это общение, ненавязчивые советы, наблюдения за окружающей средой.</a:t>
            </a:r>
            <a:b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4. 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Научитесь встречать детей после их пребывания в дошкольном учреждении. Не стоит первым задавать вопрос: «Что ты сегодня кушал?», лучше задать нейтральные вопросы: «Что было интересного в садике?», «Чем занимался?», «Как твои успехи?» и т.п.</a:t>
            </a:r>
            <a:b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5. 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Радуйтесь успехам ребенка. Не раздражайтесь в момент его временных неудач. Терпеливо, с интересом слушайте рассказы о событиях в его жизни.</a:t>
            </a:r>
            <a:b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6. 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Ребенок должен чувствовать, что он любим. Необходимо исключить из общения окрики, грубые интонации.</a:t>
            </a:r>
            <a:b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СОЗДАЙТЕ В СЕМЬЕ АТМОСФЕРУ РАДОСТИ, </a:t>
            </a:r>
            <a:b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ЛЮБВИ И УВАЖЕНИЯ</a:t>
            </a:r>
            <a:b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1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123" name="Picture 3" descr="C:\Users\User\Pictures\ngay-gia-dinh-viet-n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981200"/>
            <a:ext cx="2133600" cy="2438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400800" y="5105400"/>
            <a:ext cx="2590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Comic Sans MS" pitchFamily="66" charset="0"/>
              </a:rPr>
              <a:t>    </a:t>
            </a:r>
            <a:r>
              <a:rPr lang="en-US" sz="1400" b="1" dirty="0" smtClean="0">
                <a:solidFill>
                  <a:srgbClr val="0070C0"/>
                </a:solidFill>
                <a:latin typeface="Comic Sans MS" pitchFamily="66" charset="0"/>
              </a:rPr>
              <a:t>http://detsad-kitty.ru</a:t>
            </a:r>
            <a:endParaRPr lang="ru-RU" sz="1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587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Comic Sans MS</vt:lpstr>
      <vt:lpstr>Times New Roman</vt:lpstr>
      <vt:lpstr>Wingdings</vt:lpstr>
      <vt:lpstr>Office Theme</vt:lpstr>
      <vt:lpstr>  ЭМОЦИОНАЛЬНОЕ БЛАГОПОЛУЧИЕ РЕБЕНКА В СЕМЬЕ</vt:lpstr>
      <vt:lpstr>Презентация PowerPoint</vt:lpstr>
      <vt:lpstr>    « ... Семья - первичное лоно человеческой культуры... Здесь пробуждаются и начинают развёртываться дремлющие силы личной души; здесь ребёнок  научается любить (кого и как?), верить (во что?) и жертвовать (чему и чем?); здесь слагаются первые основы его характера; здесь открываются в душе ребёнка главные источники его будущего счастья и несчастья; здесь ребёнок становится маленьким человеком, из которого впоследствии развивается великая личность или, может быть, низкий проходимец».    Иван Александрович Ильин  http:// images.yandeex.ru </vt:lpstr>
      <vt:lpstr>ВВЕДЕНИЕ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 РЕКОМЕНДАЦИИ РОДИТЕЛЯМ ПО СОЗДАНИЮ БЛАГОПРЕЯТНОЙ  СЕМЕЙНОЙ АТМАСФЕРЫ    1. Помните: от того, как родители разбудят ребенка, зависит его психологический настрой на весь день. 2. Время ночного отдыха для каждого сугубо индивидуально. Показатель один: ребенок должен выспаться и легко проснуться к тому времени, когда Вы его будите. 3. Если у Вас есть возможность погулять с ребенком, не упускайте ее. Совместные прогулки – это общение, ненавязчивые советы, наблюдения за окружающей средой. 4. Научитесь встречать детей после их пребывания в дошкольном учреждении. Не стоит первым задавать вопрос: «Что ты сегодня кушал?», лучше задать нейтральные вопросы: «Что было интересного в садике?», «Чем занимался?», «Как твои успехи?» и т.п. 5. Радуйтесь успехам ребенка. Не раздражайтесь в момент его временных неудач. Терпеливо, с интересом слушайте рассказы о событиях в его жизни. 6. Ребенок должен чувствовать, что он любим. Необходимо исключить из общения окрики, грубые интонации.   СОЗДАЙТЕ В СЕМЬЕ АТМОСФЕРУ РАДОСТИ,  ЛЮБВИ И УВАЖЕНИЯ </vt:lpstr>
      <vt:lpstr>ЦИТАТА ДЛЯ РОДИТЕЛЕЙ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Lenovo</cp:lastModifiedBy>
  <cp:revision>84</cp:revision>
  <dcterms:created xsi:type="dcterms:W3CDTF">2013-01-23T08:02:51Z</dcterms:created>
  <dcterms:modified xsi:type="dcterms:W3CDTF">2017-06-19T15:46:59Z</dcterms:modified>
</cp:coreProperties>
</file>